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sldIdLst>
    <p:sldId id="262" r:id="rId6"/>
    <p:sldId id="272" r:id="rId7"/>
    <p:sldId id="278" r:id="rId8"/>
    <p:sldId id="280" r:id="rId9"/>
    <p:sldId id="275" r:id="rId10"/>
    <p:sldId id="273" r:id="rId11"/>
    <p:sldId id="285" r:id="rId12"/>
    <p:sldId id="282" r:id="rId13"/>
    <p:sldId id="284" r:id="rId14"/>
    <p:sldId id="290" r:id="rId15"/>
    <p:sldId id="274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3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1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15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3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5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6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49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FDB1-0560-492F-A064-2926E66978C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A537-4430-4F0A-8062-8DB78F33B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00555" y="1402846"/>
            <a:ext cx="9144000" cy="640449"/>
          </a:xfrm>
        </p:spPr>
        <p:txBody>
          <a:bodyPr>
            <a:normAutofit fontScale="92500"/>
          </a:bodyPr>
          <a:lstStyle/>
          <a:p>
            <a:r>
              <a:rPr lang="nl-NL" sz="3600" dirty="0" smtClean="0"/>
              <a:t>Vervolg van </a:t>
            </a:r>
            <a:r>
              <a:rPr lang="nl-NL" sz="3600" dirty="0" err="1" smtClean="0"/>
              <a:t>chapter</a:t>
            </a:r>
            <a:r>
              <a:rPr lang="nl-NL" sz="3600" dirty="0" smtClean="0"/>
              <a:t> 6  </a:t>
            </a:r>
            <a:r>
              <a:rPr lang="nl-NL" sz="3600" dirty="0" smtClean="0">
                <a:solidFill>
                  <a:srgbClr val="0000FF"/>
                </a:solidFill>
              </a:rPr>
              <a:t>www.tryr.codeschool.com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081129" y="2126381"/>
            <a:ext cx="11425881" cy="206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4000" dirty="0" smtClean="0"/>
          </a:p>
          <a:p>
            <a:pPr algn="l"/>
            <a:r>
              <a:rPr lang="nl-NL" sz="4000" dirty="0" smtClean="0"/>
              <a:t>Files ophalen, in een dataframe plaatsen,</a:t>
            </a:r>
          </a:p>
          <a:p>
            <a:pPr algn="l"/>
            <a:r>
              <a:rPr lang="nl-NL" sz="4000" dirty="0" smtClean="0"/>
              <a:t>bewerken  en samenvoegen.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16" y="355932"/>
            <a:ext cx="3694496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40631" y="257497"/>
            <a:ext cx="12114998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 smtClean="0">
                <a:solidFill>
                  <a:prstClr val="black"/>
                </a:solidFill>
              </a:rPr>
              <a:t>Stop de file </a:t>
            </a:r>
            <a:r>
              <a:rPr lang="nl-NL" sz="3600" dirty="0" smtClean="0">
                <a:solidFill>
                  <a:srgbClr val="0000FF"/>
                </a:solidFill>
              </a:rPr>
              <a:t>flusub2</a:t>
            </a:r>
            <a:r>
              <a:rPr lang="nl-NL" sz="3600" dirty="0" smtClean="0">
                <a:solidFill>
                  <a:prstClr val="black"/>
                </a:solidFill>
              </a:rPr>
              <a:t> ook in een dataframe en maak een summary van dit dataframe.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nl-NL" sz="24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 smtClean="0">
                <a:solidFill>
                  <a:prstClr val="black"/>
                </a:solidFill>
              </a:rPr>
              <a:t>&gt; </a:t>
            </a:r>
            <a:r>
              <a:rPr lang="nl-NL" sz="3600" dirty="0" smtClean="0">
                <a:solidFill>
                  <a:srgbClr val="FF0000"/>
                </a:solidFill>
              </a:rPr>
              <a:t>flusub2</a:t>
            </a:r>
            <a:r>
              <a:rPr lang="nl-NL" sz="3600" dirty="0">
                <a:solidFill>
                  <a:srgbClr val="FF0000"/>
                </a:solidFill>
              </a:rPr>
              <a:t>&lt;- </a:t>
            </a:r>
            <a:r>
              <a:rPr lang="nl-NL" sz="3600" dirty="0" err="1">
                <a:solidFill>
                  <a:srgbClr val="FF0000"/>
                </a:solidFill>
              </a:rPr>
              <a:t>read.table</a:t>
            </a:r>
            <a:r>
              <a:rPr lang="nl-NL" sz="3600" dirty="0">
                <a:solidFill>
                  <a:srgbClr val="FF0000"/>
                </a:solidFill>
              </a:rPr>
              <a:t>("</a:t>
            </a:r>
            <a:r>
              <a:rPr lang="nl-NL" sz="3600" dirty="0">
                <a:solidFill>
                  <a:prstClr val="black"/>
                </a:solidFill>
              </a:rPr>
              <a:t>H</a:t>
            </a:r>
            <a:r>
              <a:rPr lang="nl-NL" sz="3600" dirty="0">
                <a:solidFill>
                  <a:srgbClr val="FF0000"/>
                </a:solidFill>
              </a:rPr>
              <a:t>:\\flusub2.txt",sep="\</a:t>
            </a:r>
            <a:r>
              <a:rPr lang="nl-NL" sz="3600" dirty="0" err="1">
                <a:solidFill>
                  <a:srgbClr val="FF0000"/>
                </a:solidFill>
              </a:rPr>
              <a:t>t",header</a:t>
            </a:r>
            <a:r>
              <a:rPr lang="nl-NL" sz="3600" dirty="0">
                <a:solidFill>
                  <a:srgbClr val="FF0000"/>
                </a:solidFill>
              </a:rPr>
              <a:t>=TRUE</a:t>
            </a:r>
            <a:r>
              <a:rPr lang="nl-NL" sz="3600" dirty="0" smtClean="0">
                <a:solidFill>
                  <a:srgbClr val="FF0000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3600" dirty="0" smtClean="0"/>
              <a:t>&gt;</a:t>
            </a:r>
            <a:r>
              <a:rPr lang="nl-NL" sz="3600" dirty="0" smtClean="0">
                <a:solidFill>
                  <a:srgbClr val="FF0000"/>
                </a:solidFill>
              </a:rPr>
              <a:t> summary(flusub2)</a:t>
            </a:r>
            <a:endParaRPr lang="nl-NL" sz="3600" dirty="0">
              <a:solidFill>
                <a:srgbClr val="FF0000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920817" y="306134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err="1" smtClean="0"/>
              <a:t>accessionnr</a:t>
            </a:r>
            <a:r>
              <a:rPr lang="nl-NL" sz="2800" dirty="0" smtClean="0"/>
              <a:t>        </a:t>
            </a:r>
            <a:r>
              <a:rPr lang="nl-NL" sz="2800" dirty="0"/>
              <a:t>jaar     </a:t>
            </a:r>
          </a:p>
          <a:p>
            <a:r>
              <a:rPr lang="nl-NL" sz="2800" dirty="0"/>
              <a:t> AAA16778:   1   Min.   :1918  </a:t>
            </a:r>
          </a:p>
          <a:p>
            <a:r>
              <a:rPr lang="nl-NL" sz="2800" dirty="0"/>
              <a:t> AAA16779:   1   1st Qu.:1993  </a:t>
            </a:r>
          </a:p>
          <a:p>
            <a:r>
              <a:rPr lang="nl-NL" sz="2800" dirty="0"/>
              <a:t> AAA16808:   1   </a:t>
            </a:r>
            <a:r>
              <a:rPr lang="nl-NL" sz="2800" dirty="0" err="1"/>
              <a:t>Median</a:t>
            </a:r>
            <a:r>
              <a:rPr lang="nl-NL" sz="2800" dirty="0"/>
              <a:t> :1999  </a:t>
            </a:r>
          </a:p>
          <a:p>
            <a:r>
              <a:rPr lang="nl-NL" sz="2800" dirty="0"/>
              <a:t> AAA16809:   1   </a:t>
            </a:r>
            <a:r>
              <a:rPr lang="nl-NL" sz="2800" dirty="0" err="1"/>
              <a:t>Mean</a:t>
            </a:r>
            <a:r>
              <a:rPr lang="nl-NL" sz="2800" dirty="0"/>
              <a:t>   :1995  </a:t>
            </a:r>
          </a:p>
          <a:p>
            <a:r>
              <a:rPr lang="nl-NL" sz="2800" dirty="0"/>
              <a:t> AAA16810:   1   3rd Qu.:2002  </a:t>
            </a:r>
          </a:p>
          <a:p>
            <a:r>
              <a:rPr lang="nl-NL" sz="2800" dirty="0"/>
              <a:t> AAA16811:   1   Max.   :2005  </a:t>
            </a:r>
          </a:p>
          <a:p>
            <a:r>
              <a:rPr lang="nl-NL" sz="2800" dirty="0"/>
              <a:t> (</a:t>
            </a:r>
            <a:r>
              <a:rPr lang="nl-NL" sz="2800" dirty="0" err="1"/>
              <a:t>Other</a:t>
            </a:r>
            <a:r>
              <a:rPr lang="nl-NL" sz="2800" dirty="0"/>
              <a:t>) :2494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33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148" y="1695566"/>
            <a:ext cx="11534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>
                <a:solidFill>
                  <a:prstClr val="black"/>
                </a:solidFill>
              </a:rPr>
              <a:t>R's </a:t>
            </a:r>
            <a:r>
              <a:rPr lang="nl-NL" sz="3200" dirty="0" err="1" smtClean="0">
                <a:solidFill>
                  <a:srgbClr val="0000FF"/>
                </a:solidFill>
              </a:rPr>
              <a:t>merge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err="1" smtClean="0">
                <a:solidFill>
                  <a:srgbClr val="0000FF"/>
                </a:solidFill>
              </a:rPr>
              <a:t>function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err="1" smtClean="0">
                <a:solidFill>
                  <a:prstClr val="black"/>
                </a:solidFill>
              </a:rPr>
              <a:t>joins</a:t>
            </a:r>
            <a:r>
              <a:rPr lang="nl-NL" sz="3200" dirty="0" smtClean="0">
                <a:solidFill>
                  <a:prstClr val="black"/>
                </a:solidFill>
              </a:rPr>
              <a:t> </a:t>
            </a:r>
            <a:r>
              <a:rPr lang="nl-NL" sz="3200" dirty="0" err="1" smtClean="0">
                <a:solidFill>
                  <a:prstClr val="black"/>
                </a:solidFill>
              </a:rPr>
              <a:t>two</a:t>
            </a:r>
            <a:r>
              <a:rPr lang="nl-NL" sz="3200" dirty="0" smtClean="0">
                <a:solidFill>
                  <a:prstClr val="black"/>
                </a:solidFill>
              </a:rPr>
              <a:t> data frames </a:t>
            </a:r>
            <a:r>
              <a:rPr lang="nl-NL" sz="3200" dirty="0" err="1" smtClean="0">
                <a:solidFill>
                  <a:prstClr val="black"/>
                </a:solidFill>
              </a:rPr>
              <a:t>together</a:t>
            </a:r>
            <a:r>
              <a:rPr lang="nl-NL" sz="3200" dirty="0" smtClean="0">
                <a:solidFill>
                  <a:prstClr val="black"/>
                </a:solidFill>
              </a:rPr>
              <a:t>, </a:t>
            </a:r>
            <a:r>
              <a:rPr lang="nl-NL" sz="3200" dirty="0" err="1" smtClean="0">
                <a:solidFill>
                  <a:prstClr val="black"/>
                </a:solidFill>
              </a:rPr>
              <a:t>using</a:t>
            </a:r>
            <a:r>
              <a:rPr lang="nl-NL" sz="3200" dirty="0" smtClean="0">
                <a:solidFill>
                  <a:prstClr val="black"/>
                </a:solidFill>
              </a:rPr>
              <a:t> the contents of </a:t>
            </a:r>
            <a:r>
              <a:rPr lang="nl-NL" sz="3200" dirty="0" err="1" smtClean="0">
                <a:solidFill>
                  <a:prstClr val="black"/>
                </a:solidFill>
              </a:rPr>
              <a:t>one</a:t>
            </a:r>
            <a:r>
              <a:rPr lang="nl-NL" sz="3200" dirty="0" smtClean="0">
                <a:solidFill>
                  <a:prstClr val="black"/>
                </a:solidFill>
              </a:rPr>
              <a:t> or more columns. </a:t>
            </a:r>
          </a:p>
          <a:p>
            <a:endParaRPr lang="nl-NL" sz="3200" dirty="0" smtClean="0">
              <a:solidFill>
                <a:prstClr val="black"/>
              </a:solidFill>
            </a:endParaRPr>
          </a:p>
          <a:p>
            <a:r>
              <a:rPr lang="nl-NL" sz="3200" dirty="0" smtClean="0">
                <a:solidFill>
                  <a:prstClr val="black"/>
                </a:solidFill>
              </a:rPr>
              <a:t>The </a:t>
            </a:r>
            <a:r>
              <a:rPr lang="nl-NL" sz="3200" dirty="0" err="1" smtClean="0">
                <a:solidFill>
                  <a:prstClr val="black"/>
                </a:solidFill>
              </a:rPr>
              <a:t>merge</a:t>
            </a:r>
            <a:r>
              <a:rPr lang="nl-NL" sz="3200" dirty="0" smtClean="0">
                <a:solidFill>
                  <a:prstClr val="black"/>
                </a:solidFill>
              </a:rPr>
              <a:t> </a:t>
            </a:r>
            <a:r>
              <a:rPr lang="nl-NL" sz="3200" dirty="0" err="1" smtClean="0">
                <a:solidFill>
                  <a:prstClr val="black"/>
                </a:solidFill>
              </a:rPr>
              <a:t>function</a:t>
            </a:r>
            <a:r>
              <a:rPr lang="nl-NL" sz="3200" dirty="0" smtClean="0">
                <a:solidFill>
                  <a:prstClr val="black"/>
                </a:solidFill>
              </a:rPr>
              <a:t> takes </a:t>
            </a:r>
            <a:r>
              <a:rPr lang="nl-NL" sz="3200" dirty="0" err="1" smtClean="0">
                <a:solidFill>
                  <a:srgbClr val="0000FF"/>
                </a:solidFill>
              </a:rPr>
              <a:t>arguments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err="1" smtClean="0">
                <a:solidFill>
                  <a:srgbClr val="0000FF"/>
                </a:solidFill>
              </a:rPr>
              <a:t>with</a:t>
            </a:r>
            <a:r>
              <a:rPr lang="nl-NL" sz="3200" dirty="0" smtClean="0">
                <a:solidFill>
                  <a:srgbClr val="0000FF"/>
                </a:solidFill>
              </a:rPr>
              <a:t> </a:t>
            </a:r>
            <a:r>
              <a:rPr lang="nl-NL" sz="3200" dirty="0" err="1" smtClean="0">
                <a:solidFill>
                  <a:srgbClr val="0000FF"/>
                </a:solidFill>
              </a:rPr>
              <a:t>an</a:t>
            </a:r>
            <a:r>
              <a:rPr lang="nl-NL" sz="3200" dirty="0" smtClean="0">
                <a:solidFill>
                  <a:srgbClr val="0000FF"/>
                </a:solidFill>
              </a:rPr>
              <a:t> x frame and a y frame</a:t>
            </a:r>
            <a:r>
              <a:rPr lang="nl-NL" sz="3200" dirty="0" smtClean="0">
                <a:solidFill>
                  <a:prstClr val="black"/>
                </a:solidFill>
              </a:rPr>
              <a:t>. </a:t>
            </a:r>
            <a:r>
              <a:rPr lang="nl-NL" sz="3200" dirty="0" err="1" smtClean="0">
                <a:solidFill>
                  <a:prstClr val="black"/>
                </a:solidFill>
              </a:rPr>
              <a:t>By</a:t>
            </a:r>
            <a:r>
              <a:rPr lang="nl-NL" sz="3200" dirty="0" smtClean="0">
                <a:solidFill>
                  <a:prstClr val="black"/>
                </a:solidFill>
              </a:rPr>
              <a:t> </a:t>
            </a:r>
            <a:r>
              <a:rPr lang="nl-NL" sz="3200" dirty="0" err="1" smtClean="0">
                <a:solidFill>
                  <a:prstClr val="black"/>
                </a:solidFill>
              </a:rPr>
              <a:t>default</a:t>
            </a:r>
            <a:r>
              <a:rPr lang="nl-NL" sz="3200" dirty="0" smtClean="0">
                <a:solidFill>
                  <a:prstClr val="black"/>
                </a:solidFill>
              </a:rPr>
              <a:t>, </a:t>
            </a:r>
            <a:r>
              <a:rPr lang="nl-NL" sz="3200" dirty="0" err="1" smtClean="0">
                <a:solidFill>
                  <a:prstClr val="black"/>
                </a:solidFill>
              </a:rPr>
              <a:t>it</a:t>
            </a:r>
            <a:r>
              <a:rPr lang="nl-NL" sz="3200" dirty="0" smtClean="0">
                <a:solidFill>
                  <a:prstClr val="black"/>
                </a:solidFill>
              </a:rPr>
              <a:t> </a:t>
            </a:r>
            <a:r>
              <a:rPr lang="nl-NL" sz="3200" dirty="0" err="1" smtClean="0">
                <a:solidFill>
                  <a:prstClr val="black"/>
                </a:solidFill>
              </a:rPr>
              <a:t>joins</a:t>
            </a:r>
            <a:r>
              <a:rPr lang="nl-NL" sz="3200" dirty="0" smtClean="0">
                <a:solidFill>
                  <a:prstClr val="black"/>
                </a:solidFill>
              </a:rPr>
              <a:t> the frames </a:t>
            </a:r>
            <a:r>
              <a:rPr lang="nl-NL" sz="3200" dirty="0" err="1" smtClean="0">
                <a:solidFill>
                  <a:prstClr val="black"/>
                </a:solidFill>
              </a:rPr>
              <a:t>on</a:t>
            </a:r>
            <a:r>
              <a:rPr lang="nl-NL" sz="3200" dirty="0" smtClean="0">
                <a:solidFill>
                  <a:prstClr val="black"/>
                </a:solidFill>
              </a:rPr>
              <a:t> columns </a:t>
            </a:r>
            <a:r>
              <a:rPr lang="nl-NL" sz="3200" dirty="0" err="1" smtClean="0">
                <a:solidFill>
                  <a:prstClr val="black"/>
                </a:solidFill>
              </a:rPr>
              <a:t>with</a:t>
            </a:r>
            <a:r>
              <a:rPr lang="nl-NL" sz="3200" dirty="0" smtClean="0">
                <a:solidFill>
                  <a:prstClr val="black"/>
                </a:solidFill>
              </a:rPr>
              <a:t> the </a:t>
            </a:r>
            <a:r>
              <a:rPr lang="nl-NL" sz="3200" dirty="0" err="1" smtClean="0">
                <a:solidFill>
                  <a:prstClr val="black"/>
                </a:solidFill>
              </a:rPr>
              <a:t>same</a:t>
            </a:r>
            <a:r>
              <a:rPr lang="nl-NL" sz="3200" dirty="0" smtClean="0">
                <a:solidFill>
                  <a:prstClr val="black"/>
                </a:solidFill>
              </a:rPr>
              <a:t> name.</a:t>
            </a:r>
          </a:p>
          <a:p>
            <a:endParaRPr lang="nl-NL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251" y="105878"/>
            <a:ext cx="11355817" cy="1297037"/>
          </a:xfrm>
        </p:spPr>
        <p:txBody>
          <a:bodyPr>
            <a:normAutofit fontScale="90000"/>
          </a:bodyPr>
          <a:lstStyle/>
          <a:p>
            <a:pPr algn="l"/>
            <a:r>
              <a:rPr lang="nl-NL" sz="3600" dirty="0" smtClean="0">
                <a:latin typeface="+mn-lt"/>
              </a:rPr>
              <a:t>Voeg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flusub1</a:t>
            </a:r>
            <a:r>
              <a:rPr lang="nl-NL" sz="3600" dirty="0" smtClean="0">
                <a:latin typeface="+mn-lt"/>
              </a:rPr>
              <a:t> en </a:t>
            </a:r>
            <a:r>
              <a:rPr lang="nl-NL" sz="3600" dirty="0" smtClean="0">
                <a:solidFill>
                  <a:srgbClr val="0000FF"/>
                </a:solidFill>
                <a:latin typeface="+mn-lt"/>
              </a:rPr>
              <a:t>flusub2</a:t>
            </a:r>
            <a:r>
              <a:rPr lang="nl-NL" sz="3600" dirty="0" smtClean="0">
                <a:latin typeface="+mn-lt"/>
              </a:rPr>
              <a:t> samen in één dataframe,</a:t>
            </a:r>
            <a:br>
              <a:rPr lang="nl-NL" sz="3600" dirty="0" smtClean="0">
                <a:latin typeface="+mn-lt"/>
              </a:rPr>
            </a:br>
            <a:r>
              <a:rPr lang="nl-NL" sz="3600" dirty="0" smtClean="0">
                <a:latin typeface="+mn-lt"/>
              </a:rPr>
              <a:t>wat je griepvirus noemt. </a:t>
            </a:r>
            <a:r>
              <a:rPr lang="nl-NL" sz="3600" i="1" dirty="0" smtClean="0">
                <a:latin typeface="+mn-lt"/>
              </a:rPr>
              <a:t>Wat is de gemeenschappelijke kolom?</a:t>
            </a:r>
            <a:endParaRPr lang="nl-NL" sz="3600" i="1" dirty="0"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5129" y="1789711"/>
            <a:ext cx="12066871" cy="5068289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&gt; </a:t>
            </a:r>
            <a:r>
              <a:rPr lang="nl-NL" sz="3600" dirty="0" smtClean="0">
                <a:solidFill>
                  <a:srgbClr val="FF0000"/>
                </a:solidFill>
              </a:rPr>
              <a:t>griepvirus&lt;-</a:t>
            </a:r>
            <a:r>
              <a:rPr lang="nl-NL" sz="3600" dirty="0" err="1">
                <a:solidFill>
                  <a:srgbClr val="FF0000"/>
                </a:solidFill>
              </a:rPr>
              <a:t>merge</a:t>
            </a:r>
            <a:r>
              <a:rPr lang="nl-NL" sz="3600" dirty="0">
                <a:solidFill>
                  <a:srgbClr val="FF0000"/>
                </a:solidFill>
              </a:rPr>
              <a:t>(x=flusub1,y=flusub2)</a:t>
            </a:r>
          </a:p>
          <a:p>
            <a:pPr algn="l"/>
            <a:r>
              <a:rPr lang="nl-NL" sz="3600" dirty="0" smtClean="0"/>
              <a:t>&gt; </a:t>
            </a:r>
            <a:r>
              <a:rPr lang="nl-NL" sz="3600" dirty="0" smtClean="0">
                <a:solidFill>
                  <a:srgbClr val="FF0000"/>
                </a:solidFill>
              </a:rPr>
              <a:t>griepvirus</a:t>
            </a:r>
          </a:p>
          <a:p>
            <a:pPr algn="l"/>
            <a:r>
              <a:rPr lang="nl-NL" sz="3600" dirty="0" smtClean="0">
                <a:solidFill>
                  <a:srgbClr val="FF0000"/>
                </a:solidFill>
              </a:rPr>
              <a:t> </a:t>
            </a:r>
            <a:r>
              <a:rPr lang="nl-NL" sz="3600" dirty="0" smtClean="0"/>
              <a:t># resultaat</a:t>
            </a:r>
            <a:endParaRPr lang="nl-NL" sz="3600" dirty="0"/>
          </a:p>
          <a:p>
            <a:pPr algn="l"/>
            <a:r>
              <a:rPr lang="nl-NL" dirty="0" smtClean="0"/>
              <a:t>     </a:t>
            </a:r>
            <a:r>
              <a:rPr lang="nl-NL" dirty="0" err="1"/>
              <a:t>accessionnr</a:t>
            </a:r>
            <a:r>
              <a:rPr lang="nl-NL" dirty="0"/>
              <a:t>         uit jaar</a:t>
            </a:r>
          </a:p>
          <a:p>
            <a:pPr algn="l"/>
            <a:r>
              <a:rPr lang="nl-NL" dirty="0"/>
              <a:t>1       AAA16778       Human 1990</a:t>
            </a:r>
          </a:p>
          <a:p>
            <a:pPr algn="l"/>
            <a:r>
              <a:rPr lang="nl-NL" dirty="0"/>
              <a:t>2       AAA16779       Human 1990</a:t>
            </a:r>
          </a:p>
          <a:p>
            <a:pPr algn="l"/>
            <a:r>
              <a:rPr lang="nl-NL" dirty="0"/>
              <a:t>3       AAA16808       Human 1990</a:t>
            </a:r>
          </a:p>
          <a:p>
            <a:pPr algn="l"/>
            <a:r>
              <a:rPr lang="nl-NL" dirty="0" smtClean="0"/>
              <a:t>4       AAA16809       </a:t>
            </a:r>
            <a:r>
              <a:rPr lang="nl-NL" dirty="0"/>
              <a:t>Human </a:t>
            </a:r>
            <a:r>
              <a:rPr lang="nl-NL" dirty="0" smtClean="0"/>
              <a:t>1990    etc.</a:t>
            </a:r>
          </a:p>
          <a:p>
            <a:pPr algn="l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06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507388"/>
            <a:ext cx="11284471" cy="6116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3200" i="1" dirty="0" err="1" smtClean="0"/>
              <a:t>Comma</a:t>
            </a:r>
            <a:r>
              <a:rPr lang="nl-NL" sz="3200" i="1" dirty="0" smtClean="0"/>
              <a:t> </a:t>
            </a:r>
            <a:r>
              <a:rPr lang="nl-NL" sz="3200" i="1" dirty="0" err="1" smtClean="0"/>
              <a:t>Separated</a:t>
            </a:r>
            <a:r>
              <a:rPr lang="nl-NL" sz="3200" i="1" dirty="0" smtClean="0"/>
              <a:t> </a:t>
            </a:r>
            <a:r>
              <a:rPr lang="nl-NL" sz="3200" i="1" dirty="0" err="1" smtClean="0"/>
              <a:t>Values</a:t>
            </a:r>
            <a:r>
              <a:rPr lang="nl-NL" sz="3200" i="1" dirty="0" smtClean="0"/>
              <a:t> format  files</a:t>
            </a:r>
          </a:p>
          <a:p>
            <a:pPr>
              <a:buNone/>
            </a:pPr>
            <a:r>
              <a:rPr lang="nl-NL" sz="3200" dirty="0" smtClean="0"/>
              <a:t>Load a CSV </a:t>
            </a:r>
            <a:r>
              <a:rPr lang="nl-NL" sz="3200" dirty="0" err="1" smtClean="0"/>
              <a:t>file's</a:t>
            </a:r>
            <a:r>
              <a:rPr lang="nl-NL" sz="3200" dirty="0" smtClean="0"/>
              <a:t> content </a:t>
            </a:r>
            <a:r>
              <a:rPr lang="nl-NL" sz="3200" dirty="0" err="1" smtClean="0"/>
              <a:t>into</a:t>
            </a:r>
            <a:r>
              <a:rPr lang="nl-NL" sz="3200" dirty="0" smtClean="0"/>
              <a:t> a data frame </a:t>
            </a:r>
            <a:r>
              <a:rPr lang="nl-NL" sz="3200" dirty="0" err="1" smtClean="0"/>
              <a:t>by</a:t>
            </a:r>
            <a:r>
              <a:rPr lang="nl-NL" sz="3200" dirty="0" smtClean="0"/>
              <a:t> passing the </a:t>
            </a:r>
          </a:p>
          <a:p>
            <a:pPr>
              <a:buNone/>
            </a:pPr>
            <a:r>
              <a:rPr lang="nl-NL" sz="3200" dirty="0" err="1" smtClean="0">
                <a:solidFill>
                  <a:srgbClr val="0000FF"/>
                </a:solidFill>
              </a:rPr>
              <a:t>path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0000FF"/>
                </a:solidFill>
              </a:rPr>
              <a:t>the file name </a:t>
            </a:r>
            <a:r>
              <a:rPr lang="nl-NL" sz="3200" dirty="0" smtClean="0"/>
              <a:t>to the </a:t>
            </a:r>
            <a:r>
              <a:rPr lang="nl-NL" sz="3200" dirty="0" smtClean="0">
                <a:solidFill>
                  <a:srgbClr val="0000FF"/>
                </a:solidFill>
              </a:rPr>
              <a:t>read.csv </a:t>
            </a:r>
            <a:r>
              <a:rPr lang="nl-NL" sz="3200" dirty="0" err="1" smtClean="0">
                <a:solidFill>
                  <a:srgbClr val="0000FF"/>
                </a:solidFill>
              </a:rPr>
              <a:t>function</a:t>
            </a:r>
            <a:r>
              <a:rPr lang="nl-NL" sz="3200" dirty="0" smtClean="0"/>
              <a:t>. </a:t>
            </a:r>
          </a:p>
          <a:p>
            <a:pPr>
              <a:buNone/>
            </a:pPr>
            <a:r>
              <a:rPr lang="nl-NL" sz="3200" dirty="0" smtClean="0"/>
              <a:t>   </a:t>
            </a:r>
          </a:p>
          <a:p>
            <a:pPr>
              <a:buNone/>
            </a:pPr>
            <a:r>
              <a:rPr lang="nl-NL" sz="3200" i="1" dirty="0" smtClean="0"/>
              <a:t>Voorbeelden van het ophalen van files:</a:t>
            </a:r>
            <a:r>
              <a:rPr lang="nl-NL" sz="3200" dirty="0" smtClean="0"/>
              <a:t> </a:t>
            </a:r>
          </a:p>
          <a:p>
            <a:pPr>
              <a:buNone/>
            </a:pPr>
            <a:r>
              <a:rPr lang="nl-NL" sz="3200" dirty="0" smtClean="0"/>
              <a:t>&gt; </a:t>
            </a:r>
            <a:r>
              <a:rPr lang="nl-NL" sz="3600" dirty="0" smtClean="0">
                <a:solidFill>
                  <a:srgbClr val="FF0000"/>
                </a:solidFill>
              </a:rPr>
              <a:t>read.csv</a:t>
            </a:r>
            <a:r>
              <a:rPr lang="nl-NL" sz="3200" dirty="0" smtClean="0">
                <a:solidFill>
                  <a:srgbClr val="FF0000"/>
                </a:solidFill>
              </a:rPr>
              <a:t>(</a:t>
            </a:r>
            <a:r>
              <a:rPr lang="nl-NL" sz="3200" dirty="0">
                <a:solidFill>
                  <a:srgbClr val="FF0000"/>
                </a:solidFill>
              </a:rPr>
              <a:t>"</a:t>
            </a:r>
            <a:r>
              <a:rPr lang="nl-NL" sz="3200" dirty="0" smtClean="0">
                <a:solidFill>
                  <a:srgbClr val="FF0000"/>
                </a:solidFill>
              </a:rPr>
              <a:t>H:\\</a:t>
            </a:r>
            <a:r>
              <a:rPr lang="nl-NL" sz="3200" dirty="0">
                <a:solidFill>
                  <a:srgbClr val="FF0000"/>
                </a:solidFill>
              </a:rPr>
              <a:t>apen.txt</a:t>
            </a:r>
            <a:r>
              <a:rPr lang="nl-NL" sz="3200" dirty="0" smtClean="0">
                <a:solidFill>
                  <a:srgbClr val="FF0000"/>
                </a:solidFill>
              </a:rPr>
              <a:t>")         </a:t>
            </a:r>
            <a:r>
              <a:rPr lang="nl-NL" sz="3200" dirty="0" smtClean="0"/>
              <a:t>  # pad vermelden</a:t>
            </a:r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r>
              <a:rPr lang="nl-NL" sz="3200" dirty="0" smtClean="0"/>
              <a:t>or a ‘file </a:t>
            </a:r>
            <a:r>
              <a:rPr lang="nl-NL" sz="3200" dirty="0" err="1" smtClean="0"/>
              <a:t>with</a:t>
            </a:r>
            <a:r>
              <a:rPr lang="nl-NL" sz="3200" dirty="0" smtClean="0"/>
              <a:t> a header’ on G</a:t>
            </a:r>
          </a:p>
          <a:p>
            <a:pPr marL="0" indent="0">
              <a:buNone/>
            </a:pPr>
            <a:r>
              <a:rPr lang="nl-NL" sz="3600" dirty="0" smtClean="0"/>
              <a:t>&gt;</a:t>
            </a:r>
            <a:r>
              <a:rPr lang="nl-NL" sz="3600" dirty="0" smtClean="0">
                <a:solidFill>
                  <a:srgbClr val="FF0000"/>
                </a:solidFill>
              </a:rPr>
              <a:t>read.csv</a:t>
            </a:r>
            <a:r>
              <a:rPr lang="nl-NL" sz="3200" dirty="0">
                <a:solidFill>
                  <a:srgbClr val="FF0000"/>
                </a:solidFill>
              </a:rPr>
              <a:t>("G:\\bloem.txt", header=TRUE</a:t>
            </a:r>
            <a:r>
              <a:rPr lang="nl-NL" sz="3200" dirty="0" smtClean="0">
                <a:solidFill>
                  <a:srgbClr val="FF0000"/>
                </a:solidFill>
              </a:rPr>
              <a:t>)          </a:t>
            </a:r>
            <a:r>
              <a:rPr lang="nl-NL" sz="3200" dirty="0" smtClean="0"/>
              <a:t># pad vermelden</a:t>
            </a:r>
            <a:endParaRPr lang="nl-NL" sz="3200" dirty="0"/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endParaRPr lang="nl-NL" sz="3200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8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5647" y="197708"/>
            <a:ext cx="11600936" cy="2529017"/>
          </a:xfrm>
        </p:spPr>
        <p:txBody>
          <a:bodyPr>
            <a:normAutofit/>
          </a:bodyPr>
          <a:lstStyle/>
          <a:p>
            <a:r>
              <a:rPr lang="nl-NL" dirty="0" smtClean="0"/>
              <a:t>Laad het </a:t>
            </a:r>
            <a:r>
              <a:rPr lang="nl-NL" dirty="0"/>
              <a:t>volgende bestand in </a:t>
            </a:r>
            <a:r>
              <a:rPr lang="nl-NL" dirty="0" smtClean="0"/>
              <a:t>R        </a:t>
            </a:r>
            <a:r>
              <a:rPr lang="nl-NL" dirty="0" smtClean="0">
                <a:solidFill>
                  <a:srgbClr val="0000FF"/>
                </a:solidFill>
              </a:rPr>
              <a:t>irisansi.txt </a:t>
            </a:r>
            <a:br>
              <a:rPr lang="nl-NL" dirty="0" smtClean="0">
                <a:solidFill>
                  <a:srgbClr val="0000FF"/>
                </a:solidFill>
              </a:rPr>
            </a:br>
            <a:r>
              <a:rPr lang="nl-NL" dirty="0"/>
              <a:t>(staat op </a:t>
            </a:r>
            <a:r>
              <a:rPr lang="nl-NL" dirty="0" err="1"/>
              <a:t>scholar</a:t>
            </a:r>
            <a:r>
              <a:rPr lang="nl-NL" dirty="0" smtClean="0"/>
              <a:t>) </a:t>
            </a:r>
            <a:br>
              <a:rPr lang="nl-NL" dirty="0" smtClean="0"/>
            </a:br>
            <a:r>
              <a:rPr lang="nl-NL" dirty="0" smtClean="0"/>
              <a:t>en maak er het dataframe </a:t>
            </a:r>
            <a:r>
              <a:rPr lang="nl-NL" dirty="0" smtClean="0">
                <a:solidFill>
                  <a:srgbClr val="0000FF"/>
                </a:solidFill>
              </a:rPr>
              <a:t>bloemblaadjes</a:t>
            </a:r>
            <a:r>
              <a:rPr lang="nl-NL" dirty="0" smtClean="0"/>
              <a:t> van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2804" y="3053064"/>
            <a:ext cx="11427940" cy="73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&gt; </a:t>
            </a:r>
            <a:r>
              <a:rPr lang="nl-NL" sz="3600" dirty="0">
                <a:solidFill>
                  <a:srgbClr val="FF0000"/>
                </a:solidFill>
              </a:rPr>
              <a:t>bloemblaadjes&lt;-read.csv("</a:t>
            </a:r>
            <a:r>
              <a:rPr lang="nl-NL" sz="3600" dirty="0"/>
              <a:t>G</a:t>
            </a:r>
            <a:r>
              <a:rPr lang="nl-NL" sz="3600" dirty="0">
                <a:solidFill>
                  <a:srgbClr val="FF0000"/>
                </a:solidFill>
              </a:rPr>
              <a:t>:\\irisansi.txt",header=TRUE)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5917" y="44222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Maak vervolgens een samenvatting van de database bloemblaadjes.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34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6265" y="2122188"/>
            <a:ext cx="11642124" cy="300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 </a:t>
            </a:r>
            <a:r>
              <a:rPr lang="nl-NL" sz="2000" b="1" dirty="0" err="1"/>
              <a:t>sepall</a:t>
            </a:r>
            <a:r>
              <a:rPr lang="nl-NL" sz="2000" b="1" dirty="0"/>
              <a:t>          </a:t>
            </a:r>
            <a:r>
              <a:rPr lang="nl-NL" sz="2000" b="1" dirty="0" smtClean="0"/>
              <a:t>	  </a:t>
            </a:r>
            <a:r>
              <a:rPr lang="nl-NL" sz="2000" b="1" dirty="0" err="1" smtClean="0"/>
              <a:t>sepalw</a:t>
            </a:r>
            <a:r>
              <a:rPr lang="nl-NL" sz="2000" b="1" dirty="0" smtClean="0"/>
              <a:t>          	 </a:t>
            </a:r>
            <a:r>
              <a:rPr lang="nl-NL" sz="2000" b="1" dirty="0" err="1" smtClean="0"/>
              <a:t>petall</a:t>
            </a:r>
            <a:r>
              <a:rPr lang="nl-NL" sz="2000" b="1" dirty="0" smtClean="0"/>
              <a:t>          	 </a:t>
            </a:r>
            <a:r>
              <a:rPr lang="nl-NL" sz="2000" b="1" dirty="0" err="1" smtClean="0"/>
              <a:t>petalw</a:t>
            </a:r>
            <a:r>
              <a:rPr lang="nl-NL" sz="2000" b="1" dirty="0" smtClean="0"/>
              <a:t>     	</a:t>
            </a:r>
            <a:r>
              <a:rPr lang="pt-BR" sz="2000" b="1" dirty="0"/>
              <a:t> </a:t>
            </a:r>
            <a:r>
              <a:rPr lang="pt-BR" sz="2000" b="1" dirty="0" smtClean="0"/>
              <a:t> species  </a:t>
            </a:r>
            <a:endParaRPr lang="pt-BR" sz="2000" b="1" dirty="0"/>
          </a:p>
          <a:p>
            <a:pPr marL="0" indent="0">
              <a:buNone/>
            </a:pPr>
            <a:r>
              <a:rPr lang="nl-NL" sz="2000" dirty="0" smtClean="0"/>
              <a:t>Min</a:t>
            </a:r>
            <a:r>
              <a:rPr lang="nl-NL" sz="2000" dirty="0"/>
              <a:t>.   :4.300   </a:t>
            </a:r>
            <a:r>
              <a:rPr lang="nl-NL" sz="2000" dirty="0" smtClean="0"/>
              <a:t>	 Min</a:t>
            </a:r>
            <a:r>
              <a:rPr lang="nl-NL" sz="2000" dirty="0"/>
              <a:t>.   :2.000   </a:t>
            </a:r>
            <a:r>
              <a:rPr lang="nl-NL" sz="2000" dirty="0" smtClean="0"/>
              <a:t>	 Min</a:t>
            </a:r>
            <a:r>
              <a:rPr lang="nl-NL" sz="2000" dirty="0"/>
              <a:t>.   :1.000  </a:t>
            </a:r>
            <a:r>
              <a:rPr lang="nl-NL" sz="2000" dirty="0" smtClean="0"/>
              <a:t>	 </a:t>
            </a:r>
            <a:r>
              <a:rPr lang="nl-NL" sz="2000" dirty="0"/>
              <a:t>Min.   :0.100  </a:t>
            </a:r>
            <a:r>
              <a:rPr lang="nl-NL" sz="2000" dirty="0" smtClean="0"/>
              <a:t>         </a:t>
            </a:r>
            <a:r>
              <a:rPr lang="pt-BR" sz="2000" dirty="0" smtClean="0"/>
              <a:t>Iris-setosa    </a:t>
            </a:r>
            <a:r>
              <a:rPr lang="pt-BR" sz="2000" dirty="0"/>
              <a:t>:50  </a:t>
            </a:r>
          </a:p>
          <a:p>
            <a:pPr marL="0" indent="0">
              <a:buNone/>
            </a:pPr>
            <a:r>
              <a:rPr lang="nl-NL" sz="2000" dirty="0" smtClean="0"/>
              <a:t>1st </a:t>
            </a:r>
            <a:r>
              <a:rPr lang="nl-NL" sz="2000" dirty="0"/>
              <a:t>Qu.:5.100   </a:t>
            </a:r>
            <a:r>
              <a:rPr lang="nl-NL" sz="2000" dirty="0" smtClean="0"/>
              <a:t>	 1st </a:t>
            </a:r>
            <a:r>
              <a:rPr lang="nl-NL" sz="2000" dirty="0"/>
              <a:t>Qu.:2.800   </a:t>
            </a:r>
            <a:r>
              <a:rPr lang="nl-NL" sz="2000" dirty="0" smtClean="0"/>
              <a:t>	 1st </a:t>
            </a:r>
            <a:r>
              <a:rPr lang="nl-NL" sz="2000" dirty="0"/>
              <a:t>Qu.:1.600   </a:t>
            </a:r>
            <a:r>
              <a:rPr lang="nl-NL" sz="2000" dirty="0" smtClean="0"/>
              <a:t>	 1st </a:t>
            </a:r>
            <a:r>
              <a:rPr lang="nl-NL" sz="2000" dirty="0"/>
              <a:t>Qu.:0.300  </a:t>
            </a:r>
            <a:r>
              <a:rPr lang="nl-NL" sz="2000" dirty="0" smtClean="0"/>
              <a:t>	 </a:t>
            </a:r>
            <a:r>
              <a:rPr lang="pt-BR" sz="2000" dirty="0" smtClean="0"/>
              <a:t> </a:t>
            </a:r>
            <a:r>
              <a:rPr lang="pt-BR" sz="2000" dirty="0"/>
              <a:t>Iris-versicolor:50  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:5.800   </a:t>
            </a:r>
            <a:r>
              <a:rPr lang="nl-NL" sz="2000" dirty="0" smtClean="0"/>
              <a:t>	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:3.000   </a:t>
            </a:r>
            <a:r>
              <a:rPr lang="nl-NL" sz="2000" dirty="0" smtClean="0"/>
              <a:t>	 </a:t>
            </a:r>
            <a:r>
              <a:rPr lang="nl-NL" sz="2000" dirty="0" err="1" smtClean="0"/>
              <a:t>Median</a:t>
            </a:r>
            <a:r>
              <a:rPr lang="nl-NL" sz="2000" dirty="0" smtClean="0"/>
              <a:t> </a:t>
            </a:r>
            <a:r>
              <a:rPr lang="nl-NL" sz="2000" dirty="0"/>
              <a:t>:4.350  </a:t>
            </a:r>
            <a:r>
              <a:rPr lang="nl-NL" sz="2000" dirty="0" smtClean="0"/>
              <a:t>	 </a:t>
            </a:r>
            <a:r>
              <a:rPr lang="nl-NL" sz="2000" dirty="0" err="1"/>
              <a:t>Median</a:t>
            </a:r>
            <a:r>
              <a:rPr lang="nl-NL" sz="2000" dirty="0"/>
              <a:t> :1.300  </a:t>
            </a:r>
            <a:r>
              <a:rPr lang="nl-NL" sz="2000" dirty="0" smtClean="0"/>
              <a:t>     </a:t>
            </a:r>
            <a:r>
              <a:rPr lang="pt-BR" sz="2000" dirty="0"/>
              <a:t>Iris-virginica :50 </a:t>
            </a:r>
            <a:endParaRPr lang="nl-NL" sz="2000" dirty="0"/>
          </a:p>
          <a:p>
            <a:pPr marL="0" indent="0">
              <a:buNone/>
            </a:pPr>
            <a:r>
              <a:rPr lang="nl-NL" sz="2000" dirty="0" smtClean="0"/>
              <a:t> </a:t>
            </a:r>
            <a:r>
              <a:rPr lang="nl-NL" sz="2000" dirty="0" err="1"/>
              <a:t>Mean</a:t>
            </a:r>
            <a:r>
              <a:rPr lang="nl-NL" sz="2000" dirty="0"/>
              <a:t>   :5.843   </a:t>
            </a:r>
            <a:r>
              <a:rPr lang="nl-NL" sz="2000" dirty="0" smtClean="0"/>
              <a:t>	 </a:t>
            </a:r>
            <a:r>
              <a:rPr lang="nl-NL" sz="2000" dirty="0" err="1" smtClean="0"/>
              <a:t>Mean</a:t>
            </a:r>
            <a:r>
              <a:rPr lang="nl-NL" sz="2000" dirty="0" smtClean="0"/>
              <a:t>   </a:t>
            </a:r>
            <a:r>
              <a:rPr lang="nl-NL" sz="2000" dirty="0"/>
              <a:t>:3.054   </a:t>
            </a:r>
            <a:r>
              <a:rPr lang="nl-NL" sz="2000" dirty="0" smtClean="0"/>
              <a:t>	 </a:t>
            </a:r>
            <a:r>
              <a:rPr lang="nl-NL" sz="2000" dirty="0" err="1" smtClean="0"/>
              <a:t>Mean</a:t>
            </a:r>
            <a:r>
              <a:rPr lang="nl-NL" sz="2000" dirty="0" smtClean="0"/>
              <a:t>   </a:t>
            </a:r>
            <a:r>
              <a:rPr lang="nl-NL" sz="2000" dirty="0"/>
              <a:t>:3.759  </a:t>
            </a:r>
            <a:r>
              <a:rPr lang="nl-NL" sz="2000" dirty="0" smtClean="0"/>
              <a:t>	 </a:t>
            </a:r>
            <a:r>
              <a:rPr lang="nl-NL" sz="2000" dirty="0" err="1"/>
              <a:t>Mean</a:t>
            </a:r>
            <a:r>
              <a:rPr lang="nl-NL" sz="2000" dirty="0"/>
              <a:t>   :1.199  </a:t>
            </a:r>
          </a:p>
          <a:p>
            <a:pPr marL="0" indent="0">
              <a:buNone/>
            </a:pPr>
            <a:r>
              <a:rPr lang="nl-NL" sz="2000" dirty="0"/>
              <a:t> 3rd Qu.:6.400   </a:t>
            </a:r>
            <a:r>
              <a:rPr lang="nl-NL" sz="2000" dirty="0" smtClean="0"/>
              <a:t>	 3rd </a:t>
            </a:r>
            <a:r>
              <a:rPr lang="nl-NL" sz="2000" dirty="0"/>
              <a:t>Qu.:3.300   </a:t>
            </a:r>
            <a:r>
              <a:rPr lang="nl-NL" sz="2000" dirty="0" smtClean="0"/>
              <a:t>	 3rd </a:t>
            </a:r>
            <a:r>
              <a:rPr lang="nl-NL" sz="2000" dirty="0"/>
              <a:t>Qu.:5.100   </a:t>
            </a:r>
            <a:r>
              <a:rPr lang="nl-NL" sz="2000" dirty="0" smtClean="0"/>
              <a:t>	3rd </a:t>
            </a:r>
            <a:r>
              <a:rPr lang="nl-NL" sz="2000" dirty="0"/>
              <a:t>Qu.:1.800  </a:t>
            </a:r>
          </a:p>
          <a:p>
            <a:pPr marL="0" indent="0">
              <a:buNone/>
            </a:pPr>
            <a:r>
              <a:rPr lang="nl-NL" sz="2000" dirty="0"/>
              <a:t> Max.   :7.900   </a:t>
            </a:r>
            <a:r>
              <a:rPr lang="nl-NL" sz="2000" dirty="0" smtClean="0"/>
              <a:t>	 Max</a:t>
            </a:r>
            <a:r>
              <a:rPr lang="nl-NL" sz="2000" dirty="0"/>
              <a:t>.   :4.400   </a:t>
            </a:r>
            <a:r>
              <a:rPr lang="nl-NL" sz="2000" dirty="0" smtClean="0"/>
              <a:t>	 Max</a:t>
            </a:r>
            <a:r>
              <a:rPr lang="nl-NL" sz="2000" dirty="0"/>
              <a:t>.   :6.900   </a:t>
            </a:r>
            <a:r>
              <a:rPr lang="nl-NL" sz="2000" dirty="0" smtClean="0"/>
              <a:t>	Max</a:t>
            </a:r>
            <a:r>
              <a:rPr lang="nl-NL" sz="2000" dirty="0"/>
              <a:t>.   :2.500 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68643" y="185826"/>
            <a:ext cx="6221627" cy="63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&gt; </a:t>
            </a:r>
            <a:r>
              <a:rPr lang="nl-NL" sz="3600" dirty="0" smtClean="0">
                <a:solidFill>
                  <a:srgbClr val="FF0000"/>
                </a:solidFill>
              </a:rPr>
              <a:t>summary(bloemblaadjes)</a:t>
            </a:r>
            <a:endParaRPr lang="nl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3816" y="707137"/>
            <a:ext cx="10515600" cy="104851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De file FLU, header plus laatste 12 regels,</a:t>
            </a:r>
            <a:br>
              <a:rPr lang="nl-NL" dirty="0" smtClean="0"/>
            </a:br>
            <a:r>
              <a:rPr lang="nl-NL" dirty="0" smtClean="0"/>
              <a:t> als </a:t>
            </a:r>
            <a:r>
              <a:rPr lang="nl-NL" dirty="0" err="1" smtClean="0"/>
              <a:t>txt</a:t>
            </a:r>
            <a:r>
              <a:rPr lang="nl-NL" dirty="0" smtClean="0"/>
              <a:t> bestand. </a:t>
            </a:r>
            <a:r>
              <a:rPr lang="nl-NL" dirty="0" smtClean="0">
                <a:solidFill>
                  <a:srgbClr val="0000FF"/>
                </a:solidFill>
              </a:rPr>
              <a:t>Wat voor soort file is dit?</a:t>
            </a:r>
            <a:r>
              <a:rPr lang="nl-NL" dirty="0" smtClean="0"/>
              <a:t/>
            </a:r>
            <a:br>
              <a:rPr lang="nl-NL" dirty="0" smtClean="0"/>
            </a:b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97536" y="2245138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accessionnr</a:t>
            </a:r>
            <a:r>
              <a:rPr lang="en-US" dirty="0" smtClean="0">
                <a:solidFill>
                  <a:prstClr val="black"/>
                </a:solidFill>
              </a:rPr>
              <a:t> 	</a:t>
            </a:r>
            <a:r>
              <a:rPr lang="en-US" dirty="0" err="1" smtClean="0">
                <a:solidFill>
                  <a:prstClr val="black"/>
                </a:solidFill>
              </a:rPr>
              <a:t>aantal.aminozuren</a:t>
            </a:r>
            <a:r>
              <a:rPr lang="en-US" dirty="0" smtClean="0">
                <a:solidFill>
                  <a:prstClr val="black"/>
                </a:solidFill>
              </a:rPr>
              <a:t>	 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uit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categorie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	land	</a:t>
            </a:r>
            <a:r>
              <a:rPr lang="en-US" dirty="0" err="1">
                <a:solidFill>
                  <a:prstClr val="black"/>
                </a:solidFill>
              </a:rPr>
              <a:t>jaar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kenmerken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AAY88157	349	Avian	H4N2	USA	1998	Influenza A virus (A/mallard/Minnesota/371/1998(H4N2))</a:t>
            </a:r>
          </a:p>
          <a:p>
            <a:r>
              <a:rPr lang="en-US" dirty="0">
                <a:solidFill>
                  <a:prstClr val="black"/>
                </a:solidFill>
              </a:rPr>
              <a:t>AAY88158	349	Avian	H4	USA	2000	Influenza A virus (A/mallard/MN/33/00(H4))</a:t>
            </a:r>
          </a:p>
          <a:p>
            <a:r>
              <a:rPr lang="en-US" dirty="0">
                <a:solidFill>
                  <a:prstClr val="black"/>
                </a:solidFill>
              </a:rPr>
              <a:t>AAY88159	349	Avian	H4N6	USA	2000	Influenza A virus (A/mallard/Minnesota/348/2000(H4N6))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AAY88160	349	Avian	H4N6	USA	2000	Influenza A virus (A/mallard/Minnesota/530/2000(H4N6))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AAY88161	349	Avian	H4N8	USA	1996	Influenza A virus (A/guinea fowl/NJ/14190-23/1996(H4N8))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AAY88162	349	Avian	H4N8	USA	1986	Influenza A virus (A/mallard/Ohio/338/1986(H4N8))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AAY88163	349	Avian	H4N6	USA	1988	Influenza A virus (A/blue-winged teal/LA/B156/88(H4N6))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AAY88164	349	Avian	H4N6	USA	1987	Influenza A virus (A/blue-winged teal/LA/69B/87(H4N6))</a:t>
            </a:r>
          </a:p>
          <a:p>
            <a:r>
              <a:rPr lang="en-US" dirty="0">
                <a:solidFill>
                  <a:prstClr val="black"/>
                </a:solidFill>
              </a:rPr>
              <a:t>AAY88165	349	Avian	H4N8	USA	1999	Influenza A virus (A/mallard/MN/347/99(H4N8))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AAY88166	349	Avian	H4N8	USA	1999	Influenza A virus (A/mallard/MN/352/99(H4N8))</a:t>
            </a:r>
          </a:p>
          <a:p>
            <a:r>
              <a:rPr lang="en-US" dirty="0">
                <a:solidFill>
                  <a:prstClr val="black"/>
                </a:solidFill>
              </a:rPr>
              <a:t>AAY88167	349	Avian	H4	USA	1994	Influenza A virus (A/duck/NJ/5406/94(H4))</a:t>
            </a:r>
          </a:p>
          <a:p>
            <a:r>
              <a:rPr lang="en-US" dirty="0">
                <a:solidFill>
                  <a:prstClr val="black"/>
                </a:solidFill>
              </a:rPr>
              <a:t>AAY98037	566	Human	H3N2	USA	1999	Influenza A virus (A/New York/255/1999(H3N2))</a:t>
            </a:r>
          </a:p>
        </p:txBody>
      </p:sp>
    </p:spTree>
    <p:extLst>
      <p:ext uri="{BB962C8B-B14F-4D97-AF65-F5344CB8AC3E}">
        <p14:creationId xmlns:p14="http://schemas.microsoft.com/office/powerpoint/2010/main" val="2878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2211" y="569034"/>
            <a:ext cx="11452654" cy="57576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4200" dirty="0"/>
              <a:t>For files </a:t>
            </a:r>
            <a:r>
              <a:rPr lang="nl-NL" sz="4200" dirty="0" err="1"/>
              <a:t>that</a:t>
            </a:r>
            <a:r>
              <a:rPr lang="nl-NL" sz="4200" dirty="0"/>
              <a:t> </a:t>
            </a:r>
            <a:r>
              <a:rPr lang="nl-NL" sz="4200" dirty="0" err="1"/>
              <a:t>use</a:t>
            </a:r>
            <a:r>
              <a:rPr lang="nl-NL" sz="4200" dirty="0"/>
              <a:t> separator strings </a:t>
            </a:r>
            <a:r>
              <a:rPr lang="nl-NL" sz="4200" dirty="0" err="1"/>
              <a:t>other</a:t>
            </a:r>
            <a:r>
              <a:rPr lang="nl-NL" sz="4200" dirty="0"/>
              <a:t> </a:t>
            </a:r>
            <a:r>
              <a:rPr lang="nl-NL" sz="4200" dirty="0" err="1"/>
              <a:t>than</a:t>
            </a:r>
            <a:r>
              <a:rPr lang="nl-NL" sz="4200" dirty="0"/>
              <a:t> </a:t>
            </a:r>
            <a:r>
              <a:rPr lang="nl-NL" sz="4200" dirty="0" err="1"/>
              <a:t>commas</a:t>
            </a:r>
            <a:r>
              <a:rPr lang="nl-NL" sz="4200" dirty="0"/>
              <a:t>, </a:t>
            </a:r>
            <a:r>
              <a:rPr lang="nl-NL" sz="4200" dirty="0" err="1"/>
              <a:t>you</a:t>
            </a:r>
            <a:r>
              <a:rPr lang="nl-NL" sz="4200" dirty="0"/>
              <a:t> </a:t>
            </a:r>
            <a:r>
              <a:rPr lang="nl-NL" sz="4200" dirty="0" err="1"/>
              <a:t>can</a:t>
            </a:r>
            <a:r>
              <a:rPr lang="nl-NL" sz="4200" dirty="0"/>
              <a:t> </a:t>
            </a:r>
            <a:r>
              <a:rPr lang="nl-NL" sz="4200" dirty="0" err="1"/>
              <a:t>use</a:t>
            </a:r>
            <a:r>
              <a:rPr lang="nl-NL" sz="4200" dirty="0"/>
              <a:t> the </a:t>
            </a:r>
            <a:r>
              <a:rPr lang="nl-NL" sz="4200" dirty="0" err="1">
                <a:solidFill>
                  <a:srgbClr val="0000FF"/>
                </a:solidFill>
              </a:rPr>
              <a:t>read.table</a:t>
            </a:r>
            <a:r>
              <a:rPr lang="nl-NL" sz="4200" dirty="0">
                <a:solidFill>
                  <a:srgbClr val="0000FF"/>
                </a:solidFill>
              </a:rPr>
              <a:t> </a:t>
            </a:r>
            <a:r>
              <a:rPr lang="nl-NL" sz="4200" dirty="0" err="1">
                <a:solidFill>
                  <a:srgbClr val="0000FF"/>
                </a:solidFill>
              </a:rPr>
              <a:t>function</a:t>
            </a:r>
            <a:r>
              <a:rPr lang="nl-NL" sz="4200" dirty="0"/>
              <a:t>. </a:t>
            </a:r>
            <a:endParaRPr lang="nl-NL" sz="4200" dirty="0" smtClean="0"/>
          </a:p>
          <a:p>
            <a:pPr>
              <a:buNone/>
            </a:pPr>
            <a:endParaRPr lang="nl-NL" sz="4200" dirty="0" smtClean="0"/>
          </a:p>
          <a:p>
            <a:pPr>
              <a:buNone/>
            </a:pPr>
            <a:r>
              <a:rPr lang="nl-NL" sz="4200" dirty="0" smtClean="0"/>
              <a:t>The</a:t>
            </a:r>
            <a:r>
              <a:rPr lang="nl-NL" sz="4200" dirty="0"/>
              <a:t> </a:t>
            </a:r>
            <a:r>
              <a:rPr lang="nl-NL" sz="4200" dirty="0">
                <a:solidFill>
                  <a:srgbClr val="0000FF"/>
                </a:solidFill>
              </a:rPr>
              <a:t>sep argument </a:t>
            </a:r>
            <a:r>
              <a:rPr lang="nl-NL" sz="4200" dirty="0" err="1"/>
              <a:t>defines</a:t>
            </a:r>
            <a:r>
              <a:rPr lang="nl-NL" sz="4200" dirty="0"/>
              <a:t> the separator </a:t>
            </a:r>
            <a:r>
              <a:rPr lang="nl-NL" sz="4200" dirty="0" err="1"/>
              <a:t>character</a:t>
            </a:r>
            <a:r>
              <a:rPr lang="nl-NL" sz="4200" dirty="0"/>
              <a:t>, </a:t>
            </a:r>
            <a:r>
              <a:rPr lang="nl-NL" sz="4200" dirty="0" err="1"/>
              <a:t>and</a:t>
            </a:r>
            <a:r>
              <a:rPr lang="nl-NL" sz="4200" dirty="0"/>
              <a:t> </a:t>
            </a:r>
            <a:r>
              <a:rPr lang="nl-NL" sz="4200" dirty="0" err="1"/>
              <a:t>you</a:t>
            </a:r>
            <a:r>
              <a:rPr lang="nl-NL" sz="4200" dirty="0"/>
              <a:t> </a:t>
            </a:r>
            <a:r>
              <a:rPr lang="nl-NL" sz="4200" dirty="0" err="1"/>
              <a:t>can</a:t>
            </a:r>
            <a:r>
              <a:rPr lang="nl-NL" sz="4200" dirty="0"/>
              <a:t> </a:t>
            </a:r>
            <a:r>
              <a:rPr lang="nl-NL" sz="4200" dirty="0" err="1"/>
              <a:t>specify</a:t>
            </a:r>
            <a:r>
              <a:rPr lang="nl-NL" sz="4200" dirty="0"/>
              <a:t> a tab </a:t>
            </a:r>
            <a:r>
              <a:rPr lang="nl-NL" sz="4200" dirty="0" err="1"/>
              <a:t>character</a:t>
            </a:r>
            <a:r>
              <a:rPr lang="nl-NL" sz="4200" dirty="0"/>
              <a:t> </a:t>
            </a:r>
            <a:r>
              <a:rPr lang="nl-NL" sz="4200" dirty="0" err="1"/>
              <a:t>with</a:t>
            </a:r>
            <a:r>
              <a:rPr lang="nl-NL" sz="4200" dirty="0"/>
              <a:t> "\t".</a:t>
            </a:r>
          </a:p>
          <a:p>
            <a:pPr>
              <a:buNone/>
            </a:pPr>
            <a:r>
              <a:rPr lang="nl-NL" sz="4200" dirty="0"/>
              <a:t>   </a:t>
            </a:r>
            <a:endParaRPr lang="nl-NL" sz="4200" dirty="0" smtClean="0"/>
          </a:p>
          <a:p>
            <a:pPr>
              <a:buNone/>
            </a:pPr>
            <a:r>
              <a:rPr lang="nl-NL" sz="4200" dirty="0" err="1" smtClean="0"/>
              <a:t>Use</a:t>
            </a:r>
            <a:r>
              <a:rPr lang="nl-NL" sz="4200" dirty="0" smtClean="0"/>
              <a:t> </a:t>
            </a:r>
            <a:r>
              <a:rPr lang="nl-NL" sz="4200" dirty="0"/>
              <a:t>the </a:t>
            </a:r>
            <a:r>
              <a:rPr lang="nl-NL" sz="4200" dirty="0">
                <a:solidFill>
                  <a:srgbClr val="0000FF"/>
                </a:solidFill>
              </a:rPr>
              <a:t>header argument</a:t>
            </a:r>
            <a:r>
              <a:rPr lang="nl-NL" sz="4200" dirty="0"/>
              <a:t>, </a:t>
            </a:r>
            <a:r>
              <a:rPr lang="nl-NL" sz="4200" dirty="0" err="1"/>
              <a:t>so</a:t>
            </a:r>
            <a:r>
              <a:rPr lang="nl-NL" sz="4200" dirty="0"/>
              <a:t> </a:t>
            </a:r>
            <a:r>
              <a:rPr lang="nl-NL" sz="4200" dirty="0" err="1"/>
              <a:t>that</a:t>
            </a:r>
            <a:r>
              <a:rPr lang="nl-NL" sz="4200" dirty="0"/>
              <a:t> </a:t>
            </a:r>
            <a:r>
              <a:rPr lang="nl-NL" sz="4200" dirty="0" smtClean="0"/>
              <a:t>the first </a:t>
            </a:r>
            <a:r>
              <a:rPr lang="nl-NL" sz="4200" dirty="0"/>
              <a:t>line is </a:t>
            </a:r>
            <a:r>
              <a:rPr lang="nl-NL" sz="4200" dirty="0" err="1"/>
              <a:t>treated</a:t>
            </a:r>
            <a:r>
              <a:rPr lang="nl-NL" sz="4200" dirty="0"/>
              <a:t> as column headers </a:t>
            </a:r>
            <a:r>
              <a:rPr lang="nl-NL" sz="4200" dirty="0" smtClean="0"/>
              <a:t>.</a:t>
            </a:r>
          </a:p>
          <a:p>
            <a:pPr>
              <a:buNone/>
            </a:pPr>
            <a:endParaRPr lang="nl-NL" sz="4200" dirty="0"/>
          </a:p>
          <a:p>
            <a:pPr>
              <a:buNone/>
            </a:pPr>
            <a:r>
              <a:rPr lang="nl-NL" sz="4200" dirty="0" smtClean="0"/>
              <a:t>Haal</a:t>
            </a:r>
            <a:r>
              <a:rPr lang="nl-NL" sz="4200" dirty="0" smtClean="0">
                <a:solidFill>
                  <a:srgbClr val="FF0000"/>
                </a:solidFill>
              </a:rPr>
              <a:t> </a:t>
            </a:r>
            <a:r>
              <a:rPr lang="nl-NL" sz="4200" dirty="0" smtClean="0">
                <a:solidFill>
                  <a:srgbClr val="0000FF"/>
                </a:solidFill>
              </a:rPr>
              <a:t>flusub1.txt </a:t>
            </a:r>
            <a:r>
              <a:rPr lang="nl-NL" sz="4200" dirty="0" smtClean="0">
                <a:solidFill>
                  <a:srgbClr val="FF0000"/>
                </a:solidFill>
              </a:rPr>
              <a:t>   </a:t>
            </a:r>
            <a:r>
              <a:rPr lang="nl-NL" sz="4200" dirty="0" smtClean="0"/>
              <a:t>op van </a:t>
            </a:r>
            <a:r>
              <a:rPr lang="nl-NL" sz="4200" dirty="0" err="1" smtClean="0"/>
              <a:t>scholar</a:t>
            </a:r>
            <a:r>
              <a:rPr lang="nl-NL" sz="4200" dirty="0" smtClean="0"/>
              <a:t> en laad het in R</a:t>
            </a:r>
            <a:endParaRPr lang="nl-NL" sz="42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8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941" y="365125"/>
            <a:ext cx="11673016" cy="878789"/>
          </a:xfrm>
        </p:spPr>
        <p:txBody>
          <a:bodyPr>
            <a:normAutofit fontScale="90000"/>
          </a:bodyPr>
          <a:lstStyle/>
          <a:p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/>
              <a:t>H</a:t>
            </a:r>
            <a:r>
              <a:rPr lang="en-US" dirty="0">
                <a:solidFill>
                  <a:srgbClr val="FF0000"/>
                </a:solidFill>
              </a:rPr>
              <a:t>:\\flusub1.txt",sep="\</a:t>
            </a:r>
            <a:r>
              <a:rPr lang="en-US" dirty="0" err="1">
                <a:solidFill>
                  <a:srgbClr val="FF0000"/>
                </a:solidFill>
              </a:rPr>
              <a:t>t",header</a:t>
            </a:r>
            <a:r>
              <a:rPr lang="en-US" dirty="0">
                <a:solidFill>
                  <a:srgbClr val="FF0000"/>
                </a:solidFill>
              </a:rPr>
              <a:t>=TRUE)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972065" y="102886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>       </a:t>
            </a:r>
            <a:r>
              <a:rPr lang="nl-NL" dirty="0" err="1"/>
              <a:t>accessionnr</a:t>
            </a:r>
            <a:r>
              <a:rPr lang="nl-NL" dirty="0"/>
              <a:t>         uit</a:t>
            </a:r>
          </a:p>
          <a:p>
            <a:r>
              <a:rPr lang="nl-NL" dirty="0"/>
              <a:t>1       AAA43209       Human</a:t>
            </a:r>
          </a:p>
          <a:p>
            <a:r>
              <a:rPr lang="nl-NL" dirty="0"/>
              <a:t>2       AAA43194       Human</a:t>
            </a:r>
          </a:p>
          <a:p>
            <a:r>
              <a:rPr lang="nl-NL" dirty="0"/>
              <a:t>3       AAA43661       Human</a:t>
            </a:r>
          </a:p>
          <a:p>
            <a:r>
              <a:rPr lang="nl-NL" dirty="0"/>
              <a:t>4       AAA56803       </a:t>
            </a:r>
            <a:r>
              <a:rPr lang="nl-NL" dirty="0" err="1"/>
              <a:t>Avian</a:t>
            </a:r>
            <a:endParaRPr lang="nl-NL" dirty="0"/>
          </a:p>
          <a:p>
            <a:r>
              <a:rPr lang="nl-NL" dirty="0"/>
              <a:t>5       AAA58799       Human</a:t>
            </a:r>
          </a:p>
          <a:p>
            <a:r>
              <a:rPr lang="nl-NL" dirty="0"/>
              <a:t>6       AAA58800       Human</a:t>
            </a:r>
          </a:p>
          <a:p>
            <a:r>
              <a:rPr lang="nl-NL" dirty="0"/>
              <a:t>7       AAA58801       Human</a:t>
            </a:r>
          </a:p>
          <a:p>
            <a:r>
              <a:rPr lang="nl-NL" dirty="0"/>
              <a:t>8       AAA67183       </a:t>
            </a:r>
            <a:r>
              <a:rPr lang="nl-NL" dirty="0" err="1"/>
              <a:t>Swine</a:t>
            </a:r>
            <a:endParaRPr lang="nl-NL" dirty="0"/>
          </a:p>
          <a:p>
            <a:r>
              <a:rPr lang="nl-NL" dirty="0"/>
              <a:t>9       AAA43183       </a:t>
            </a:r>
            <a:r>
              <a:rPr lang="nl-NL" dirty="0" err="1"/>
              <a:t>Avian</a:t>
            </a:r>
            <a:endParaRPr lang="nl-NL" dirty="0"/>
          </a:p>
          <a:p>
            <a:r>
              <a:rPr lang="nl-NL" dirty="0"/>
              <a:t>10   </a:t>
            </a:r>
            <a:r>
              <a:rPr lang="nl-NL" dirty="0" smtClean="0"/>
              <a:t>  </a:t>
            </a:r>
            <a:r>
              <a:rPr lang="nl-NL" dirty="0"/>
              <a:t>AAA43216       </a:t>
            </a:r>
            <a:r>
              <a:rPr lang="nl-NL" dirty="0" err="1"/>
              <a:t>Avian</a:t>
            </a:r>
            <a:endParaRPr lang="nl-NL" dirty="0"/>
          </a:p>
          <a:p>
            <a:pPr marL="342900" indent="-342900">
              <a:buAutoNum type="arabicPlain" startAt="11"/>
            </a:pPr>
            <a:r>
              <a:rPr lang="nl-NL" dirty="0" smtClean="0"/>
              <a:t>   AAA43678       Human</a:t>
            </a:r>
          </a:p>
          <a:p>
            <a:pPr marL="342900" indent="-342900">
              <a:buAutoNum type="arabicPlain" startAt="11"/>
            </a:pPr>
            <a:endParaRPr lang="nl-NL" dirty="0"/>
          </a:p>
          <a:p>
            <a:pPr marL="342900" indent="-342900">
              <a:buAutoNum type="arabicPlain" startAt="11"/>
            </a:pPr>
            <a:endParaRPr lang="nl-NL" dirty="0" smtClean="0"/>
          </a:p>
          <a:p>
            <a:r>
              <a:rPr lang="en-US" dirty="0"/>
              <a:t>2495    AAY78953       Avian</a:t>
            </a:r>
          </a:p>
          <a:p>
            <a:r>
              <a:rPr lang="en-US" dirty="0"/>
              <a:t>2496    AAY85533       Avian</a:t>
            </a:r>
          </a:p>
          <a:p>
            <a:r>
              <a:rPr lang="en-US" dirty="0"/>
              <a:t>2497    AAY85891       Human</a:t>
            </a:r>
          </a:p>
          <a:p>
            <a:r>
              <a:rPr lang="en-US" dirty="0"/>
              <a:t>2498    AAY85892       Human</a:t>
            </a:r>
          </a:p>
          <a:p>
            <a:r>
              <a:rPr lang="en-US" dirty="0"/>
              <a:t>2499    AAY85893       Human</a:t>
            </a:r>
          </a:p>
          <a:p>
            <a:r>
              <a:rPr lang="en-US" dirty="0"/>
              <a:t>2500    AAY85894       Human</a:t>
            </a:r>
          </a:p>
          <a:p>
            <a:pPr marL="342900" indent="-342900">
              <a:buAutoNum type="arabicPlain" startAt="11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0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5205" y="439267"/>
            <a:ext cx="10515600" cy="2023848"/>
          </a:xfrm>
        </p:spPr>
        <p:txBody>
          <a:bodyPr>
            <a:normAutofit/>
          </a:bodyPr>
          <a:lstStyle/>
          <a:p>
            <a:r>
              <a:rPr lang="nl-NL" sz="4000" dirty="0" smtClean="0">
                <a:latin typeface="+mn-lt"/>
              </a:rPr>
              <a:t>Zoek uit hoe vaak de verschillende gastheren voor komen in deze file, </a:t>
            </a:r>
            <a:r>
              <a:rPr lang="nl-NL" sz="4000" dirty="0">
                <a:solidFill>
                  <a:srgbClr val="0000FF"/>
                </a:solidFill>
                <a:latin typeface="+mn-lt"/>
              </a:rPr>
              <a:t>flusub1.txt</a:t>
            </a:r>
            <a:r>
              <a:rPr lang="nl-NL" sz="4000" dirty="0" smtClean="0">
                <a:latin typeface="+mn-lt"/>
              </a:rPr>
              <a:t>.</a:t>
            </a:r>
            <a:br>
              <a:rPr lang="nl-NL" sz="4000" dirty="0" smtClean="0">
                <a:latin typeface="+mn-lt"/>
              </a:rPr>
            </a:br>
            <a:r>
              <a:rPr lang="nl-NL" sz="4000" dirty="0" smtClean="0">
                <a:latin typeface="+mn-lt"/>
              </a:rPr>
              <a:t>Ze staan in de kolom “uit”!</a:t>
            </a:r>
            <a:endParaRPr lang="nl-NL" sz="4000" dirty="0">
              <a:latin typeface="+mn-lt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65205" y="2970684"/>
            <a:ext cx="11172568" cy="1082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4000" dirty="0" smtClean="0"/>
              <a:t>Hiervoor moet je de file natuurlijk eerst in een dataframe stoppen!</a:t>
            </a:r>
            <a:endParaRPr lang="nl-NL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28601" y="4928886"/>
            <a:ext cx="11963399" cy="1233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smtClean="0"/>
              <a:t>&gt;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flusub1&lt;- </a:t>
            </a:r>
            <a:r>
              <a:rPr lang="nl-NL" sz="3600" dirty="0" err="1" smtClean="0">
                <a:solidFill>
                  <a:srgbClr val="FF0000"/>
                </a:solidFill>
                <a:latin typeface="+mn-lt"/>
              </a:rPr>
              <a:t>read.table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("</a:t>
            </a:r>
            <a:r>
              <a:rPr lang="nl-NL" sz="3600" dirty="0" smtClean="0">
                <a:latin typeface="+mn-lt"/>
              </a:rPr>
              <a:t>H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:\\flusub1.txt",sep="\</a:t>
            </a:r>
            <a:r>
              <a:rPr lang="nl-NL" sz="3600" dirty="0" err="1" smtClean="0">
                <a:solidFill>
                  <a:srgbClr val="FF0000"/>
                </a:solidFill>
                <a:latin typeface="+mn-lt"/>
              </a:rPr>
              <a:t>t",header</a:t>
            </a:r>
            <a:r>
              <a:rPr lang="nl-NL" sz="3600" dirty="0" smtClean="0">
                <a:solidFill>
                  <a:srgbClr val="FF0000"/>
                </a:solidFill>
                <a:latin typeface="+mn-lt"/>
              </a:rPr>
              <a:t>=TRUE)</a:t>
            </a:r>
          </a:p>
          <a:p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2273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301578" y="1923698"/>
            <a:ext cx="9275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err="1" smtClean="0"/>
              <a:t>accessionnr</a:t>
            </a:r>
            <a:r>
              <a:rPr lang="nl-NL" sz="2800" dirty="0" smtClean="0"/>
              <a:t>        </a:t>
            </a:r>
            <a:r>
              <a:rPr lang="nl-NL" sz="2800" dirty="0"/>
              <a:t>uit      </a:t>
            </a:r>
          </a:p>
          <a:p>
            <a:r>
              <a:rPr lang="nl-NL" sz="2800" dirty="0"/>
              <a:t> AAA16778:   1   Human  :1425  </a:t>
            </a:r>
          </a:p>
          <a:p>
            <a:r>
              <a:rPr lang="nl-NL" sz="2800" dirty="0"/>
              <a:t> AAA16779:   1   </a:t>
            </a:r>
            <a:r>
              <a:rPr lang="nl-NL" sz="2800" dirty="0" err="1"/>
              <a:t>Avian</a:t>
            </a:r>
            <a:r>
              <a:rPr lang="nl-NL" sz="2800" dirty="0"/>
              <a:t>  : 922  </a:t>
            </a:r>
          </a:p>
          <a:p>
            <a:r>
              <a:rPr lang="nl-NL" sz="2800" dirty="0"/>
              <a:t> AAA16808:   1   </a:t>
            </a:r>
            <a:r>
              <a:rPr lang="nl-NL" sz="2800" dirty="0" err="1"/>
              <a:t>Swine</a:t>
            </a:r>
            <a:r>
              <a:rPr lang="nl-NL" sz="2800" dirty="0"/>
              <a:t>  :  97  </a:t>
            </a:r>
          </a:p>
          <a:p>
            <a:r>
              <a:rPr lang="nl-NL" sz="2800" dirty="0"/>
              <a:t> AAA16809:   1   </a:t>
            </a:r>
            <a:r>
              <a:rPr lang="nl-NL" sz="2800" dirty="0" err="1"/>
              <a:t>Equine</a:t>
            </a:r>
            <a:r>
              <a:rPr lang="nl-NL" sz="2800" dirty="0"/>
              <a:t> :  30  </a:t>
            </a:r>
          </a:p>
          <a:p>
            <a:r>
              <a:rPr lang="nl-NL" sz="2800" dirty="0"/>
              <a:t> AAA16810:   1   Tiger  :   9  </a:t>
            </a:r>
          </a:p>
          <a:p>
            <a:r>
              <a:rPr lang="nl-NL" sz="2800" dirty="0"/>
              <a:t> AAA16811:   1   Leopard:   4  </a:t>
            </a:r>
          </a:p>
          <a:p>
            <a:r>
              <a:rPr lang="nl-NL" sz="2800" dirty="0"/>
              <a:t> (</a:t>
            </a:r>
            <a:r>
              <a:rPr lang="nl-NL" sz="2800" dirty="0" err="1"/>
              <a:t>Other</a:t>
            </a:r>
            <a:r>
              <a:rPr lang="nl-NL" sz="2800" dirty="0"/>
              <a:t>) :2494   (</a:t>
            </a:r>
            <a:r>
              <a:rPr lang="nl-NL" sz="2800" dirty="0" err="1"/>
              <a:t>Other</a:t>
            </a:r>
            <a:r>
              <a:rPr lang="nl-NL" sz="2800" dirty="0"/>
              <a:t>):  13  </a:t>
            </a:r>
          </a:p>
          <a:p>
            <a:r>
              <a:rPr lang="nl-NL" sz="2800" dirty="0"/>
              <a:t>&gt; </a:t>
            </a:r>
          </a:p>
        </p:txBody>
      </p:sp>
      <p:sp>
        <p:nvSpPr>
          <p:cNvPr id="3" name="Rechthoek 2"/>
          <p:cNvSpPr/>
          <p:nvPr/>
        </p:nvSpPr>
        <p:spPr>
          <a:xfrm>
            <a:off x="1301578" y="632939"/>
            <a:ext cx="3439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/>
              <a:t>&gt;</a:t>
            </a:r>
            <a:r>
              <a:rPr lang="nl-NL" sz="3200" dirty="0">
                <a:solidFill>
                  <a:srgbClr val="FF0000"/>
                </a:solidFill>
              </a:rPr>
              <a:t>summary(flusub1)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6174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3C8D3E-A474-47C1-BAC0-6E08BC06E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322FF5-111C-4A37-8F74-E481752BFDE9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A6FD21C-16DD-4445-8E56-39F5A6BAE9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Breedbeeld</PresentationFormat>
  <Paragraphs>106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3_Kantoorthema</vt:lpstr>
      <vt:lpstr>PowerPoint-presentatie</vt:lpstr>
      <vt:lpstr>PowerPoint-presentatie</vt:lpstr>
      <vt:lpstr>Laad het volgende bestand in R        irisansi.txt  (staat op scholar)  en maak er het dataframe bloemblaadjes van</vt:lpstr>
      <vt:lpstr>PowerPoint-presentatie</vt:lpstr>
      <vt:lpstr>De file FLU, header plus laatste 12 regels,  als txt bestand. Wat voor soort file is dit? </vt:lpstr>
      <vt:lpstr>PowerPoint-presentatie</vt:lpstr>
      <vt:lpstr>&gt; read.table("H:\\flusub1.txt",sep="\t",header=TRUE)</vt:lpstr>
      <vt:lpstr>Zoek uit hoe vaak de verschillende gastheren voor komen in deze file, flusub1.txt. Ze staan in de kolom “uit”!</vt:lpstr>
      <vt:lpstr>PowerPoint-presentatie</vt:lpstr>
      <vt:lpstr>PowerPoint-presentatie</vt:lpstr>
      <vt:lpstr>PowerPoint-presentatie</vt:lpstr>
      <vt:lpstr>Voeg flusub1 en flusub2 samen in één dataframe, wat je griepvirus noemt. Wat is de gemeenschappelijke kolom?</vt:lpstr>
    </vt:vector>
  </TitlesOfParts>
  <Company>Hogeschool van Arnhem en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laad ik dataframes in, in R?</dc:title>
  <dc:creator>Groenewegen-Swinkels Wilma</dc:creator>
  <cp:lastModifiedBy>Groenewegen-Swinkels Wilma</cp:lastModifiedBy>
  <cp:revision>33</cp:revision>
  <dcterms:created xsi:type="dcterms:W3CDTF">2015-02-12T15:34:30Z</dcterms:created>
  <dcterms:modified xsi:type="dcterms:W3CDTF">2015-03-05T14:44:30Z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