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handoutMasterIdLst>
    <p:handoutMasterId r:id="rId18"/>
  </p:handoutMasterIdLst>
  <p:sldIdLst>
    <p:sldId id="256" r:id="rId6"/>
    <p:sldId id="269" r:id="rId7"/>
    <p:sldId id="260" r:id="rId8"/>
    <p:sldId id="262" r:id="rId9"/>
    <p:sldId id="263" r:id="rId10"/>
    <p:sldId id="272" r:id="rId11"/>
    <p:sldId id="271" r:id="rId12"/>
    <p:sldId id="273" r:id="rId13"/>
    <p:sldId id="266" r:id="rId14"/>
    <p:sldId id="270" r:id="rId15"/>
    <p:sldId id="265" r:id="rId16"/>
    <p:sldId id="275" r:id="rId17"/>
  </p:sldIdLst>
  <p:sldSz cx="12192000" cy="6858000"/>
  <p:notesSz cx="6797675" cy="99282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7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7E204-3005-431F-8CEC-68EC2AC094FF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40215-1834-4D24-8165-F206418CE0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70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6CEC-11EB-437E-A4BD-7E81B61814A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3707-3052-47E3-BD11-C7C37F2903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672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6CEC-11EB-437E-A4BD-7E81B61814A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3707-3052-47E3-BD11-C7C37F2903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59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6CEC-11EB-437E-A4BD-7E81B61814A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3707-3052-47E3-BD11-C7C37F2903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5218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26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701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90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920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47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034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73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6CEC-11EB-437E-A4BD-7E81B61814A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3707-3052-47E3-BD11-C7C37F2903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22184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57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573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7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6CEC-11EB-437E-A4BD-7E81B61814A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3707-3052-47E3-BD11-C7C37F2903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196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6CEC-11EB-437E-A4BD-7E81B61814A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3707-3052-47E3-BD11-C7C37F2903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691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6CEC-11EB-437E-A4BD-7E81B61814A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3707-3052-47E3-BD11-C7C37F2903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6CEC-11EB-437E-A4BD-7E81B61814A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3707-3052-47E3-BD11-C7C37F2903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56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6CEC-11EB-437E-A4BD-7E81B61814A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3707-3052-47E3-BD11-C7C37F2903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568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6CEC-11EB-437E-A4BD-7E81B61814A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3707-3052-47E3-BD11-C7C37F2903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616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6CEC-11EB-437E-A4BD-7E81B61814A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3707-3052-47E3-BD11-C7C37F2903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027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6CEC-11EB-437E-A4BD-7E81B61814A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03707-3052-47E3-BD11-C7C37F2903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569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40A47-2151-49A7-9928-CCD1011018B8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B0826-0470-4AB9-8D95-CBA90230B42B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8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9621" y="512763"/>
            <a:ext cx="6059147" cy="730500"/>
          </a:xfrm>
        </p:spPr>
        <p:txBody>
          <a:bodyPr>
            <a:normAutofit/>
          </a:bodyPr>
          <a:lstStyle/>
          <a:p>
            <a:r>
              <a:rPr lang="nl-NL" sz="4400" dirty="0" smtClean="0">
                <a:latin typeface="+mn-lt"/>
              </a:rPr>
              <a:t>Datasets ophalen</a:t>
            </a:r>
            <a:endParaRPr lang="nl-NL" sz="4400" dirty="0">
              <a:latin typeface="+mn-lt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2296" y="3742454"/>
            <a:ext cx="11967410" cy="236621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nl-NL" sz="6500" dirty="0" smtClean="0"/>
              <a:t>&gt;</a:t>
            </a:r>
            <a:r>
              <a:rPr lang="nl-NL" sz="4200" dirty="0" smtClean="0"/>
              <a:t> </a:t>
            </a:r>
            <a:r>
              <a:rPr lang="nl-NL" sz="6500" dirty="0" err="1" smtClean="0">
                <a:solidFill>
                  <a:srgbClr val="FF0000"/>
                </a:solidFill>
              </a:rPr>
              <a:t>zoopl</a:t>
            </a:r>
            <a:r>
              <a:rPr lang="nl-NL" sz="6500" dirty="0" smtClean="0">
                <a:solidFill>
                  <a:srgbClr val="FF0000"/>
                </a:solidFill>
              </a:rPr>
              <a:t> </a:t>
            </a:r>
            <a:r>
              <a:rPr lang="nl-NL" sz="6500" dirty="0">
                <a:solidFill>
                  <a:srgbClr val="FF0000"/>
                </a:solidFill>
              </a:rPr>
              <a:t>&lt;- </a:t>
            </a:r>
            <a:r>
              <a:rPr lang="nl-NL" sz="6500" dirty="0" err="1" smtClean="0">
                <a:solidFill>
                  <a:srgbClr val="FF0000"/>
                </a:solidFill>
              </a:rPr>
              <a:t>read.table</a:t>
            </a:r>
            <a:r>
              <a:rPr lang="nl-NL" sz="6500" dirty="0" smtClean="0">
                <a:solidFill>
                  <a:srgbClr val="FF0000"/>
                </a:solidFill>
              </a:rPr>
              <a:t>(file=</a:t>
            </a:r>
            <a:r>
              <a:rPr lang="nl-NL" sz="6500" dirty="0" err="1" smtClean="0">
                <a:solidFill>
                  <a:srgbClr val="FF0000"/>
                </a:solidFill>
              </a:rPr>
              <a:t>url</a:t>
            </a:r>
            <a:r>
              <a:rPr lang="nl-NL" sz="6500" dirty="0">
                <a:solidFill>
                  <a:srgbClr val="FF0000"/>
                </a:solidFill>
              </a:rPr>
              <a:t>("http://www.stat.sfu.ca/~</a:t>
            </a:r>
            <a:r>
              <a:rPr lang="nl-NL" sz="6500" dirty="0" err="1">
                <a:solidFill>
                  <a:srgbClr val="FF0000"/>
                </a:solidFill>
              </a:rPr>
              <a:t>thompson</a:t>
            </a:r>
            <a:r>
              <a:rPr lang="nl-NL" sz="6500" dirty="0">
                <a:solidFill>
                  <a:srgbClr val="FF0000"/>
                </a:solidFill>
              </a:rPr>
              <a:t>/stat403-650/data/zooplankton.txt"),header=T</a:t>
            </a:r>
            <a:r>
              <a:rPr lang="nl-NL" sz="6500" dirty="0" smtClean="0">
                <a:solidFill>
                  <a:srgbClr val="FF0000"/>
                </a:solidFill>
              </a:rPr>
              <a:t>)</a:t>
            </a:r>
          </a:p>
          <a:p>
            <a:endParaRPr lang="en-US" sz="4200" dirty="0" smtClean="0"/>
          </a:p>
          <a:p>
            <a:pPr algn="l"/>
            <a:r>
              <a:rPr lang="en-US" sz="5100" dirty="0" smtClean="0"/>
              <a:t>#</a:t>
            </a:r>
            <a:r>
              <a:rPr lang="en-US" sz="5100" dirty="0"/>
              <a:t>The data now exist in your workspace as a data structure called "</a:t>
            </a:r>
            <a:r>
              <a:rPr lang="en-US" sz="5100" dirty="0" err="1"/>
              <a:t>zoopl</a:t>
            </a:r>
            <a:r>
              <a:rPr lang="en-US" sz="5100" dirty="0"/>
              <a:t>"</a:t>
            </a:r>
            <a:endParaRPr lang="nl-NL" sz="5100" dirty="0"/>
          </a:p>
          <a:p>
            <a:endParaRPr lang="nl-NL" sz="5100" dirty="0"/>
          </a:p>
        </p:txBody>
      </p:sp>
      <p:sp>
        <p:nvSpPr>
          <p:cNvPr id="4" name="Rechthoek 3"/>
          <p:cNvSpPr/>
          <p:nvPr/>
        </p:nvSpPr>
        <p:spPr>
          <a:xfrm>
            <a:off x="4034590" y="3057496"/>
            <a:ext cx="5775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# </a:t>
            </a:r>
            <a:r>
              <a:rPr lang="nl-NL" sz="2800" dirty="0" smtClean="0"/>
              <a:t>via internet ophalen </a:t>
            </a:r>
            <a:endParaRPr lang="nl-NL" sz="2800" dirty="0"/>
          </a:p>
        </p:txBody>
      </p:sp>
      <p:sp>
        <p:nvSpPr>
          <p:cNvPr id="5" name="Rechthoek 4"/>
          <p:cNvSpPr/>
          <p:nvPr/>
        </p:nvSpPr>
        <p:spPr>
          <a:xfrm>
            <a:off x="441159" y="1389248"/>
            <a:ext cx="1113322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nl-NL" sz="3600" dirty="0">
                <a:solidFill>
                  <a:prstClr val="black"/>
                </a:solidFill>
              </a:rPr>
              <a:t>&gt; </a:t>
            </a:r>
            <a:r>
              <a:rPr lang="nl-NL" sz="3600" dirty="0">
                <a:solidFill>
                  <a:srgbClr val="FF0000"/>
                </a:solidFill>
              </a:rPr>
              <a:t>bloemblaadjes&lt;-read.csv("</a:t>
            </a:r>
            <a:r>
              <a:rPr lang="nl-NL" sz="3600" dirty="0" smtClean="0">
                <a:solidFill>
                  <a:prstClr val="black"/>
                </a:solidFill>
              </a:rPr>
              <a:t>E</a:t>
            </a:r>
            <a:r>
              <a:rPr lang="nl-NL" sz="3600" dirty="0" smtClean="0">
                <a:solidFill>
                  <a:srgbClr val="FF0000"/>
                </a:solidFill>
              </a:rPr>
              <a:t>:\\</a:t>
            </a:r>
            <a:r>
              <a:rPr lang="nl-NL" sz="3600" dirty="0">
                <a:solidFill>
                  <a:srgbClr val="FF0000"/>
                </a:solidFill>
              </a:rPr>
              <a:t>irisansi.txt",header=TRUE)</a:t>
            </a:r>
          </a:p>
        </p:txBody>
      </p:sp>
      <p:sp>
        <p:nvSpPr>
          <p:cNvPr id="6" name="Rechthoek 5"/>
          <p:cNvSpPr/>
          <p:nvPr/>
        </p:nvSpPr>
        <p:spPr>
          <a:xfrm>
            <a:off x="441159" y="2126164"/>
            <a:ext cx="10866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&gt; </a:t>
            </a:r>
            <a:r>
              <a:rPr lang="en-US" sz="3600" dirty="0" err="1" smtClean="0">
                <a:solidFill>
                  <a:srgbClr val="FF0000"/>
                </a:solidFill>
              </a:rPr>
              <a:t>read.table</a:t>
            </a:r>
            <a:r>
              <a:rPr lang="en-US" sz="3600" dirty="0">
                <a:solidFill>
                  <a:srgbClr val="FF0000"/>
                </a:solidFill>
              </a:rPr>
              <a:t>("</a:t>
            </a:r>
            <a:r>
              <a:rPr lang="en-US" sz="3600" dirty="0"/>
              <a:t>H</a:t>
            </a:r>
            <a:r>
              <a:rPr lang="en-US" sz="3600" dirty="0">
                <a:solidFill>
                  <a:srgbClr val="FF0000"/>
                </a:solidFill>
              </a:rPr>
              <a:t>:\\flusub1.txt",sep="\</a:t>
            </a:r>
            <a:r>
              <a:rPr lang="en-US" sz="3600" dirty="0" err="1">
                <a:solidFill>
                  <a:srgbClr val="FF0000"/>
                </a:solidFill>
              </a:rPr>
              <a:t>t",header</a:t>
            </a:r>
            <a:r>
              <a:rPr lang="en-US" sz="3600" dirty="0">
                <a:solidFill>
                  <a:srgbClr val="FF0000"/>
                </a:solidFill>
              </a:rPr>
              <a:t>=TRUE)</a:t>
            </a:r>
            <a:endParaRPr lang="nl-NL" sz="36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92" y="668483"/>
            <a:ext cx="6096528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5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913254" y="552795"/>
            <a:ext cx="998735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 smtClean="0"/>
              <a:t>Welk commando is handig om een beeld te krijgen van </a:t>
            </a:r>
            <a:r>
              <a:rPr lang="nl-NL" sz="2800" dirty="0" smtClean="0">
                <a:solidFill>
                  <a:srgbClr val="0070C0"/>
                </a:solidFill>
              </a:rPr>
              <a:t>DNA1</a:t>
            </a:r>
            <a:r>
              <a:rPr lang="nl-NL" sz="2800" dirty="0" smtClean="0"/>
              <a:t>?</a:t>
            </a:r>
          </a:p>
          <a:p>
            <a:endParaRPr lang="nl-NL" sz="2800" dirty="0"/>
          </a:p>
          <a:p>
            <a:r>
              <a:rPr lang="nl-NL" sz="2800" dirty="0" smtClean="0"/>
              <a:t>&gt; </a:t>
            </a:r>
            <a:r>
              <a:rPr lang="nl-NL" sz="2800" dirty="0" err="1">
                <a:solidFill>
                  <a:srgbClr val="FF0000"/>
                </a:solidFill>
              </a:rPr>
              <a:t>head</a:t>
            </a:r>
            <a:r>
              <a:rPr lang="nl-NL" sz="2800" dirty="0">
                <a:solidFill>
                  <a:srgbClr val="FF0000"/>
                </a:solidFill>
              </a:rPr>
              <a:t>(DNA1)</a:t>
            </a:r>
          </a:p>
          <a:p>
            <a:r>
              <a:rPr lang="nl-NL" sz="2400" dirty="0"/>
              <a:t>          </a:t>
            </a:r>
            <a:r>
              <a:rPr lang="nl-NL" sz="2400" dirty="0" smtClean="0"/>
              <a:t>  </a:t>
            </a:r>
            <a:r>
              <a:rPr lang="nl-NL" sz="2400" dirty="0"/>
              <a:t>V1    </a:t>
            </a:r>
            <a:r>
              <a:rPr lang="nl-NL" sz="2400" dirty="0" smtClean="0"/>
              <a:t>     </a:t>
            </a:r>
            <a:r>
              <a:rPr lang="nl-NL" sz="2400" dirty="0"/>
              <a:t>V2   </a:t>
            </a:r>
            <a:r>
              <a:rPr lang="nl-NL" sz="2400" dirty="0" smtClean="0"/>
              <a:t>  </a:t>
            </a:r>
            <a:r>
              <a:rPr lang="nl-NL" sz="2400" dirty="0"/>
              <a:t>V3       </a:t>
            </a:r>
            <a:r>
              <a:rPr lang="nl-NL" sz="2400" dirty="0" smtClean="0"/>
              <a:t>  </a:t>
            </a:r>
            <a:r>
              <a:rPr lang="nl-NL" sz="2400" dirty="0"/>
              <a:t>V4   </a:t>
            </a:r>
            <a:r>
              <a:rPr lang="nl-NL" sz="2400" dirty="0" smtClean="0"/>
              <a:t>  V5            </a:t>
            </a:r>
            <a:r>
              <a:rPr lang="nl-NL" sz="2400" dirty="0"/>
              <a:t>V6</a:t>
            </a:r>
          </a:p>
          <a:p>
            <a:r>
              <a:rPr lang="nl-NL" sz="2400" dirty="0"/>
              <a:t>1 AAA16778  344  Human   HA   H1N1     Singapore</a:t>
            </a:r>
          </a:p>
          <a:p>
            <a:r>
              <a:rPr lang="nl-NL" sz="2400" dirty="0"/>
              <a:t>2 AAA16779  344  Human   HA   H1N1     USA</a:t>
            </a:r>
          </a:p>
          <a:p>
            <a:r>
              <a:rPr lang="nl-NL" sz="2400" dirty="0"/>
              <a:t>3 AAA16808  344  Human   HA   H1N1     Singapore</a:t>
            </a:r>
          </a:p>
          <a:p>
            <a:r>
              <a:rPr lang="nl-NL" sz="2400" dirty="0"/>
              <a:t>4 AAA16809  344  Human   HA   H1N3     Singapore</a:t>
            </a:r>
          </a:p>
          <a:p>
            <a:r>
              <a:rPr lang="nl-NL" sz="2400" dirty="0"/>
              <a:t>5 AAA16810  344  Human   HA   H1N2   </a:t>
            </a:r>
            <a:r>
              <a:rPr lang="nl-NL" sz="2400" dirty="0" smtClean="0"/>
              <a:t>  </a:t>
            </a:r>
            <a:r>
              <a:rPr lang="nl-NL" sz="2400" dirty="0"/>
              <a:t>France</a:t>
            </a:r>
          </a:p>
          <a:p>
            <a:r>
              <a:rPr lang="nl-NL" sz="2400" dirty="0"/>
              <a:t>6 AAA16811  344  Human   HA   H1N1    </a:t>
            </a:r>
            <a:r>
              <a:rPr lang="nl-NL" sz="2400" dirty="0" smtClean="0"/>
              <a:t> Singapore</a:t>
            </a:r>
          </a:p>
          <a:p>
            <a:endParaRPr lang="nl-NL" sz="2400" dirty="0"/>
          </a:p>
          <a:p>
            <a:r>
              <a:rPr lang="nl-NL" sz="2400" dirty="0" smtClean="0"/>
              <a:t>Of beter nog &gt; </a:t>
            </a:r>
            <a:r>
              <a:rPr lang="nl-NL" sz="2400" dirty="0" err="1" smtClean="0">
                <a:solidFill>
                  <a:srgbClr val="FF0000"/>
                </a:solidFill>
              </a:rPr>
              <a:t>tail</a:t>
            </a:r>
            <a:r>
              <a:rPr lang="nl-NL" sz="2400" dirty="0" smtClean="0">
                <a:solidFill>
                  <a:srgbClr val="FF0000"/>
                </a:solidFill>
              </a:rPr>
              <a:t>(DNA1)</a:t>
            </a:r>
            <a:endParaRPr lang="nl-NL" sz="2400" dirty="0">
              <a:solidFill>
                <a:srgbClr val="FF0000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937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473242" y="0"/>
            <a:ext cx="11718758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/>
              <a:t>&gt; </a:t>
            </a:r>
            <a:r>
              <a:rPr lang="nl-NL" sz="2800" dirty="0" err="1">
                <a:solidFill>
                  <a:srgbClr val="FF0000"/>
                </a:solidFill>
              </a:rPr>
              <a:t>install.packages</a:t>
            </a:r>
            <a:r>
              <a:rPr lang="nl-NL" sz="2800" dirty="0">
                <a:solidFill>
                  <a:srgbClr val="FF0000"/>
                </a:solidFill>
              </a:rPr>
              <a:t>("ggplot2</a:t>
            </a:r>
            <a:r>
              <a:rPr lang="nl-NL" sz="2800" dirty="0" smtClean="0">
                <a:solidFill>
                  <a:srgbClr val="FF0000"/>
                </a:solidFill>
              </a:rPr>
              <a:t>")            </a:t>
            </a:r>
            <a:r>
              <a:rPr lang="nl-NL" sz="2800" dirty="0" smtClean="0"/>
              <a:t>#</a:t>
            </a:r>
            <a:r>
              <a:rPr lang="nl-NL" sz="2800" dirty="0"/>
              <a:t>voorbeeld van de installatie van een pakket</a:t>
            </a:r>
            <a:endParaRPr lang="nl-NL" sz="2800" dirty="0">
              <a:solidFill>
                <a:srgbClr val="FF0000"/>
              </a:solidFill>
            </a:endParaRPr>
          </a:p>
          <a:p>
            <a:r>
              <a:rPr lang="nl-NL" sz="2800" dirty="0" err="1"/>
              <a:t>Installing</a:t>
            </a:r>
            <a:r>
              <a:rPr lang="nl-NL" sz="2800" dirty="0"/>
              <a:t> package </a:t>
            </a:r>
            <a:r>
              <a:rPr lang="nl-NL" sz="2800" dirty="0" err="1"/>
              <a:t>into</a:t>
            </a:r>
            <a:r>
              <a:rPr lang="nl-NL" sz="2800" dirty="0"/>
              <a:t> ‘C</a:t>
            </a:r>
            <a:r>
              <a:rPr lang="nl-NL" sz="2800" dirty="0" smtClean="0"/>
              <a:t>:/………’</a:t>
            </a:r>
            <a:endParaRPr lang="nl-NL" sz="2800" dirty="0"/>
          </a:p>
          <a:p>
            <a:r>
              <a:rPr lang="nl-NL" sz="2800" dirty="0"/>
              <a:t>(as ‘</a:t>
            </a:r>
            <a:r>
              <a:rPr lang="nl-NL" sz="2800" dirty="0" err="1"/>
              <a:t>lib</a:t>
            </a:r>
            <a:r>
              <a:rPr lang="nl-NL" sz="2800" dirty="0"/>
              <a:t>’ is </a:t>
            </a:r>
            <a:r>
              <a:rPr lang="nl-NL" sz="2800" dirty="0" err="1"/>
              <a:t>unspecified</a:t>
            </a:r>
            <a:r>
              <a:rPr lang="nl-NL" sz="2800" dirty="0" smtClean="0"/>
              <a:t>)</a:t>
            </a:r>
          </a:p>
          <a:p>
            <a:endParaRPr lang="nl-NL" sz="2800" dirty="0"/>
          </a:p>
          <a:p>
            <a:r>
              <a:rPr lang="nl-NL" sz="2800" dirty="0"/>
              <a:t>--- </a:t>
            </a:r>
            <a:r>
              <a:rPr lang="nl-NL" sz="2800" dirty="0" err="1"/>
              <a:t>Please</a:t>
            </a:r>
            <a:r>
              <a:rPr lang="nl-NL" sz="2800" dirty="0"/>
              <a:t> select a CRAN </a:t>
            </a:r>
            <a:r>
              <a:rPr lang="nl-NL" sz="2800" dirty="0" err="1"/>
              <a:t>mirror</a:t>
            </a:r>
            <a:r>
              <a:rPr lang="nl-NL" sz="2800" dirty="0"/>
              <a:t> </a:t>
            </a:r>
            <a:r>
              <a:rPr lang="nl-NL" sz="2800" dirty="0" err="1"/>
              <a:t>for</a:t>
            </a:r>
            <a:r>
              <a:rPr lang="nl-NL" sz="2800" dirty="0"/>
              <a:t> </a:t>
            </a:r>
            <a:r>
              <a:rPr lang="nl-NL" sz="2800" dirty="0" err="1"/>
              <a:t>use</a:t>
            </a:r>
            <a:r>
              <a:rPr lang="nl-NL" sz="2800" dirty="0"/>
              <a:t> in </a:t>
            </a:r>
            <a:r>
              <a:rPr lang="nl-NL" sz="2800" dirty="0" err="1"/>
              <a:t>this</a:t>
            </a:r>
            <a:r>
              <a:rPr lang="nl-NL" sz="2800" dirty="0"/>
              <a:t> </a:t>
            </a:r>
            <a:r>
              <a:rPr lang="nl-NL" sz="2800" dirty="0" err="1"/>
              <a:t>session</a:t>
            </a:r>
            <a:r>
              <a:rPr lang="nl-NL" sz="2800" dirty="0"/>
              <a:t> ---</a:t>
            </a:r>
          </a:p>
          <a:p>
            <a:r>
              <a:rPr lang="nl-NL" sz="2800" dirty="0" err="1"/>
              <a:t>trying</a:t>
            </a:r>
            <a:r>
              <a:rPr lang="nl-NL" sz="2800" dirty="0"/>
              <a:t> URL 'http://</a:t>
            </a:r>
            <a:r>
              <a:rPr lang="nl-NL" sz="2800" dirty="0" smtClean="0"/>
              <a:t>cran-mirror.cs.uu.nl/bin/</a:t>
            </a:r>
            <a:r>
              <a:rPr lang="nl-NL" sz="2800" dirty="0" err="1" smtClean="0"/>
              <a:t>windows</a:t>
            </a:r>
            <a:r>
              <a:rPr lang="nl-NL" sz="2800" dirty="0" smtClean="0"/>
              <a:t>/</a:t>
            </a:r>
            <a:r>
              <a:rPr lang="nl-NL" sz="2800" dirty="0" err="1" smtClean="0"/>
              <a:t>contrib</a:t>
            </a:r>
            <a:r>
              <a:rPr lang="nl-NL" sz="2800" dirty="0" smtClean="0"/>
              <a:t>/3.0/ggplot2_1.0.0.zip</a:t>
            </a:r>
            <a:r>
              <a:rPr lang="nl-NL" sz="2800" dirty="0"/>
              <a:t>'</a:t>
            </a:r>
          </a:p>
          <a:p>
            <a:r>
              <a:rPr lang="nl-NL" sz="2800" dirty="0"/>
              <a:t>Content type '</a:t>
            </a:r>
            <a:r>
              <a:rPr lang="nl-NL" sz="2800" dirty="0" err="1"/>
              <a:t>application</a:t>
            </a:r>
            <a:r>
              <a:rPr lang="nl-NL" sz="2800" dirty="0"/>
              <a:t>/zip' </a:t>
            </a:r>
            <a:r>
              <a:rPr lang="nl-NL" sz="2800" dirty="0" err="1"/>
              <a:t>length</a:t>
            </a:r>
            <a:r>
              <a:rPr lang="nl-NL" sz="2800" dirty="0"/>
              <a:t> 2672649 bytes (2.5 Mb)</a:t>
            </a:r>
          </a:p>
          <a:p>
            <a:r>
              <a:rPr lang="nl-NL" sz="2800" dirty="0" err="1"/>
              <a:t>opened</a:t>
            </a:r>
            <a:r>
              <a:rPr lang="nl-NL" sz="2800" dirty="0"/>
              <a:t> URL</a:t>
            </a:r>
          </a:p>
          <a:p>
            <a:r>
              <a:rPr lang="nl-NL" sz="2800" dirty="0" err="1"/>
              <a:t>downloaded</a:t>
            </a:r>
            <a:r>
              <a:rPr lang="nl-NL" sz="2800" dirty="0"/>
              <a:t> 2.5 Mb</a:t>
            </a:r>
          </a:p>
          <a:p>
            <a:endParaRPr lang="nl-NL" sz="2800" dirty="0"/>
          </a:p>
          <a:p>
            <a:r>
              <a:rPr lang="nl-NL" sz="2800" dirty="0"/>
              <a:t>package ‘ggplot2’ </a:t>
            </a:r>
            <a:r>
              <a:rPr lang="nl-NL" sz="2800" dirty="0" err="1"/>
              <a:t>successfully</a:t>
            </a:r>
            <a:r>
              <a:rPr lang="nl-NL" sz="2800" dirty="0"/>
              <a:t> </a:t>
            </a:r>
            <a:r>
              <a:rPr lang="nl-NL" sz="2800" dirty="0" err="1"/>
              <a:t>unpacked</a:t>
            </a:r>
            <a:r>
              <a:rPr lang="nl-NL" sz="2800" dirty="0"/>
              <a:t> </a:t>
            </a:r>
            <a:r>
              <a:rPr lang="nl-NL" sz="2800" dirty="0" err="1"/>
              <a:t>and</a:t>
            </a:r>
            <a:r>
              <a:rPr lang="nl-NL" sz="2800" dirty="0"/>
              <a:t> MD5 </a:t>
            </a:r>
            <a:r>
              <a:rPr lang="nl-NL" sz="2800" dirty="0" err="1"/>
              <a:t>sums</a:t>
            </a:r>
            <a:r>
              <a:rPr lang="nl-NL" sz="2800" dirty="0"/>
              <a:t> </a:t>
            </a:r>
            <a:r>
              <a:rPr lang="nl-NL" sz="2800" dirty="0" err="1"/>
              <a:t>checked</a:t>
            </a:r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The </a:t>
            </a:r>
            <a:r>
              <a:rPr lang="nl-NL" sz="2800" dirty="0" err="1"/>
              <a:t>downloaded</a:t>
            </a:r>
            <a:r>
              <a:rPr lang="nl-NL" sz="2800" dirty="0"/>
              <a:t> </a:t>
            </a:r>
            <a:r>
              <a:rPr lang="nl-NL" sz="2800" dirty="0" err="1"/>
              <a:t>binary</a:t>
            </a:r>
            <a:r>
              <a:rPr lang="nl-NL" sz="2800" dirty="0"/>
              <a:t> packages are in</a:t>
            </a:r>
          </a:p>
          <a:p>
            <a:r>
              <a:rPr lang="nl-NL" sz="2800" dirty="0"/>
              <a:t>        C</a:t>
            </a:r>
            <a:r>
              <a:rPr lang="nl-NL" sz="2800" dirty="0" smtClean="0"/>
              <a:t>:\...\Wilma\...\Local\Temp\RtmpCKB9RE\downloaded_packages</a:t>
            </a:r>
            <a:endParaRPr lang="nl-NL" sz="2800" dirty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5611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68442" y="2021305"/>
            <a:ext cx="1202355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</a:rPr>
              <a:t>Use ‘</a:t>
            </a:r>
            <a:r>
              <a:rPr lang="en-US" sz="4000" dirty="0" smtClean="0">
                <a:solidFill>
                  <a:srgbClr val="FF0000"/>
                </a:solidFill>
              </a:rPr>
              <a:t>demo(package = .packages(</a:t>
            </a:r>
            <a:r>
              <a:rPr lang="en-US" sz="4000" dirty="0" err="1" smtClean="0">
                <a:solidFill>
                  <a:srgbClr val="FF0000"/>
                </a:solidFill>
              </a:rPr>
              <a:t>all.available</a:t>
            </a:r>
            <a:r>
              <a:rPr lang="en-US" sz="4000" dirty="0" smtClean="0">
                <a:solidFill>
                  <a:srgbClr val="FF0000"/>
                </a:solidFill>
              </a:rPr>
              <a:t> = TRUE))</a:t>
            </a:r>
            <a:r>
              <a:rPr lang="en-US" sz="4000" dirty="0" smtClean="0">
                <a:solidFill>
                  <a:prstClr val="black"/>
                </a:solidFill>
              </a:rPr>
              <a:t>’</a:t>
            </a:r>
          </a:p>
          <a:p>
            <a:endParaRPr lang="en-US" sz="4400" dirty="0" smtClean="0">
              <a:solidFill>
                <a:prstClr val="black"/>
              </a:solidFill>
            </a:endParaRPr>
          </a:p>
          <a:p>
            <a:r>
              <a:rPr lang="en-US" sz="4400" dirty="0" smtClean="0">
                <a:solidFill>
                  <a:prstClr val="black"/>
                </a:solidFill>
              </a:rPr>
              <a:t>to list the demos in all *available* packages.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442" y="76369"/>
            <a:ext cx="11016916" cy="934285"/>
          </a:xfrm>
        </p:spPr>
        <p:txBody>
          <a:bodyPr>
            <a:normAutofit/>
          </a:bodyPr>
          <a:lstStyle/>
          <a:p>
            <a:r>
              <a:rPr lang="nl-NL" sz="3600" dirty="0" smtClean="0">
                <a:latin typeface="+mn-lt"/>
              </a:rPr>
              <a:t>Een handigheidje (voor bij een grote database.)</a:t>
            </a:r>
            <a:endParaRPr lang="nl-NL" sz="3600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9442" y="946484"/>
            <a:ext cx="10515600" cy="57591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>
                <a:solidFill>
                  <a:srgbClr val="FF0000"/>
                </a:solidFill>
              </a:rPr>
              <a:t>head</a:t>
            </a:r>
            <a:r>
              <a:rPr lang="nl-NL" dirty="0">
                <a:solidFill>
                  <a:srgbClr val="FF0000"/>
                </a:solidFill>
              </a:rPr>
              <a:t>(</a:t>
            </a:r>
            <a:r>
              <a:rPr lang="nl-NL" dirty="0" err="1">
                <a:solidFill>
                  <a:srgbClr val="FF0000"/>
                </a:solidFill>
              </a:rPr>
              <a:t>zoopl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nl-NL" dirty="0"/>
              <a:t>  </a:t>
            </a:r>
            <a:r>
              <a:rPr lang="nl-NL" dirty="0" err="1"/>
              <a:t>trnitrofen</a:t>
            </a:r>
            <a:r>
              <a:rPr lang="nl-NL" dirty="0"/>
              <a:t> </a:t>
            </a:r>
            <a:r>
              <a:rPr lang="nl-NL" dirty="0" err="1"/>
              <a:t>offspring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1          1        27</a:t>
            </a:r>
          </a:p>
          <a:p>
            <a:pPr marL="0" indent="0">
              <a:buNone/>
            </a:pPr>
            <a:r>
              <a:rPr lang="nl-NL" dirty="0"/>
              <a:t>2          1        32</a:t>
            </a:r>
          </a:p>
          <a:p>
            <a:pPr marL="0" indent="0">
              <a:buNone/>
            </a:pPr>
            <a:r>
              <a:rPr lang="nl-NL" dirty="0"/>
              <a:t>3          1        34</a:t>
            </a:r>
          </a:p>
          <a:p>
            <a:pPr marL="0" indent="0">
              <a:buNone/>
            </a:pPr>
            <a:r>
              <a:rPr lang="nl-NL" dirty="0"/>
              <a:t>4          1        33</a:t>
            </a:r>
          </a:p>
          <a:p>
            <a:pPr marL="0" indent="0">
              <a:buNone/>
            </a:pPr>
            <a:r>
              <a:rPr lang="nl-NL" dirty="0"/>
              <a:t>5          1        36</a:t>
            </a:r>
          </a:p>
          <a:p>
            <a:pPr marL="0" indent="0">
              <a:buNone/>
            </a:pPr>
            <a:r>
              <a:rPr lang="nl-NL" dirty="0"/>
              <a:t>6          1        34</a:t>
            </a:r>
          </a:p>
          <a:p>
            <a:pPr marL="0" indent="0">
              <a:buNone/>
            </a:pPr>
            <a:r>
              <a:rPr lang="nl-NL" dirty="0" smtClean="0"/>
              <a:t> </a:t>
            </a:r>
            <a:r>
              <a:rPr lang="nl-NL" dirty="0"/>
              <a:t>&gt; </a:t>
            </a:r>
            <a:r>
              <a:rPr lang="nl-NL" dirty="0" err="1">
                <a:solidFill>
                  <a:srgbClr val="FF0000"/>
                </a:solidFill>
              </a:rPr>
              <a:t>tail</a:t>
            </a:r>
            <a:r>
              <a:rPr lang="nl-NL" dirty="0">
                <a:solidFill>
                  <a:srgbClr val="FF0000"/>
                </a:solidFill>
              </a:rPr>
              <a:t>(</a:t>
            </a:r>
            <a:r>
              <a:rPr lang="nl-NL" dirty="0" err="1">
                <a:solidFill>
                  <a:srgbClr val="FF0000"/>
                </a:solidFill>
              </a:rPr>
              <a:t>zoopl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nl-NL" dirty="0"/>
              <a:t>   </a:t>
            </a:r>
            <a:r>
              <a:rPr lang="nl-NL" dirty="0" err="1"/>
              <a:t>trnitrofen</a:t>
            </a:r>
            <a:r>
              <a:rPr lang="nl-NL" dirty="0"/>
              <a:t> </a:t>
            </a:r>
            <a:r>
              <a:rPr lang="nl-NL" dirty="0" err="1"/>
              <a:t>offspring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15          2        27</a:t>
            </a:r>
          </a:p>
          <a:p>
            <a:pPr marL="0" indent="0">
              <a:buNone/>
            </a:pPr>
            <a:r>
              <a:rPr lang="nl-NL" dirty="0"/>
              <a:t>16          2        16</a:t>
            </a:r>
          </a:p>
          <a:p>
            <a:pPr marL="0" indent="0">
              <a:buNone/>
            </a:pPr>
            <a:r>
              <a:rPr lang="nl-NL" dirty="0"/>
              <a:t>17          2        13</a:t>
            </a:r>
          </a:p>
          <a:p>
            <a:pPr marL="0" indent="0">
              <a:buNone/>
            </a:pPr>
            <a:r>
              <a:rPr lang="nl-NL" dirty="0"/>
              <a:t>18          2        15</a:t>
            </a:r>
          </a:p>
          <a:p>
            <a:pPr marL="0" indent="0">
              <a:buNone/>
            </a:pPr>
            <a:r>
              <a:rPr lang="nl-NL" dirty="0"/>
              <a:t>19          2        21</a:t>
            </a:r>
          </a:p>
          <a:p>
            <a:pPr marL="0" indent="0">
              <a:buNone/>
            </a:pPr>
            <a:r>
              <a:rPr lang="nl-NL" dirty="0"/>
              <a:t>20          2        17</a:t>
            </a:r>
          </a:p>
          <a:p>
            <a:pPr marL="0" indent="0">
              <a:buNone/>
            </a:pPr>
            <a:r>
              <a:rPr lang="nl-NL" dirty="0"/>
              <a:t>&gt;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30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5590" y="1989221"/>
            <a:ext cx="10515600" cy="1291389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+mn-lt"/>
              </a:rPr>
              <a:t>Een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handigheidje</a:t>
            </a:r>
            <a:r>
              <a:rPr lang="en-US" sz="3600" dirty="0" smtClean="0">
                <a:latin typeface="+mn-lt"/>
              </a:rPr>
              <a:t>:  </a:t>
            </a:r>
            <a:r>
              <a:rPr lang="en-US" sz="3600" dirty="0" err="1" smtClean="0">
                <a:latin typeface="+mn-lt"/>
              </a:rPr>
              <a:t>typ</a:t>
            </a:r>
            <a:r>
              <a:rPr lang="en-US" sz="3600" dirty="0" smtClean="0">
                <a:latin typeface="+mn-lt"/>
              </a:rPr>
              <a:t>    </a:t>
            </a:r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attach(</a:t>
            </a:r>
            <a:r>
              <a:rPr lang="en-US" sz="3600" dirty="0" err="1" smtClean="0">
                <a:solidFill>
                  <a:srgbClr val="FF0000"/>
                </a:solidFill>
                <a:latin typeface="+mn-lt"/>
              </a:rPr>
              <a:t>zoopl</a:t>
            </a:r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)</a:t>
            </a:r>
            <a:r>
              <a:rPr lang="en-US" sz="3600" dirty="0" smtClean="0">
                <a:latin typeface="+mn-lt"/>
              </a:rPr>
              <a:t> </a:t>
            </a:r>
            <a:br>
              <a:rPr lang="en-US" sz="3600" dirty="0" smtClean="0">
                <a:latin typeface="+mn-lt"/>
              </a:rPr>
            </a:br>
            <a:r>
              <a:rPr lang="en-US" sz="3600" dirty="0" err="1" smtClean="0">
                <a:latin typeface="+mn-lt"/>
              </a:rPr>
              <a:t>dan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zijn</a:t>
            </a:r>
            <a:r>
              <a:rPr lang="en-US" sz="3600" dirty="0" smtClean="0">
                <a:latin typeface="+mn-lt"/>
              </a:rPr>
              <a:t>  </a:t>
            </a:r>
            <a:r>
              <a:rPr lang="en-US" sz="3600" dirty="0" err="1" smtClean="0">
                <a:solidFill>
                  <a:srgbClr val="00589A"/>
                </a:solidFill>
                <a:latin typeface="+mn-lt"/>
              </a:rPr>
              <a:t>trnitrofen</a:t>
            </a:r>
            <a:r>
              <a:rPr lang="en-US" sz="36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en</a:t>
            </a:r>
            <a:r>
              <a:rPr lang="en-US" sz="36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600" dirty="0" smtClean="0">
                <a:solidFill>
                  <a:srgbClr val="00589A"/>
                </a:solidFill>
                <a:latin typeface="+mn-lt"/>
              </a:rPr>
              <a:t>offspring</a:t>
            </a:r>
            <a:r>
              <a:rPr lang="en-US" sz="3600" dirty="0" smtClean="0">
                <a:latin typeface="+mn-lt"/>
              </a:rPr>
              <a:t>  </a:t>
            </a:r>
            <a:r>
              <a:rPr lang="en-US" sz="3600" dirty="0" err="1" smtClean="0">
                <a:latin typeface="+mn-lt"/>
              </a:rPr>
              <a:t>variabelen</a:t>
            </a:r>
            <a:r>
              <a:rPr lang="en-US" sz="3600" dirty="0" smtClean="0">
                <a:latin typeface="+mn-lt"/>
              </a:rPr>
              <a:t>.</a:t>
            </a:r>
            <a:r>
              <a:rPr lang="en-US" sz="3600" dirty="0" smtClean="0"/>
              <a:t> </a:t>
            </a:r>
            <a:r>
              <a:rPr lang="nl-NL" sz="3600" dirty="0"/>
              <a:t/>
            </a:r>
            <a:br>
              <a:rPr lang="nl-NL" sz="3600" dirty="0"/>
            </a:br>
            <a:endParaRPr lang="nl-NL" sz="4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5590" y="441158"/>
            <a:ext cx="10515600" cy="10755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3200" dirty="0"/>
              <a:t>&gt; </a:t>
            </a:r>
            <a:r>
              <a:rPr lang="nl-NL" sz="3200" dirty="0" err="1">
                <a:solidFill>
                  <a:srgbClr val="FF0000"/>
                </a:solidFill>
              </a:rPr>
              <a:t>boxplot</a:t>
            </a:r>
            <a:r>
              <a:rPr lang="nl-NL" sz="3200" dirty="0">
                <a:solidFill>
                  <a:srgbClr val="FF0000"/>
                </a:solidFill>
              </a:rPr>
              <a:t>(</a:t>
            </a:r>
            <a:r>
              <a:rPr lang="nl-NL" sz="3200" dirty="0" err="1">
                <a:solidFill>
                  <a:srgbClr val="FF0000"/>
                </a:solidFill>
              </a:rPr>
              <a:t>offspring~trnitrofen</a:t>
            </a:r>
            <a:r>
              <a:rPr lang="nl-NL" sz="32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nl-NL" sz="3200" dirty="0">
                <a:solidFill>
                  <a:schemeClr val="accent1"/>
                </a:solidFill>
              </a:rPr>
              <a:t>Error in </a:t>
            </a:r>
            <a:r>
              <a:rPr lang="nl-NL" sz="3200" dirty="0" err="1">
                <a:solidFill>
                  <a:schemeClr val="accent1"/>
                </a:solidFill>
              </a:rPr>
              <a:t>eval</a:t>
            </a:r>
            <a:r>
              <a:rPr lang="nl-NL" sz="3200" dirty="0">
                <a:solidFill>
                  <a:schemeClr val="accent1"/>
                </a:solidFill>
              </a:rPr>
              <a:t>(</a:t>
            </a:r>
            <a:r>
              <a:rPr lang="nl-NL" sz="3200" dirty="0" err="1">
                <a:solidFill>
                  <a:schemeClr val="accent1"/>
                </a:solidFill>
              </a:rPr>
              <a:t>expr</a:t>
            </a:r>
            <a:r>
              <a:rPr lang="nl-NL" sz="3200" dirty="0">
                <a:solidFill>
                  <a:schemeClr val="accent1"/>
                </a:solidFill>
              </a:rPr>
              <a:t>, </a:t>
            </a:r>
            <a:r>
              <a:rPr lang="nl-NL" sz="3200" dirty="0" err="1">
                <a:solidFill>
                  <a:schemeClr val="accent1"/>
                </a:solidFill>
              </a:rPr>
              <a:t>envir</a:t>
            </a:r>
            <a:r>
              <a:rPr lang="nl-NL" sz="3200" dirty="0">
                <a:solidFill>
                  <a:schemeClr val="accent1"/>
                </a:solidFill>
              </a:rPr>
              <a:t>, </a:t>
            </a:r>
            <a:r>
              <a:rPr lang="nl-NL" sz="3200" dirty="0" err="1">
                <a:solidFill>
                  <a:schemeClr val="accent1"/>
                </a:solidFill>
              </a:rPr>
              <a:t>enclos</a:t>
            </a:r>
            <a:r>
              <a:rPr lang="nl-NL" sz="3200" dirty="0">
                <a:solidFill>
                  <a:schemeClr val="accent1"/>
                </a:solidFill>
              </a:rPr>
              <a:t>) : object '</a:t>
            </a:r>
            <a:r>
              <a:rPr lang="nl-NL" sz="3200" dirty="0" err="1">
                <a:solidFill>
                  <a:schemeClr val="accent1"/>
                </a:solidFill>
              </a:rPr>
              <a:t>offspring</a:t>
            </a:r>
            <a:r>
              <a:rPr lang="nl-NL" sz="3200" dirty="0">
                <a:solidFill>
                  <a:schemeClr val="accent1"/>
                </a:solidFill>
              </a:rPr>
              <a:t>' </a:t>
            </a:r>
            <a:r>
              <a:rPr lang="nl-NL" sz="3200" dirty="0" err="1">
                <a:solidFill>
                  <a:schemeClr val="accent1"/>
                </a:solidFill>
              </a:rPr>
              <a:t>not</a:t>
            </a:r>
            <a:r>
              <a:rPr lang="nl-NL" sz="3200" dirty="0">
                <a:solidFill>
                  <a:schemeClr val="accent1"/>
                </a:solidFill>
              </a:rPr>
              <a:t> found</a:t>
            </a:r>
          </a:p>
          <a:p>
            <a:pPr marL="0" indent="0">
              <a:buNone/>
            </a:pPr>
            <a:endParaRPr lang="nl-NL" sz="32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709864" y="3384885"/>
            <a:ext cx="5634789" cy="137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dirty="0" smtClean="0">
                <a:latin typeface="+mn-lt"/>
              </a:rPr>
              <a:t>&gt;</a:t>
            </a:r>
            <a:r>
              <a:rPr lang="nl-NL" sz="3200" dirty="0" err="1" smtClean="0">
                <a:solidFill>
                  <a:srgbClr val="FF0000"/>
                </a:solidFill>
                <a:latin typeface="+mn-lt"/>
              </a:rPr>
              <a:t>boxplot</a:t>
            </a:r>
            <a:r>
              <a:rPr lang="nl-NL" sz="3200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nl-NL" sz="3200" dirty="0" err="1" smtClean="0">
                <a:solidFill>
                  <a:srgbClr val="FF0000"/>
                </a:solidFill>
                <a:latin typeface="+mn-lt"/>
              </a:rPr>
              <a:t>offspring~trnitrofen</a:t>
            </a:r>
            <a:r>
              <a:rPr lang="nl-NL" sz="3200" dirty="0" smtClean="0">
                <a:solidFill>
                  <a:srgbClr val="FF0000"/>
                </a:solidFill>
                <a:latin typeface="+mn-lt"/>
              </a:rPr>
              <a:t>)</a:t>
            </a:r>
          </a:p>
          <a:p>
            <a:r>
              <a:rPr lang="nl-NL" sz="3000" dirty="0" smtClean="0">
                <a:latin typeface="+mn-lt"/>
              </a:rPr>
              <a:t># geeft dan het volgende plaatje</a:t>
            </a:r>
            <a:endParaRPr lang="nl-NL" sz="3000" dirty="0">
              <a:latin typeface="+mn-lt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360822"/>
            <a:ext cx="3589422" cy="349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9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66273" y="450867"/>
            <a:ext cx="1061987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200" dirty="0"/>
              <a:t>&gt; </a:t>
            </a:r>
            <a:r>
              <a:rPr lang="nl-NL" sz="3200" dirty="0">
                <a:solidFill>
                  <a:srgbClr val="FF0000"/>
                </a:solidFill>
              </a:rPr>
              <a:t>offspr1&lt;-</a:t>
            </a:r>
            <a:r>
              <a:rPr lang="nl-NL" sz="3200" dirty="0" err="1">
                <a:solidFill>
                  <a:srgbClr val="FF0000"/>
                </a:solidFill>
              </a:rPr>
              <a:t>subset</a:t>
            </a:r>
            <a:r>
              <a:rPr lang="nl-NL" sz="3200" dirty="0">
                <a:solidFill>
                  <a:srgbClr val="FF0000"/>
                </a:solidFill>
              </a:rPr>
              <a:t>(</a:t>
            </a:r>
            <a:r>
              <a:rPr lang="nl-NL" sz="3200" dirty="0" err="1">
                <a:solidFill>
                  <a:srgbClr val="FF0000"/>
                </a:solidFill>
              </a:rPr>
              <a:t>zoopl,trnitrofen</a:t>
            </a:r>
            <a:r>
              <a:rPr lang="nl-NL" sz="3200" dirty="0">
                <a:solidFill>
                  <a:srgbClr val="FF0000"/>
                </a:solidFill>
              </a:rPr>
              <a:t>==1,select=</a:t>
            </a:r>
            <a:r>
              <a:rPr lang="nl-NL" sz="3200" dirty="0" err="1">
                <a:solidFill>
                  <a:srgbClr val="FF0000"/>
                </a:solidFill>
              </a:rPr>
              <a:t>offspring</a:t>
            </a:r>
            <a:r>
              <a:rPr lang="nl-NL" sz="3200" dirty="0">
                <a:solidFill>
                  <a:srgbClr val="FF0000"/>
                </a:solidFill>
              </a:rPr>
              <a:t>)</a:t>
            </a:r>
          </a:p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866273" y="1096072"/>
            <a:ext cx="1041934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200" dirty="0" smtClean="0"/>
              <a:t>&gt; </a:t>
            </a:r>
            <a:r>
              <a:rPr lang="nl-NL" sz="3200" dirty="0" err="1" smtClean="0">
                <a:solidFill>
                  <a:srgbClr val="FF0000"/>
                </a:solidFill>
              </a:rPr>
              <a:t>hist</a:t>
            </a:r>
            <a:r>
              <a:rPr lang="nl-NL" sz="3200" dirty="0" smtClean="0">
                <a:solidFill>
                  <a:srgbClr val="FF0000"/>
                </a:solidFill>
              </a:rPr>
              <a:t>(offspr1$offspring)</a:t>
            </a:r>
          </a:p>
          <a:p>
            <a:r>
              <a:rPr lang="nl-NL" sz="2800" dirty="0" smtClean="0"/>
              <a:t># geeft een plaatje. Voor een histogram moet je nog een duidelijke titel, een duidelijke label langs de x-as en een bron toevoegen.</a:t>
            </a:r>
          </a:p>
          <a:p>
            <a:endParaRPr lang="nl-NL" sz="2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75" y="2503277"/>
            <a:ext cx="4283250" cy="427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15317" y="396861"/>
            <a:ext cx="1177241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200" dirty="0" smtClean="0"/>
              <a:t>&gt;</a:t>
            </a:r>
            <a:r>
              <a:rPr lang="nl-NL" sz="2800" dirty="0" smtClean="0"/>
              <a:t> </a:t>
            </a:r>
            <a:r>
              <a:rPr lang="nl-NL" sz="2800" dirty="0" err="1">
                <a:solidFill>
                  <a:srgbClr val="FF0000"/>
                </a:solidFill>
              </a:rPr>
              <a:t>hist</a:t>
            </a:r>
            <a:r>
              <a:rPr lang="nl-NL" sz="2800" dirty="0">
                <a:solidFill>
                  <a:srgbClr val="FF0000"/>
                </a:solidFill>
              </a:rPr>
              <a:t>(offspr1$offspring, </a:t>
            </a:r>
            <a:r>
              <a:rPr lang="nl-NL" sz="2800" dirty="0" err="1">
                <a:solidFill>
                  <a:srgbClr val="FF0000"/>
                </a:solidFill>
              </a:rPr>
              <a:t>main</a:t>
            </a:r>
            <a:r>
              <a:rPr lang="nl-NL" sz="2800" dirty="0">
                <a:solidFill>
                  <a:srgbClr val="FF0000"/>
                </a:solidFill>
              </a:rPr>
              <a:t>="duidelijke titel", </a:t>
            </a:r>
          </a:p>
          <a:p>
            <a:r>
              <a:rPr lang="nl-NL" sz="2800" dirty="0">
                <a:solidFill>
                  <a:srgbClr val="FF0000"/>
                </a:solidFill>
              </a:rPr>
              <a:t>+ </a:t>
            </a:r>
            <a:r>
              <a:rPr lang="nl-NL" sz="2800" dirty="0" err="1">
                <a:solidFill>
                  <a:srgbClr val="FF0000"/>
                </a:solidFill>
              </a:rPr>
              <a:t>xlab</a:t>
            </a:r>
            <a:r>
              <a:rPr lang="nl-NL" sz="2800" dirty="0">
                <a:solidFill>
                  <a:srgbClr val="FF0000"/>
                </a:solidFill>
              </a:rPr>
              <a:t>= "aantal nakomelingen bij toevoeging van stof 1“, </a:t>
            </a:r>
          </a:p>
          <a:p>
            <a:r>
              <a:rPr lang="nl-NL" sz="2800" dirty="0">
                <a:solidFill>
                  <a:srgbClr val="FF0000"/>
                </a:solidFill>
              </a:rPr>
              <a:t>+ sub= "www.stat.sfu.ca/~</a:t>
            </a:r>
            <a:r>
              <a:rPr lang="nl-NL" sz="2800" dirty="0" err="1">
                <a:solidFill>
                  <a:srgbClr val="FF0000"/>
                </a:solidFill>
              </a:rPr>
              <a:t>thompson</a:t>
            </a:r>
            <a:r>
              <a:rPr lang="nl-NL" sz="2800" dirty="0">
                <a:solidFill>
                  <a:srgbClr val="FF0000"/>
                </a:solidFill>
              </a:rPr>
              <a:t>/stat403-650/data/zooplankton.txt")</a:t>
            </a:r>
          </a:p>
          <a:p>
            <a:endParaRPr lang="nl-NL" sz="2800" dirty="0" smtClean="0"/>
          </a:p>
          <a:p>
            <a:r>
              <a:rPr lang="nl-NL" sz="2800" dirty="0" smtClean="0"/>
              <a:t>Error</a:t>
            </a:r>
            <a:r>
              <a:rPr lang="nl-NL" sz="2800" dirty="0"/>
              <a:t>: </a:t>
            </a:r>
            <a:r>
              <a:rPr lang="nl-NL" sz="2800" dirty="0" err="1">
                <a:solidFill>
                  <a:srgbClr val="0000FF"/>
                </a:solidFill>
              </a:rPr>
              <a:t>unexpected</a:t>
            </a:r>
            <a:r>
              <a:rPr lang="nl-NL" sz="2800" dirty="0">
                <a:solidFill>
                  <a:srgbClr val="0000FF"/>
                </a:solidFill>
              </a:rPr>
              <a:t> </a:t>
            </a:r>
            <a:r>
              <a:rPr lang="nl-NL" sz="2800" dirty="0" err="1">
                <a:solidFill>
                  <a:srgbClr val="0000FF"/>
                </a:solidFill>
              </a:rPr>
              <a:t>symbol</a:t>
            </a:r>
            <a:r>
              <a:rPr lang="nl-NL" sz="2800" dirty="0">
                <a:solidFill>
                  <a:srgbClr val="0000FF"/>
                </a:solidFill>
              </a:rPr>
              <a:t> </a:t>
            </a:r>
            <a:r>
              <a:rPr lang="nl-NL" sz="2800" dirty="0"/>
              <a:t>in:</a:t>
            </a:r>
          </a:p>
          <a:p>
            <a:r>
              <a:rPr lang="nl-NL" sz="2800" dirty="0"/>
              <a:t>"</a:t>
            </a:r>
            <a:r>
              <a:rPr lang="nl-NL" sz="2800" dirty="0" err="1"/>
              <a:t>xlab</a:t>
            </a:r>
            <a:r>
              <a:rPr lang="nl-NL" sz="2800" dirty="0"/>
              <a:t>= "aantal nakomelingen bij toevoeging van stof 1</a:t>
            </a:r>
            <a:r>
              <a:rPr lang="nl-NL" sz="2800" dirty="0">
                <a:solidFill>
                  <a:srgbClr val="0000FF"/>
                </a:solidFill>
              </a:rPr>
              <a:t>“</a:t>
            </a:r>
            <a:r>
              <a:rPr lang="nl-NL" sz="2800" dirty="0"/>
              <a:t>, </a:t>
            </a:r>
          </a:p>
          <a:p>
            <a:r>
              <a:rPr lang="nl-NL" sz="2800" dirty="0"/>
              <a:t>sub= </a:t>
            </a:r>
            <a:r>
              <a:rPr lang="nl-NL" sz="2800" dirty="0" smtClean="0">
                <a:solidFill>
                  <a:srgbClr val="0000FF"/>
                </a:solidFill>
              </a:rPr>
              <a:t>“</a:t>
            </a:r>
            <a:r>
              <a:rPr lang="nl-NL" sz="2800" dirty="0" err="1" smtClean="0"/>
              <a:t>bron:www.stat.sfu.ca</a:t>
            </a:r>
            <a:r>
              <a:rPr lang="nl-NL" sz="2800" dirty="0" smtClean="0"/>
              <a:t>“  </a:t>
            </a:r>
            <a:r>
              <a:rPr lang="nl-NL" sz="2800" i="1" dirty="0" smtClean="0"/>
              <a:t># let heel goed op je aanhalingstekens!</a:t>
            </a:r>
          </a:p>
          <a:p>
            <a:endParaRPr lang="nl-NL" sz="2800" i="1" dirty="0" smtClean="0"/>
          </a:p>
          <a:p>
            <a:endParaRPr lang="nl-NL" sz="2800" i="1" dirty="0"/>
          </a:p>
          <a:p>
            <a:r>
              <a:rPr lang="nl-NL" sz="2800" i="1" dirty="0"/>
              <a:t>&gt; </a:t>
            </a:r>
            <a:r>
              <a:rPr lang="nl-NL" sz="2800" i="1" dirty="0" err="1">
                <a:solidFill>
                  <a:srgbClr val="FF0000"/>
                </a:solidFill>
              </a:rPr>
              <a:t>hist</a:t>
            </a:r>
            <a:r>
              <a:rPr lang="nl-NL" sz="2800" i="1" dirty="0">
                <a:solidFill>
                  <a:srgbClr val="FF0000"/>
                </a:solidFill>
              </a:rPr>
              <a:t>(offspr1$offspring, </a:t>
            </a:r>
            <a:r>
              <a:rPr lang="nl-NL" sz="2800" i="1" dirty="0" err="1">
                <a:solidFill>
                  <a:srgbClr val="FF0000"/>
                </a:solidFill>
              </a:rPr>
              <a:t>main</a:t>
            </a:r>
            <a:r>
              <a:rPr lang="nl-NL" sz="2800" i="1" dirty="0">
                <a:solidFill>
                  <a:srgbClr val="FF0000"/>
                </a:solidFill>
              </a:rPr>
              <a:t>="duidelijke titel", </a:t>
            </a:r>
          </a:p>
          <a:p>
            <a:r>
              <a:rPr lang="nl-NL" sz="2800" i="1" dirty="0">
                <a:solidFill>
                  <a:srgbClr val="FF0000"/>
                </a:solidFill>
              </a:rPr>
              <a:t>+ </a:t>
            </a:r>
            <a:r>
              <a:rPr lang="nl-NL" sz="2800" i="1" dirty="0" err="1">
                <a:solidFill>
                  <a:srgbClr val="FF0000"/>
                </a:solidFill>
              </a:rPr>
              <a:t>xlab</a:t>
            </a:r>
            <a:r>
              <a:rPr lang="nl-NL" sz="2800" i="1" dirty="0">
                <a:solidFill>
                  <a:srgbClr val="FF0000"/>
                </a:solidFill>
              </a:rPr>
              <a:t>= "aantal nakomelingen bij toevoeging van stof 1", </a:t>
            </a:r>
          </a:p>
          <a:p>
            <a:r>
              <a:rPr lang="nl-NL" sz="2800" i="1" dirty="0">
                <a:solidFill>
                  <a:srgbClr val="FF0000"/>
                </a:solidFill>
              </a:rPr>
              <a:t>+ sub= "</a:t>
            </a:r>
            <a:r>
              <a:rPr lang="nl-NL" sz="2800" i="1" dirty="0" err="1">
                <a:solidFill>
                  <a:srgbClr val="FF0000"/>
                </a:solidFill>
              </a:rPr>
              <a:t>bron:www.stat.sfu.ca</a:t>
            </a:r>
            <a:r>
              <a:rPr lang="nl-NL" sz="2800" i="1" dirty="0">
                <a:solidFill>
                  <a:srgbClr val="FF0000"/>
                </a:solidFill>
              </a:rPr>
              <a:t>/~</a:t>
            </a:r>
            <a:r>
              <a:rPr lang="nl-NL" sz="2800" i="1" dirty="0" err="1">
                <a:solidFill>
                  <a:srgbClr val="FF0000"/>
                </a:solidFill>
              </a:rPr>
              <a:t>thompson</a:t>
            </a:r>
            <a:r>
              <a:rPr lang="nl-NL" sz="2800" i="1" dirty="0">
                <a:solidFill>
                  <a:srgbClr val="FF0000"/>
                </a:solidFill>
              </a:rPr>
              <a:t>/stat403-650/data/zooplankton.txt")</a:t>
            </a:r>
          </a:p>
          <a:p>
            <a:endParaRPr lang="nl-NL" sz="2800" i="1" dirty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6127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80737" y="141784"/>
            <a:ext cx="8133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0000"/>
                </a:solidFill>
              </a:rPr>
              <a:t>hist</a:t>
            </a:r>
            <a:r>
              <a:rPr lang="nl-NL" dirty="0">
                <a:solidFill>
                  <a:srgbClr val="FF0000"/>
                </a:solidFill>
              </a:rPr>
              <a:t>(offspr1$offspring, </a:t>
            </a:r>
            <a:r>
              <a:rPr lang="nl-NL" dirty="0" err="1">
                <a:solidFill>
                  <a:srgbClr val="FF0000"/>
                </a:solidFill>
              </a:rPr>
              <a:t>main</a:t>
            </a:r>
            <a:r>
              <a:rPr lang="nl-NL" dirty="0">
                <a:solidFill>
                  <a:srgbClr val="FF0000"/>
                </a:solidFill>
              </a:rPr>
              <a:t>="duidelijke titel", </a:t>
            </a:r>
          </a:p>
          <a:p>
            <a:r>
              <a:rPr lang="nl-NL" dirty="0" err="1">
                <a:solidFill>
                  <a:srgbClr val="FF0000"/>
                </a:solidFill>
              </a:rPr>
              <a:t>xlab</a:t>
            </a:r>
            <a:r>
              <a:rPr lang="nl-NL" dirty="0">
                <a:solidFill>
                  <a:srgbClr val="FF0000"/>
                </a:solidFill>
              </a:rPr>
              <a:t>= "aantal nakomelingen bij toevoeging van stof 1", </a:t>
            </a:r>
          </a:p>
          <a:p>
            <a:r>
              <a:rPr lang="nl-NL" dirty="0">
                <a:solidFill>
                  <a:srgbClr val="FF0000"/>
                </a:solidFill>
              </a:rPr>
              <a:t>sub= "</a:t>
            </a:r>
            <a:r>
              <a:rPr lang="nl-NL" dirty="0" err="1">
                <a:solidFill>
                  <a:srgbClr val="FF0000"/>
                </a:solidFill>
              </a:rPr>
              <a:t>bron:www.stat.sfu.ca</a:t>
            </a:r>
            <a:r>
              <a:rPr lang="nl-NL" dirty="0">
                <a:solidFill>
                  <a:srgbClr val="FF0000"/>
                </a:solidFill>
              </a:rPr>
              <a:t>/~</a:t>
            </a:r>
            <a:r>
              <a:rPr lang="nl-NL" dirty="0" err="1">
                <a:solidFill>
                  <a:srgbClr val="FF0000"/>
                </a:solidFill>
              </a:rPr>
              <a:t>thompson</a:t>
            </a:r>
            <a:r>
              <a:rPr lang="nl-NL" dirty="0">
                <a:solidFill>
                  <a:srgbClr val="FF0000"/>
                </a:solidFill>
              </a:rPr>
              <a:t>/stat403-650/data/zooplankton.txt")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848" y="1065114"/>
            <a:ext cx="5516234" cy="55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401053" y="170130"/>
            <a:ext cx="84622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 </a:t>
            </a:r>
            <a:r>
              <a:rPr lang="en-US" sz="2800" dirty="0">
                <a:solidFill>
                  <a:srgbClr val="FF0000"/>
                </a:solidFill>
              </a:rPr>
              <a:t>par(</a:t>
            </a:r>
            <a:r>
              <a:rPr lang="en-US" sz="2800" dirty="0" err="1">
                <a:solidFill>
                  <a:srgbClr val="FF0000"/>
                </a:solidFill>
              </a:rPr>
              <a:t>bg</a:t>
            </a:r>
            <a:r>
              <a:rPr lang="en-US" sz="2800" dirty="0">
                <a:solidFill>
                  <a:srgbClr val="FF0000"/>
                </a:solidFill>
              </a:rPr>
              <a:t> = "gray")</a:t>
            </a:r>
          </a:p>
          <a:p>
            <a:r>
              <a:rPr lang="en-US" sz="2800" dirty="0"/>
              <a:t>&gt;</a:t>
            </a:r>
            <a:r>
              <a:rPr lang="en-US" sz="2800" dirty="0">
                <a:solidFill>
                  <a:srgbClr val="FF0000"/>
                </a:solidFill>
              </a:rPr>
              <a:t> pie(rep(1,24), col = rainbow(24), radius = 0.9)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65" y="1193315"/>
            <a:ext cx="5650320" cy="56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06162" y="130866"/>
            <a:ext cx="7605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 smtClean="0"/>
              <a:t>&gt;</a:t>
            </a:r>
            <a:r>
              <a:rPr lang="it-IT" sz="3200" dirty="0" smtClean="0">
                <a:solidFill>
                  <a:srgbClr val="FF0000"/>
                </a:solidFill>
              </a:rPr>
              <a:t>pie(rep(1,48</a:t>
            </a:r>
            <a:r>
              <a:rPr lang="it-IT" sz="3200" dirty="0">
                <a:solidFill>
                  <a:srgbClr val="FF0000"/>
                </a:solidFill>
              </a:rPr>
              <a:t>), col = rainbow(48), radius = 1)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544" y="795863"/>
            <a:ext cx="6071171" cy="60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476107" y="483853"/>
            <a:ext cx="112231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/>
              <a:t>Een poging om een gekregen bestand </a:t>
            </a:r>
            <a:r>
              <a:rPr lang="nl-NL" sz="2800" dirty="0" smtClean="0"/>
              <a:t>dat in de map </a:t>
            </a:r>
            <a:r>
              <a:rPr lang="nl-NL" sz="2800" dirty="0" err="1" smtClean="0"/>
              <a:t>Rmateriaal</a:t>
            </a:r>
            <a:r>
              <a:rPr lang="nl-NL" sz="2800" dirty="0" smtClean="0"/>
              <a:t> op de </a:t>
            </a:r>
          </a:p>
          <a:p>
            <a:r>
              <a:rPr lang="nl-NL" sz="2800" dirty="0" smtClean="0"/>
              <a:t>G-schijf staat in </a:t>
            </a:r>
            <a:r>
              <a:rPr lang="nl-NL" sz="2800" dirty="0"/>
              <a:t>te </a:t>
            </a:r>
            <a:r>
              <a:rPr lang="nl-NL" sz="2800" dirty="0" smtClean="0"/>
              <a:t>lezen:</a:t>
            </a:r>
          </a:p>
          <a:p>
            <a:endParaRPr lang="nl-NL" sz="2800" dirty="0"/>
          </a:p>
          <a:p>
            <a:r>
              <a:rPr lang="nl-NL" sz="2800" dirty="0"/>
              <a:t>&gt; </a:t>
            </a:r>
            <a:r>
              <a:rPr lang="nl-NL" sz="2800" dirty="0">
                <a:solidFill>
                  <a:srgbClr val="FF0000"/>
                </a:solidFill>
              </a:rPr>
              <a:t>data&lt;-</a:t>
            </a:r>
            <a:r>
              <a:rPr lang="nl-NL" sz="2800" dirty="0" err="1">
                <a:solidFill>
                  <a:srgbClr val="FF0000"/>
                </a:solidFill>
              </a:rPr>
              <a:t>read.table</a:t>
            </a:r>
            <a:r>
              <a:rPr lang="nl-NL" sz="2800" dirty="0">
                <a:solidFill>
                  <a:srgbClr val="FF0000"/>
                </a:solidFill>
              </a:rPr>
              <a:t>("G:\\Rmateriaal\\DNA.txt",sep="\t")</a:t>
            </a:r>
          </a:p>
          <a:p>
            <a:r>
              <a:rPr lang="nl-NL" sz="2800" dirty="0">
                <a:solidFill>
                  <a:schemeClr val="accent1"/>
                </a:solidFill>
              </a:rPr>
              <a:t>Error in scan(file, </a:t>
            </a:r>
            <a:r>
              <a:rPr lang="nl-NL" sz="2800" dirty="0" err="1">
                <a:solidFill>
                  <a:schemeClr val="accent1"/>
                </a:solidFill>
              </a:rPr>
              <a:t>what</a:t>
            </a:r>
            <a:r>
              <a:rPr lang="nl-NL" sz="2800" dirty="0">
                <a:solidFill>
                  <a:schemeClr val="accent1"/>
                </a:solidFill>
              </a:rPr>
              <a:t>, </a:t>
            </a:r>
            <a:r>
              <a:rPr lang="nl-NL" sz="2800" dirty="0" err="1">
                <a:solidFill>
                  <a:schemeClr val="accent1"/>
                </a:solidFill>
              </a:rPr>
              <a:t>nmax</a:t>
            </a:r>
            <a:r>
              <a:rPr lang="nl-NL" sz="2800" dirty="0">
                <a:solidFill>
                  <a:schemeClr val="accent1"/>
                </a:solidFill>
              </a:rPr>
              <a:t>, sep, dec, quote, skip, </a:t>
            </a:r>
            <a:r>
              <a:rPr lang="nl-NL" sz="2800" dirty="0" err="1">
                <a:solidFill>
                  <a:schemeClr val="accent1"/>
                </a:solidFill>
              </a:rPr>
              <a:t>nlines</a:t>
            </a:r>
            <a:r>
              <a:rPr lang="nl-NL" sz="2800" dirty="0">
                <a:solidFill>
                  <a:schemeClr val="accent1"/>
                </a:solidFill>
              </a:rPr>
              <a:t>, </a:t>
            </a:r>
            <a:r>
              <a:rPr lang="nl-NL" sz="2800" dirty="0" err="1">
                <a:solidFill>
                  <a:schemeClr val="accent1"/>
                </a:solidFill>
              </a:rPr>
              <a:t>na.strings</a:t>
            </a:r>
            <a:r>
              <a:rPr lang="nl-NL" sz="2800" dirty="0">
                <a:solidFill>
                  <a:schemeClr val="accent1"/>
                </a:solidFill>
              </a:rPr>
              <a:t>,  :   line 2157 </a:t>
            </a:r>
            <a:r>
              <a:rPr lang="nl-NL" sz="2800" dirty="0" err="1">
                <a:solidFill>
                  <a:schemeClr val="accent1"/>
                </a:solidFill>
              </a:rPr>
              <a:t>did</a:t>
            </a:r>
            <a:r>
              <a:rPr lang="nl-NL" sz="2800" dirty="0">
                <a:solidFill>
                  <a:schemeClr val="accent1"/>
                </a:solidFill>
              </a:rPr>
              <a:t> </a:t>
            </a:r>
            <a:r>
              <a:rPr lang="nl-NL" sz="2800" dirty="0" err="1">
                <a:solidFill>
                  <a:schemeClr val="accent1"/>
                </a:solidFill>
              </a:rPr>
              <a:t>not</a:t>
            </a:r>
            <a:r>
              <a:rPr lang="nl-NL" sz="2800" dirty="0">
                <a:solidFill>
                  <a:schemeClr val="accent1"/>
                </a:solidFill>
              </a:rPr>
              <a:t> have 8 </a:t>
            </a:r>
            <a:r>
              <a:rPr lang="nl-NL" sz="2800" dirty="0" err="1">
                <a:solidFill>
                  <a:schemeClr val="accent1"/>
                </a:solidFill>
              </a:rPr>
              <a:t>elements</a:t>
            </a:r>
            <a:endParaRPr lang="nl-NL" sz="2800" dirty="0">
              <a:solidFill>
                <a:schemeClr val="accent1"/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76107" y="3781853"/>
            <a:ext cx="91462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 smtClean="0"/>
              <a:t># Na een </a:t>
            </a:r>
            <a:r>
              <a:rPr lang="nl-NL" sz="2800" dirty="0"/>
              <a:t>aangepast bestand </a:t>
            </a:r>
            <a:r>
              <a:rPr lang="nl-NL" sz="2800" dirty="0" smtClean="0"/>
              <a:t>DNA1.txt gemaakt te hebben wil ik dat bestand inlezen en een naam geven in R:</a:t>
            </a:r>
          </a:p>
          <a:p>
            <a:endParaRPr lang="nl-NL" sz="2800" dirty="0"/>
          </a:p>
          <a:p>
            <a:r>
              <a:rPr lang="nl-NL" sz="2800" dirty="0" smtClean="0"/>
              <a:t>&gt; </a:t>
            </a:r>
            <a:r>
              <a:rPr lang="nl-NL" sz="2800" dirty="0">
                <a:solidFill>
                  <a:srgbClr val="FF0000"/>
                </a:solidFill>
              </a:rPr>
              <a:t>DNA1&lt;-</a:t>
            </a:r>
            <a:r>
              <a:rPr lang="nl-NL" sz="2800" dirty="0" err="1">
                <a:solidFill>
                  <a:srgbClr val="FF0000"/>
                </a:solidFill>
              </a:rPr>
              <a:t>read.table</a:t>
            </a:r>
            <a:r>
              <a:rPr lang="nl-NL" sz="2800" dirty="0">
                <a:solidFill>
                  <a:srgbClr val="FF0000"/>
                </a:solidFill>
              </a:rPr>
              <a:t>("G:\\Rmateriaal\\DNA1.txt",sep="\t")</a:t>
            </a:r>
          </a:p>
        </p:txBody>
      </p:sp>
    </p:spTree>
    <p:extLst>
      <p:ext uri="{BB962C8B-B14F-4D97-AF65-F5344CB8AC3E}">
        <p14:creationId xmlns:p14="http://schemas.microsoft.com/office/powerpoint/2010/main" val="48286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B8DAAF75E59E4D8388A120746EB261" ma:contentTypeVersion="0" ma:contentTypeDescription="Een nieuw document maken." ma:contentTypeScope="" ma:versionID="d0bd53b97bdb4135140e3ad3c124a179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284131-45DC-4310-8B60-75F46A8226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335C322-B9FB-477E-8872-CFC66307EC07}">
  <ds:schemaRefs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AB29679-3991-4FEF-B25D-1D96BBF47E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Breedbeeld</PresentationFormat>
  <Paragraphs>88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Kantoorthema</vt:lpstr>
      <vt:lpstr>2_Kantoorthema</vt:lpstr>
      <vt:lpstr>Datasets ophalen</vt:lpstr>
      <vt:lpstr>Een handigheidje (voor bij een grote database.)</vt:lpstr>
      <vt:lpstr>Een handigheidje:  typ    attach(zoopl)  dan zijn  trnitrofen en offspring  variabelen. 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Wilma</dc:creator>
  <cp:lastModifiedBy>Groenewegen-Swinkels Wilma</cp:lastModifiedBy>
  <cp:revision>35</cp:revision>
  <cp:lastPrinted>2015-03-10T10:08:21Z</cp:lastPrinted>
  <dcterms:created xsi:type="dcterms:W3CDTF">2015-03-02T10:02:26Z</dcterms:created>
  <dcterms:modified xsi:type="dcterms:W3CDTF">2015-03-18T11:35:53Z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0x0101001EB8DAAF75E59E4D8388A120746EB261</vt:lpwstr>
  </property>
</Properties>
</file>