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png" ContentType="image/png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21"/>
  </p:handoutMasterIdLst>
  <p:sldIdLst>
    <p:sldId id="256" r:id="rId3"/>
    <p:sldId id="257" r:id="rId4"/>
    <p:sldId id="258" r:id="rId5"/>
    <p:sldId id="264" r:id="rId6"/>
    <p:sldId id="265" r:id="rId7"/>
    <p:sldId id="266" r:id="rId8"/>
    <p:sldId id="267" r:id="rId9"/>
    <p:sldId id="274" r:id="rId10"/>
    <p:sldId id="271" r:id="rId11"/>
    <p:sldId id="276" r:id="rId12"/>
    <p:sldId id="277" r:id="rId13"/>
    <p:sldId id="279" r:id="rId14"/>
    <p:sldId id="280" r:id="rId15"/>
    <p:sldId id="281" r:id="rId16"/>
    <p:sldId id="282" r:id="rId17"/>
    <p:sldId id="268" r:id="rId18"/>
    <p:sldId id="269" r:id="rId19"/>
    <p:sldId id="270" r:id="rId20"/>
  </p:sldIdLst>
  <p:sldSz cx="12192000" cy="6858000"/>
  <p:notesSz cx="6797675" cy="99282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1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63B16-BA35-4861-A583-83B4AE23A131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6D763-0AD8-478F-A9A0-593FA2AB63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1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1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48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54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3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1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70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73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532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60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6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72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30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12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73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0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FBBF7-6537-4117-81F9-102F17C63F0C}" type="datetimeFigureOut">
              <a:rPr lang="nl-NL" smtClean="0"/>
              <a:t>18-3-2015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4B39-6EEC-4542-96C0-AAC1BADE69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3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45C2-7626-475B-B05D-C0F1E62785B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18-3-2015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6091-D482-4CFF-A747-E9DC271A30A0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752325"/>
            <a:ext cx="9144000" cy="2387600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nl-NL" sz="4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Verkenning van package </a:t>
            </a:r>
            <a:r>
              <a:rPr lang="nl-NL" sz="40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stats</a:t>
            </a:r>
            <a:r>
              <a:rPr lang="nl-NL" sz="4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/>
            </a:r>
            <a:br>
              <a:rPr lang="nl-NL" sz="4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19200" y="2692400"/>
            <a:ext cx="9144000" cy="1219200"/>
          </a:xfrm>
        </p:spPr>
        <p:txBody>
          <a:bodyPr>
            <a:normAutofit/>
          </a:bodyPr>
          <a:lstStyle/>
          <a:p>
            <a:r>
              <a:rPr lang="nl-NL" sz="3200" dirty="0"/>
              <a:t>e</a:t>
            </a:r>
            <a:r>
              <a:rPr lang="nl-NL" sz="3200" dirty="0" smtClean="0"/>
              <a:t>n grafische </a:t>
            </a:r>
            <a:r>
              <a:rPr lang="nl-NL" sz="3200" dirty="0" smtClean="0"/>
              <a:t>mogelijkheden (kleur).</a:t>
            </a:r>
            <a:endParaRPr lang="nl-NL" sz="3200" dirty="0"/>
          </a:p>
        </p:txBody>
      </p:sp>
      <p:sp>
        <p:nvSpPr>
          <p:cNvPr id="4" name="Rechthoek 3"/>
          <p:cNvSpPr/>
          <p:nvPr/>
        </p:nvSpPr>
        <p:spPr>
          <a:xfrm>
            <a:off x="2328779" y="4731928"/>
            <a:ext cx="7649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0033CC"/>
                </a:solidFill>
              </a:rPr>
              <a:t># in het vervolg typ ik geen prompt meer voor een script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152" y="752325"/>
            <a:ext cx="3694496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10653" y="657727"/>
            <a:ext cx="100744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?</a:t>
            </a:r>
            <a:r>
              <a:rPr lang="nl-NL" sz="2400" dirty="0" err="1" smtClean="0">
                <a:solidFill>
                  <a:srgbClr val="FF0000"/>
                </a:solidFill>
              </a:rPr>
              <a:t>matplot</a:t>
            </a:r>
            <a:endParaRPr lang="nl-NL" sz="2400" dirty="0" smtClean="0">
              <a:solidFill>
                <a:srgbClr val="FF0000"/>
              </a:solidFill>
            </a:endParaRPr>
          </a:p>
          <a:p>
            <a:r>
              <a:rPr lang="nl-NL" sz="2400" i="1" dirty="0" err="1" smtClean="0"/>
              <a:t>Description</a:t>
            </a:r>
            <a:endParaRPr lang="nl-NL" sz="2400" i="1" dirty="0"/>
          </a:p>
          <a:p>
            <a:r>
              <a:rPr lang="nl-NL" sz="2400" dirty="0" smtClean="0"/>
              <a:t>Plot </a:t>
            </a:r>
            <a:r>
              <a:rPr lang="nl-NL" sz="2400" dirty="0"/>
              <a:t>the columns of </a:t>
            </a:r>
            <a:r>
              <a:rPr lang="nl-NL" sz="2400" dirty="0" err="1"/>
              <a:t>one</a:t>
            </a:r>
            <a:r>
              <a:rPr lang="nl-NL" sz="2400" dirty="0"/>
              <a:t> matrix </a:t>
            </a:r>
            <a:r>
              <a:rPr lang="nl-NL" sz="2400" dirty="0" err="1"/>
              <a:t>against</a:t>
            </a:r>
            <a:r>
              <a:rPr lang="nl-NL" sz="2400" dirty="0"/>
              <a:t> the columns of </a:t>
            </a:r>
            <a:r>
              <a:rPr lang="nl-NL" sz="2400" dirty="0" err="1"/>
              <a:t>another</a:t>
            </a:r>
            <a:r>
              <a:rPr lang="nl-NL" sz="2400" dirty="0"/>
              <a:t>.</a:t>
            </a:r>
          </a:p>
          <a:p>
            <a:r>
              <a:rPr lang="nl-NL" sz="2400" i="1" dirty="0" err="1" smtClean="0"/>
              <a:t>Usage</a:t>
            </a:r>
            <a:endParaRPr lang="nl-NL" sz="2400" i="1" dirty="0"/>
          </a:p>
          <a:p>
            <a:endParaRPr lang="nl-NL" sz="2400" dirty="0"/>
          </a:p>
          <a:p>
            <a:r>
              <a:rPr lang="nl-NL" sz="2400" dirty="0" err="1"/>
              <a:t>matplot</a:t>
            </a:r>
            <a:r>
              <a:rPr lang="nl-NL" sz="2400" dirty="0"/>
              <a:t>(x, y, type = "p", </a:t>
            </a:r>
            <a:r>
              <a:rPr lang="nl-NL" sz="2400" dirty="0" err="1"/>
              <a:t>lty</a:t>
            </a:r>
            <a:r>
              <a:rPr lang="nl-NL" sz="2400" dirty="0"/>
              <a:t> = 1:5, </a:t>
            </a:r>
            <a:r>
              <a:rPr lang="nl-NL" sz="2400" dirty="0" err="1"/>
              <a:t>lwd</a:t>
            </a:r>
            <a:r>
              <a:rPr lang="nl-NL" sz="2400" dirty="0"/>
              <a:t> = 1, </a:t>
            </a:r>
            <a:r>
              <a:rPr lang="nl-NL" sz="2400" dirty="0" err="1"/>
              <a:t>lend</a:t>
            </a:r>
            <a:r>
              <a:rPr lang="nl-NL" sz="2400" dirty="0"/>
              <a:t> = par("</a:t>
            </a:r>
            <a:r>
              <a:rPr lang="nl-NL" sz="2400" dirty="0" err="1"/>
              <a:t>lend</a:t>
            </a:r>
            <a:r>
              <a:rPr lang="nl-NL" sz="2400" dirty="0"/>
              <a:t>"),</a:t>
            </a:r>
          </a:p>
          <a:p>
            <a:r>
              <a:rPr lang="nl-NL" sz="2400" dirty="0"/>
              <a:t>        </a:t>
            </a:r>
            <a:r>
              <a:rPr lang="nl-NL" sz="2400" dirty="0" err="1"/>
              <a:t>pch</a:t>
            </a:r>
            <a:r>
              <a:rPr lang="nl-NL" sz="2400" dirty="0"/>
              <a:t> = NULL</a:t>
            </a:r>
            <a:r>
              <a:rPr lang="nl-NL" sz="2400" dirty="0" smtClean="0"/>
              <a:t>, </a:t>
            </a:r>
            <a:r>
              <a:rPr lang="nl-NL" sz="2400" dirty="0"/>
              <a:t>col = 1:6, </a:t>
            </a:r>
            <a:r>
              <a:rPr lang="nl-NL" sz="2400" dirty="0" err="1"/>
              <a:t>cex</a:t>
            </a:r>
            <a:r>
              <a:rPr lang="nl-NL" sz="2400" dirty="0"/>
              <a:t> = NULL, bg = NA,</a:t>
            </a:r>
          </a:p>
          <a:p>
            <a:r>
              <a:rPr lang="nl-NL" sz="2400" dirty="0"/>
              <a:t>        </a:t>
            </a:r>
            <a:r>
              <a:rPr lang="nl-NL" sz="2400" dirty="0" err="1"/>
              <a:t>xlab</a:t>
            </a:r>
            <a:r>
              <a:rPr lang="nl-NL" sz="2400" dirty="0"/>
              <a:t> = NULL, </a:t>
            </a:r>
            <a:r>
              <a:rPr lang="nl-NL" sz="2400" dirty="0" err="1"/>
              <a:t>ylab</a:t>
            </a:r>
            <a:r>
              <a:rPr lang="nl-NL" sz="2400" dirty="0"/>
              <a:t> = NULL, </a:t>
            </a:r>
            <a:r>
              <a:rPr lang="nl-NL" sz="2400" dirty="0" err="1"/>
              <a:t>xlim</a:t>
            </a:r>
            <a:r>
              <a:rPr lang="nl-NL" sz="2400" dirty="0"/>
              <a:t> = NULL, </a:t>
            </a:r>
            <a:r>
              <a:rPr lang="nl-NL" sz="2400" dirty="0" err="1"/>
              <a:t>ylim</a:t>
            </a:r>
            <a:r>
              <a:rPr lang="nl-NL" sz="2400" dirty="0"/>
              <a:t> = NULL,</a:t>
            </a:r>
          </a:p>
          <a:p>
            <a:r>
              <a:rPr lang="nl-NL" sz="2400" dirty="0"/>
              <a:t>        ..., </a:t>
            </a:r>
            <a:r>
              <a:rPr lang="nl-NL" sz="2400" dirty="0" err="1"/>
              <a:t>add</a:t>
            </a:r>
            <a:r>
              <a:rPr lang="nl-NL" sz="2400" dirty="0"/>
              <a:t> = FALSE, </a:t>
            </a:r>
            <a:r>
              <a:rPr lang="nl-NL" sz="2400" dirty="0" err="1"/>
              <a:t>verbose</a:t>
            </a:r>
            <a:r>
              <a:rPr lang="nl-NL" sz="2400" dirty="0"/>
              <a:t> = </a:t>
            </a:r>
            <a:r>
              <a:rPr lang="nl-NL" sz="2400" dirty="0" err="1"/>
              <a:t>getOption</a:t>
            </a:r>
            <a:r>
              <a:rPr lang="nl-NL" sz="2400" dirty="0"/>
              <a:t>("</a:t>
            </a:r>
            <a:r>
              <a:rPr lang="nl-NL" sz="2400" dirty="0" err="1"/>
              <a:t>verbose</a:t>
            </a:r>
            <a:r>
              <a:rPr lang="nl-NL" sz="2400" dirty="0"/>
              <a:t>"))</a:t>
            </a:r>
          </a:p>
          <a:p>
            <a:endParaRPr lang="nl-NL" sz="2400" dirty="0"/>
          </a:p>
          <a:p>
            <a:r>
              <a:rPr lang="nl-NL" sz="2400" dirty="0"/>
              <a:t>matpoints(x, y, type = "p", </a:t>
            </a:r>
            <a:r>
              <a:rPr lang="nl-NL" sz="2400" dirty="0" err="1"/>
              <a:t>lty</a:t>
            </a:r>
            <a:r>
              <a:rPr lang="nl-NL" sz="2400" dirty="0"/>
              <a:t> = 1:5, </a:t>
            </a:r>
            <a:r>
              <a:rPr lang="nl-NL" sz="2400" dirty="0" err="1"/>
              <a:t>lwd</a:t>
            </a:r>
            <a:r>
              <a:rPr lang="nl-NL" sz="2400" dirty="0"/>
              <a:t> = 1, </a:t>
            </a:r>
            <a:r>
              <a:rPr lang="nl-NL" sz="2400" dirty="0" err="1"/>
              <a:t>pch</a:t>
            </a:r>
            <a:r>
              <a:rPr lang="nl-NL" sz="2400" dirty="0"/>
              <a:t> = NULL</a:t>
            </a:r>
            <a:r>
              <a:rPr lang="nl-NL" sz="2400" dirty="0" smtClean="0"/>
              <a:t>, </a:t>
            </a:r>
            <a:r>
              <a:rPr lang="nl-NL" sz="2400" dirty="0"/>
              <a:t>col = 1:6, ...)</a:t>
            </a:r>
          </a:p>
          <a:p>
            <a:endParaRPr lang="nl-NL" sz="2400" dirty="0"/>
          </a:p>
          <a:p>
            <a:r>
              <a:rPr lang="nl-NL" sz="2400" dirty="0" err="1"/>
              <a:t>matlines</a:t>
            </a:r>
            <a:r>
              <a:rPr lang="nl-NL" sz="2400" dirty="0"/>
              <a:t> (x, y, type = "l", </a:t>
            </a:r>
            <a:r>
              <a:rPr lang="nl-NL" sz="2400" dirty="0" err="1"/>
              <a:t>lty</a:t>
            </a:r>
            <a:r>
              <a:rPr lang="nl-NL" sz="2400" dirty="0"/>
              <a:t> = 1:5, </a:t>
            </a:r>
            <a:r>
              <a:rPr lang="nl-NL" sz="2400" dirty="0" err="1"/>
              <a:t>lwd</a:t>
            </a:r>
            <a:r>
              <a:rPr lang="nl-NL" sz="2400" dirty="0"/>
              <a:t> = 1, </a:t>
            </a:r>
            <a:r>
              <a:rPr lang="nl-NL" sz="2400" dirty="0" err="1"/>
              <a:t>pch</a:t>
            </a:r>
            <a:r>
              <a:rPr lang="nl-NL" sz="2400" dirty="0"/>
              <a:t> = NULL</a:t>
            </a:r>
            <a:r>
              <a:rPr lang="nl-NL" sz="2400" dirty="0" smtClean="0"/>
              <a:t>, </a:t>
            </a:r>
            <a:r>
              <a:rPr lang="nl-NL" sz="2400" dirty="0"/>
              <a:t>col = 1:6, ...)</a:t>
            </a:r>
          </a:p>
        </p:txBody>
      </p:sp>
    </p:spTree>
    <p:extLst>
      <p:ext uri="{BB962C8B-B14F-4D97-AF65-F5344CB8AC3E}">
        <p14:creationId xmlns:p14="http://schemas.microsoft.com/office/powerpoint/2010/main" val="10236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27" y="850231"/>
            <a:ext cx="5710714" cy="570221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320842" y="238780"/>
            <a:ext cx="4844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err="1" smtClean="0">
                <a:solidFill>
                  <a:srgbClr val="FF0000"/>
                </a:solidFill>
              </a:rPr>
              <a:t>matplot</a:t>
            </a:r>
            <a:r>
              <a:rPr lang="nl-NL" sz="2800" dirty="0" smtClean="0">
                <a:solidFill>
                  <a:srgbClr val="FF0000"/>
                </a:solidFill>
              </a:rPr>
              <a:t>(</a:t>
            </a:r>
            <a:r>
              <a:rPr lang="nl-NL" sz="2800" dirty="0" err="1" smtClean="0">
                <a:solidFill>
                  <a:srgbClr val="FF0000"/>
                </a:solidFill>
              </a:rPr>
              <a:t>airquality</a:t>
            </a:r>
            <a:r>
              <a:rPr lang="nl-NL" sz="2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34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81262" y="352472"/>
            <a:ext cx="8831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err="1" smtClean="0">
                <a:solidFill>
                  <a:srgbClr val="FF0000"/>
                </a:solidFill>
              </a:rPr>
              <a:t>sines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>
                <a:solidFill>
                  <a:srgbClr val="FF0000"/>
                </a:solidFill>
              </a:rPr>
              <a:t>&lt;- </a:t>
            </a:r>
            <a:r>
              <a:rPr lang="nl-NL" sz="2400" dirty="0" err="1">
                <a:solidFill>
                  <a:srgbClr val="FF0000"/>
                </a:solidFill>
              </a:rPr>
              <a:t>outer</a:t>
            </a:r>
            <a:r>
              <a:rPr lang="nl-NL" sz="2400" dirty="0">
                <a:solidFill>
                  <a:srgbClr val="FF0000"/>
                </a:solidFill>
              </a:rPr>
              <a:t>(1:20, 1:4, </a:t>
            </a:r>
            <a:r>
              <a:rPr lang="nl-NL" sz="2400" dirty="0" err="1">
                <a:solidFill>
                  <a:srgbClr val="FF0000"/>
                </a:solidFill>
              </a:rPr>
              <a:t>function</a:t>
            </a:r>
            <a:r>
              <a:rPr lang="nl-NL" sz="2400" dirty="0">
                <a:solidFill>
                  <a:srgbClr val="FF0000"/>
                </a:solidFill>
              </a:rPr>
              <a:t>(x, y) </a:t>
            </a:r>
            <a:r>
              <a:rPr lang="nl-NL" sz="2400" dirty="0" err="1">
                <a:solidFill>
                  <a:srgbClr val="FF0000"/>
                </a:solidFill>
              </a:rPr>
              <a:t>sin</a:t>
            </a:r>
            <a:r>
              <a:rPr lang="nl-NL" sz="2400" dirty="0">
                <a:solidFill>
                  <a:srgbClr val="FF0000"/>
                </a:solidFill>
              </a:rPr>
              <a:t>(x / 20 * pi * y))</a:t>
            </a:r>
          </a:p>
          <a:p>
            <a:r>
              <a:rPr lang="nl-NL" sz="2400" dirty="0" err="1" smtClean="0">
                <a:solidFill>
                  <a:srgbClr val="FF0000"/>
                </a:solidFill>
              </a:rPr>
              <a:t>matplot</a:t>
            </a:r>
            <a:r>
              <a:rPr lang="nl-NL" sz="2400" dirty="0" smtClean="0">
                <a:solidFill>
                  <a:srgbClr val="FF0000"/>
                </a:solidFill>
              </a:rPr>
              <a:t>(</a:t>
            </a:r>
            <a:r>
              <a:rPr lang="nl-NL" sz="2400" dirty="0" err="1" smtClean="0">
                <a:solidFill>
                  <a:srgbClr val="FF0000"/>
                </a:solidFill>
              </a:rPr>
              <a:t>sines</a:t>
            </a:r>
            <a:r>
              <a:rPr lang="nl-NL" sz="2400" dirty="0">
                <a:solidFill>
                  <a:srgbClr val="FF0000"/>
                </a:solidFill>
              </a:rPr>
              <a:t>, </a:t>
            </a:r>
            <a:r>
              <a:rPr lang="nl-NL" sz="2400" dirty="0" err="1">
                <a:solidFill>
                  <a:srgbClr val="FF0000"/>
                </a:solidFill>
              </a:rPr>
              <a:t>pch</a:t>
            </a:r>
            <a:r>
              <a:rPr lang="nl-NL" sz="2400" dirty="0">
                <a:solidFill>
                  <a:srgbClr val="FF0000"/>
                </a:solidFill>
              </a:rPr>
              <a:t> = 1:4, type = "o", col = </a:t>
            </a:r>
            <a:r>
              <a:rPr lang="nl-NL" sz="2400" dirty="0" err="1">
                <a:solidFill>
                  <a:srgbClr val="FF0000"/>
                </a:solidFill>
              </a:rPr>
              <a:t>rainbow</a:t>
            </a:r>
            <a:r>
              <a:rPr lang="nl-NL" sz="2400" dirty="0">
                <a:solidFill>
                  <a:srgbClr val="FF0000"/>
                </a:solidFill>
              </a:rPr>
              <a:t>(</a:t>
            </a:r>
            <a:r>
              <a:rPr lang="nl-NL" sz="2400" dirty="0" err="1">
                <a:solidFill>
                  <a:srgbClr val="FF0000"/>
                </a:solidFill>
              </a:rPr>
              <a:t>ncol</a:t>
            </a:r>
            <a:r>
              <a:rPr lang="nl-NL" sz="2400" dirty="0">
                <a:solidFill>
                  <a:srgbClr val="FF0000"/>
                </a:solidFill>
              </a:rPr>
              <a:t>(</a:t>
            </a:r>
            <a:r>
              <a:rPr lang="nl-NL" sz="2400" dirty="0" err="1">
                <a:solidFill>
                  <a:srgbClr val="FF0000"/>
                </a:solidFill>
              </a:rPr>
              <a:t>sines</a:t>
            </a:r>
            <a:r>
              <a:rPr lang="nl-NL" sz="2400" dirty="0">
                <a:solidFill>
                  <a:srgbClr val="FF0000"/>
                </a:solidFill>
              </a:rPr>
              <a:t>)))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0" y="1355558"/>
            <a:ext cx="5437592" cy="54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7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41157" y="264241"/>
            <a:ext cx="9063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err="1" smtClean="0">
                <a:solidFill>
                  <a:srgbClr val="FF0000"/>
                </a:solidFill>
              </a:rPr>
              <a:t>matplot</a:t>
            </a:r>
            <a:r>
              <a:rPr lang="nl-NL" sz="2400" dirty="0" smtClean="0">
                <a:solidFill>
                  <a:srgbClr val="FF0000"/>
                </a:solidFill>
              </a:rPr>
              <a:t>(</a:t>
            </a:r>
            <a:r>
              <a:rPr lang="nl-NL" sz="2400" dirty="0" err="1" smtClean="0">
                <a:solidFill>
                  <a:srgbClr val="FF0000"/>
                </a:solidFill>
              </a:rPr>
              <a:t>sines</a:t>
            </a:r>
            <a:r>
              <a:rPr lang="nl-NL" sz="2400" dirty="0">
                <a:solidFill>
                  <a:srgbClr val="FF0000"/>
                </a:solidFill>
              </a:rPr>
              <a:t>, type = "b", </a:t>
            </a:r>
            <a:r>
              <a:rPr lang="nl-NL" sz="2400" dirty="0" err="1">
                <a:solidFill>
                  <a:srgbClr val="FF0000"/>
                </a:solidFill>
              </a:rPr>
              <a:t>pch</a:t>
            </a:r>
            <a:r>
              <a:rPr lang="nl-NL" sz="2400" dirty="0">
                <a:solidFill>
                  <a:srgbClr val="FF0000"/>
                </a:solidFill>
              </a:rPr>
              <a:t> = 21:23, col = 2:5, bg = 2:5,</a:t>
            </a:r>
          </a:p>
          <a:p>
            <a:r>
              <a:rPr lang="nl-NL" sz="2400" dirty="0">
                <a:solidFill>
                  <a:srgbClr val="FF0000"/>
                </a:solidFill>
              </a:rPr>
              <a:t>+ </a:t>
            </a:r>
            <a:r>
              <a:rPr lang="nl-NL" sz="2400" dirty="0" err="1">
                <a:solidFill>
                  <a:srgbClr val="FF0000"/>
                </a:solidFill>
              </a:rPr>
              <a:t>main</a:t>
            </a:r>
            <a:r>
              <a:rPr lang="nl-NL" sz="2400" dirty="0">
                <a:solidFill>
                  <a:srgbClr val="FF0000"/>
                </a:solidFill>
              </a:rPr>
              <a:t> = "</a:t>
            </a:r>
            <a:r>
              <a:rPr lang="nl-NL" sz="2400" dirty="0" err="1">
                <a:solidFill>
                  <a:srgbClr val="FF0000"/>
                </a:solidFill>
              </a:rPr>
              <a:t>matplot</a:t>
            </a:r>
            <a:r>
              <a:rPr lang="nl-NL" sz="2400" dirty="0">
                <a:solidFill>
                  <a:srgbClr val="FF0000"/>
                </a:solidFill>
              </a:rPr>
              <a:t>(...., </a:t>
            </a:r>
            <a:r>
              <a:rPr lang="nl-NL" sz="2400" dirty="0" err="1">
                <a:solidFill>
                  <a:srgbClr val="FF0000"/>
                </a:solidFill>
              </a:rPr>
              <a:t>pch</a:t>
            </a:r>
            <a:r>
              <a:rPr lang="nl-NL" sz="2400" dirty="0">
                <a:solidFill>
                  <a:srgbClr val="FF0000"/>
                </a:solidFill>
              </a:rPr>
              <a:t> = 21:23, bg = 2:5)")</a:t>
            </a:r>
          </a:p>
          <a:p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35" y="1106905"/>
            <a:ext cx="5582186" cy="5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7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21368" y="810127"/>
            <a:ext cx="111091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200" dirty="0" smtClean="0"/>
              <a:t> </a:t>
            </a:r>
            <a:r>
              <a:rPr lang="nl-NL" sz="3200" dirty="0" err="1">
                <a:solidFill>
                  <a:srgbClr val="FF0000"/>
                </a:solidFill>
              </a:rPr>
              <a:t>require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grDevices</a:t>
            </a:r>
            <a:r>
              <a:rPr lang="nl-NL" sz="3200" dirty="0">
                <a:solidFill>
                  <a:srgbClr val="FF0000"/>
                </a:solidFill>
              </a:rPr>
              <a:t>)</a:t>
            </a:r>
          </a:p>
          <a:p>
            <a:r>
              <a:rPr lang="nl-NL" sz="3200" dirty="0" smtClean="0">
                <a:solidFill>
                  <a:srgbClr val="FF0000"/>
                </a:solidFill>
              </a:rPr>
              <a:t> </a:t>
            </a:r>
            <a:r>
              <a:rPr lang="nl-NL" sz="3200" dirty="0" err="1" smtClean="0">
                <a:solidFill>
                  <a:srgbClr val="FF0000"/>
                </a:solidFill>
              </a:rPr>
              <a:t>matplot</a:t>
            </a:r>
            <a:r>
              <a:rPr lang="nl-NL" sz="3200" dirty="0">
                <a:solidFill>
                  <a:srgbClr val="FF0000"/>
                </a:solidFill>
              </a:rPr>
              <a:t>((-4:5)^2, </a:t>
            </a:r>
            <a:r>
              <a:rPr lang="nl-NL" sz="3200" dirty="0" err="1">
                <a:solidFill>
                  <a:srgbClr val="FF0000"/>
                </a:solidFill>
              </a:rPr>
              <a:t>main</a:t>
            </a:r>
            <a:r>
              <a:rPr lang="nl-NL" sz="3200" dirty="0">
                <a:solidFill>
                  <a:srgbClr val="FF0000"/>
                </a:solidFill>
              </a:rPr>
              <a:t> = "</a:t>
            </a:r>
            <a:r>
              <a:rPr lang="nl-NL" sz="3200" dirty="0" err="1">
                <a:solidFill>
                  <a:srgbClr val="FF0000"/>
                </a:solidFill>
              </a:rPr>
              <a:t>Quadratic</a:t>
            </a:r>
            <a:r>
              <a:rPr lang="nl-NL" sz="3200" dirty="0">
                <a:solidFill>
                  <a:srgbClr val="FF0000"/>
                </a:solidFill>
              </a:rPr>
              <a:t>") </a:t>
            </a:r>
            <a:endParaRPr lang="nl-NL" sz="3200" dirty="0" smtClean="0">
              <a:solidFill>
                <a:srgbClr val="FF0000"/>
              </a:solidFill>
            </a:endParaRPr>
          </a:p>
          <a:p>
            <a:r>
              <a:rPr lang="nl-NL" sz="3200" dirty="0" smtClean="0">
                <a:solidFill>
                  <a:srgbClr val="FF0000"/>
                </a:solidFill>
              </a:rPr>
              <a:t># </a:t>
            </a:r>
            <a:r>
              <a:rPr lang="nl-NL" sz="3200" dirty="0" err="1">
                <a:solidFill>
                  <a:srgbClr val="FF0000"/>
                </a:solidFill>
              </a:rPr>
              <a:t>almost</a:t>
            </a:r>
            <a:r>
              <a:rPr lang="nl-NL" sz="3200" dirty="0">
                <a:solidFill>
                  <a:srgbClr val="FF0000"/>
                </a:solidFill>
              </a:rPr>
              <a:t> </a:t>
            </a:r>
            <a:r>
              <a:rPr lang="nl-NL" sz="3200" dirty="0" err="1">
                <a:solidFill>
                  <a:srgbClr val="FF0000"/>
                </a:solidFill>
              </a:rPr>
              <a:t>identical</a:t>
            </a:r>
            <a:r>
              <a:rPr lang="nl-NL" sz="3200" dirty="0">
                <a:solidFill>
                  <a:srgbClr val="FF0000"/>
                </a:solidFill>
              </a:rPr>
              <a:t> </a:t>
            </a:r>
            <a:r>
              <a:rPr lang="nl-NL" sz="3200" dirty="0" err="1">
                <a:solidFill>
                  <a:srgbClr val="FF0000"/>
                </a:solidFill>
              </a:rPr>
              <a:t>to</a:t>
            </a:r>
            <a:r>
              <a:rPr lang="nl-NL" sz="3200" dirty="0">
                <a:solidFill>
                  <a:srgbClr val="FF0000"/>
                </a:solidFill>
              </a:rPr>
              <a:t> plot(*)</a:t>
            </a:r>
          </a:p>
          <a:p>
            <a:r>
              <a:rPr lang="nl-NL" sz="3200" dirty="0" smtClean="0">
                <a:solidFill>
                  <a:srgbClr val="FF0000"/>
                </a:solidFill>
              </a:rPr>
              <a:t> </a:t>
            </a:r>
            <a:r>
              <a:rPr lang="nl-NL" sz="3200" dirty="0" err="1">
                <a:solidFill>
                  <a:srgbClr val="FF0000"/>
                </a:solidFill>
              </a:rPr>
              <a:t>sines</a:t>
            </a:r>
            <a:r>
              <a:rPr lang="nl-NL" sz="3200" dirty="0">
                <a:solidFill>
                  <a:srgbClr val="FF0000"/>
                </a:solidFill>
              </a:rPr>
              <a:t> &lt;- </a:t>
            </a:r>
            <a:r>
              <a:rPr lang="nl-NL" sz="3200" dirty="0" err="1">
                <a:solidFill>
                  <a:srgbClr val="FF0000"/>
                </a:solidFill>
              </a:rPr>
              <a:t>outer</a:t>
            </a:r>
            <a:r>
              <a:rPr lang="nl-NL" sz="3200" dirty="0">
                <a:solidFill>
                  <a:srgbClr val="FF0000"/>
                </a:solidFill>
              </a:rPr>
              <a:t>(1:20, 1:4, </a:t>
            </a:r>
            <a:r>
              <a:rPr lang="nl-NL" sz="3200" dirty="0" err="1">
                <a:solidFill>
                  <a:srgbClr val="FF0000"/>
                </a:solidFill>
              </a:rPr>
              <a:t>function</a:t>
            </a:r>
            <a:r>
              <a:rPr lang="nl-NL" sz="3200" dirty="0">
                <a:solidFill>
                  <a:srgbClr val="FF0000"/>
                </a:solidFill>
              </a:rPr>
              <a:t>(x, y) </a:t>
            </a:r>
            <a:r>
              <a:rPr lang="nl-NL" sz="3200" dirty="0" err="1">
                <a:solidFill>
                  <a:srgbClr val="FF0000"/>
                </a:solidFill>
              </a:rPr>
              <a:t>sin</a:t>
            </a:r>
            <a:r>
              <a:rPr lang="nl-NL" sz="3200" dirty="0">
                <a:solidFill>
                  <a:srgbClr val="FF0000"/>
                </a:solidFill>
              </a:rPr>
              <a:t>(x / 20 * pi * y))</a:t>
            </a:r>
          </a:p>
          <a:p>
            <a:r>
              <a:rPr lang="nl-NL" sz="3200" dirty="0" smtClean="0">
                <a:solidFill>
                  <a:srgbClr val="FF0000"/>
                </a:solidFill>
              </a:rPr>
              <a:t> </a:t>
            </a:r>
            <a:r>
              <a:rPr lang="nl-NL" sz="3200" dirty="0" err="1">
                <a:solidFill>
                  <a:srgbClr val="FF0000"/>
                </a:solidFill>
              </a:rPr>
              <a:t>matplot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sines</a:t>
            </a:r>
            <a:r>
              <a:rPr lang="nl-NL" sz="3200" dirty="0">
                <a:solidFill>
                  <a:srgbClr val="FF0000"/>
                </a:solidFill>
              </a:rPr>
              <a:t>, </a:t>
            </a:r>
            <a:r>
              <a:rPr lang="nl-NL" sz="3200" dirty="0" err="1">
                <a:solidFill>
                  <a:srgbClr val="FF0000"/>
                </a:solidFill>
              </a:rPr>
              <a:t>pch</a:t>
            </a:r>
            <a:r>
              <a:rPr lang="nl-NL" sz="3200" dirty="0">
                <a:solidFill>
                  <a:srgbClr val="FF0000"/>
                </a:solidFill>
              </a:rPr>
              <a:t> = 1:4, type = "o", col = </a:t>
            </a:r>
            <a:r>
              <a:rPr lang="nl-NL" sz="3200" dirty="0" err="1">
                <a:solidFill>
                  <a:srgbClr val="FF0000"/>
                </a:solidFill>
              </a:rPr>
              <a:t>rainbow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ncol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sines</a:t>
            </a:r>
            <a:r>
              <a:rPr lang="nl-NL" sz="3200" dirty="0">
                <a:solidFill>
                  <a:srgbClr val="FF0000"/>
                </a:solidFill>
              </a:rPr>
              <a:t>)))</a:t>
            </a:r>
          </a:p>
          <a:p>
            <a:r>
              <a:rPr lang="nl-NL" sz="3200" dirty="0" smtClean="0">
                <a:solidFill>
                  <a:srgbClr val="FF0000"/>
                </a:solidFill>
              </a:rPr>
              <a:t> </a:t>
            </a:r>
            <a:r>
              <a:rPr lang="nl-NL" sz="3200" dirty="0" err="1">
                <a:solidFill>
                  <a:srgbClr val="FF0000"/>
                </a:solidFill>
              </a:rPr>
              <a:t>matplot</a:t>
            </a:r>
            <a:r>
              <a:rPr lang="nl-NL" sz="3200" dirty="0">
                <a:solidFill>
                  <a:srgbClr val="FF0000"/>
                </a:solidFill>
              </a:rPr>
              <a:t>(</a:t>
            </a:r>
            <a:r>
              <a:rPr lang="nl-NL" sz="3200" dirty="0" err="1">
                <a:solidFill>
                  <a:srgbClr val="FF0000"/>
                </a:solidFill>
              </a:rPr>
              <a:t>sines</a:t>
            </a:r>
            <a:r>
              <a:rPr lang="nl-NL" sz="3200" dirty="0">
                <a:solidFill>
                  <a:srgbClr val="FF0000"/>
                </a:solidFill>
              </a:rPr>
              <a:t>, type = "b", </a:t>
            </a:r>
            <a:r>
              <a:rPr lang="nl-NL" sz="3200" dirty="0" err="1">
                <a:solidFill>
                  <a:srgbClr val="FF0000"/>
                </a:solidFill>
              </a:rPr>
              <a:t>pch</a:t>
            </a:r>
            <a:r>
              <a:rPr lang="nl-NL" sz="3200" dirty="0">
                <a:solidFill>
                  <a:srgbClr val="FF0000"/>
                </a:solidFill>
              </a:rPr>
              <a:t> = 21:23, col = 2:5, bg = 2:5,</a:t>
            </a:r>
          </a:p>
          <a:p>
            <a:r>
              <a:rPr lang="nl-NL" sz="3200" dirty="0">
                <a:solidFill>
                  <a:srgbClr val="FF0000"/>
                </a:solidFill>
              </a:rPr>
              <a:t>+         </a:t>
            </a:r>
            <a:r>
              <a:rPr lang="nl-NL" sz="3200" dirty="0" err="1">
                <a:solidFill>
                  <a:srgbClr val="FF0000"/>
                </a:solidFill>
              </a:rPr>
              <a:t>main</a:t>
            </a:r>
            <a:r>
              <a:rPr lang="nl-NL" sz="3200" dirty="0">
                <a:solidFill>
                  <a:srgbClr val="FF0000"/>
                </a:solidFill>
              </a:rPr>
              <a:t> = "</a:t>
            </a:r>
            <a:r>
              <a:rPr lang="nl-NL" sz="3200" dirty="0" err="1">
                <a:solidFill>
                  <a:srgbClr val="FF0000"/>
                </a:solidFill>
              </a:rPr>
              <a:t>matplot</a:t>
            </a:r>
            <a:r>
              <a:rPr lang="nl-NL" sz="3200" dirty="0">
                <a:solidFill>
                  <a:srgbClr val="FF0000"/>
                </a:solidFill>
              </a:rPr>
              <a:t>(...., </a:t>
            </a:r>
            <a:r>
              <a:rPr lang="nl-NL" sz="3200" dirty="0" err="1">
                <a:solidFill>
                  <a:srgbClr val="FF0000"/>
                </a:solidFill>
              </a:rPr>
              <a:t>pch</a:t>
            </a:r>
            <a:r>
              <a:rPr lang="nl-NL" sz="3200" dirty="0">
                <a:solidFill>
                  <a:srgbClr val="FF0000"/>
                </a:solidFill>
              </a:rPr>
              <a:t> = 21:23, bg = 2:5)")</a:t>
            </a:r>
          </a:p>
          <a:p>
            <a:r>
              <a:rPr lang="nl-NL" sz="3200" dirty="0" smtClean="0">
                <a:solidFill>
                  <a:srgbClr val="FF0000"/>
                </a:solidFill>
              </a:rPr>
              <a:t> </a:t>
            </a:r>
            <a:endParaRPr lang="nl-N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6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329615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034344" cy="676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6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29" y="80962"/>
            <a:ext cx="6400800" cy="6391275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326570" y="1181132"/>
            <a:ext cx="56279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 x </a:t>
            </a:r>
            <a:r>
              <a:rPr lang="nl-NL" sz="2400" dirty="0">
                <a:solidFill>
                  <a:srgbClr val="FF0000"/>
                </a:solidFill>
              </a:rPr>
              <a:t>&lt;- </a:t>
            </a:r>
            <a:r>
              <a:rPr lang="nl-NL" sz="2400" dirty="0" err="1">
                <a:solidFill>
                  <a:srgbClr val="FF0000"/>
                </a:solidFill>
              </a:rPr>
              <a:t>stats</a:t>
            </a:r>
            <a:r>
              <a:rPr lang="nl-NL" sz="2400" dirty="0">
                <a:solidFill>
                  <a:srgbClr val="FF0000"/>
                </a:solidFill>
              </a:rPr>
              <a:t>::</a:t>
            </a:r>
            <a:r>
              <a:rPr lang="nl-NL" sz="2400" dirty="0" err="1">
                <a:solidFill>
                  <a:srgbClr val="FF0000"/>
                </a:solidFill>
              </a:rPr>
              <a:t>rnorm</a:t>
            </a:r>
            <a:r>
              <a:rPr lang="nl-NL" sz="2400" dirty="0">
                <a:solidFill>
                  <a:srgbClr val="FF0000"/>
                </a:solidFill>
              </a:rPr>
              <a:t>(50)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opar</a:t>
            </a:r>
            <a:r>
              <a:rPr lang="nl-NL" sz="2400" dirty="0">
                <a:solidFill>
                  <a:srgbClr val="FF0000"/>
                </a:solidFill>
              </a:rPr>
              <a:t> &lt;- par(bg = "</a:t>
            </a:r>
            <a:r>
              <a:rPr lang="nl-NL" sz="2400" dirty="0" err="1">
                <a:solidFill>
                  <a:srgbClr val="FF0000"/>
                </a:solidFill>
              </a:rPr>
              <a:t>white</a:t>
            </a:r>
            <a:r>
              <a:rPr lang="nl-NL" sz="2400" dirty="0">
                <a:solidFill>
                  <a:srgbClr val="FF0000"/>
                </a:solidFill>
              </a:rPr>
              <a:t>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plot(x, </a:t>
            </a:r>
            <a:r>
              <a:rPr lang="nl-NL" sz="2400" dirty="0" err="1">
                <a:solidFill>
                  <a:srgbClr val="FF0000"/>
                </a:solidFill>
              </a:rPr>
              <a:t>ann</a:t>
            </a:r>
            <a:r>
              <a:rPr lang="nl-NL" sz="2400" dirty="0">
                <a:solidFill>
                  <a:srgbClr val="FF0000"/>
                </a:solidFill>
              </a:rPr>
              <a:t> = FALSE, type = "n")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abline</a:t>
            </a:r>
            <a:r>
              <a:rPr lang="nl-NL" sz="2400" dirty="0">
                <a:solidFill>
                  <a:srgbClr val="FF0000"/>
                </a:solidFill>
              </a:rPr>
              <a:t>(h = 0, col ="red")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lines</a:t>
            </a:r>
            <a:r>
              <a:rPr lang="nl-NL" sz="2400" dirty="0">
                <a:solidFill>
                  <a:srgbClr val="FF0000"/>
                </a:solidFill>
              </a:rPr>
              <a:t>(x, col = "blue", </a:t>
            </a:r>
            <a:r>
              <a:rPr lang="nl-NL" sz="2400" dirty="0" err="1">
                <a:solidFill>
                  <a:srgbClr val="FF0000"/>
                </a:solidFill>
              </a:rPr>
              <a:t>lty</a:t>
            </a:r>
            <a:r>
              <a:rPr lang="nl-NL" sz="2400" dirty="0">
                <a:solidFill>
                  <a:srgbClr val="FF0000"/>
                </a:solidFill>
              </a:rPr>
              <a:t> = "</a:t>
            </a:r>
            <a:r>
              <a:rPr lang="nl-NL" sz="2400" dirty="0" err="1">
                <a:solidFill>
                  <a:srgbClr val="FF0000"/>
                </a:solidFill>
              </a:rPr>
              <a:t>dotted</a:t>
            </a:r>
            <a:r>
              <a:rPr lang="nl-NL" sz="2400" dirty="0">
                <a:solidFill>
                  <a:srgbClr val="FF0000"/>
                </a:solidFill>
              </a:rPr>
              <a:t>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points(x, bg = "</a:t>
            </a:r>
            <a:r>
              <a:rPr lang="nl-NL" sz="2400" dirty="0" err="1">
                <a:solidFill>
                  <a:srgbClr val="FF0000"/>
                </a:solidFill>
              </a:rPr>
              <a:t>yellow</a:t>
            </a:r>
            <a:r>
              <a:rPr lang="nl-NL" sz="2400" dirty="0">
                <a:solidFill>
                  <a:srgbClr val="FF0000"/>
                </a:solidFill>
              </a:rPr>
              <a:t>", </a:t>
            </a:r>
            <a:r>
              <a:rPr lang="nl-NL" sz="2400" dirty="0" err="1">
                <a:solidFill>
                  <a:srgbClr val="FF0000"/>
                </a:solidFill>
              </a:rPr>
              <a:t>pch</a:t>
            </a:r>
            <a:r>
              <a:rPr lang="nl-NL" sz="2400" dirty="0">
                <a:solidFill>
                  <a:srgbClr val="FF0000"/>
                </a:solidFill>
              </a:rPr>
              <a:t> = 10)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title</a:t>
            </a:r>
            <a:r>
              <a:rPr lang="nl-NL" sz="2400" dirty="0">
                <a:solidFill>
                  <a:srgbClr val="FF0000"/>
                </a:solidFill>
              </a:rPr>
              <a:t>(</a:t>
            </a:r>
            <a:r>
              <a:rPr lang="nl-NL" sz="2400" dirty="0" err="1">
                <a:solidFill>
                  <a:srgbClr val="FF0000"/>
                </a:solidFill>
              </a:rPr>
              <a:t>main</a:t>
            </a:r>
            <a:r>
              <a:rPr lang="nl-NL" sz="2400" dirty="0">
                <a:solidFill>
                  <a:srgbClr val="FF0000"/>
                </a:solidFill>
              </a:rPr>
              <a:t> = "</a:t>
            </a:r>
            <a:r>
              <a:rPr lang="nl-NL" sz="2400" dirty="0" err="1">
                <a:solidFill>
                  <a:srgbClr val="FF0000"/>
                </a:solidFill>
              </a:rPr>
              <a:t>Use</a:t>
            </a:r>
            <a:r>
              <a:rPr lang="nl-NL" sz="2400" dirty="0">
                <a:solidFill>
                  <a:srgbClr val="FF0000"/>
                </a:solidFill>
              </a:rPr>
              <a:t> of </a:t>
            </a:r>
            <a:r>
              <a:rPr lang="nl-NL" sz="2400" dirty="0" err="1">
                <a:solidFill>
                  <a:srgbClr val="FF0000"/>
                </a:solidFill>
              </a:rPr>
              <a:t>Color</a:t>
            </a:r>
            <a:r>
              <a:rPr lang="nl-NL" sz="2400" dirty="0">
                <a:solidFill>
                  <a:srgbClr val="FF0000"/>
                </a:solidFill>
              </a:rPr>
              <a:t> In a Plot",  </a:t>
            </a:r>
            <a:r>
              <a:rPr lang="nl-NL" sz="2400" dirty="0" err="1">
                <a:solidFill>
                  <a:srgbClr val="FF0000"/>
                </a:solidFill>
              </a:rPr>
              <a:t>xlab</a:t>
            </a:r>
            <a:r>
              <a:rPr lang="nl-NL" sz="2400" dirty="0">
                <a:solidFill>
                  <a:srgbClr val="FF0000"/>
                </a:solidFill>
              </a:rPr>
              <a:t> = "Random </a:t>
            </a:r>
            <a:r>
              <a:rPr lang="nl-NL" sz="2400" dirty="0" err="1">
                <a:solidFill>
                  <a:srgbClr val="FF0000"/>
                </a:solidFill>
              </a:rPr>
              <a:t>numbers</a:t>
            </a:r>
            <a:r>
              <a:rPr lang="nl-NL" sz="2400" dirty="0">
                <a:solidFill>
                  <a:srgbClr val="FF0000"/>
                </a:solidFill>
              </a:rPr>
              <a:t>",  </a:t>
            </a:r>
            <a:r>
              <a:rPr lang="nl-NL" sz="2400" dirty="0" err="1">
                <a:solidFill>
                  <a:srgbClr val="FF0000"/>
                </a:solidFill>
              </a:rPr>
              <a:t>col.main</a:t>
            </a:r>
            <a:r>
              <a:rPr lang="nl-NL" sz="2400" dirty="0">
                <a:solidFill>
                  <a:srgbClr val="FF0000"/>
                </a:solidFill>
              </a:rPr>
              <a:t> = "blue", </a:t>
            </a:r>
            <a:r>
              <a:rPr lang="nl-NL" sz="2400" dirty="0" err="1">
                <a:solidFill>
                  <a:srgbClr val="FF0000"/>
                </a:solidFill>
              </a:rPr>
              <a:t>col.lab</a:t>
            </a:r>
            <a:r>
              <a:rPr lang="nl-NL" sz="2400" dirty="0">
                <a:solidFill>
                  <a:srgbClr val="FF0000"/>
                </a:solidFill>
              </a:rPr>
              <a:t> = "limegreen", </a:t>
            </a:r>
            <a:r>
              <a:rPr lang="nl-NL" sz="2400" dirty="0" err="1">
                <a:solidFill>
                  <a:srgbClr val="FF0000"/>
                </a:solidFill>
              </a:rPr>
              <a:t>cex.main</a:t>
            </a:r>
            <a:r>
              <a:rPr lang="nl-NL" sz="2400" dirty="0">
                <a:solidFill>
                  <a:srgbClr val="FF0000"/>
                </a:solidFill>
              </a:rPr>
              <a:t> = 1.0, </a:t>
            </a:r>
            <a:r>
              <a:rPr lang="nl-NL" sz="2400" dirty="0" err="1">
                <a:solidFill>
                  <a:srgbClr val="FF0000"/>
                </a:solidFill>
              </a:rPr>
              <a:t>cex.lab</a:t>
            </a:r>
            <a:r>
              <a:rPr lang="nl-NL" sz="2400" dirty="0">
                <a:solidFill>
                  <a:srgbClr val="FF0000"/>
                </a:solidFill>
              </a:rPr>
              <a:t> = 0.8,  </a:t>
            </a:r>
            <a:r>
              <a:rPr lang="nl-NL" sz="2400" dirty="0" err="1">
                <a:solidFill>
                  <a:srgbClr val="FF0000"/>
                </a:solidFill>
              </a:rPr>
              <a:t>font.main</a:t>
            </a:r>
            <a:r>
              <a:rPr lang="nl-NL" sz="2400" dirty="0">
                <a:solidFill>
                  <a:srgbClr val="FF0000"/>
                </a:solidFill>
              </a:rPr>
              <a:t> = 3, </a:t>
            </a:r>
            <a:r>
              <a:rPr lang="nl-NL" sz="2400" dirty="0" err="1">
                <a:solidFill>
                  <a:srgbClr val="FF0000"/>
                </a:solidFill>
              </a:rPr>
              <a:t>font.lab</a:t>
            </a:r>
            <a:r>
              <a:rPr lang="nl-NL" sz="2400" dirty="0">
                <a:solidFill>
                  <a:srgbClr val="FF0000"/>
                </a:solidFill>
              </a:rPr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198210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9562"/>
            <a:ext cx="6400800" cy="6391275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206828" y="1279104"/>
            <a:ext cx="54537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</a:rPr>
              <a:t>x &lt;- </a:t>
            </a:r>
            <a:r>
              <a:rPr lang="nl-NL" sz="2400" dirty="0" err="1">
                <a:solidFill>
                  <a:srgbClr val="FF0000"/>
                </a:solidFill>
              </a:rPr>
              <a:t>stats</a:t>
            </a:r>
            <a:r>
              <a:rPr lang="nl-NL" sz="2400" dirty="0">
                <a:solidFill>
                  <a:srgbClr val="FF0000"/>
                </a:solidFill>
              </a:rPr>
              <a:t>::</a:t>
            </a:r>
            <a:r>
              <a:rPr lang="nl-NL" sz="2400" dirty="0" err="1">
                <a:solidFill>
                  <a:srgbClr val="FF0000"/>
                </a:solidFill>
              </a:rPr>
              <a:t>rnorm</a:t>
            </a:r>
            <a:r>
              <a:rPr lang="nl-NL" sz="2400" dirty="0">
                <a:solidFill>
                  <a:srgbClr val="FF0000"/>
                </a:solidFill>
              </a:rPr>
              <a:t>(50)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opar</a:t>
            </a:r>
            <a:r>
              <a:rPr lang="nl-NL" sz="2400" dirty="0">
                <a:solidFill>
                  <a:srgbClr val="FF0000"/>
                </a:solidFill>
              </a:rPr>
              <a:t> &lt;- par(bg = "</a:t>
            </a:r>
            <a:r>
              <a:rPr lang="nl-NL" sz="2400" dirty="0" err="1">
                <a:solidFill>
                  <a:srgbClr val="FF0000"/>
                </a:solidFill>
              </a:rPr>
              <a:t>grey</a:t>
            </a:r>
            <a:r>
              <a:rPr lang="nl-NL" sz="2400" dirty="0">
                <a:solidFill>
                  <a:srgbClr val="FF0000"/>
                </a:solidFill>
              </a:rPr>
              <a:t>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plot(x, </a:t>
            </a:r>
            <a:r>
              <a:rPr lang="nl-NL" sz="2400" dirty="0" err="1">
                <a:solidFill>
                  <a:srgbClr val="FF0000"/>
                </a:solidFill>
              </a:rPr>
              <a:t>ann</a:t>
            </a:r>
            <a:r>
              <a:rPr lang="nl-NL" sz="2400" dirty="0">
                <a:solidFill>
                  <a:srgbClr val="FF0000"/>
                </a:solidFill>
              </a:rPr>
              <a:t> = FALSE, type = "n")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abline</a:t>
            </a:r>
            <a:r>
              <a:rPr lang="nl-NL" sz="2400" dirty="0">
                <a:solidFill>
                  <a:srgbClr val="FF0000"/>
                </a:solidFill>
              </a:rPr>
              <a:t>(h = 0, col ="red")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lines</a:t>
            </a:r>
            <a:r>
              <a:rPr lang="nl-NL" sz="2400" dirty="0">
                <a:solidFill>
                  <a:srgbClr val="FF0000"/>
                </a:solidFill>
              </a:rPr>
              <a:t>(x, col = "blue", </a:t>
            </a:r>
            <a:r>
              <a:rPr lang="nl-NL" sz="2400" dirty="0" err="1">
                <a:solidFill>
                  <a:srgbClr val="FF0000"/>
                </a:solidFill>
              </a:rPr>
              <a:t>lty</a:t>
            </a:r>
            <a:r>
              <a:rPr lang="nl-NL" sz="2400" dirty="0">
                <a:solidFill>
                  <a:srgbClr val="FF0000"/>
                </a:solidFill>
              </a:rPr>
              <a:t> = "</a:t>
            </a:r>
            <a:r>
              <a:rPr lang="nl-NL" sz="2400" dirty="0" err="1">
                <a:solidFill>
                  <a:srgbClr val="FF0000"/>
                </a:solidFill>
              </a:rPr>
              <a:t>dotted</a:t>
            </a:r>
            <a:r>
              <a:rPr lang="nl-NL" sz="2400" dirty="0">
                <a:solidFill>
                  <a:srgbClr val="FF0000"/>
                </a:solidFill>
              </a:rPr>
              <a:t>")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points(x, bg = "</a:t>
            </a:r>
            <a:r>
              <a:rPr lang="nl-NL" sz="2400" dirty="0" err="1">
                <a:solidFill>
                  <a:srgbClr val="FF0000"/>
                </a:solidFill>
              </a:rPr>
              <a:t>white</a:t>
            </a:r>
            <a:r>
              <a:rPr lang="nl-NL" sz="2400" dirty="0">
                <a:solidFill>
                  <a:srgbClr val="FF0000"/>
                </a:solidFill>
              </a:rPr>
              <a:t>", </a:t>
            </a:r>
            <a:r>
              <a:rPr lang="nl-NL" sz="2400" dirty="0" err="1">
                <a:solidFill>
                  <a:srgbClr val="FF0000"/>
                </a:solidFill>
              </a:rPr>
              <a:t>pch</a:t>
            </a:r>
            <a:r>
              <a:rPr lang="nl-NL" sz="2400" dirty="0">
                <a:solidFill>
                  <a:srgbClr val="FF0000"/>
                </a:solidFill>
              </a:rPr>
              <a:t> = 15)</a:t>
            </a:r>
          </a:p>
          <a:p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title</a:t>
            </a:r>
            <a:r>
              <a:rPr lang="nl-NL" sz="2400" dirty="0">
                <a:solidFill>
                  <a:srgbClr val="FF0000"/>
                </a:solidFill>
              </a:rPr>
              <a:t>(</a:t>
            </a:r>
            <a:r>
              <a:rPr lang="nl-NL" sz="2400" dirty="0" err="1">
                <a:solidFill>
                  <a:srgbClr val="FF0000"/>
                </a:solidFill>
              </a:rPr>
              <a:t>main</a:t>
            </a:r>
            <a:r>
              <a:rPr lang="nl-NL" sz="2400" dirty="0">
                <a:solidFill>
                  <a:srgbClr val="FF0000"/>
                </a:solidFill>
              </a:rPr>
              <a:t> = "</a:t>
            </a:r>
            <a:r>
              <a:rPr lang="nl-NL" sz="2400" dirty="0" err="1">
                <a:solidFill>
                  <a:srgbClr val="FF0000"/>
                </a:solidFill>
              </a:rPr>
              <a:t>Use</a:t>
            </a:r>
            <a:r>
              <a:rPr lang="nl-NL" sz="2400" dirty="0">
                <a:solidFill>
                  <a:srgbClr val="FF0000"/>
                </a:solidFill>
              </a:rPr>
              <a:t> of </a:t>
            </a:r>
            <a:r>
              <a:rPr lang="nl-NL" sz="2400" dirty="0" err="1">
                <a:solidFill>
                  <a:srgbClr val="FF0000"/>
                </a:solidFill>
              </a:rPr>
              <a:t>Color</a:t>
            </a:r>
            <a:r>
              <a:rPr lang="nl-NL" sz="2400" dirty="0">
                <a:solidFill>
                  <a:srgbClr val="FF0000"/>
                </a:solidFill>
              </a:rPr>
              <a:t> In a Plot",  </a:t>
            </a:r>
            <a:r>
              <a:rPr lang="nl-NL" sz="2400" dirty="0" err="1">
                <a:solidFill>
                  <a:srgbClr val="FF0000"/>
                </a:solidFill>
              </a:rPr>
              <a:t>xlab</a:t>
            </a:r>
            <a:r>
              <a:rPr lang="nl-NL" sz="2400" dirty="0">
                <a:solidFill>
                  <a:srgbClr val="FF0000"/>
                </a:solidFill>
              </a:rPr>
              <a:t> = "Random </a:t>
            </a:r>
            <a:r>
              <a:rPr lang="nl-NL" sz="2400" dirty="0" err="1">
                <a:solidFill>
                  <a:srgbClr val="FF0000"/>
                </a:solidFill>
              </a:rPr>
              <a:t>numbers</a:t>
            </a:r>
            <a:r>
              <a:rPr lang="nl-NL" sz="2400" dirty="0">
                <a:solidFill>
                  <a:srgbClr val="FF0000"/>
                </a:solidFill>
              </a:rPr>
              <a:t>",  </a:t>
            </a:r>
            <a:r>
              <a:rPr lang="nl-NL" sz="2400" dirty="0" err="1">
                <a:solidFill>
                  <a:srgbClr val="FF0000"/>
                </a:solidFill>
              </a:rPr>
              <a:t>col.main</a:t>
            </a:r>
            <a:r>
              <a:rPr lang="nl-NL" sz="2400" dirty="0">
                <a:solidFill>
                  <a:srgbClr val="FF0000"/>
                </a:solidFill>
              </a:rPr>
              <a:t> = "blue", </a:t>
            </a:r>
            <a:r>
              <a:rPr lang="nl-NL" sz="2400" dirty="0" err="1">
                <a:solidFill>
                  <a:srgbClr val="FF0000"/>
                </a:solidFill>
              </a:rPr>
              <a:t>col.lab</a:t>
            </a:r>
            <a:r>
              <a:rPr lang="nl-NL" sz="2400" dirty="0">
                <a:solidFill>
                  <a:srgbClr val="FF0000"/>
                </a:solidFill>
              </a:rPr>
              <a:t> = "limegreen", </a:t>
            </a:r>
            <a:r>
              <a:rPr lang="nl-NL" sz="2400" dirty="0" err="1">
                <a:solidFill>
                  <a:srgbClr val="FF0000"/>
                </a:solidFill>
              </a:rPr>
              <a:t>cex.main</a:t>
            </a:r>
            <a:r>
              <a:rPr lang="nl-NL" sz="2400" dirty="0">
                <a:solidFill>
                  <a:srgbClr val="FF0000"/>
                </a:solidFill>
              </a:rPr>
              <a:t> = 1.0, </a:t>
            </a:r>
            <a:r>
              <a:rPr lang="nl-NL" sz="2400" dirty="0" err="1">
                <a:solidFill>
                  <a:srgbClr val="FF0000"/>
                </a:solidFill>
              </a:rPr>
              <a:t>cex.lab</a:t>
            </a:r>
            <a:r>
              <a:rPr lang="nl-NL" sz="2400" dirty="0">
                <a:solidFill>
                  <a:srgbClr val="FF0000"/>
                </a:solidFill>
              </a:rPr>
              <a:t> = 0.8,  </a:t>
            </a:r>
            <a:r>
              <a:rPr lang="nl-NL" sz="2400" dirty="0" err="1">
                <a:solidFill>
                  <a:srgbClr val="FF0000"/>
                </a:solidFill>
              </a:rPr>
              <a:t>font.main</a:t>
            </a:r>
            <a:r>
              <a:rPr lang="nl-NL" sz="2400" dirty="0">
                <a:solidFill>
                  <a:srgbClr val="FF0000"/>
                </a:solidFill>
              </a:rPr>
              <a:t> = 5, </a:t>
            </a:r>
            <a:r>
              <a:rPr lang="nl-NL" sz="2400" dirty="0" err="1">
                <a:solidFill>
                  <a:srgbClr val="FF0000"/>
                </a:solidFill>
              </a:rPr>
              <a:t>font.lab</a:t>
            </a:r>
            <a:r>
              <a:rPr lang="nl-NL" sz="2400" dirty="0">
                <a:solidFill>
                  <a:srgbClr val="FF0000"/>
                </a:solidFill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202805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6583" y="258506"/>
            <a:ext cx="6074099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&gt; </a:t>
            </a:r>
            <a:r>
              <a:rPr kumimoji="0" lang="nl-NL" sz="4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library</a:t>
            </a:r>
            <a:r>
              <a:rPr kumimoji="0" lang="nl-NL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(help = "</a:t>
            </a:r>
            <a:r>
              <a:rPr kumimoji="0" lang="nl-NL" sz="4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stats</a:t>
            </a:r>
            <a:r>
              <a:rPr kumimoji="0" lang="nl-NL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")</a:t>
            </a:r>
            <a:r>
              <a:rPr kumimoji="0" lang="nl-NL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nl-NL" sz="4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683812" y="1113296"/>
            <a:ext cx="1055368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prstClr val="black"/>
                </a:solidFill>
              </a:rPr>
              <a:t> Information on package ‘</a:t>
            </a:r>
            <a:r>
              <a:rPr lang="nl-NL" dirty="0" err="1">
                <a:solidFill>
                  <a:prstClr val="black"/>
                </a:solidFill>
              </a:rPr>
              <a:t>stats</a:t>
            </a:r>
            <a:r>
              <a:rPr lang="nl-NL" dirty="0">
                <a:solidFill>
                  <a:prstClr val="black"/>
                </a:solidFill>
              </a:rPr>
              <a:t>’</a:t>
            </a:r>
          </a:p>
          <a:p>
            <a:endParaRPr lang="nl-NL" dirty="0">
              <a:solidFill>
                <a:prstClr val="black"/>
              </a:solidFill>
            </a:endParaRPr>
          </a:p>
          <a:p>
            <a:r>
              <a:rPr lang="nl-NL" dirty="0" err="1">
                <a:solidFill>
                  <a:prstClr val="black"/>
                </a:solidFill>
              </a:rPr>
              <a:t>Description</a:t>
            </a:r>
            <a:r>
              <a:rPr lang="nl-NL" dirty="0">
                <a:solidFill>
                  <a:prstClr val="black"/>
                </a:solidFill>
              </a:rPr>
              <a:t>:</a:t>
            </a:r>
          </a:p>
          <a:p>
            <a:endParaRPr lang="nl-NL" dirty="0">
              <a:solidFill>
                <a:prstClr val="black"/>
              </a:solidFill>
            </a:endParaRPr>
          </a:p>
          <a:p>
            <a:r>
              <a:rPr lang="nl-NL" dirty="0">
                <a:solidFill>
                  <a:prstClr val="black"/>
                </a:solidFill>
              </a:rPr>
              <a:t>Package:         </a:t>
            </a:r>
            <a:r>
              <a:rPr lang="nl-NL" dirty="0" err="1">
                <a:solidFill>
                  <a:prstClr val="black"/>
                </a:solidFill>
              </a:rPr>
              <a:t>stats</a:t>
            </a:r>
            <a:endParaRPr lang="nl-NL" dirty="0">
              <a:solidFill>
                <a:prstClr val="black"/>
              </a:solidFill>
            </a:endParaRPr>
          </a:p>
          <a:p>
            <a:r>
              <a:rPr lang="nl-NL" dirty="0">
                <a:solidFill>
                  <a:prstClr val="black"/>
                </a:solidFill>
              </a:rPr>
              <a:t>Version:          3.0.2</a:t>
            </a:r>
          </a:p>
          <a:p>
            <a:r>
              <a:rPr lang="nl-NL" dirty="0">
                <a:solidFill>
                  <a:prstClr val="black"/>
                </a:solidFill>
              </a:rPr>
              <a:t>Priority:          base</a:t>
            </a:r>
          </a:p>
          <a:p>
            <a:r>
              <a:rPr lang="nl-NL" dirty="0" err="1">
                <a:solidFill>
                  <a:prstClr val="black"/>
                </a:solidFill>
              </a:rPr>
              <a:t>Title</a:t>
            </a:r>
            <a:r>
              <a:rPr lang="nl-NL" dirty="0">
                <a:solidFill>
                  <a:prstClr val="black"/>
                </a:solidFill>
              </a:rPr>
              <a:t>:               The R </a:t>
            </a:r>
            <a:r>
              <a:rPr lang="nl-NL" dirty="0" err="1">
                <a:solidFill>
                  <a:prstClr val="black"/>
                </a:solidFill>
              </a:rPr>
              <a:t>Stats</a:t>
            </a:r>
            <a:r>
              <a:rPr lang="nl-NL" dirty="0">
                <a:solidFill>
                  <a:prstClr val="black"/>
                </a:solidFill>
              </a:rPr>
              <a:t> Package</a:t>
            </a:r>
          </a:p>
          <a:p>
            <a:r>
              <a:rPr lang="nl-NL" dirty="0">
                <a:solidFill>
                  <a:prstClr val="black"/>
                </a:solidFill>
              </a:rPr>
              <a:t>Author:           R </a:t>
            </a:r>
            <a:r>
              <a:rPr lang="nl-NL" dirty="0" err="1">
                <a:solidFill>
                  <a:prstClr val="black"/>
                </a:solidFill>
              </a:rPr>
              <a:t>Core</a:t>
            </a:r>
            <a:r>
              <a:rPr lang="nl-NL" dirty="0">
                <a:solidFill>
                  <a:prstClr val="black"/>
                </a:solidFill>
              </a:rPr>
              <a:t> Team </a:t>
            </a:r>
            <a:r>
              <a:rPr lang="nl-NL" dirty="0" err="1">
                <a:solidFill>
                  <a:prstClr val="black"/>
                </a:solidFill>
              </a:rPr>
              <a:t>and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contributors</a:t>
            </a:r>
            <a:r>
              <a:rPr lang="nl-NL" dirty="0">
                <a:solidFill>
                  <a:prstClr val="black"/>
                </a:solidFill>
              </a:rPr>
              <a:t> worldwide</a:t>
            </a:r>
          </a:p>
          <a:p>
            <a:r>
              <a:rPr lang="nl-NL" dirty="0" err="1">
                <a:solidFill>
                  <a:prstClr val="black"/>
                </a:solidFill>
              </a:rPr>
              <a:t>Maintainer</a:t>
            </a:r>
            <a:r>
              <a:rPr lang="nl-NL" dirty="0">
                <a:solidFill>
                  <a:prstClr val="black"/>
                </a:solidFill>
              </a:rPr>
              <a:t>:    R </a:t>
            </a:r>
            <a:r>
              <a:rPr lang="nl-NL" dirty="0" err="1">
                <a:solidFill>
                  <a:prstClr val="black"/>
                </a:solidFill>
              </a:rPr>
              <a:t>Core</a:t>
            </a:r>
            <a:r>
              <a:rPr lang="nl-NL" dirty="0">
                <a:solidFill>
                  <a:prstClr val="black"/>
                </a:solidFill>
              </a:rPr>
              <a:t> Team &lt;R-core@r-project.org&gt;</a:t>
            </a:r>
          </a:p>
          <a:p>
            <a:r>
              <a:rPr lang="nl-NL" dirty="0" err="1">
                <a:solidFill>
                  <a:prstClr val="black"/>
                </a:solidFill>
              </a:rPr>
              <a:t>Description</a:t>
            </a:r>
            <a:r>
              <a:rPr lang="nl-NL" dirty="0">
                <a:solidFill>
                  <a:prstClr val="black"/>
                </a:solidFill>
              </a:rPr>
              <a:t>:   R </a:t>
            </a:r>
            <a:r>
              <a:rPr lang="nl-NL" dirty="0" err="1">
                <a:solidFill>
                  <a:prstClr val="black"/>
                </a:solidFill>
              </a:rPr>
              <a:t>statistical</a:t>
            </a:r>
            <a:r>
              <a:rPr lang="nl-NL" dirty="0">
                <a:solidFill>
                  <a:prstClr val="black"/>
                </a:solidFill>
              </a:rPr>
              <a:t> </a:t>
            </a:r>
            <a:r>
              <a:rPr lang="nl-NL" dirty="0" err="1">
                <a:solidFill>
                  <a:prstClr val="black"/>
                </a:solidFill>
              </a:rPr>
              <a:t>functions</a:t>
            </a:r>
            <a:endParaRPr lang="nl-NL" dirty="0">
              <a:solidFill>
                <a:prstClr val="black"/>
              </a:solidFill>
            </a:endParaRPr>
          </a:p>
          <a:p>
            <a:r>
              <a:rPr lang="nl-NL" dirty="0">
                <a:solidFill>
                  <a:prstClr val="black"/>
                </a:solidFill>
              </a:rPr>
              <a:t>License:           Part of R 3.0.2</a:t>
            </a:r>
          </a:p>
          <a:p>
            <a:r>
              <a:rPr lang="nl-NL" dirty="0">
                <a:solidFill>
                  <a:prstClr val="black"/>
                </a:solidFill>
              </a:rPr>
              <a:t>Built:                R 3.0.2; x86_64-w64-mingw32; 2013-09-25 15:39:42 UTC; </a:t>
            </a:r>
            <a:r>
              <a:rPr lang="nl-NL" dirty="0" err="1">
                <a:solidFill>
                  <a:prstClr val="black"/>
                </a:solidFill>
              </a:rPr>
              <a:t>windows</a:t>
            </a:r>
            <a:endParaRPr lang="nl-NL" dirty="0">
              <a:solidFill>
                <a:prstClr val="black"/>
              </a:solidFill>
            </a:endParaRPr>
          </a:p>
          <a:p>
            <a:endParaRPr lang="nl-NL" dirty="0">
              <a:solidFill>
                <a:prstClr val="black"/>
              </a:solidFill>
            </a:endParaRPr>
          </a:p>
          <a:p>
            <a:endParaRPr lang="nl-NL" dirty="0">
              <a:solidFill>
                <a:prstClr val="black"/>
              </a:solidFill>
            </a:endParaRPr>
          </a:p>
          <a:p>
            <a:r>
              <a:rPr lang="nl-NL" sz="3200" dirty="0">
                <a:solidFill>
                  <a:prstClr val="black"/>
                </a:solidFill>
              </a:rPr>
              <a:t>Dan volgt een index van vijf bladzijden, waaruit ik enkele </a:t>
            </a:r>
          </a:p>
          <a:p>
            <a:r>
              <a:rPr lang="nl-NL" sz="3200" dirty="0">
                <a:solidFill>
                  <a:prstClr val="black"/>
                </a:solidFill>
              </a:rPr>
              <a:t>items geplukt heb.</a:t>
            </a:r>
          </a:p>
          <a:p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0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7755" y="163801"/>
            <a:ext cx="10515600" cy="66941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nl-NL" sz="8000" b="1" dirty="0" smtClean="0"/>
              <a:t>Index:  (een selectie eruit)</a:t>
            </a:r>
          </a:p>
          <a:p>
            <a:pPr marL="0" indent="0">
              <a:buNone/>
            </a:pPr>
            <a:endParaRPr lang="nl-NL" sz="8000" b="1" dirty="0" smtClean="0"/>
          </a:p>
          <a:p>
            <a:pPr marL="0" indent="0">
              <a:buNone/>
            </a:pPr>
            <a:r>
              <a:rPr lang="nl-NL" sz="8000" dirty="0" err="1" smtClean="0">
                <a:solidFill>
                  <a:srgbClr val="0000FF"/>
                </a:solidFill>
              </a:rPr>
              <a:t>Binomial</a:t>
            </a:r>
            <a:r>
              <a:rPr lang="nl-NL" sz="8000" dirty="0" smtClean="0">
                <a:solidFill>
                  <a:srgbClr val="0000FF"/>
                </a:solidFill>
              </a:rPr>
              <a:t>   </a:t>
            </a:r>
            <a:r>
              <a:rPr lang="nl-NL" sz="8000" dirty="0" smtClean="0"/>
              <a:t>                	The </a:t>
            </a:r>
            <a:r>
              <a:rPr lang="nl-NL" sz="8000" dirty="0" err="1" smtClean="0"/>
              <a:t>Binomial</a:t>
            </a:r>
            <a:r>
              <a:rPr lang="nl-NL" sz="8000" dirty="0" smtClean="0"/>
              <a:t> Distribution</a:t>
            </a:r>
          </a:p>
          <a:p>
            <a:pPr marL="0" indent="0">
              <a:buNone/>
            </a:pPr>
            <a:r>
              <a:rPr lang="nl-NL" sz="8000" dirty="0" err="1" smtClean="0"/>
              <a:t>Chisquare</a:t>
            </a:r>
            <a:r>
              <a:rPr lang="nl-NL" sz="8000" dirty="0" smtClean="0"/>
              <a:t>                  	The (non-</a:t>
            </a:r>
            <a:r>
              <a:rPr lang="nl-NL" sz="8000" dirty="0" err="1" smtClean="0"/>
              <a:t>central</a:t>
            </a:r>
            <a:r>
              <a:rPr lang="nl-NL" sz="8000" dirty="0" smtClean="0"/>
              <a:t>) Chi-</a:t>
            </a:r>
            <a:r>
              <a:rPr lang="nl-NL" sz="8000" dirty="0" err="1" smtClean="0"/>
              <a:t>Squared</a:t>
            </a:r>
            <a:r>
              <a:rPr lang="nl-NL" sz="8000" dirty="0" smtClean="0"/>
              <a:t> Distribution</a:t>
            </a:r>
          </a:p>
          <a:p>
            <a:pPr marL="0" lvl="0" indent="0">
              <a:buNone/>
            </a:pPr>
            <a:r>
              <a:rPr lang="nl-NL" sz="8000" dirty="0" smtClean="0">
                <a:solidFill>
                  <a:srgbClr val="0000FF"/>
                </a:solidFill>
              </a:rPr>
              <a:t>IQR</a:t>
            </a:r>
            <a:r>
              <a:rPr lang="nl-NL" sz="8000" dirty="0" smtClean="0"/>
              <a:t>                              	The </a:t>
            </a:r>
            <a:r>
              <a:rPr lang="nl-NL" sz="8000" dirty="0" err="1" smtClean="0"/>
              <a:t>Interquartile</a:t>
            </a:r>
            <a:r>
              <a:rPr lang="nl-NL" sz="8000" dirty="0" smtClean="0"/>
              <a:t> Range</a:t>
            </a:r>
          </a:p>
          <a:p>
            <a:pPr marL="0" lvl="0" indent="0">
              <a:buNone/>
            </a:pPr>
            <a:r>
              <a:rPr lang="nl-NL" sz="8000" dirty="0" err="1" smtClean="0">
                <a:solidFill>
                  <a:srgbClr val="0000FF"/>
                </a:solidFill>
              </a:rPr>
              <a:t>chisq.test</a:t>
            </a:r>
            <a:r>
              <a:rPr lang="nl-NL" sz="8000" dirty="0" smtClean="0"/>
              <a:t>		</a:t>
            </a:r>
            <a:r>
              <a:rPr lang="nl-NL" sz="8000" dirty="0" err="1" smtClean="0"/>
              <a:t>Pearson’s</a:t>
            </a:r>
            <a:r>
              <a:rPr lang="nl-NL" sz="8000" dirty="0" smtClean="0"/>
              <a:t> Chi-</a:t>
            </a:r>
            <a:r>
              <a:rPr lang="nl-NL" sz="8000" dirty="0" err="1" smtClean="0"/>
              <a:t>squared</a:t>
            </a:r>
            <a:r>
              <a:rPr lang="nl-NL" sz="8000" dirty="0" smtClean="0"/>
              <a:t> Test </a:t>
            </a:r>
            <a:r>
              <a:rPr lang="nl-NL" sz="8000" dirty="0" err="1" smtClean="0"/>
              <a:t>for</a:t>
            </a:r>
            <a:r>
              <a:rPr lang="nl-NL" sz="8000" dirty="0" smtClean="0"/>
              <a:t> </a:t>
            </a:r>
            <a:r>
              <a:rPr lang="nl-NL" sz="8000" dirty="0" err="1" smtClean="0"/>
              <a:t>Count</a:t>
            </a:r>
            <a:r>
              <a:rPr lang="nl-NL" sz="8000" dirty="0" smtClean="0"/>
              <a:t> Data</a:t>
            </a:r>
          </a:p>
          <a:p>
            <a:pPr marL="0" lvl="0" indent="0">
              <a:buNone/>
            </a:pPr>
            <a:r>
              <a:rPr lang="nl-NL" sz="8000" dirty="0" smtClean="0"/>
              <a:t>lm			Fitting </a:t>
            </a:r>
            <a:r>
              <a:rPr lang="nl-NL" sz="8000" dirty="0" err="1" smtClean="0"/>
              <a:t>Linears</a:t>
            </a:r>
            <a:r>
              <a:rPr lang="nl-NL" sz="8000" dirty="0" smtClean="0"/>
              <a:t> Models</a:t>
            </a:r>
          </a:p>
          <a:p>
            <a:pPr marL="0" lvl="0" indent="0">
              <a:buNone/>
            </a:pPr>
            <a:r>
              <a:rPr lang="nl-NL" sz="8000" dirty="0" err="1" smtClean="0"/>
              <a:t>lowess</a:t>
            </a:r>
            <a:r>
              <a:rPr lang="nl-NL" sz="8000" dirty="0" smtClean="0"/>
              <a:t>			</a:t>
            </a:r>
            <a:r>
              <a:rPr lang="nl-NL" sz="8000" dirty="0" err="1" smtClean="0"/>
              <a:t>Scatter</a:t>
            </a:r>
            <a:r>
              <a:rPr lang="nl-NL" sz="8000" dirty="0" smtClean="0"/>
              <a:t> Plot </a:t>
            </a:r>
            <a:r>
              <a:rPr lang="nl-NL" sz="8000" dirty="0" err="1" smtClean="0"/>
              <a:t>Smoothing</a:t>
            </a:r>
            <a:endParaRPr lang="nl-NL" sz="8000" dirty="0" smtClean="0"/>
          </a:p>
          <a:p>
            <a:pPr marL="0" lvl="0" indent="0">
              <a:buNone/>
            </a:pPr>
            <a:r>
              <a:rPr lang="nl-NL" sz="8000" dirty="0" err="1" smtClean="0">
                <a:solidFill>
                  <a:srgbClr val="0000FF"/>
                </a:solidFill>
              </a:rPr>
              <a:t>median</a:t>
            </a:r>
            <a:r>
              <a:rPr lang="nl-NL" sz="8000" dirty="0" smtClean="0"/>
              <a:t>		</a:t>
            </a:r>
            <a:r>
              <a:rPr lang="nl-NL" sz="8000" dirty="0" err="1" smtClean="0"/>
              <a:t>Median</a:t>
            </a:r>
            <a:r>
              <a:rPr lang="nl-NL" sz="8000" dirty="0" smtClean="0"/>
              <a:t> </a:t>
            </a:r>
            <a:r>
              <a:rPr lang="nl-NL" sz="8000" dirty="0" err="1" smtClean="0"/>
              <a:t>Value</a:t>
            </a:r>
            <a:endParaRPr lang="nl-NL" sz="8000" dirty="0" smtClean="0"/>
          </a:p>
          <a:p>
            <a:pPr marL="0" lvl="0" indent="0">
              <a:buNone/>
            </a:pPr>
            <a:r>
              <a:rPr lang="nl-NL" sz="8000" dirty="0" err="1" smtClean="0"/>
              <a:t>na.action</a:t>
            </a:r>
            <a:r>
              <a:rPr lang="nl-NL" sz="8000" dirty="0" smtClean="0"/>
              <a:t>		NA </a:t>
            </a:r>
            <a:r>
              <a:rPr lang="nl-NL" sz="8000" dirty="0" err="1" smtClean="0"/>
              <a:t>Action</a:t>
            </a:r>
            <a:endParaRPr lang="nl-NL" sz="8000" dirty="0" smtClean="0"/>
          </a:p>
          <a:p>
            <a:pPr marL="0" lvl="0" indent="0">
              <a:buNone/>
            </a:pPr>
            <a:r>
              <a:rPr lang="nl-NL" sz="8000" dirty="0" err="1" smtClean="0"/>
              <a:t>na.fail</a:t>
            </a:r>
            <a:r>
              <a:rPr lang="nl-NL" sz="8000" dirty="0" smtClean="0"/>
              <a:t>			</a:t>
            </a:r>
            <a:r>
              <a:rPr lang="nl-NL" sz="8000" dirty="0" err="1" smtClean="0"/>
              <a:t>Handle</a:t>
            </a:r>
            <a:r>
              <a:rPr lang="nl-NL" sz="8000" dirty="0" smtClean="0"/>
              <a:t> Missing </a:t>
            </a:r>
            <a:r>
              <a:rPr lang="nl-NL" sz="8000" dirty="0" err="1" smtClean="0"/>
              <a:t>Values</a:t>
            </a:r>
            <a:r>
              <a:rPr lang="nl-NL" sz="8000" dirty="0" smtClean="0"/>
              <a:t> in </a:t>
            </a:r>
            <a:r>
              <a:rPr lang="nl-NL" sz="8000" dirty="0" err="1" smtClean="0"/>
              <a:t>Objects</a:t>
            </a:r>
            <a:endParaRPr lang="nl-NL" sz="8000" dirty="0" smtClean="0"/>
          </a:p>
          <a:p>
            <a:pPr marL="0" lvl="0" indent="0">
              <a:buNone/>
            </a:pPr>
            <a:r>
              <a:rPr lang="nl-NL" sz="8000" dirty="0" err="1" smtClean="0">
                <a:solidFill>
                  <a:srgbClr val="0000FF"/>
                </a:solidFill>
              </a:rPr>
              <a:t>quantile</a:t>
            </a:r>
            <a:r>
              <a:rPr lang="nl-NL" sz="8000" dirty="0" smtClean="0"/>
              <a:t>		Sample </a:t>
            </a:r>
            <a:r>
              <a:rPr lang="nl-NL" sz="8000" dirty="0" err="1" smtClean="0"/>
              <a:t>Quantiles</a:t>
            </a:r>
            <a:endParaRPr lang="nl-NL" sz="8000" dirty="0" smtClean="0"/>
          </a:p>
          <a:p>
            <a:pPr marL="0" lvl="0" indent="0">
              <a:buNone/>
            </a:pPr>
            <a:r>
              <a:rPr lang="nl-NL" sz="8000" dirty="0" err="1" smtClean="0">
                <a:solidFill>
                  <a:srgbClr val="0033CC"/>
                </a:solidFill>
              </a:rPr>
              <a:t>read.table</a:t>
            </a:r>
            <a:r>
              <a:rPr lang="nl-NL" sz="8000" dirty="0" smtClean="0"/>
              <a:t>		</a:t>
            </a:r>
            <a:r>
              <a:rPr lang="nl-NL" sz="8000" dirty="0" err="1" smtClean="0"/>
              <a:t>Manipulate</a:t>
            </a:r>
            <a:r>
              <a:rPr lang="nl-NL" sz="8000" dirty="0" smtClean="0"/>
              <a:t> Flat </a:t>
            </a:r>
            <a:r>
              <a:rPr lang="nl-NL" sz="8000" dirty="0" err="1" smtClean="0"/>
              <a:t>Contingency</a:t>
            </a:r>
            <a:r>
              <a:rPr lang="nl-NL" sz="8000" dirty="0" smtClean="0"/>
              <a:t> Tables</a:t>
            </a:r>
          </a:p>
          <a:p>
            <a:pPr marL="0" lvl="0" indent="0">
              <a:buNone/>
            </a:pPr>
            <a:r>
              <a:rPr lang="nl-NL" sz="8000" dirty="0" err="1" smtClean="0">
                <a:solidFill>
                  <a:srgbClr val="0000FF"/>
                </a:solidFill>
              </a:rPr>
              <a:t>sd</a:t>
            </a:r>
            <a:r>
              <a:rPr lang="nl-NL" sz="8000" dirty="0" smtClean="0"/>
              <a:t>			Standard </a:t>
            </a:r>
            <a:r>
              <a:rPr lang="nl-NL" sz="8000" dirty="0" err="1" smtClean="0"/>
              <a:t>Deviation</a:t>
            </a:r>
            <a:endParaRPr lang="nl-NL" sz="8000" dirty="0" smtClean="0"/>
          </a:p>
          <a:p>
            <a:pPr marL="0" lvl="0" indent="0">
              <a:buNone/>
            </a:pPr>
            <a:r>
              <a:rPr lang="nl-NL" sz="8000" dirty="0" err="1" smtClean="0">
                <a:solidFill>
                  <a:srgbClr val="0000FF"/>
                </a:solidFill>
              </a:rPr>
              <a:t>xtabs</a:t>
            </a:r>
            <a:r>
              <a:rPr lang="nl-NL" sz="8000" dirty="0" smtClean="0"/>
              <a:t>			Cross </a:t>
            </a:r>
            <a:r>
              <a:rPr lang="nl-NL" sz="8000" dirty="0" err="1" smtClean="0"/>
              <a:t>Tabulation</a:t>
            </a:r>
            <a:endParaRPr lang="nl-NL" sz="8000" dirty="0" smtClean="0"/>
          </a:p>
          <a:p>
            <a:pPr marL="0" indent="0">
              <a:buNone/>
            </a:pPr>
            <a:endParaRPr lang="nl-NL" sz="8000" dirty="0" smtClean="0"/>
          </a:p>
        </p:txBody>
      </p:sp>
    </p:spTree>
    <p:extLst>
      <p:ext uri="{BB962C8B-B14F-4D97-AF65-F5344CB8AC3E}">
        <p14:creationId xmlns:p14="http://schemas.microsoft.com/office/powerpoint/2010/main" val="160907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369" y="468493"/>
            <a:ext cx="10515600" cy="724204"/>
          </a:xfrm>
        </p:spPr>
        <p:txBody>
          <a:bodyPr>
            <a:normAutofit fontScale="90000"/>
          </a:bodyPr>
          <a:lstStyle/>
          <a:p>
            <a:r>
              <a:rPr lang="nl-NL" dirty="0"/>
              <a:t>&gt; </a:t>
            </a:r>
            <a:r>
              <a:rPr lang="nl-NL" dirty="0">
                <a:solidFill>
                  <a:srgbClr val="FF0000"/>
                </a:solidFill>
              </a:rPr>
              <a:t>?</a:t>
            </a:r>
            <a:r>
              <a:rPr lang="nl-NL" dirty="0" err="1">
                <a:solidFill>
                  <a:srgbClr val="FF0000"/>
                </a:solidFill>
              </a:rPr>
              <a:t>chisq.test</a:t>
            </a:r>
            <a:r>
              <a:rPr lang="nl-NL" dirty="0">
                <a:solidFill>
                  <a:srgbClr val="FF0000"/>
                </a:solidFill>
              </a:rPr>
              <a:t/>
            </a:r>
            <a:br>
              <a:rPr lang="nl-NL" dirty="0">
                <a:solidFill>
                  <a:srgbClr val="FF0000"/>
                </a:solidFill>
              </a:rPr>
            </a:b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0905" y="856357"/>
            <a:ext cx="11741095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Description</a:t>
            </a:r>
            <a:endParaRPr kumimoji="0" lang="nl-NL" sz="32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chisq.test</a:t>
            </a:r>
            <a:r>
              <a:rPr kumimoji="0" lang="nl-N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nl-N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performs</a:t>
            </a:r>
            <a:r>
              <a:rPr kumimoji="0" lang="nl-N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nl-N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chi-squared</a:t>
            </a:r>
            <a:r>
              <a:rPr kumimoji="0" lang="nl-N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nl-N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contingency</a:t>
            </a:r>
            <a:r>
              <a:rPr kumimoji="0" lang="nl-N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nl-N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table</a:t>
            </a:r>
            <a:r>
              <a:rPr kumimoji="0" lang="nl-N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tests </a:t>
            </a:r>
            <a:r>
              <a:rPr kumimoji="0" lang="nl-N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</a:t>
            </a:r>
            <a:r>
              <a:rPr kumimoji="0" lang="nl-N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nl-N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goodness</a:t>
            </a:r>
            <a:r>
              <a:rPr kumimoji="0" lang="nl-N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-of-fit tests.</a:t>
            </a:r>
            <a:endParaRPr kumimoji="0" lang="nl-NL" sz="32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endParaRPr kumimoji="0" lang="nl-NL" sz="3200" b="1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chisq.test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(x, y = NULL, correct = TRUE, p = rep(1/</a:t>
            </a:r>
            <a:r>
              <a:rPr kumimoji="0" lang="nl-N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length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(x), </a:t>
            </a:r>
            <a:r>
              <a:rPr kumimoji="0" lang="nl-N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length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(x)),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+ </a:t>
            </a:r>
            <a:r>
              <a:rPr kumimoji="0" lang="nl-N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rescale.p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FALSE, </a:t>
            </a:r>
            <a:r>
              <a:rPr kumimoji="0" lang="nl-N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simulate.p.value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FALSE, B = 2000)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endParaRPr kumimoji="0" lang="nl-N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x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dirty="0" smtClean="0"/>
              <a:t>a </a:t>
            </a:r>
            <a:r>
              <a:rPr lang="en-US" dirty="0"/>
              <a:t>numeric vector or matrix. x and y can also both be factors.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dirty="0"/>
              <a:t>y</a:t>
            </a:r>
            <a:r>
              <a:rPr kumimoji="0" lang="nl-N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dirty="0" smtClean="0"/>
              <a:t>a </a:t>
            </a:r>
            <a:r>
              <a:rPr lang="en-US" dirty="0"/>
              <a:t>numeric vector; ignored if x is a matrix. If x is a factor, y should be 	</a:t>
            </a:r>
            <a:r>
              <a:rPr lang="en-US" dirty="0" smtClean="0"/>
              <a:t>a </a:t>
            </a:r>
            <a:r>
              <a:rPr lang="en-US" dirty="0"/>
              <a:t>factor of the same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23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4833" y="1"/>
            <a:ext cx="4695908" cy="1001864"/>
          </a:xfrm>
        </p:spPr>
        <p:txBody>
          <a:bodyPr>
            <a:normAutofit/>
          </a:bodyPr>
          <a:lstStyle/>
          <a:p>
            <a:r>
              <a:rPr lang="nl-NL" sz="3200" dirty="0" err="1" smtClean="0">
                <a:solidFill>
                  <a:srgbClr val="0000FF"/>
                </a:solidFill>
              </a:rPr>
              <a:t>Chisq.test</a:t>
            </a:r>
            <a:r>
              <a:rPr lang="nl-NL" sz="3200" dirty="0" smtClean="0"/>
              <a:t>  </a:t>
            </a:r>
            <a:r>
              <a:rPr lang="nl-NL" sz="3200" dirty="0" err="1" smtClean="0"/>
              <a:t>example</a:t>
            </a:r>
            <a:r>
              <a:rPr lang="nl-NL" sz="3200" dirty="0" smtClean="0"/>
              <a:t> 1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34833" y="787179"/>
            <a:ext cx="10515600" cy="57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## </a:t>
            </a:r>
            <a:r>
              <a:rPr lang="en-US" dirty="0"/>
              <a:t>Case A. Tabulated 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&lt;- c(A = 20, B = 15, C = 25)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chisq.test</a:t>
            </a:r>
            <a:r>
              <a:rPr lang="en-US" dirty="0" smtClean="0">
                <a:solidFill>
                  <a:srgbClr val="FF0000"/>
                </a:solidFill>
              </a:rPr>
              <a:t>(x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nl-NL" sz="1900" dirty="0" smtClean="0"/>
          </a:p>
          <a:p>
            <a:pPr marL="0" indent="0">
              <a:buNone/>
            </a:pPr>
            <a:r>
              <a:rPr lang="en-US" dirty="0" smtClean="0"/>
              <a:t>Chi-squared </a:t>
            </a:r>
            <a:r>
              <a:rPr lang="en-US" dirty="0"/>
              <a:t>test for given probabilities</a:t>
            </a:r>
          </a:p>
          <a:p>
            <a:pPr marL="0" indent="0">
              <a:buNone/>
            </a:pPr>
            <a:r>
              <a:rPr lang="en-US" dirty="0" smtClean="0"/>
              <a:t>data</a:t>
            </a:r>
            <a:r>
              <a:rPr lang="en-US" dirty="0"/>
              <a:t>:  x</a:t>
            </a:r>
          </a:p>
          <a:p>
            <a:pPr marL="0" indent="0">
              <a:buNone/>
            </a:pPr>
            <a:r>
              <a:rPr lang="en-US" dirty="0"/>
              <a:t>X-squared = 2.5, </a:t>
            </a:r>
            <a:r>
              <a:rPr lang="en-US" dirty="0" err="1"/>
              <a:t>df</a:t>
            </a:r>
            <a:r>
              <a:rPr lang="en-US" dirty="0"/>
              <a:t> = 2, </a:t>
            </a:r>
            <a:r>
              <a:rPr lang="en-US" dirty="0">
                <a:solidFill>
                  <a:srgbClr val="0000FF"/>
                </a:solidFill>
              </a:rPr>
              <a:t>p-value = 0.2865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>
                <a:solidFill>
                  <a:srgbClr val="FF0000"/>
                </a:solidFill>
              </a:rPr>
              <a:t>chisq.test</a:t>
            </a:r>
            <a:r>
              <a:rPr lang="nl-NL" dirty="0" smtClean="0">
                <a:solidFill>
                  <a:srgbClr val="FF0000"/>
                </a:solidFill>
              </a:rPr>
              <a:t>(</a:t>
            </a:r>
            <a:r>
              <a:rPr lang="nl-NL" dirty="0" err="1" smtClean="0">
                <a:solidFill>
                  <a:srgbClr val="FF0000"/>
                </a:solidFill>
              </a:rPr>
              <a:t>as.table</a:t>
            </a:r>
            <a:r>
              <a:rPr lang="nl-NL" dirty="0" smtClean="0">
                <a:solidFill>
                  <a:srgbClr val="FF0000"/>
                </a:solidFill>
              </a:rPr>
              <a:t>(x</a:t>
            </a:r>
            <a:r>
              <a:rPr lang="nl-NL" dirty="0">
                <a:solidFill>
                  <a:srgbClr val="FF0000"/>
                </a:solidFill>
              </a:rPr>
              <a:t>))  </a:t>
            </a:r>
            <a:r>
              <a:rPr lang="nl-NL" dirty="0"/>
              <a:t>           # the </a:t>
            </a:r>
            <a:r>
              <a:rPr lang="nl-NL" dirty="0" err="1" smtClean="0"/>
              <a:t>same</a:t>
            </a:r>
            <a:r>
              <a:rPr lang="nl-NL" dirty="0" smtClean="0"/>
              <a:t>  output</a:t>
            </a:r>
          </a:p>
          <a:p>
            <a:pPr marL="0" indent="0">
              <a:buNone/>
            </a:pPr>
            <a:r>
              <a:rPr lang="en-US" dirty="0"/>
              <a:t>data: </a:t>
            </a:r>
            <a:r>
              <a:rPr lang="en-US" dirty="0" err="1" smtClean="0"/>
              <a:t>as.table</a:t>
            </a:r>
            <a:r>
              <a:rPr lang="en-US" dirty="0" smtClean="0"/>
              <a:t>(x)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X-squared = 2.5, </a:t>
            </a:r>
            <a:r>
              <a:rPr lang="en-US" dirty="0" err="1"/>
              <a:t>df</a:t>
            </a:r>
            <a:r>
              <a:rPr lang="en-US" dirty="0"/>
              <a:t> = 2, </a:t>
            </a:r>
            <a:r>
              <a:rPr lang="en-US" dirty="0">
                <a:solidFill>
                  <a:srgbClr val="0000FF"/>
                </a:solidFill>
              </a:rPr>
              <a:t>p-value = 0.2865</a:t>
            </a:r>
          </a:p>
          <a:p>
            <a:pPr>
              <a:buFont typeface="Wingdings" panose="05000000000000000000" pitchFamily="2" charset="2"/>
              <a:buChar char="Ø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0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x </a:t>
            </a:r>
            <a:r>
              <a:rPr lang="en-US" sz="3600" dirty="0">
                <a:solidFill>
                  <a:srgbClr val="FF0000"/>
                </a:solidFill>
              </a:rPr>
              <a:t>&lt;- c(89,37,30,28,2)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 </a:t>
            </a:r>
            <a:r>
              <a:rPr lang="en-US" sz="3600" dirty="0">
                <a:solidFill>
                  <a:srgbClr val="FF0000"/>
                </a:solidFill>
              </a:rPr>
              <a:t>&lt;- c(40,20,20,15,5</a:t>
            </a:r>
            <a:r>
              <a:rPr lang="en-US" sz="3600" dirty="0" smtClean="0">
                <a:solidFill>
                  <a:srgbClr val="FF0000"/>
                </a:solidFill>
              </a:rPr>
              <a:t>)   </a:t>
            </a:r>
            <a:r>
              <a:rPr lang="en-US" sz="3600" dirty="0" smtClean="0"/>
              <a:t># is </a:t>
            </a:r>
            <a:r>
              <a:rPr lang="en-US" sz="3600" dirty="0" err="1" smtClean="0"/>
              <a:t>samen</a:t>
            </a:r>
            <a:r>
              <a:rPr lang="en-US" sz="3600" dirty="0" smtClean="0"/>
              <a:t> 100 (%)</a:t>
            </a:r>
            <a:endParaRPr lang="en-US" sz="3600" dirty="0"/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chisq.test</a:t>
            </a:r>
            <a:r>
              <a:rPr lang="en-US" sz="3600" dirty="0" smtClean="0">
                <a:solidFill>
                  <a:srgbClr val="FF0000"/>
                </a:solidFill>
              </a:rPr>
              <a:t>(x</a:t>
            </a:r>
            <a:r>
              <a:rPr lang="en-US" sz="3600" dirty="0">
                <a:solidFill>
                  <a:srgbClr val="FF0000"/>
                </a:solidFill>
              </a:rPr>
              <a:t>, p = p, </a:t>
            </a:r>
            <a:r>
              <a:rPr lang="en-US" sz="3600" dirty="0" err="1">
                <a:solidFill>
                  <a:srgbClr val="FF0000"/>
                </a:solidFill>
              </a:rPr>
              <a:t>rescale.p</a:t>
            </a:r>
            <a:r>
              <a:rPr lang="en-US" sz="3600" dirty="0">
                <a:solidFill>
                  <a:srgbClr val="FF0000"/>
                </a:solidFill>
              </a:rPr>
              <a:t> = TRUE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Chi-squared </a:t>
            </a:r>
            <a:r>
              <a:rPr lang="en-US" sz="3600" dirty="0"/>
              <a:t>test for given probabilities</a:t>
            </a:r>
          </a:p>
          <a:p>
            <a:pPr marL="0" indent="0">
              <a:buNone/>
            </a:pPr>
            <a:r>
              <a:rPr lang="en-US" sz="3600" dirty="0" smtClean="0"/>
              <a:t>data</a:t>
            </a:r>
            <a:r>
              <a:rPr lang="en-US" sz="3600" dirty="0"/>
              <a:t>:  x</a:t>
            </a:r>
          </a:p>
          <a:p>
            <a:pPr marL="0" indent="0">
              <a:buNone/>
            </a:pPr>
            <a:r>
              <a:rPr lang="en-US" sz="3600" dirty="0"/>
              <a:t>X-squared = 9.9901, </a:t>
            </a:r>
            <a:r>
              <a:rPr lang="en-US" sz="3600" dirty="0" err="1"/>
              <a:t>df</a:t>
            </a:r>
            <a:r>
              <a:rPr lang="en-US" sz="3600" dirty="0"/>
              <a:t> = 4, </a:t>
            </a:r>
            <a:r>
              <a:rPr lang="en-US" sz="3600" dirty="0">
                <a:solidFill>
                  <a:srgbClr val="0000FF"/>
                </a:solidFill>
              </a:rPr>
              <a:t>p-value = 0.04059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-63169"/>
            <a:ext cx="10515600" cy="1325563"/>
          </a:xfrm>
        </p:spPr>
        <p:txBody>
          <a:bodyPr>
            <a:normAutofit/>
          </a:bodyPr>
          <a:lstStyle/>
          <a:p>
            <a:r>
              <a:rPr lang="nl-NL" sz="3200" dirty="0" err="1" smtClean="0"/>
              <a:t>Chisq.test</a:t>
            </a:r>
            <a:r>
              <a:rPr lang="nl-NL" sz="3200" dirty="0" smtClean="0"/>
              <a:t>  </a:t>
            </a:r>
            <a:r>
              <a:rPr lang="nl-NL" sz="3200" dirty="0" err="1" smtClean="0"/>
              <a:t>example</a:t>
            </a:r>
            <a:r>
              <a:rPr lang="nl-NL" sz="3200" dirty="0" smtClean="0"/>
              <a:t> 2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78928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Chisq.test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02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rgbClr val="FF0000"/>
                </a:solidFill>
              </a:rPr>
              <a:t> x </a:t>
            </a:r>
            <a:r>
              <a:rPr lang="nl-NL" dirty="0">
                <a:solidFill>
                  <a:srgbClr val="FF0000"/>
                </a:solidFill>
              </a:rPr>
              <a:t>&lt;- c(89,37,30,28,2)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p &lt;- c(0.30,0.20,0.20,0.19,0.11)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chisq.test</a:t>
            </a:r>
            <a:r>
              <a:rPr lang="fr-FR" dirty="0" smtClean="0">
                <a:solidFill>
                  <a:srgbClr val="FF0000"/>
                </a:solidFill>
              </a:rPr>
              <a:t>(x</a:t>
            </a:r>
            <a:r>
              <a:rPr lang="fr-FR" dirty="0">
                <a:solidFill>
                  <a:srgbClr val="FF0000"/>
                </a:solidFill>
              </a:rPr>
              <a:t>, p = p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Chi-squared test for given probabilities</a:t>
            </a:r>
          </a:p>
          <a:p>
            <a:pPr marL="0" indent="0">
              <a:buNone/>
            </a:pPr>
            <a:r>
              <a:rPr lang="en-US" dirty="0" smtClean="0"/>
              <a:t> data:  x</a:t>
            </a:r>
          </a:p>
          <a:p>
            <a:pPr marL="0" indent="0">
              <a:buNone/>
            </a:pPr>
            <a:r>
              <a:rPr lang="en-US" dirty="0" smtClean="0"/>
              <a:t> X-squared = 39.328, </a:t>
            </a:r>
            <a:r>
              <a:rPr lang="en-US" dirty="0" err="1" smtClean="0"/>
              <a:t>df</a:t>
            </a:r>
            <a:r>
              <a:rPr lang="en-US" dirty="0" smtClean="0"/>
              <a:t> = 4, </a:t>
            </a:r>
            <a:r>
              <a:rPr lang="en-US" dirty="0" smtClean="0">
                <a:solidFill>
                  <a:srgbClr val="0000FF"/>
                </a:solidFill>
              </a:rPr>
              <a:t>p-value = 5.96e-08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294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5686"/>
              </p:ext>
            </p:extLst>
          </p:nvPr>
        </p:nvGraphicFramePr>
        <p:xfrm>
          <a:off x="3972560" y="161925"/>
          <a:ext cx="6536987" cy="3608964"/>
        </p:xfrm>
        <a:graphic>
          <a:graphicData uri="http://schemas.openxmlformats.org/drawingml/2006/table">
            <a:tbl>
              <a:tblPr/>
              <a:tblGrid>
                <a:gridCol w="1582702"/>
                <a:gridCol w="2645492"/>
                <a:gridCol w="2308793"/>
              </a:tblGrid>
              <a:tr h="6014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Gebied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grootte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are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14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1230766" y="4211211"/>
            <a:ext cx="8069094" cy="264678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99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800" kern="0" dirty="0"/>
              <a:t>Totaal 100 herten</a:t>
            </a:r>
          </a:p>
          <a:p>
            <a:pPr marL="0" indent="0">
              <a:buNone/>
            </a:pPr>
            <a:r>
              <a:rPr lang="nl-NL" sz="2800" kern="0" dirty="0">
                <a:solidFill>
                  <a:srgbClr val="000000"/>
                </a:solidFill>
              </a:rPr>
              <a:t>Gebied         1	   	2		3		4</a:t>
            </a:r>
          </a:p>
          <a:p>
            <a:pPr marL="0" indent="0">
              <a:buNone/>
            </a:pPr>
            <a:r>
              <a:rPr lang="nl-NL" sz="2800" kern="0" dirty="0" err="1">
                <a:solidFill>
                  <a:srgbClr val="000000"/>
                </a:solidFill>
              </a:rPr>
              <a:t>Observed</a:t>
            </a:r>
            <a:r>
              <a:rPr lang="nl-NL" sz="2800" kern="0" dirty="0"/>
              <a:t>	15		8		23		54</a:t>
            </a:r>
          </a:p>
          <a:p>
            <a:pPr marL="0" indent="0">
              <a:buNone/>
            </a:pPr>
            <a:r>
              <a:rPr lang="nl-NL" sz="2800" kern="0" dirty="0" err="1">
                <a:solidFill>
                  <a:srgbClr val="000000"/>
                </a:solidFill>
              </a:rPr>
              <a:t>Expected</a:t>
            </a:r>
            <a:r>
              <a:rPr lang="nl-NL" sz="2800" kern="0" dirty="0">
                <a:solidFill>
                  <a:srgbClr val="000000"/>
                </a:solidFill>
              </a:rPr>
              <a:t> </a:t>
            </a:r>
            <a:r>
              <a:rPr lang="nl-NL" sz="2800" kern="0" dirty="0"/>
              <a:t>  </a:t>
            </a:r>
            <a:endParaRPr lang="en-US" sz="2800" kern="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18440" y="161925"/>
            <a:ext cx="3337560" cy="5086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 smtClean="0"/>
              <a:t>Opgave uit periode 2: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39007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4200" y="30480"/>
            <a:ext cx="10515600" cy="1325563"/>
          </a:xfrm>
        </p:spPr>
        <p:txBody>
          <a:bodyPr/>
          <a:lstStyle/>
          <a:p>
            <a:r>
              <a:rPr lang="nl-NL" dirty="0" err="1" smtClean="0"/>
              <a:t>Chisq.test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65480" y="1552189"/>
            <a:ext cx="11160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 </a:t>
            </a:r>
            <a:r>
              <a:rPr lang="nl-NL" dirty="0">
                <a:solidFill>
                  <a:srgbClr val="FF0000"/>
                </a:solidFill>
              </a:rPr>
              <a:t>x &lt;- </a:t>
            </a:r>
            <a:r>
              <a:rPr lang="nl-NL" dirty="0" smtClean="0">
                <a:solidFill>
                  <a:srgbClr val="FF0000"/>
                </a:solidFill>
              </a:rPr>
              <a:t>c(15,8,23,54)  </a:t>
            </a:r>
            <a:r>
              <a:rPr lang="nl-NL" dirty="0" smtClean="0"/>
              <a:t># hier staan de geobserveerde waarden</a:t>
            </a:r>
            <a:endParaRPr lang="nl-NL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p &lt;- </a:t>
            </a:r>
            <a:r>
              <a:rPr lang="fr-FR" dirty="0" smtClean="0">
                <a:solidFill>
                  <a:srgbClr val="FF0000"/>
                </a:solidFill>
              </a:rPr>
              <a:t>c(0.173,0.070,0.080,0.677)  </a:t>
            </a:r>
            <a:r>
              <a:rPr lang="fr-FR" dirty="0" smtClean="0"/>
              <a:t># hier </a:t>
            </a:r>
            <a:r>
              <a:rPr lang="fr-FR" dirty="0" err="1" smtClean="0"/>
              <a:t>staan</a:t>
            </a:r>
            <a:r>
              <a:rPr lang="fr-FR" dirty="0" smtClean="0"/>
              <a:t> de </a:t>
            </a:r>
            <a:r>
              <a:rPr lang="fr-FR" dirty="0" err="1" smtClean="0"/>
              <a:t>verwachte</a:t>
            </a:r>
            <a:r>
              <a:rPr lang="fr-FR" dirty="0" smtClean="0"/>
              <a:t> </a:t>
            </a:r>
            <a:r>
              <a:rPr lang="fr-FR" dirty="0" err="1" smtClean="0"/>
              <a:t>verhoudingen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chisq.test</a:t>
            </a:r>
            <a:r>
              <a:rPr lang="fr-FR" dirty="0" smtClean="0">
                <a:solidFill>
                  <a:srgbClr val="FF0000"/>
                </a:solidFill>
              </a:rPr>
              <a:t>(x</a:t>
            </a:r>
            <a:r>
              <a:rPr lang="fr-FR" dirty="0">
                <a:solidFill>
                  <a:srgbClr val="FF0000"/>
                </a:solidFill>
              </a:rPr>
              <a:t>, p = p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Chi-squared test for given probabilities</a:t>
            </a:r>
          </a:p>
          <a:p>
            <a:pPr marL="0" indent="0">
              <a:buNone/>
            </a:pPr>
            <a:r>
              <a:rPr lang="en-US" dirty="0" smtClean="0"/>
              <a:t>data</a:t>
            </a:r>
            <a:r>
              <a:rPr lang="en-US" dirty="0"/>
              <a:t>:  x</a:t>
            </a:r>
          </a:p>
          <a:p>
            <a:pPr marL="0" indent="0">
              <a:buNone/>
            </a:pPr>
            <a:r>
              <a:rPr lang="en-US" dirty="0"/>
              <a:t>X-squared = 31.346, </a:t>
            </a:r>
            <a:r>
              <a:rPr lang="en-US" dirty="0" err="1"/>
              <a:t>df</a:t>
            </a:r>
            <a:r>
              <a:rPr lang="en-US" dirty="0"/>
              <a:t> = 3,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p-value = 7.187e-07</a:t>
            </a:r>
            <a:endParaRPr lang="fr-FR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7226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8DAAF75E59E4D8388A120746EB261" ma:contentTypeVersion="0" ma:contentTypeDescription="Een nieuw document maken." ma:contentTypeScope="" ma:versionID="d0bd53b97bdb4135140e3ad3c124a179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B008DE4-324E-4C43-BA29-B926D84D7255}"/>
</file>

<file path=customXml/itemProps2.xml><?xml version="1.0" encoding="utf-8"?>
<ds:datastoreItem xmlns:ds="http://schemas.openxmlformats.org/officeDocument/2006/customXml" ds:itemID="{71163BC1-6445-4C2E-BE11-37EEBEE11483}"/>
</file>

<file path=customXml/itemProps3.xml><?xml version="1.0" encoding="utf-8"?>
<ds:datastoreItem xmlns:ds="http://schemas.openxmlformats.org/officeDocument/2006/customXml" ds:itemID="{5A6E2DD9-2C54-4103-B60B-51EB66B75DB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Breedbeeld</PresentationFormat>
  <Paragraphs>148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Courier New</vt:lpstr>
      <vt:lpstr>Times New Roman</vt:lpstr>
      <vt:lpstr>Wingdings</vt:lpstr>
      <vt:lpstr>Kantoorthema</vt:lpstr>
      <vt:lpstr>1_Kantoorthema</vt:lpstr>
      <vt:lpstr>Verkenning van package stats </vt:lpstr>
      <vt:lpstr>PowerPoint-presentatie</vt:lpstr>
      <vt:lpstr>PowerPoint-presentatie</vt:lpstr>
      <vt:lpstr>&gt; ?chisq.test </vt:lpstr>
      <vt:lpstr>Chisq.test  example 1</vt:lpstr>
      <vt:lpstr>Chisq.test  example 2</vt:lpstr>
      <vt:lpstr>Chisq.test example 3</vt:lpstr>
      <vt:lpstr>PowerPoint-presentatie</vt:lpstr>
      <vt:lpstr>Chisq.test example 4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van package stats </dc:title>
  <dc:creator>Wilma</dc:creator>
  <cp:lastModifiedBy>Groenewegen-Swinkels Wilma</cp:lastModifiedBy>
  <cp:revision>11</cp:revision>
  <cp:lastPrinted>2015-03-18T11:18:51Z</cp:lastPrinted>
  <dcterms:created xsi:type="dcterms:W3CDTF">2015-02-21T01:36:17Z</dcterms:created>
  <dcterms:modified xsi:type="dcterms:W3CDTF">2015-03-18T11:29:47Z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0x0101001EB8DAAF75E59E4D8388A120746EB261</vt:lpwstr>
  </property>
</Properties>
</file>