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f8ee6b37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f8ee6b37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f8ee6b372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f8ee6b372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f8ee6b37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f8ee6b37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f8ee6b372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f8ee6b372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f8ee6b37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f8ee6b37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WfuydTKvWuZSd9ITajS4aEOhSTMOJFl6/view"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2520025"/>
            <a:ext cx="3492900" cy="1038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M(L)ove</a:t>
            </a:r>
            <a:endParaRPr/>
          </a:p>
        </p:txBody>
      </p:sp>
      <p:sp>
        <p:nvSpPr>
          <p:cNvPr id="60" name="Google Shape;60;p13"/>
          <p:cNvSpPr txBox="1"/>
          <p:nvPr>
            <p:ph idx="1" type="subTitle"/>
          </p:nvPr>
        </p:nvSpPr>
        <p:spPr>
          <a:xfrm>
            <a:off x="4828500" y="0"/>
            <a:ext cx="43155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rPr>
              <a:t>Ho Ko, Rabab Azeem, Nishtha Sharma</a:t>
            </a:r>
            <a:endParaRPr sz="1800">
              <a:solidFill>
                <a:srgbClr val="000000"/>
              </a:solidFill>
            </a:endParaRPr>
          </a:p>
        </p:txBody>
      </p:sp>
      <p:sp>
        <p:nvSpPr>
          <p:cNvPr id="61" name="Google Shape;61;p13"/>
          <p:cNvSpPr txBox="1"/>
          <p:nvPr/>
        </p:nvSpPr>
        <p:spPr>
          <a:xfrm>
            <a:off x="512700" y="3685975"/>
            <a:ext cx="29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Analyze your dance skills</a:t>
            </a:r>
            <a:endParaRPr>
              <a:solidFill>
                <a:srgbClr val="FFFFFF"/>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Problem</a:t>
            </a:r>
            <a:endParaRPr/>
          </a:p>
        </p:txBody>
      </p:sp>
      <p:sp>
        <p:nvSpPr>
          <p:cNvPr id="67" name="Google Shape;67;p14"/>
          <p:cNvSpPr txBox="1"/>
          <p:nvPr>
            <p:ph idx="2" type="body"/>
          </p:nvPr>
        </p:nvSpPr>
        <p:spPr>
          <a:xfrm>
            <a:off x="5089150" y="2465875"/>
            <a:ext cx="3802200" cy="18879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rmAutofit/>
          </a:bodyPr>
          <a:lstStyle/>
          <a:p>
            <a:pPr indent="0" lvl="0" marL="457200" rtl="0" algn="l">
              <a:spcBef>
                <a:spcPts val="0"/>
              </a:spcBef>
              <a:spcAft>
                <a:spcPts val="0"/>
              </a:spcAft>
              <a:buNone/>
            </a:pPr>
            <a:r>
              <a:rPr lang="en" sz="1200">
                <a:solidFill>
                  <a:srgbClr val="FFFFFF"/>
                </a:solidFill>
              </a:rPr>
              <a:t>So, to avoid that, learners are </a:t>
            </a:r>
            <a:r>
              <a:rPr lang="en" sz="1200">
                <a:solidFill>
                  <a:srgbClr val="FFFFFF"/>
                </a:solidFill>
              </a:rPr>
              <a:t>learning</a:t>
            </a:r>
            <a:r>
              <a:rPr lang="en" sz="1200">
                <a:solidFill>
                  <a:srgbClr val="FFFFFF"/>
                </a:solidFill>
              </a:rPr>
              <a:t> choreographies for dance via other platforms such as youtube. </a:t>
            </a:r>
            <a:endParaRPr sz="1200">
              <a:solidFill>
                <a:srgbClr val="FFFFFF"/>
              </a:solidFill>
            </a:endParaRPr>
          </a:p>
          <a:p>
            <a:pPr indent="0" lvl="0" marL="457200" rtl="0" algn="l">
              <a:spcBef>
                <a:spcPts val="0"/>
              </a:spcBef>
              <a:spcAft>
                <a:spcPts val="0"/>
              </a:spcAft>
              <a:buNone/>
            </a:pPr>
            <a:r>
              <a:rPr lang="en" sz="1200">
                <a:solidFill>
                  <a:srgbClr val="FFFFFF"/>
                </a:solidFill>
              </a:rPr>
              <a:t>However, a</a:t>
            </a:r>
            <a:r>
              <a:rPr lang="en" sz="1200">
                <a:solidFill>
                  <a:srgbClr val="FFFFFF"/>
                </a:solidFill>
              </a:rPr>
              <a:t>nalyzing your own dance moves is a rather challenging task since people can not always see the tiniest things and are biased towards their work </a:t>
            </a:r>
            <a:endParaRPr sz="2100">
              <a:solidFill>
                <a:srgbClr val="FFFFFF"/>
              </a:solidFill>
            </a:endParaRPr>
          </a:p>
          <a:p>
            <a:pPr indent="0" lvl="0" marL="0" rtl="0" algn="l">
              <a:spcBef>
                <a:spcPts val="0"/>
              </a:spcBef>
              <a:spcAft>
                <a:spcPts val="1200"/>
              </a:spcAft>
              <a:buNone/>
            </a:pPr>
            <a:r>
              <a:t/>
            </a:r>
            <a:endParaRPr sz="1200">
              <a:solidFill>
                <a:srgbClr val="FFFFFF"/>
              </a:solidFill>
            </a:endParaRPr>
          </a:p>
        </p:txBody>
      </p:sp>
      <p:sp>
        <p:nvSpPr>
          <p:cNvPr id="68" name="Google Shape;68;p14"/>
          <p:cNvSpPr txBox="1"/>
          <p:nvPr>
            <p:ph idx="2" type="body"/>
          </p:nvPr>
        </p:nvSpPr>
        <p:spPr>
          <a:xfrm>
            <a:off x="5089150" y="237050"/>
            <a:ext cx="3802200" cy="2057400"/>
          </a:xfrm>
          <a:prstGeom prst="rect">
            <a:avLst/>
          </a:prstGeom>
          <a:ln cap="flat" cmpd="sng" w="9525">
            <a:solidFill>
              <a:srgbClr val="F3F3F3"/>
            </a:solidFill>
            <a:prstDash val="solid"/>
            <a:round/>
            <a:headEnd len="sm" w="sm" type="none"/>
            <a:tailEnd len="sm" w="sm" type="none"/>
          </a:ln>
        </p:spPr>
        <p:txBody>
          <a:bodyPr anchorCtr="0" anchor="ctr" bIns="91425" lIns="91425" spcFirstLastPara="1" rIns="91425" wrap="square" tIns="91425">
            <a:normAutofit lnSpcReduction="20000"/>
          </a:bodyPr>
          <a:lstStyle/>
          <a:p>
            <a:pPr indent="0" lvl="0" marL="457200" rtl="0" algn="l">
              <a:spcBef>
                <a:spcPts val="0"/>
              </a:spcBef>
              <a:spcAft>
                <a:spcPts val="0"/>
              </a:spcAft>
              <a:buNone/>
            </a:pPr>
            <a:r>
              <a:rPr lang="en" sz="1200">
                <a:solidFill>
                  <a:srgbClr val="FFFFFF"/>
                </a:solidFill>
              </a:rPr>
              <a:t>Dancing classes before the pandemic were expensive and tedious since the person would have to drive to a place and learn for a particular period of time. </a:t>
            </a:r>
            <a:endParaRPr sz="1200">
              <a:solidFill>
                <a:srgbClr val="FFFFFF"/>
              </a:solidFill>
            </a:endParaRPr>
          </a:p>
          <a:p>
            <a:pPr indent="0" lvl="0" marL="457200" rtl="0" algn="l">
              <a:spcBef>
                <a:spcPts val="0"/>
              </a:spcBef>
              <a:spcAft>
                <a:spcPts val="0"/>
              </a:spcAft>
              <a:buNone/>
            </a:pPr>
            <a:r>
              <a:t/>
            </a:r>
            <a:endParaRPr sz="1200">
              <a:solidFill>
                <a:srgbClr val="FFFFFF"/>
              </a:solidFill>
            </a:endParaRPr>
          </a:p>
          <a:p>
            <a:pPr indent="0" lvl="0" marL="457200" rtl="0" algn="l">
              <a:spcBef>
                <a:spcPts val="0"/>
              </a:spcBef>
              <a:spcAft>
                <a:spcPts val="0"/>
              </a:spcAft>
              <a:buNone/>
            </a:pPr>
            <a:r>
              <a:rPr lang="en" sz="1200">
                <a:solidFill>
                  <a:srgbClr val="FFFFFF"/>
                </a:solidFill>
              </a:rPr>
              <a:t>Now, that possibility is completely gone. However, the dance industry is adapting and creating online studios which are hefty on cash, emphasizing the economic disparity for people who want to pursue their passion. </a:t>
            </a:r>
            <a:endParaRPr sz="12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Solution</a:t>
            </a:r>
            <a:endParaRPr/>
          </a:p>
        </p:txBody>
      </p:sp>
      <p:sp>
        <p:nvSpPr>
          <p:cNvPr id="74" name="Google Shape;74;p15"/>
          <p:cNvSpPr txBox="1"/>
          <p:nvPr/>
        </p:nvSpPr>
        <p:spPr>
          <a:xfrm>
            <a:off x="5030650" y="1034350"/>
            <a:ext cx="3761100" cy="292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FFFFFF"/>
                </a:solidFill>
                <a:latin typeface="Old Standard TT"/>
                <a:ea typeface="Old Standard TT"/>
                <a:cs typeface="Old Standard TT"/>
                <a:sym typeface="Old Standard TT"/>
              </a:rPr>
              <a:t>We want to help </a:t>
            </a:r>
            <a:r>
              <a:rPr lang="en" sz="1200">
                <a:solidFill>
                  <a:srgbClr val="FFFFFF"/>
                </a:solidFill>
                <a:latin typeface="Old Standard TT"/>
                <a:ea typeface="Old Standard TT"/>
                <a:cs typeface="Old Standard TT"/>
                <a:sym typeface="Old Standard TT"/>
              </a:rPr>
              <a:t>people</a:t>
            </a:r>
            <a:r>
              <a:rPr lang="en" sz="1200">
                <a:solidFill>
                  <a:srgbClr val="FFFFFF"/>
                </a:solidFill>
                <a:latin typeface="Old Standard TT"/>
                <a:ea typeface="Old Standard TT"/>
                <a:cs typeface="Old Standard TT"/>
                <a:sym typeface="Old Standard TT"/>
              </a:rPr>
              <a:t> who have the passion to learn how to dance and increase their methods.</a:t>
            </a:r>
            <a:endParaRPr sz="1200">
              <a:solidFill>
                <a:srgbClr val="FFFFFF"/>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sz="1200">
              <a:solidFill>
                <a:srgbClr val="FFFFFF"/>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en" sz="1200">
                <a:solidFill>
                  <a:srgbClr val="FFFFFF"/>
                </a:solidFill>
                <a:latin typeface="Old Standard TT"/>
                <a:ea typeface="Old Standard TT"/>
                <a:cs typeface="Old Standard TT"/>
                <a:sym typeface="Old Standard TT"/>
              </a:rPr>
              <a:t>By inputting two recordings/videos: one of you [the user] dancing and the other of the actual official choreography, M(L)ove compares both of the videos to show you the similarity percentage for both the dances to let you see what and where you, as the dancer could improve on. </a:t>
            </a:r>
            <a:endParaRPr sz="1200">
              <a:solidFill>
                <a:srgbClr val="FFFFFF"/>
              </a:solidFill>
              <a:latin typeface="Old Standard TT"/>
              <a:ea typeface="Old Standard TT"/>
              <a:cs typeface="Old Standard TT"/>
              <a:sym typeface="Old Standard TT"/>
            </a:endParaRPr>
          </a:p>
          <a:p>
            <a:pPr indent="0" lvl="0" marL="0" rtl="0" algn="l">
              <a:lnSpc>
                <a:spcPct val="140000"/>
              </a:lnSpc>
              <a:spcBef>
                <a:spcPts val="0"/>
              </a:spcBef>
              <a:spcAft>
                <a:spcPts val="0"/>
              </a:spcAft>
              <a:buNone/>
            </a:pPr>
            <a:r>
              <a:t/>
            </a:r>
            <a:endParaRPr sz="1200">
              <a:solidFill>
                <a:srgbClr val="575553"/>
              </a:solidFill>
              <a:highlight>
                <a:srgbClr val="FFFFFF"/>
              </a:highlight>
            </a:endParaRPr>
          </a:p>
          <a:p>
            <a:pPr indent="0" lvl="0" marL="0" rtl="0" algn="l">
              <a:lnSpc>
                <a:spcPct val="115000"/>
              </a:lnSpc>
              <a:spcBef>
                <a:spcPts val="15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rgbClr val="FFFFFF"/>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13400" y="0"/>
            <a:ext cx="7065300" cy="816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How it works</a:t>
            </a:r>
            <a:endParaRPr/>
          </a:p>
        </p:txBody>
      </p:sp>
      <p:pic>
        <p:nvPicPr>
          <p:cNvPr id="80" name="Google Shape;80;p16"/>
          <p:cNvPicPr preferRelativeResize="0"/>
          <p:nvPr/>
        </p:nvPicPr>
        <p:blipFill rotWithShape="1">
          <a:blip r:embed="rId3">
            <a:alphaModFix/>
          </a:blip>
          <a:srcRect b="11386" l="0" r="0" t="0"/>
          <a:stretch/>
        </p:blipFill>
        <p:spPr>
          <a:xfrm>
            <a:off x="308125" y="710213"/>
            <a:ext cx="3732988" cy="1861539"/>
          </a:xfrm>
          <a:prstGeom prst="rect">
            <a:avLst/>
          </a:prstGeom>
          <a:noFill/>
          <a:ln>
            <a:noFill/>
          </a:ln>
        </p:spPr>
      </p:pic>
      <p:pic>
        <p:nvPicPr>
          <p:cNvPr id="81" name="Google Shape;81;p16"/>
          <p:cNvPicPr preferRelativeResize="0"/>
          <p:nvPr/>
        </p:nvPicPr>
        <p:blipFill>
          <a:blip r:embed="rId4">
            <a:alphaModFix/>
          </a:blip>
          <a:stretch>
            <a:fillRect/>
          </a:stretch>
        </p:blipFill>
        <p:spPr>
          <a:xfrm>
            <a:off x="6309100" y="181875"/>
            <a:ext cx="2660026" cy="2389875"/>
          </a:xfrm>
          <a:prstGeom prst="rect">
            <a:avLst/>
          </a:prstGeom>
          <a:noFill/>
          <a:ln>
            <a:noFill/>
          </a:ln>
        </p:spPr>
      </p:pic>
      <p:pic>
        <p:nvPicPr>
          <p:cNvPr id="82" name="Google Shape;82;p16"/>
          <p:cNvPicPr preferRelativeResize="0"/>
          <p:nvPr/>
        </p:nvPicPr>
        <p:blipFill>
          <a:blip r:embed="rId5">
            <a:alphaModFix/>
          </a:blip>
          <a:stretch>
            <a:fillRect/>
          </a:stretch>
        </p:blipFill>
        <p:spPr>
          <a:xfrm>
            <a:off x="4280575" y="3333675"/>
            <a:ext cx="4558948" cy="1432274"/>
          </a:xfrm>
          <a:prstGeom prst="rect">
            <a:avLst/>
          </a:prstGeom>
          <a:noFill/>
          <a:ln>
            <a:noFill/>
          </a:ln>
        </p:spPr>
      </p:pic>
      <p:pic>
        <p:nvPicPr>
          <p:cNvPr id="83" name="Google Shape;83;p16"/>
          <p:cNvPicPr preferRelativeResize="0"/>
          <p:nvPr/>
        </p:nvPicPr>
        <p:blipFill>
          <a:blip r:embed="rId6">
            <a:alphaModFix/>
          </a:blip>
          <a:stretch>
            <a:fillRect/>
          </a:stretch>
        </p:blipFill>
        <p:spPr>
          <a:xfrm>
            <a:off x="4198163" y="114063"/>
            <a:ext cx="1953899" cy="2525488"/>
          </a:xfrm>
          <a:prstGeom prst="rect">
            <a:avLst/>
          </a:prstGeom>
          <a:noFill/>
          <a:ln>
            <a:noFill/>
          </a:ln>
        </p:spPr>
      </p:pic>
      <p:pic>
        <p:nvPicPr>
          <p:cNvPr id="84" name="Google Shape;84;p16"/>
          <p:cNvPicPr preferRelativeResize="0"/>
          <p:nvPr/>
        </p:nvPicPr>
        <p:blipFill>
          <a:blip r:embed="rId7">
            <a:alphaModFix/>
          </a:blip>
          <a:stretch>
            <a:fillRect/>
          </a:stretch>
        </p:blipFill>
        <p:spPr>
          <a:xfrm>
            <a:off x="509400" y="2754125"/>
            <a:ext cx="3531725" cy="2353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final product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8" title="Untitled2.mov">
            <a:hlinkClick r:id="rId3"/>
          </p:cNvPr>
          <p:cNvPicPr preferRelativeResize="0"/>
          <p:nvPr/>
        </p:nvPicPr>
        <p:blipFill>
          <a:blip r:embed="rId4">
            <a:alphaModFix/>
          </a:blip>
          <a:stretch>
            <a:fillRect/>
          </a:stretch>
        </p:blipFill>
        <p:spPr>
          <a:xfrm>
            <a:off x="1449000" y="229500"/>
            <a:ext cx="6246000" cy="468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