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0"/>
    <p:restoredTop sz="94719"/>
  </p:normalViewPr>
  <p:slideViewPr>
    <p:cSldViewPr snapToGrid="0">
      <p:cViewPr varScale="1">
        <p:scale>
          <a:sx n="148" d="100"/>
          <a:sy n="148" d="100"/>
        </p:scale>
        <p:origin x="1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FD17-A54E-A3CE-AC10694AA57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C8A49-66F8-1140-9AD3-58437BED5DE2}" type="datetimeFigureOut">
              <a:rPr lang="en-US" smtClean="0"/>
              <a:t>5/1/24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1BEED-2558-2B47-A331-FDA5B4DB8344}" type="slidenum">
              <a:rPr lang="en-US" smtClean="0"/>
              <a:t>‹#›</a:t>
            </a:fld>
            <a:endParaRPr lang="en-US"/>
          </a:p>
        </p:txBody>
      </p:sp>
    </p:spTree>
    <p:extLst>
      <p:ext uri="{BB962C8B-B14F-4D97-AF65-F5344CB8AC3E}">
        <p14:creationId xmlns:p14="http://schemas.microsoft.com/office/powerpoint/2010/main" val="1988853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31BEED-2558-2B47-A331-FDA5B4DB8344}" type="slidenum">
              <a:rPr lang="en-US" smtClean="0"/>
              <a:t>5</a:t>
            </a:fld>
            <a:endParaRPr lang="en-US"/>
          </a:p>
        </p:txBody>
      </p:sp>
    </p:spTree>
    <p:extLst>
      <p:ext uri="{BB962C8B-B14F-4D97-AF65-F5344CB8AC3E}">
        <p14:creationId xmlns:p14="http://schemas.microsoft.com/office/powerpoint/2010/main" val="24789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A95C-B117-7248-081A-1FF50EA57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EEAF6E-E6D8-C480-F0D9-0DB9025DF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D5E7C3-3C45-D522-351E-EA6EBAAB516A}"/>
              </a:ext>
            </a:extLst>
          </p:cNvPr>
          <p:cNvSpPr>
            <a:spLocks noGrp="1"/>
          </p:cNvSpPr>
          <p:nvPr>
            <p:ph type="dt" sz="half" idx="10"/>
          </p:nvPr>
        </p:nvSpPr>
        <p:spPr/>
        <p:txBody>
          <a:bodyPr/>
          <a:lstStyle/>
          <a:p>
            <a:fld id="{D5C62299-BC8F-2146-9D93-226C680D28F3}" type="datetimeFigureOut">
              <a:rPr lang="en-US" smtClean="0"/>
              <a:t>5/1/24</a:t>
            </a:fld>
            <a:endParaRPr lang="en-US"/>
          </a:p>
        </p:txBody>
      </p:sp>
      <p:sp>
        <p:nvSpPr>
          <p:cNvPr id="5" name="Footer Placeholder 4">
            <a:extLst>
              <a:ext uri="{FF2B5EF4-FFF2-40B4-BE49-F238E27FC236}">
                <a16:creationId xmlns:a16="http://schemas.microsoft.com/office/drawing/2014/main" id="{90BD2F3F-1070-9AD2-642C-DE4E33458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488DF-5E53-110B-04DB-BE88C3948CDE}"/>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375467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FB72-E42D-5598-CFFC-58AA598726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FE660-ED25-D725-2B01-AE677122B7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03871-496F-E4B7-FD33-38AF006F5DE2}"/>
              </a:ext>
            </a:extLst>
          </p:cNvPr>
          <p:cNvSpPr>
            <a:spLocks noGrp="1"/>
          </p:cNvSpPr>
          <p:nvPr>
            <p:ph type="dt" sz="half" idx="10"/>
          </p:nvPr>
        </p:nvSpPr>
        <p:spPr/>
        <p:txBody>
          <a:bodyPr/>
          <a:lstStyle/>
          <a:p>
            <a:fld id="{D5C62299-BC8F-2146-9D93-226C680D28F3}" type="datetimeFigureOut">
              <a:rPr lang="en-US" smtClean="0"/>
              <a:t>5/1/24</a:t>
            </a:fld>
            <a:endParaRPr lang="en-US"/>
          </a:p>
        </p:txBody>
      </p:sp>
      <p:sp>
        <p:nvSpPr>
          <p:cNvPr id="5" name="Footer Placeholder 4">
            <a:extLst>
              <a:ext uri="{FF2B5EF4-FFF2-40B4-BE49-F238E27FC236}">
                <a16:creationId xmlns:a16="http://schemas.microsoft.com/office/drawing/2014/main" id="{1A22E268-89F2-03DD-E80C-691E07F52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A1B8E-8084-8CDC-A562-42E6CC244974}"/>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113132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D47FA-ACF5-BAAB-50AF-1753B02055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63EAD7-004C-4E51-793F-C6FC8BB0F2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34B3-2354-321C-665D-93A02924A0A0}"/>
              </a:ext>
            </a:extLst>
          </p:cNvPr>
          <p:cNvSpPr>
            <a:spLocks noGrp="1"/>
          </p:cNvSpPr>
          <p:nvPr>
            <p:ph type="dt" sz="half" idx="10"/>
          </p:nvPr>
        </p:nvSpPr>
        <p:spPr/>
        <p:txBody>
          <a:bodyPr/>
          <a:lstStyle/>
          <a:p>
            <a:fld id="{D5C62299-BC8F-2146-9D93-226C680D28F3}" type="datetimeFigureOut">
              <a:rPr lang="en-US" smtClean="0"/>
              <a:t>5/1/24</a:t>
            </a:fld>
            <a:endParaRPr lang="en-US"/>
          </a:p>
        </p:txBody>
      </p:sp>
      <p:sp>
        <p:nvSpPr>
          <p:cNvPr id="5" name="Footer Placeholder 4">
            <a:extLst>
              <a:ext uri="{FF2B5EF4-FFF2-40B4-BE49-F238E27FC236}">
                <a16:creationId xmlns:a16="http://schemas.microsoft.com/office/drawing/2014/main" id="{10C32BAF-453E-2A11-171E-FACAAFF9E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06F2C-7BA5-A158-FB07-1D83D6710786}"/>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22189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6ABE-9799-2B5B-98F8-E1E8AC6EB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6A80F-BBB0-0AA5-22A6-1263B4291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DCA9A-4E33-38CB-1F98-8567C022A10D}"/>
              </a:ext>
            </a:extLst>
          </p:cNvPr>
          <p:cNvSpPr>
            <a:spLocks noGrp="1"/>
          </p:cNvSpPr>
          <p:nvPr>
            <p:ph type="dt" sz="half" idx="10"/>
          </p:nvPr>
        </p:nvSpPr>
        <p:spPr/>
        <p:txBody>
          <a:bodyPr/>
          <a:lstStyle/>
          <a:p>
            <a:fld id="{D5C62299-BC8F-2146-9D93-226C680D28F3}" type="datetimeFigureOut">
              <a:rPr lang="en-US" smtClean="0"/>
              <a:t>5/1/24</a:t>
            </a:fld>
            <a:endParaRPr lang="en-US"/>
          </a:p>
        </p:txBody>
      </p:sp>
      <p:sp>
        <p:nvSpPr>
          <p:cNvPr id="5" name="Footer Placeholder 4">
            <a:extLst>
              <a:ext uri="{FF2B5EF4-FFF2-40B4-BE49-F238E27FC236}">
                <a16:creationId xmlns:a16="http://schemas.microsoft.com/office/drawing/2014/main" id="{8AD0770F-347C-02A5-C099-E5EA7DDD6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2D655-53CE-741F-87FF-3E856AAD671E}"/>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76209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44AF-03F2-B642-F9E6-C4BA31A8B1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44A011-E98F-E21D-099A-BE55BEB19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587241-A8BD-7C10-B787-3D09E3B13D39}"/>
              </a:ext>
            </a:extLst>
          </p:cNvPr>
          <p:cNvSpPr>
            <a:spLocks noGrp="1"/>
          </p:cNvSpPr>
          <p:nvPr>
            <p:ph type="dt" sz="half" idx="10"/>
          </p:nvPr>
        </p:nvSpPr>
        <p:spPr/>
        <p:txBody>
          <a:bodyPr/>
          <a:lstStyle/>
          <a:p>
            <a:fld id="{D5C62299-BC8F-2146-9D93-226C680D28F3}" type="datetimeFigureOut">
              <a:rPr lang="en-US" smtClean="0"/>
              <a:t>5/1/24</a:t>
            </a:fld>
            <a:endParaRPr lang="en-US"/>
          </a:p>
        </p:txBody>
      </p:sp>
      <p:sp>
        <p:nvSpPr>
          <p:cNvPr id="5" name="Footer Placeholder 4">
            <a:extLst>
              <a:ext uri="{FF2B5EF4-FFF2-40B4-BE49-F238E27FC236}">
                <a16:creationId xmlns:a16="http://schemas.microsoft.com/office/drawing/2014/main" id="{A18C5750-173A-9658-9ABD-6DBA62566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84D87-3E7A-31A2-CE58-F384137BC4D4}"/>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215190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DBC8-7376-7F6E-7558-614085BD0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C6385-CEDC-4BB6-B0FD-9965A737B7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57A703-9B87-B9BB-D313-B00310C99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103054-BE6A-9D8B-5735-0C2221387153}"/>
              </a:ext>
            </a:extLst>
          </p:cNvPr>
          <p:cNvSpPr>
            <a:spLocks noGrp="1"/>
          </p:cNvSpPr>
          <p:nvPr>
            <p:ph type="dt" sz="half" idx="10"/>
          </p:nvPr>
        </p:nvSpPr>
        <p:spPr/>
        <p:txBody>
          <a:bodyPr/>
          <a:lstStyle/>
          <a:p>
            <a:fld id="{D5C62299-BC8F-2146-9D93-226C680D28F3}" type="datetimeFigureOut">
              <a:rPr lang="en-US" smtClean="0"/>
              <a:t>5/1/24</a:t>
            </a:fld>
            <a:endParaRPr lang="en-US"/>
          </a:p>
        </p:txBody>
      </p:sp>
      <p:sp>
        <p:nvSpPr>
          <p:cNvPr id="6" name="Footer Placeholder 5">
            <a:extLst>
              <a:ext uri="{FF2B5EF4-FFF2-40B4-BE49-F238E27FC236}">
                <a16:creationId xmlns:a16="http://schemas.microsoft.com/office/drawing/2014/main" id="{E0A736B9-D381-A663-08FD-6384C526A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58CCC-4B5C-130D-DD9F-CBCC5E2B7FC6}"/>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249942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CF8D-F711-E11A-E98D-4DB877452C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C902CA-DDCB-2748-4010-AB9C444B19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6A673C-291F-D525-5367-1B12FC2B6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4E9174-BF72-227A-A25C-37B5D1287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EDF1E6-72FB-01EA-FDF3-52829C53C7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82790A-F7D5-9186-D23A-6FE6D024CA79}"/>
              </a:ext>
            </a:extLst>
          </p:cNvPr>
          <p:cNvSpPr>
            <a:spLocks noGrp="1"/>
          </p:cNvSpPr>
          <p:nvPr>
            <p:ph type="dt" sz="half" idx="10"/>
          </p:nvPr>
        </p:nvSpPr>
        <p:spPr/>
        <p:txBody>
          <a:bodyPr/>
          <a:lstStyle/>
          <a:p>
            <a:fld id="{D5C62299-BC8F-2146-9D93-226C680D28F3}" type="datetimeFigureOut">
              <a:rPr lang="en-US" smtClean="0"/>
              <a:t>5/1/24</a:t>
            </a:fld>
            <a:endParaRPr lang="en-US"/>
          </a:p>
        </p:txBody>
      </p:sp>
      <p:sp>
        <p:nvSpPr>
          <p:cNvPr id="8" name="Footer Placeholder 7">
            <a:extLst>
              <a:ext uri="{FF2B5EF4-FFF2-40B4-BE49-F238E27FC236}">
                <a16:creationId xmlns:a16="http://schemas.microsoft.com/office/drawing/2014/main" id="{667E4046-076F-03CC-85BC-21AE9367E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80D77-EDBD-8CB5-4892-733BBE7CCD92}"/>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251398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7E4B-8E7D-A6F9-9EC9-C7DC917DC9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0AE5C0-535F-602A-6846-C9A7BCF62E35}"/>
              </a:ext>
            </a:extLst>
          </p:cNvPr>
          <p:cNvSpPr>
            <a:spLocks noGrp="1"/>
          </p:cNvSpPr>
          <p:nvPr>
            <p:ph type="dt" sz="half" idx="10"/>
          </p:nvPr>
        </p:nvSpPr>
        <p:spPr/>
        <p:txBody>
          <a:bodyPr/>
          <a:lstStyle/>
          <a:p>
            <a:fld id="{D5C62299-BC8F-2146-9D93-226C680D28F3}" type="datetimeFigureOut">
              <a:rPr lang="en-US" smtClean="0"/>
              <a:t>5/1/24</a:t>
            </a:fld>
            <a:endParaRPr lang="en-US"/>
          </a:p>
        </p:txBody>
      </p:sp>
      <p:sp>
        <p:nvSpPr>
          <p:cNvPr id="4" name="Footer Placeholder 3">
            <a:extLst>
              <a:ext uri="{FF2B5EF4-FFF2-40B4-BE49-F238E27FC236}">
                <a16:creationId xmlns:a16="http://schemas.microsoft.com/office/drawing/2014/main" id="{ABBE9A13-1296-C3AB-A1C6-AF129BEED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A9945C-E479-EADE-4821-861CAB06026F}"/>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183366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F1724-BADE-CE8B-16B9-650F7F4A975E}"/>
              </a:ext>
            </a:extLst>
          </p:cNvPr>
          <p:cNvSpPr>
            <a:spLocks noGrp="1"/>
          </p:cNvSpPr>
          <p:nvPr>
            <p:ph type="dt" sz="half" idx="10"/>
          </p:nvPr>
        </p:nvSpPr>
        <p:spPr/>
        <p:txBody>
          <a:bodyPr/>
          <a:lstStyle/>
          <a:p>
            <a:fld id="{D5C62299-BC8F-2146-9D93-226C680D28F3}" type="datetimeFigureOut">
              <a:rPr lang="en-US" smtClean="0"/>
              <a:t>5/1/24</a:t>
            </a:fld>
            <a:endParaRPr lang="en-US"/>
          </a:p>
        </p:txBody>
      </p:sp>
      <p:sp>
        <p:nvSpPr>
          <p:cNvPr id="3" name="Footer Placeholder 2">
            <a:extLst>
              <a:ext uri="{FF2B5EF4-FFF2-40B4-BE49-F238E27FC236}">
                <a16:creationId xmlns:a16="http://schemas.microsoft.com/office/drawing/2014/main" id="{773740FC-F9CA-D2FD-8827-EF2EDBE96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73AF27-FC5E-C781-D39F-433ECD69F7FF}"/>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420559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765F-7AF7-B255-1CF6-BEE4DF931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3E20E9-1032-915B-AB2D-868EAE4692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DAA0B9-D683-9929-93F4-C27CB4E10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EEABB-053A-545D-7E48-AB66BEC3E0DF}"/>
              </a:ext>
            </a:extLst>
          </p:cNvPr>
          <p:cNvSpPr>
            <a:spLocks noGrp="1"/>
          </p:cNvSpPr>
          <p:nvPr>
            <p:ph type="dt" sz="half" idx="10"/>
          </p:nvPr>
        </p:nvSpPr>
        <p:spPr/>
        <p:txBody>
          <a:bodyPr/>
          <a:lstStyle/>
          <a:p>
            <a:fld id="{D5C62299-BC8F-2146-9D93-226C680D28F3}" type="datetimeFigureOut">
              <a:rPr lang="en-US" smtClean="0"/>
              <a:t>5/1/24</a:t>
            </a:fld>
            <a:endParaRPr lang="en-US"/>
          </a:p>
        </p:txBody>
      </p:sp>
      <p:sp>
        <p:nvSpPr>
          <p:cNvPr id="6" name="Footer Placeholder 5">
            <a:extLst>
              <a:ext uri="{FF2B5EF4-FFF2-40B4-BE49-F238E27FC236}">
                <a16:creationId xmlns:a16="http://schemas.microsoft.com/office/drawing/2014/main" id="{5A21E129-4904-526D-C4E7-8B2644A24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A45F3-ADA3-2605-FCA0-B07D0A032467}"/>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38232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FB0D-6451-9E4B-8933-EACE8BD0A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E10FDE-7C60-006E-0CF0-0778E79B8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4BC185-006F-4E73-43B5-178AB0C4C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97F91-BD52-8686-9026-84BDC1C01410}"/>
              </a:ext>
            </a:extLst>
          </p:cNvPr>
          <p:cNvSpPr>
            <a:spLocks noGrp="1"/>
          </p:cNvSpPr>
          <p:nvPr>
            <p:ph type="dt" sz="half" idx="10"/>
          </p:nvPr>
        </p:nvSpPr>
        <p:spPr/>
        <p:txBody>
          <a:bodyPr/>
          <a:lstStyle/>
          <a:p>
            <a:fld id="{D5C62299-BC8F-2146-9D93-226C680D28F3}" type="datetimeFigureOut">
              <a:rPr lang="en-US" smtClean="0"/>
              <a:t>5/1/24</a:t>
            </a:fld>
            <a:endParaRPr lang="en-US"/>
          </a:p>
        </p:txBody>
      </p:sp>
      <p:sp>
        <p:nvSpPr>
          <p:cNvPr id="6" name="Footer Placeholder 5">
            <a:extLst>
              <a:ext uri="{FF2B5EF4-FFF2-40B4-BE49-F238E27FC236}">
                <a16:creationId xmlns:a16="http://schemas.microsoft.com/office/drawing/2014/main" id="{05E57F49-C390-DD2F-098C-5D07533099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A4C6B-EBD9-F798-9054-9F4E22CF5262}"/>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2570148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C0296-6D6C-082E-A894-089814059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B0CA00-28B1-CD93-E855-E6C0F6F9B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0D7E9-BD74-6A73-8203-1C85513C5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62299-BC8F-2146-9D93-226C680D28F3}" type="datetimeFigureOut">
              <a:rPr lang="en-US" smtClean="0"/>
              <a:t>5/1/24</a:t>
            </a:fld>
            <a:endParaRPr lang="en-US"/>
          </a:p>
        </p:txBody>
      </p:sp>
      <p:sp>
        <p:nvSpPr>
          <p:cNvPr id="5" name="Footer Placeholder 4">
            <a:extLst>
              <a:ext uri="{FF2B5EF4-FFF2-40B4-BE49-F238E27FC236}">
                <a16:creationId xmlns:a16="http://schemas.microsoft.com/office/drawing/2014/main" id="{1A93BB10-B9CF-4003-180F-E2DF5BFC9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24896A-04E9-3EC8-141C-BBD1767C4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11D21-A204-8D4E-BCBB-2E05AC34D9ED}" type="slidenum">
              <a:rPr lang="en-US" smtClean="0"/>
              <a:t>‹#›</a:t>
            </a:fld>
            <a:endParaRPr lang="en-US"/>
          </a:p>
        </p:txBody>
      </p:sp>
    </p:spTree>
    <p:extLst>
      <p:ext uri="{BB962C8B-B14F-4D97-AF65-F5344CB8AC3E}">
        <p14:creationId xmlns:p14="http://schemas.microsoft.com/office/powerpoint/2010/main" val="188111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97FC-603C-69F8-7432-A4D7FB678948}"/>
              </a:ext>
            </a:extLst>
          </p:cNvPr>
          <p:cNvSpPr>
            <a:spLocks noGrp="1"/>
          </p:cNvSpPr>
          <p:nvPr>
            <p:ph type="ctrTitle"/>
          </p:nvPr>
        </p:nvSpPr>
        <p:spPr>
          <a:solidFill>
            <a:schemeClr val="tx1"/>
          </a:solidFill>
        </p:spPr>
        <p:txBody>
          <a:bodyPr>
            <a:normAutofit/>
          </a:bodyPr>
          <a:lstStyle/>
          <a:p>
            <a:r>
              <a:rPr lang="en-US" sz="7200" b="1" dirty="0" err="1">
                <a:solidFill>
                  <a:srgbClr val="FF0000"/>
                </a:solidFill>
                <a:latin typeface="Courier New" panose="02070309020205020404" pitchFamily="49" charset="0"/>
                <a:cs typeface="Courier New" panose="02070309020205020404" pitchFamily="49" charset="0"/>
              </a:rPr>
              <a:t>PathFinder</a:t>
            </a:r>
            <a:endParaRPr lang="en-US" sz="7200" b="1" dirty="0">
              <a:solidFill>
                <a:srgbClr val="FF0000"/>
              </a:solidFill>
              <a:latin typeface="Courier New" panose="02070309020205020404" pitchFamily="49" charset="0"/>
              <a:cs typeface="Courier New" panose="02070309020205020404" pitchFamily="49" charset="0"/>
            </a:endParaRPr>
          </a:p>
        </p:txBody>
      </p:sp>
      <p:sp>
        <p:nvSpPr>
          <p:cNvPr id="3" name="Subtitle 2">
            <a:extLst>
              <a:ext uri="{FF2B5EF4-FFF2-40B4-BE49-F238E27FC236}">
                <a16:creationId xmlns:a16="http://schemas.microsoft.com/office/drawing/2014/main" id="{B43A97FA-9451-E54F-285E-80C7D7F69120}"/>
              </a:ext>
            </a:extLst>
          </p:cNvPr>
          <p:cNvSpPr>
            <a:spLocks noGrp="1"/>
          </p:cNvSpPr>
          <p:nvPr>
            <p:ph type="subTitle" idx="1"/>
          </p:nvPr>
        </p:nvSpPr>
        <p:spPr/>
        <p:txBody>
          <a:bodyPr/>
          <a:lstStyle/>
          <a:p>
            <a:r>
              <a:rPr lang="en-US" dirty="0">
                <a:solidFill>
                  <a:schemeClr val="bg1"/>
                </a:solidFill>
                <a:latin typeface="Courier New" panose="02070309020205020404" pitchFamily="49" charset="0"/>
                <a:cs typeface="Courier New" panose="02070309020205020404" pitchFamily="49" charset="0"/>
              </a:rPr>
              <a:t>Your digital research and investigative assistant.</a:t>
            </a:r>
          </a:p>
        </p:txBody>
      </p:sp>
      <p:pic>
        <p:nvPicPr>
          <p:cNvPr id="5" name="Picture 4">
            <a:extLst>
              <a:ext uri="{FF2B5EF4-FFF2-40B4-BE49-F238E27FC236}">
                <a16:creationId xmlns:a16="http://schemas.microsoft.com/office/drawing/2014/main" id="{73D2E9A7-F290-25F2-2F10-6BF978434603}"/>
              </a:ext>
            </a:extLst>
          </p:cNvPr>
          <p:cNvPicPr>
            <a:picLocks noChangeAspect="1"/>
          </p:cNvPicPr>
          <p:nvPr/>
        </p:nvPicPr>
        <p:blipFill>
          <a:blip r:embed="rId2"/>
          <a:stretch>
            <a:fillRect/>
          </a:stretch>
        </p:blipFill>
        <p:spPr>
          <a:xfrm>
            <a:off x="1524001" y="1119735"/>
            <a:ext cx="1646490" cy="1646490"/>
          </a:xfrm>
          <a:prstGeom prst="rect">
            <a:avLst/>
          </a:prstGeom>
        </p:spPr>
      </p:pic>
    </p:spTree>
    <p:extLst>
      <p:ext uri="{BB962C8B-B14F-4D97-AF65-F5344CB8AC3E}">
        <p14:creationId xmlns:p14="http://schemas.microsoft.com/office/powerpoint/2010/main" val="222729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05DE-03AE-F9FB-F3CD-385D29AA91C2}"/>
              </a:ext>
            </a:extLst>
          </p:cNvPr>
          <p:cNvSpPr>
            <a:spLocks noGrp="1"/>
          </p:cNvSpPr>
          <p:nvPr>
            <p:ph type="title"/>
          </p:nvPr>
        </p:nvSpPr>
        <p:spPr/>
        <p:txBody>
          <a:bodyPr/>
          <a:lstStyle/>
          <a:p>
            <a:r>
              <a:rPr lang="en-US" b="1" dirty="0">
                <a:solidFill>
                  <a:schemeClr val="bg1"/>
                </a:solidFill>
                <a:latin typeface="Courier New" panose="02070309020205020404" pitchFamily="49" charset="0"/>
                <a:cs typeface="Courier New" panose="02070309020205020404" pitchFamily="49" charset="0"/>
              </a:rPr>
              <a:t>What is </a:t>
            </a:r>
            <a:r>
              <a:rPr lang="en-US" b="1" dirty="0" err="1">
                <a:solidFill>
                  <a:srgbClr val="FF0000"/>
                </a:solidFill>
                <a:latin typeface="Courier New" panose="02070309020205020404" pitchFamily="49" charset="0"/>
                <a:cs typeface="Courier New" panose="02070309020205020404" pitchFamily="49" charset="0"/>
              </a:rPr>
              <a:t>PathFinder</a:t>
            </a:r>
            <a:r>
              <a:rPr lang="en-US" b="1" dirty="0">
                <a:solidFill>
                  <a:schemeClr val="bg1"/>
                </a:solidFill>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E688DFF3-423C-1BDA-23B0-3CF57519E566}"/>
              </a:ext>
            </a:extLst>
          </p:cNvPr>
          <p:cNvSpPr>
            <a:spLocks noGrp="1"/>
          </p:cNvSpPr>
          <p:nvPr>
            <p:ph idx="1"/>
          </p:nvPr>
        </p:nvSpPr>
        <p:spPr/>
        <p:txBody>
          <a:bodyPr>
            <a:normAutofit/>
          </a:bodyPr>
          <a:lstStyle/>
          <a:p>
            <a:r>
              <a:rPr lang="en-US" b="0" i="0" dirty="0" err="1">
                <a:solidFill>
                  <a:srgbClr val="FF0000"/>
                </a:solidFill>
                <a:effectLst/>
                <a:highlight>
                  <a:srgbClr val="212121"/>
                </a:highlight>
                <a:latin typeface="Courier New" panose="02070309020205020404" pitchFamily="49" charset="0"/>
                <a:cs typeface="Courier New" panose="02070309020205020404" pitchFamily="49" charset="0"/>
              </a:rPr>
              <a:t>PathFinder</a:t>
            </a:r>
            <a:r>
              <a:rPr lang="en-US" b="0" i="0" dirty="0">
                <a:solidFill>
                  <a:srgbClr val="FF0000"/>
                </a:solidFill>
                <a:effectLst/>
                <a:highlight>
                  <a:srgbClr val="212121"/>
                </a:highlight>
                <a:latin typeface="Courier New" panose="02070309020205020404" pitchFamily="49" charset="0"/>
                <a:cs typeface="Courier New" panose="02070309020205020404" pitchFamily="49" charset="0"/>
              </a:rPr>
              <a:t> is a </a:t>
            </a:r>
            <a:r>
              <a:rPr lang="en-US" b="0" i="0" dirty="0">
                <a:solidFill>
                  <a:srgbClr val="ECECEC"/>
                </a:solidFill>
                <a:effectLst/>
                <a:highlight>
                  <a:srgbClr val="212121"/>
                </a:highlight>
                <a:latin typeface="Courier New" panose="02070309020205020404" pitchFamily="49" charset="0"/>
                <a:cs typeface="Courier New" panose="02070309020205020404" pitchFamily="49" charset="0"/>
              </a:rPr>
              <a:t>cutting-edge digital investigation and research platform that leverages advanced analytics, data visualization, and artificial intelligence to help organizations uncover valuable insights from the data you have.</a:t>
            </a:r>
          </a:p>
          <a:p>
            <a:r>
              <a:rPr lang="en-US" b="0" i="0" dirty="0" err="1">
                <a:solidFill>
                  <a:srgbClr val="FF0000"/>
                </a:solidFill>
                <a:effectLst/>
                <a:highlight>
                  <a:srgbClr val="212121"/>
                </a:highlight>
                <a:latin typeface="Courier New" panose="02070309020205020404" pitchFamily="49" charset="0"/>
                <a:cs typeface="Courier New" panose="02070309020205020404" pitchFamily="49" charset="0"/>
              </a:rPr>
              <a:t>PathFinder</a:t>
            </a:r>
            <a:r>
              <a:rPr lang="en-US" b="0" i="0" dirty="0">
                <a:solidFill>
                  <a:srgbClr val="FF0000"/>
                </a:solidFill>
                <a:effectLst/>
                <a:highlight>
                  <a:srgbClr val="212121"/>
                </a:highlight>
                <a:latin typeface="Courier New" panose="02070309020205020404" pitchFamily="49" charset="0"/>
                <a:cs typeface="Courier New" panose="02070309020205020404" pitchFamily="49" charset="0"/>
              </a:rPr>
              <a:t> is for</a:t>
            </a:r>
            <a:r>
              <a:rPr lang="en-US" dirty="0">
                <a:solidFill>
                  <a:schemeClr val="bg1"/>
                </a:solidFill>
                <a:highlight>
                  <a:srgbClr val="212121"/>
                </a:highlight>
                <a:latin typeface="Courier New" panose="02070309020205020404" pitchFamily="49" charset="0"/>
                <a:cs typeface="Courier New" panose="02070309020205020404" pitchFamily="49" charset="0"/>
              </a:rPr>
              <a:t> researchers, investigators, journalists or anyone needing to make sense of a lot of disperse data and consolidate that information.</a:t>
            </a:r>
            <a:r>
              <a:rPr lang="en-US" b="0" i="0" dirty="0">
                <a:solidFill>
                  <a:srgbClr val="FF0000"/>
                </a:solidFill>
                <a:effectLst/>
                <a:highlight>
                  <a:srgbClr val="212121"/>
                </a:highlight>
                <a:latin typeface="Courier New" panose="02070309020205020404" pitchFamily="49" charset="0"/>
                <a:cs typeface="Courier New" panose="02070309020205020404" pitchFamily="49" charset="0"/>
              </a:rPr>
              <a:t> </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453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05DE-03AE-F9FB-F3CD-385D29AA91C2}"/>
              </a:ext>
            </a:extLst>
          </p:cNvPr>
          <p:cNvSpPr>
            <a:spLocks noGrp="1"/>
          </p:cNvSpPr>
          <p:nvPr>
            <p:ph type="title"/>
          </p:nvPr>
        </p:nvSpPr>
        <p:spPr/>
        <p:txBody>
          <a:bodyPr/>
          <a:lstStyle/>
          <a:p>
            <a:r>
              <a:rPr lang="en-US" b="1" dirty="0">
                <a:solidFill>
                  <a:schemeClr val="bg1"/>
                </a:solidFill>
                <a:latin typeface="Courier New" panose="02070309020205020404" pitchFamily="49" charset="0"/>
                <a:cs typeface="Courier New" panose="02070309020205020404" pitchFamily="49" charset="0"/>
              </a:rPr>
              <a:t>What does </a:t>
            </a:r>
            <a:r>
              <a:rPr lang="en-US" b="1" dirty="0" err="1">
                <a:solidFill>
                  <a:srgbClr val="FF0000"/>
                </a:solidFill>
                <a:latin typeface="Courier New" panose="02070309020205020404" pitchFamily="49" charset="0"/>
                <a:cs typeface="Courier New" panose="02070309020205020404" pitchFamily="49" charset="0"/>
              </a:rPr>
              <a:t>PathFinder</a:t>
            </a:r>
            <a:r>
              <a:rPr lang="en-US" b="1" dirty="0">
                <a:solidFill>
                  <a:srgbClr val="FF0000"/>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do?</a:t>
            </a:r>
          </a:p>
        </p:txBody>
      </p:sp>
      <p:sp>
        <p:nvSpPr>
          <p:cNvPr id="3" name="Content Placeholder 2">
            <a:extLst>
              <a:ext uri="{FF2B5EF4-FFF2-40B4-BE49-F238E27FC236}">
                <a16:creationId xmlns:a16="http://schemas.microsoft.com/office/drawing/2014/main" id="{E688DFF3-423C-1BDA-23B0-3CF57519E566}"/>
              </a:ext>
            </a:extLst>
          </p:cNvPr>
          <p:cNvSpPr>
            <a:spLocks noGrp="1"/>
          </p:cNvSpPr>
          <p:nvPr>
            <p:ph idx="1"/>
          </p:nvPr>
        </p:nvSpPr>
        <p:spPr/>
        <p:txBody>
          <a:bodyPr>
            <a:normAutofit/>
          </a:bodyPr>
          <a:lstStyle/>
          <a:p>
            <a:r>
              <a:rPr lang="en-US" b="0" i="0" dirty="0" err="1">
                <a:solidFill>
                  <a:srgbClr val="FF0000"/>
                </a:solidFill>
                <a:effectLst/>
                <a:highlight>
                  <a:srgbClr val="212121"/>
                </a:highlight>
                <a:latin typeface="Courier New" panose="02070309020205020404" pitchFamily="49" charset="0"/>
                <a:cs typeface="Courier New" panose="02070309020205020404" pitchFamily="49" charset="0"/>
              </a:rPr>
              <a:t>PathFinder</a:t>
            </a:r>
            <a:r>
              <a:rPr lang="en-US" b="0" i="0" dirty="0">
                <a:solidFill>
                  <a:srgbClr val="FF0000"/>
                </a:solidFill>
                <a:effectLst/>
                <a:highlight>
                  <a:srgbClr val="212121"/>
                </a:highlight>
                <a:latin typeface="Courier New" panose="02070309020205020404" pitchFamily="49" charset="0"/>
                <a:cs typeface="Courier New" panose="02070309020205020404" pitchFamily="49" charset="0"/>
              </a:rPr>
              <a:t> </a:t>
            </a:r>
            <a:r>
              <a:rPr lang="en-US" b="0" i="0" dirty="0">
                <a:solidFill>
                  <a:schemeClr val="bg1"/>
                </a:solidFill>
                <a:effectLst/>
                <a:highlight>
                  <a:srgbClr val="212121"/>
                </a:highlight>
                <a:latin typeface="Courier New" panose="02070309020205020404" pitchFamily="49" charset="0"/>
                <a:cs typeface="Courier New" panose="02070309020205020404" pitchFamily="49" charset="0"/>
              </a:rPr>
              <a:t>take in all your related documentation on a particular subject and organizes that data in a way that humans can best interact or query that data.  </a:t>
            </a:r>
            <a:r>
              <a:rPr lang="en-US" b="0" i="0" dirty="0">
                <a:solidFill>
                  <a:srgbClr val="FF0000"/>
                </a:solidFill>
                <a:effectLst/>
                <a:highlight>
                  <a:srgbClr val="212121"/>
                </a:highlight>
                <a:latin typeface="Courier New" panose="02070309020205020404" pitchFamily="49" charset="0"/>
                <a:cs typeface="Courier New" panose="02070309020205020404" pitchFamily="49" charset="0"/>
              </a:rPr>
              <a:t>Pathfinder</a:t>
            </a:r>
            <a:r>
              <a:rPr lang="en-US" b="0" i="0" dirty="0">
                <a:solidFill>
                  <a:schemeClr val="bg1"/>
                </a:solidFill>
                <a:effectLst/>
                <a:highlight>
                  <a:srgbClr val="212121"/>
                </a:highlight>
                <a:latin typeface="Courier New" panose="02070309020205020404" pitchFamily="49" charset="0"/>
                <a:cs typeface="Courier New" panose="02070309020205020404" pitchFamily="49" charset="0"/>
              </a:rPr>
              <a:t> allows you to take in many disperse documents on a particular subject and run analysis.  The end result being clear and concise reporting, documentation, or summarization on the subject at hand.</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772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05DE-03AE-F9FB-F3CD-385D29AA91C2}"/>
              </a:ext>
            </a:extLst>
          </p:cNvPr>
          <p:cNvSpPr>
            <a:spLocks noGrp="1"/>
          </p:cNvSpPr>
          <p:nvPr>
            <p:ph type="title"/>
          </p:nvPr>
        </p:nvSpPr>
        <p:spPr/>
        <p:txBody>
          <a:bodyPr/>
          <a:lstStyle/>
          <a:p>
            <a:r>
              <a:rPr lang="en-US" b="1" dirty="0">
                <a:solidFill>
                  <a:schemeClr val="bg1"/>
                </a:solidFill>
                <a:latin typeface="Courier New" panose="02070309020205020404" pitchFamily="49" charset="0"/>
                <a:cs typeface="Courier New" panose="02070309020205020404" pitchFamily="49" charset="0"/>
              </a:rPr>
              <a:t>How does </a:t>
            </a:r>
            <a:r>
              <a:rPr lang="en-US" b="1" dirty="0" err="1">
                <a:solidFill>
                  <a:srgbClr val="FF0000"/>
                </a:solidFill>
                <a:latin typeface="Courier New" panose="02070309020205020404" pitchFamily="49" charset="0"/>
                <a:cs typeface="Courier New" panose="02070309020205020404" pitchFamily="49" charset="0"/>
              </a:rPr>
              <a:t>PathFinder</a:t>
            </a:r>
            <a:r>
              <a:rPr lang="en-US" b="1" dirty="0">
                <a:solidFill>
                  <a:srgbClr val="FF0000"/>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work?</a:t>
            </a:r>
          </a:p>
        </p:txBody>
      </p:sp>
      <p:sp>
        <p:nvSpPr>
          <p:cNvPr id="3" name="Content Placeholder 2">
            <a:extLst>
              <a:ext uri="{FF2B5EF4-FFF2-40B4-BE49-F238E27FC236}">
                <a16:creationId xmlns:a16="http://schemas.microsoft.com/office/drawing/2014/main" id="{E688DFF3-423C-1BDA-23B0-3CF57519E566}"/>
              </a:ext>
            </a:extLst>
          </p:cNvPr>
          <p:cNvSpPr>
            <a:spLocks noGrp="1"/>
          </p:cNvSpPr>
          <p:nvPr>
            <p:ph idx="1"/>
          </p:nvPr>
        </p:nvSpPr>
        <p:spPr/>
        <p:txBody>
          <a:bodyPr>
            <a:normAutofit/>
          </a:bodyPr>
          <a:lstStyle/>
          <a:p>
            <a:r>
              <a:rPr lang="en-US" b="0" i="0" dirty="0" err="1">
                <a:solidFill>
                  <a:srgbClr val="FF0000"/>
                </a:solidFill>
                <a:effectLst/>
                <a:highlight>
                  <a:srgbClr val="212121"/>
                </a:highlight>
                <a:latin typeface="Courier New" panose="02070309020205020404" pitchFamily="49" charset="0"/>
                <a:cs typeface="Courier New" panose="02070309020205020404" pitchFamily="49" charset="0"/>
              </a:rPr>
              <a:t>PathFinder</a:t>
            </a:r>
            <a:r>
              <a:rPr lang="en-US" dirty="0">
                <a:solidFill>
                  <a:srgbClr val="FF0000"/>
                </a:solidFill>
                <a:highlight>
                  <a:srgbClr val="212121"/>
                </a:highlight>
                <a:latin typeface="Courier New" panose="02070309020205020404" pitchFamily="49" charset="0"/>
                <a:cs typeface="Courier New" panose="02070309020205020404" pitchFamily="49" charset="0"/>
              </a:rPr>
              <a:t> </a:t>
            </a:r>
            <a:r>
              <a:rPr lang="en-US" dirty="0">
                <a:solidFill>
                  <a:schemeClr val="bg1"/>
                </a:solidFill>
                <a:highlight>
                  <a:srgbClr val="212121"/>
                </a:highlight>
                <a:latin typeface="Courier New" panose="02070309020205020404" pitchFamily="49" charset="0"/>
                <a:cs typeface="Courier New" panose="02070309020205020404" pitchFamily="49" charset="0"/>
              </a:rPr>
              <a:t>is primed with your information on a particular subject.  The documentation can consist of any related matter to the target subject.  An AI assistant is in continuous contact with the data you provide and allows for human like interaction with that data. Take a series of documents on a specific project and ask pathfinder to review and summarize all of those documents. Request when specific entities appear in your documentation or where they may have been found.  </a:t>
            </a:r>
            <a:r>
              <a:rPr lang="en-US" dirty="0" err="1">
                <a:solidFill>
                  <a:srgbClr val="FF0000"/>
                </a:solidFill>
                <a:highlight>
                  <a:srgbClr val="212121"/>
                </a:highlight>
                <a:latin typeface="Courier New" panose="02070309020205020404" pitchFamily="49" charset="0"/>
                <a:cs typeface="Courier New" panose="02070309020205020404" pitchFamily="49" charset="0"/>
              </a:rPr>
              <a:t>PathFinder</a:t>
            </a:r>
            <a:r>
              <a:rPr lang="en-US" dirty="0">
                <a:solidFill>
                  <a:schemeClr val="bg1"/>
                </a:solidFill>
                <a:highlight>
                  <a:srgbClr val="212121"/>
                </a:highlight>
                <a:latin typeface="Courier New" panose="02070309020205020404" pitchFamily="49" charset="0"/>
                <a:cs typeface="Courier New" panose="02070309020205020404" pitchFamily="49" charset="0"/>
              </a:rPr>
              <a:t> makes it easy.</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5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4B06F3-9CC4-0688-DB26-0DCB8E7182B3}"/>
              </a:ext>
            </a:extLst>
          </p:cNvPr>
          <p:cNvSpPr/>
          <p:nvPr/>
        </p:nvSpPr>
        <p:spPr>
          <a:xfrm>
            <a:off x="560614" y="1469572"/>
            <a:ext cx="11070771" cy="5023304"/>
          </a:xfrm>
          <a:prstGeom prst="roundRect">
            <a:avLst>
              <a:gd name="adj" fmla="val 2481"/>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a:t>
            </a:r>
          </a:p>
          <a:p>
            <a:pPr algn="ctr"/>
            <a:endParaRPr lang="en-US" dirty="0"/>
          </a:p>
        </p:txBody>
      </p:sp>
      <p:sp>
        <p:nvSpPr>
          <p:cNvPr id="2" name="Title 1">
            <a:extLst>
              <a:ext uri="{FF2B5EF4-FFF2-40B4-BE49-F238E27FC236}">
                <a16:creationId xmlns:a16="http://schemas.microsoft.com/office/drawing/2014/main" id="{874E05DE-03AE-F9FB-F3CD-385D29AA91C2}"/>
              </a:ext>
            </a:extLst>
          </p:cNvPr>
          <p:cNvSpPr>
            <a:spLocks noGrp="1"/>
          </p:cNvSpPr>
          <p:nvPr>
            <p:ph type="title"/>
          </p:nvPr>
        </p:nvSpPr>
        <p:spPr/>
        <p:txBody>
          <a:bodyPr/>
          <a:lstStyle/>
          <a:p>
            <a:r>
              <a:rPr lang="en-US" b="1" dirty="0">
                <a:solidFill>
                  <a:schemeClr val="bg1"/>
                </a:solidFill>
                <a:latin typeface="Courier New" panose="02070309020205020404" pitchFamily="49" charset="0"/>
                <a:cs typeface="Courier New" panose="02070309020205020404" pitchFamily="49" charset="0"/>
              </a:rPr>
              <a:t>Use case with </a:t>
            </a:r>
            <a:r>
              <a:rPr lang="en-US" b="1" dirty="0" err="1">
                <a:solidFill>
                  <a:srgbClr val="FF0000"/>
                </a:solidFill>
                <a:latin typeface="Courier New" panose="02070309020205020404" pitchFamily="49" charset="0"/>
                <a:cs typeface="Courier New" panose="02070309020205020404" pitchFamily="49" charset="0"/>
              </a:rPr>
              <a:t>PathFinder</a:t>
            </a:r>
            <a:r>
              <a:rPr lang="en-US" b="1" dirty="0">
                <a:solidFill>
                  <a:schemeClr val="bg1"/>
                </a:solidFill>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A1593017-DAA9-9689-C619-B3BF50FF48C1}"/>
              </a:ext>
            </a:extLst>
          </p:cNvPr>
          <p:cNvSpPr/>
          <p:nvPr/>
        </p:nvSpPr>
        <p:spPr>
          <a:xfrm>
            <a:off x="762000" y="1690688"/>
            <a:ext cx="2906486" cy="4601255"/>
          </a:xfrm>
          <a:prstGeom prst="roundRect">
            <a:avLst>
              <a:gd name="adj" fmla="val 468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079F8AC-9B5F-12A2-EC32-BE3C9AB7A274}"/>
              </a:ext>
            </a:extLst>
          </p:cNvPr>
          <p:cNvSpPr/>
          <p:nvPr/>
        </p:nvSpPr>
        <p:spPr>
          <a:xfrm>
            <a:off x="8523514" y="1680597"/>
            <a:ext cx="2906486" cy="4601254"/>
          </a:xfrm>
          <a:prstGeom prst="roundRect">
            <a:avLst>
              <a:gd name="adj" fmla="val 468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a:extLst>
              <a:ext uri="{FF2B5EF4-FFF2-40B4-BE49-F238E27FC236}">
                <a16:creationId xmlns:a16="http://schemas.microsoft.com/office/drawing/2014/main" id="{F7E2704D-63ED-DCA8-0525-C6DE69811FA8}"/>
              </a:ext>
            </a:extLst>
          </p:cNvPr>
          <p:cNvSpPr/>
          <p:nvPr/>
        </p:nvSpPr>
        <p:spPr>
          <a:xfrm>
            <a:off x="3744686" y="1690689"/>
            <a:ext cx="4702628" cy="4601254"/>
          </a:xfrm>
          <a:prstGeom prst="roundRect">
            <a:avLst>
              <a:gd name="adj" fmla="val 22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54386B34-4205-8F51-61FD-7249F9DA2AA5}"/>
              </a:ext>
            </a:extLst>
          </p:cNvPr>
          <p:cNvSpPr/>
          <p:nvPr/>
        </p:nvSpPr>
        <p:spPr>
          <a:xfrm>
            <a:off x="3869871" y="5883215"/>
            <a:ext cx="4452257" cy="298169"/>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004A0D1-42F6-5835-6A47-51AA3D94B9D9}"/>
              </a:ext>
            </a:extLst>
          </p:cNvPr>
          <p:cNvSpPr txBox="1"/>
          <p:nvPr/>
        </p:nvSpPr>
        <p:spPr>
          <a:xfrm>
            <a:off x="3930257" y="5894275"/>
            <a:ext cx="1173192" cy="276999"/>
          </a:xfrm>
          <a:prstGeom prst="rect">
            <a:avLst/>
          </a:prstGeom>
          <a:noFill/>
        </p:spPr>
        <p:txBody>
          <a:bodyPr wrap="square" rtlCol="0">
            <a:spAutoFit/>
          </a:bodyPr>
          <a:lstStyle/>
          <a:p>
            <a:r>
              <a:rPr lang="en-US" sz="1200" dirty="0">
                <a:solidFill>
                  <a:schemeClr val="bg2">
                    <a:lumMod val="75000"/>
                  </a:schemeClr>
                </a:solidFill>
              </a:rPr>
              <a:t>query…</a:t>
            </a:r>
          </a:p>
        </p:txBody>
      </p:sp>
      <p:graphicFrame>
        <p:nvGraphicFramePr>
          <p:cNvPr id="17" name="Table 16">
            <a:extLst>
              <a:ext uri="{FF2B5EF4-FFF2-40B4-BE49-F238E27FC236}">
                <a16:creationId xmlns:a16="http://schemas.microsoft.com/office/drawing/2014/main" id="{EC136375-C08C-EDB5-3BE7-9ABB3D758EAF}"/>
              </a:ext>
            </a:extLst>
          </p:cNvPr>
          <p:cNvGraphicFramePr>
            <a:graphicFrameLocks noGrp="1"/>
          </p:cNvGraphicFramePr>
          <p:nvPr>
            <p:extLst>
              <p:ext uri="{D42A27DB-BD31-4B8C-83A1-F6EECF244321}">
                <p14:modId xmlns:p14="http://schemas.microsoft.com/office/powerpoint/2010/main" val="3018322726"/>
              </p:ext>
            </p:extLst>
          </p:nvPr>
        </p:nvGraphicFramePr>
        <p:xfrm>
          <a:off x="838200" y="1767626"/>
          <a:ext cx="2705101" cy="3870960"/>
        </p:xfrm>
        <a:graphic>
          <a:graphicData uri="http://schemas.openxmlformats.org/drawingml/2006/table">
            <a:tbl>
              <a:tblPr firstRow="1" bandRow="1">
                <a:tableStyleId>{7DF18680-E054-41AD-8BC1-D1AEF772440D}</a:tableStyleId>
              </a:tblPr>
              <a:tblGrid>
                <a:gridCol w="2705101">
                  <a:extLst>
                    <a:ext uri="{9D8B030D-6E8A-4147-A177-3AD203B41FA5}">
                      <a16:colId xmlns:a16="http://schemas.microsoft.com/office/drawing/2014/main" val="4127536397"/>
                    </a:ext>
                  </a:extLst>
                </a:gridCol>
              </a:tblGrid>
              <a:tr h="234381">
                <a:tc>
                  <a:txBody>
                    <a:bodyPr/>
                    <a:lstStyle/>
                    <a:p>
                      <a:r>
                        <a:rPr lang="en-US" sz="1400" baseline="0" dirty="0"/>
                        <a:t>Transcripts</a:t>
                      </a:r>
                    </a:p>
                  </a:txBody>
                  <a:tcPr/>
                </a:tc>
                <a:extLst>
                  <a:ext uri="{0D108BD9-81ED-4DB2-BD59-A6C34878D82A}">
                    <a16:rowId xmlns:a16="http://schemas.microsoft.com/office/drawing/2014/main" val="2380591120"/>
                  </a:ext>
                </a:extLst>
              </a:tr>
              <a:tr h="210943">
                <a:tc>
                  <a:txBody>
                    <a:bodyPr/>
                    <a:lstStyle/>
                    <a:p>
                      <a:r>
                        <a:rPr lang="en-US" sz="1200" baseline="0" dirty="0"/>
                        <a:t>Subject Business</a:t>
                      </a:r>
                    </a:p>
                  </a:txBody>
                  <a:tcPr/>
                </a:tc>
                <a:extLst>
                  <a:ext uri="{0D108BD9-81ED-4DB2-BD59-A6C34878D82A}">
                    <a16:rowId xmlns:a16="http://schemas.microsoft.com/office/drawing/2014/main" val="4236216725"/>
                  </a:ext>
                </a:extLst>
              </a:tr>
              <a:tr h="210943">
                <a:tc>
                  <a:txBody>
                    <a:bodyPr/>
                    <a:lstStyle/>
                    <a:p>
                      <a:endParaRPr lang="en-US" sz="1200" baseline="0" dirty="0"/>
                    </a:p>
                  </a:txBody>
                  <a:tcPr/>
                </a:tc>
                <a:extLst>
                  <a:ext uri="{0D108BD9-81ED-4DB2-BD59-A6C34878D82A}">
                    <a16:rowId xmlns:a16="http://schemas.microsoft.com/office/drawing/2014/main" val="2046243770"/>
                  </a:ext>
                </a:extLst>
              </a:tr>
              <a:tr h="210943">
                <a:tc>
                  <a:txBody>
                    <a:bodyPr/>
                    <a:lstStyle/>
                    <a:p>
                      <a:endParaRPr lang="en-US" sz="1200" baseline="0" dirty="0"/>
                    </a:p>
                  </a:txBody>
                  <a:tcPr/>
                </a:tc>
                <a:extLst>
                  <a:ext uri="{0D108BD9-81ED-4DB2-BD59-A6C34878D82A}">
                    <a16:rowId xmlns:a16="http://schemas.microsoft.com/office/drawing/2014/main" val="4254204183"/>
                  </a:ext>
                </a:extLst>
              </a:tr>
              <a:tr h="210943">
                <a:tc>
                  <a:txBody>
                    <a:bodyPr/>
                    <a:lstStyle/>
                    <a:p>
                      <a:endParaRPr lang="en-US" sz="1200" baseline="0" dirty="0"/>
                    </a:p>
                  </a:txBody>
                  <a:tcPr/>
                </a:tc>
                <a:extLst>
                  <a:ext uri="{0D108BD9-81ED-4DB2-BD59-A6C34878D82A}">
                    <a16:rowId xmlns:a16="http://schemas.microsoft.com/office/drawing/2014/main" val="660665779"/>
                  </a:ext>
                </a:extLst>
              </a:tr>
              <a:tr h="210943">
                <a:tc>
                  <a:txBody>
                    <a:bodyPr/>
                    <a:lstStyle/>
                    <a:p>
                      <a:endParaRPr lang="en-US" sz="1200" baseline="0" dirty="0"/>
                    </a:p>
                  </a:txBody>
                  <a:tcPr/>
                </a:tc>
                <a:extLst>
                  <a:ext uri="{0D108BD9-81ED-4DB2-BD59-A6C34878D82A}">
                    <a16:rowId xmlns:a16="http://schemas.microsoft.com/office/drawing/2014/main" val="2799544599"/>
                  </a:ext>
                </a:extLst>
              </a:tr>
              <a:tr h="210943">
                <a:tc>
                  <a:txBody>
                    <a:bodyPr/>
                    <a:lstStyle/>
                    <a:p>
                      <a:endParaRPr lang="en-US" sz="1200" baseline="0" dirty="0"/>
                    </a:p>
                  </a:txBody>
                  <a:tcPr/>
                </a:tc>
                <a:extLst>
                  <a:ext uri="{0D108BD9-81ED-4DB2-BD59-A6C34878D82A}">
                    <a16:rowId xmlns:a16="http://schemas.microsoft.com/office/drawing/2014/main" val="3843454635"/>
                  </a:ext>
                </a:extLst>
              </a:tr>
              <a:tr h="210943">
                <a:tc>
                  <a:txBody>
                    <a:bodyPr/>
                    <a:lstStyle/>
                    <a:p>
                      <a:endParaRPr lang="en-US" sz="1200" baseline="0" dirty="0"/>
                    </a:p>
                  </a:txBody>
                  <a:tcPr/>
                </a:tc>
                <a:extLst>
                  <a:ext uri="{0D108BD9-81ED-4DB2-BD59-A6C34878D82A}">
                    <a16:rowId xmlns:a16="http://schemas.microsoft.com/office/drawing/2014/main" val="2622570737"/>
                  </a:ext>
                </a:extLst>
              </a:tr>
              <a:tr h="210943">
                <a:tc>
                  <a:txBody>
                    <a:bodyPr/>
                    <a:lstStyle/>
                    <a:p>
                      <a:endParaRPr lang="en-US" sz="1200" baseline="0" dirty="0"/>
                    </a:p>
                  </a:txBody>
                  <a:tcPr/>
                </a:tc>
                <a:extLst>
                  <a:ext uri="{0D108BD9-81ED-4DB2-BD59-A6C34878D82A}">
                    <a16:rowId xmlns:a16="http://schemas.microsoft.com/office/drawing/2014/main" val="1635792058"/>
                  </a:ext>
                </a:extLst>
              </a:tr>
              <a:tr h="210943">
                <a:tc>
                  <a:txBody>
                    <a:bodyPr/>
                    <a:lstStyle/>
                    <a:p>
                      <a:endParaRPr lang="en-US" sz="1200" baseline="0" dirty="0"/>
                    </a:p>
                  </a:txBody>
                  <a:tcPr/>
                </a:tc>
                <a:extLst>
                  <a:ext uri="{0D108BD9-81ED-4DB2-BD59-A6C34878D82A}">
                    <a16:rowId xmlns:a16="http://schemas.microsoft.com/office/drawing/2014/main" val="3450884226"/>
                  </a:ext>
                </a:extLst>
              </a:tr>
              <a:tr h="210943">
                <a:tc>
                  <a:txBody>
                    <a:bodyPr/>
                    <a:lstStyle/>
                    <a:p>
                      <a:endParaRPr lang="en-US" sz="1200" baseline="0" dirty="0"/>
                    </a:p>
                  </a:txBody>
                  <a:tcPr/>
                </a:tc>
                <a:extLst>
                  <a:ext uri="{0D108BD9-81ED-4DB2-BD59-A6C34878D82A}">
                    <a16:rowId xmlns:a16="http://schemas.microsoft.com/office/drawing/2014/main" val="1288390966"/>
                  </a:ext>
                </a:extLst>
              </a:tr>
              <a:tr h="210943">
                <a:tc>
                  <a:txBody>
                    <a:bodyPr/>
                    <a:lstStyle/>
                    <a:p>
                      <a:endParaRPr lang="en-US" sz="1200" baseline="0" dirty="0"/>
                    </a:p>
                  </a:txBody>
                  <a:tcPr/>
                </a:tc>
                <a:extLst>
                  <a:ext uri="{0D108BD9-81ED-4DB2-BD59-A6C34878D82A}">
                    <a16:rowId xmlns:a16="http://schemas.microsoft.com/office/drawing/2014/main" val="1773587809"/>
                  </a:ext>
                </a:extLst>
              </a:tr>
              <a:tr h="210943">
                <a:tc>
                  <a:txBody>
                    <a:bodyPr/>
                    <a:lstStyle/>
                    <a:p>
                      <a:endParaRPr lang="en-US" sz="1200" baseline="0" dirty="0"/>
                    </a:p>
                  </a:txBody>
                  <a:tcPr/>
                </a:tc>
                <a:extLst>
                  <a:ext uri="{0D108BD9-81ED-4DB2-BD59-A6C34878D82A}">
                    <a16:rowId xmlns:a16="http://schemas.microsoft.com/office/drawing/2014/main" val="145553437"/>
                  </a:ext>
                </a:extLst>
              </a:tr>
              <a:tr h="210943">
                <a:tc>
                  <a:txBody>
                    <a:bodyPr/>
                    <a:lstStyle/>
                    <a:p>
                      <a:endParaRPr lang="en-US" sz="1200" baseline="0" dirty="0"/>
                    </a:p>
                  </a:txBody>
                  <a:tcPr/>
                </a:tc>
                <a:extLst>
                  <a:ext uri="{0D108BD9-81ED-4DB2-BD59-A6C34878D82A}">
                    <a16:rowId xmlns:a16="http://schemas.microsoft.com/office/drawing/2014/main" val="1182369562"/>
                  </a:ext>
                </a:extLst>
              </a:tr>
            </a:tbl>
          </a:graphicData>
        </a:graphic>
      </p:graphicFrame>
      <p:sp>
        <p:nvSpPr>
          <p:cNvPr id="18" name="Rounded Rectangle 17">
            <a:extLst>
              <a:ext uri="{FF2B5EF4-FFF2-40B4-BE49-F238E27FC236}">
                <a16:creationId xmlns:a16="http://schemas.microsoft.com/office/drawing/2014/main" id="{905485E1-5446-BFF5-6167-6FBF832C6E5E}"/>
              </a:ext>
            </a:extLst>
          </p:cNvPr>
          <p:cNvSpPr/>
          <p:nvPr/>
        </p:nvSpPr>
        <p:spPr>
          <a:xfrm>
            <a:off x="762000" y="2102645"/>
            <a:ext cx="2906486" cy="4179206"/>
          </a:xfrm>
          <a:prstGeom prst="roundRect">
            <a:avLst>
              <a:gd name="adj" fmla="val 468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31BD1879-0466-EEE7-D513-208F1A8457A5}"/>
              </a:ext>
            </a:extLst>
          </p:cNvPr>
          <p:cNvGraphicFramePr>
            <a:graphicFrameLocks noGrp="1"/>
          </p:cNvGraphicFramePr>
          <p:nvPr>
            <p:extLst>
              <p:ext uri="{D42A27DB-BD31-4B8C-83A1-F6EECF244321}">
                <p14:modId xmlns:p14="http://schemas.microsoft.com/office/powerpoint/2010/main" val="2880734155"/>
              </p:ext>
            </p:extLst>
          </p:nvPr>
        </p:nvGraphicFramePr>
        <p:xfrm>
          <a:off x="838201" y="2189771"/>
          <a:ext cx="2612366" cy="3870960"/>
        </p:xfrm>
        <a:graphic>
          <a:graphicData uri="http://schemas.openxmlformats.org/drawingml/2006/table">
            <a:tbl>
              <a:tblPr firstRow="1" bandRow="1">
                <a:tableStyleId>{93296810-A885-4BE3-A3E7-6D5BEEA58F35}</a:tableStyleId>
              </a:tblPr>
              <a:tblGrid>
                <a:gridCol w="2612366">
                  <a:extLst>
                    <a:ext uri="{9D8B030D-6E8A-4147-A177-3AD203B41FA5}">
                      <a16:colId xmlns:a16="http://schemas.microsoft.com/office/drawing/2014/main" val="4127536397"/>
                    </a:ext>
                  </a:extLst>
                </a:gridCol>
              </a:tblGrid>
              <a:tr h="234381">
                <a:tc>
                  <a:txBody>
                    <a:bodyPr/>
                    <a:lstStyle/>
                    <a:p>
                      <a:r>
                        <a:rPr lang="en-US" sz="1400" baseline="0" dirty="0"/>
                        <a:t>Files</a:t>
                      </a:r>
                    </a:p>
                  </a:txBody>
                  <a:tcPr/>
                </a:tc>
                <a:extLst>
                  <a:ext uri="{0D108BD9-81ED-4DB2-BD59-A6C34878D82A}">
                    <a16:rowId xmlns:a16="http://schemas.microsoft.com/office/drawing/2014/main" val="2380591120"/>
                  </a:ext>
                </a:extLst>
              </a:tr>
              <a:tr h="210943">
                <a:tc>
                  <a:txBody>
                    <a:bodyPr/>
                    <a:lstStyle/>
                    <a:p>
                      <a:r>
                        <a:rPr lang="en-US" sz="1200" baseline="0" dirty="0" err="1"/>
                        <a:t>bussiness_plan.doc</a:t>
                      </a:r>
                      <a:endParaRPr lang="en-US" sz="1200" baseline="0" dirty="0"/>
                    </a:p>
                  </a:txBody>
                  <a:tcPr/>
                </a:tc>
                <a:extLst>
                  <a:ext uri="{0D108BD9-81ED-4DB2-BD59-A6C34878D82A}">
                    <a16:rowId xmlns:a16="http://schemas.microsoft.com/office/drawing/2014/main" val="4236216725"/>
                  </a:ext>
                </a:extLst>
              </a:tr>
              <a:tr h="210943">
                <a:tc>
                  <a:txBody>
                    <a:bodyPr/>
                    <a:lstStyle/>
                    <a:p>
                      <a:r>
                        <a:rPr lang="en-US" sz="1200" baseline="0" dirty="0" err="1"/>
                        <a:t>corporate_filings.pdf</a:t>
                      </a:r>
                      <a:endParaRPr lang="en-US" sz="1200" baseline="0" dirty="0"/>
                    </a:p>
                  </a:txBody>
                  <a:tcPr/>
                </a:tc>
                <a:extLst>
                  <a:ext uri="{0D108BD9-81ED-4DB2-BD59-A6C34878D82A}">
                    <a16:rowId xmlns:a16="http://schemas.microsoft.com/office/drawing/2014/main" val="2046243770"/>
                  </a:ext>
                </a:extLst>
              </a:tr>
              <a:tr h="210943">
                <a:tc>
                  <a:txBody>
                    <a:bodyPr/>
                    <a:lstStyle/>
                    <a:p>
                      <a:r>
                        <a:rPr lang="en-US" sz="1200" baseline="0" dirty="0" err="1"/>
                        <a:t>marketing_details.doc</a:t>
                      </a:r>
                      <a:endParaRPr lang="en-US" sz="1200" baseline="0" dirty="0"/>
                    </a:p>
                  </a:txBody>
                  <a:tcPr/>
                </a:tc>
                <a:extLst>
                  <a:ext uri="{0D108BD9-81ED-4DB2-BD59-A6C34878D82A}">
                    <a16:rowId xmlns:a16="http://schemas.microsoft.com/office/drawing/2014/main" val="4254204183"/>
                  </a:ext>
                </a:extLst>
              </a:tr>
              <a:tr h="210943">
                <a:tc>
                  <a:txBody>
                    <a:bodyPr/>
                    <a:lstStyle/>
                    <a:p>
                      <a:r>
                        <a:rPr lang="en-US" sz="1200" baseline="0" dirty="0" err="1"/>
                        <a:t>user_profile.txt</a:t>
                      </a:r>
                      <a:endParaRPr lang="en-US" sz="1200" baseline="0" dirty="0"/>
                    </a:p>
                  </a:txBody>
                  <a:tcPr/>
                </a:tc>
                <a:extLst>
                  <a:ext uri="{0D108BD9-81ED-4DB2-BD59-A6C34878D82A}">
                    <a16:rowId xmlns:a16="http://schemas.microsoft.com/office/drawing/2014/main" val="660665779"/>
                  </a:ext>
                </a:extLst>
              </a:tr>
              <a:tr h="210943">
                <a:tc>
                  <a:txBody>
                    <a:bodyPr/>
                    <a:lstStyle/>
                    <a:p>
                      <a:endParaRPr lang="en-US" sz="1200" baseline="0" dirty="0"/>
                    </a:p>
                  </a:txBody>
                  <a:tcPr/>
                </a:tc>
                <a:extLst>
                  <a:ext uri="{0D108BD9-81ED-4DB2-BD59-A6C34878D82A}">
                    <a16:rowId xmlns:a16="http://schemas.microsoft.com/office/drawing/2014/main" val="2799544599"/>
                  </a:ext>
                </a:extLst>
              </a:tr>
              <a:tr h="210943">
                <a:tc>
                  <a:txBody>
                    <a:bodyPr/>
                    <a:lstStyle/>
                    <a:p>
                      <a:endParaRPr lang="en-US" sz="1200" baseline="0" dirty="0"/>
                    </a:p>
                  </a:txBody>
                  <a:tcPr/>
                </a:tc>
                <a:extLst>
                  <a:ext uri="{0D108BD9-81ED-4DB2-BD59-A6C34878D82A}">
                    <a16:rowId xmlns:a16="http://schemas.microsoft.com/office/drawing/2014/main" val="3843454635"/>
                  </a:ext>
                </a:extLst>
              </a:tr>
              <a:tr h="210943">
                <a:tc>
                  <a:txBody>
                    <a:bodyPr/>
                    <a:lstStyle/>
                    <a:p>
                      <a:endParaRPr lang="en-US" sz="1200" baseline="0" dirty="0"/>
                    </a:p>
                  </a:txBody>
                  <a:tcPr/>
                </a:tc>
                <a:extLst>
                  <a:ext uri="{0D108BD9-81ED-4DB2-BD59-A6C34878D82A}">
                    <a16:rowId xmlns:a16="http://schemas.microsoft.com/office/drawing/2014/main" val="2622570737"/>
                  </a:ext>
                </a:extLst>
              </a:tr>
              <a:tr h="210943">
                <a:tc>
                  <a:txBody>
                    <a:bodyPr/>
                    <a:lstStyle/>
                    <a:p>
                      <a:endParaRPr lang="en-US" sz="1200" baseline="0" dirty="0"/>
                    </a:p>
                  </a:txBody>
                  <a:tcPr/>
                </a:tc>
                <a:extLst>
                  <a:ext uri="{0D108BD9-81ED-4DB2-BD59-A6C34878D82A}">
                    <a16:rowId xmlns:a16="http://schemas.microsoft.com/office/drawing/2014/main" val="1635792058"/>
                  </a:ext>
                </a:extLst>
              </a:tr>
              <a:tr h="210943">
                <a:tc>
                  <a:txBody>
                    <a:bodyPr/>
                    <a:lstStyle/>
                    <a:p>
                      <a:endParaRPr lang="en-US" sz="1200" baseline="0" dirty="0"/>
                    </a:p>
                  </a:txBody>
                  <a:tcPr/>
                </a:tc>
                <a:extLst>
                  <a:ext uri="{0D108BD9-81ED-4DB2-BD59-A6C34878D82A}">
                    <a16:rowId xmlns:a16="http://schemas.microsoft.com/office/drawing/2014/main" val="3450884226"/>
                  </a:ext>
                </a:extLst>
              </a:tr>
              <a:tr h="210943">
                <a:tc>
                  <a:txBody>
                    <a:bodyPr/>
                    <a:lstStyle/>
                    <a:p>
                      <a:endParaRPr lang="en-US" sz="1200" baseline="0" dirty="0"/>
                    </a:p>
                  </a:txBody>
                  <a:tcPr/>
                </a:tc>
                <a:extLst>
                  <a:ext uri="{0D108BD9-81ED-4DB2-BD59-A6C34878D82A}">
                    <a16:rowId xmlns:a16="http://schemas.microsoft.com/office/drawing/2014/main" val="1288390966"/>
                  </a:ext>
                </a:extLst>
              </a:tr>
              <a:tr h="210943">
                <a:tc>
                  <a:txBody>
                    <a:bodyPr/>
                    <a:lstStyle/>
                    <a:p>
                      <a:endParaRPr lang="en-US" sz="1200" baseline="0" dirty="0"/>
                    </a:p>
                  </a:txBody>
                  <a:tcPr/>
                </a:tc>
                <a:extLst>
                  <a:ext uri="{0D108BD9-81ED-4DB2-BD59-A6C34878D82A}">
                    <a16:rowId xmlns:a16="http://schemas.microsoft.com/office/drawing/2014/main" val="1773587809"/>
                  </a:ext>
                </a:extLst>
              </a:tr>
              <a:tr h="210943">
                <a:tc>
                  <a:txBody>
                    <a:bodyPr/>
                    <a:lstStyle/>
                    <a:p>
                      <a:endParaRPr lang="en-US" sz="1200" baseline="0" dirty="0"/>
                    </a:p>
                  </a:txBody>
                  <a:tcPr/>
                </a:tc>
                <a:extLst>
                  <a:ext uri="{0D108BD9-81ED-4DB2-BD59-A6C34878D82A}">
                    <a16:rowId xmlns:a16="http://schemas.microsoft.com/office/drawing/2014/main" val="145553437"/>
                  </a:ext>
                </a:extLst>
              </a:tr>
              <a:tr h="210943">
                <a:tc>
                  <a:txBody>
                    <a:bodyPr/>
                    <a:lstStyle/>
                    <a:p>
                      <a:endParaRPr lang="en-US" sz="1200" baseline="0" dirty="0"/>
                    </a:p>
                  </a:txBody>
                  <a:tcPr/>
                </a:tc>
                <a:extLst>
                  <a:ext uri="{0D108BD9-81ED-4DB2-BD59-A6C34878D82A}">
                    <a16:rowId xmlns:a16="http://schemas.microsoft.com/office/drawing/2014/main" val="1182369562"/>
                  </a:ext>
                </a:extLst>
              </a:tr>
            </a:tbl>
          </a:graphicData>
        </a:graphic>
      </p:graphicFrame>
      <p:graphicFrame>
        <p:nvGraphicFramePr>
          <p:cNvPr id="21" name="Table 20">
            <a:extLst>
              <a:ext uri="{FF2B5EF4-FFF2-40B4-BE49-F238E27FC236}">
                <a16:creationId xmlns:a16="http://schemas.microsoft.com/office/drawing/2014/main" id="{6888F148-B2DA-6B8F-4988-6570D23CE5D7}"/>
              </a:ext>
            </a:extLst>
          </p:cNvPr>
          <p:cNvGraphicFramePr>
            <a:graphicFrameLocks noGrp="1"/>
          </p:cNvGraphicFramePr>
          <p:nvPr>
            <p:extLst>
              <p:ext uri="{D42A27DB-BD31-4B8C-83A1-F6EECF244321}">
                <p14:modId xmlns:p14="http://schemas.microsoft.com/office/powerpoint/2010/main" val="2806195456"/>
              </p:ext>
            </p:extLst>
          </p:nvPr>
        </p:nvGraphicFramePr>
        <p:xfrm>
          <a:off x="8598377" y="1777814"/>
          <a:ext cx="2705101" cy="3870960"/>
        </p:xfrm>
        <a:graphic>
          <a:graphicData uri="http://schemas.openxmlformats.org/drawingml/2006/table">
            <a:tbl>
              <a:tblPr firstRow="1" bandRow="1">
                <a:tableStyleId>{073A0DAA-6AF3-43AB-8588-CEC1D06C72B9}</a:tableStyleId>
              </a:tblPr>
              <a:tblGrid>
                <a:gridCol w="2705101">
                  <a:extLst>
                    <a:ext uri="{9D8B030D-6E8A-4147-A177-3AD203B41FA5}">
                      <a16:colId xmlns:a16="http://schemas.microsoft.com/office/drawing/2014/main" val="4127536397"/>
                    </a:ext>
                  </a:extLst>
                </a:gridCol>
              </a:tblGrid>
              <a:tr h="234381">
                <a:tc>
                  <a:txBody>
                    <a:bodyPr/>
                    <a:lstStyle/>
                    <a:p>
                      <a:r>
                        <a:rPr lang="en-US" sz="1400" baseline="0" dirty="0"/>
                        <a:t>User </a:t>
                      </a:r>
                      <a:r>
                        <a:rPr lang="en-US" sz="1400" baseline="0" dirty="0" err="1"/>
                        <a:t>Setttings</a:t>
                      </a:r>
                      <a:endParaRPr lang="en-US" sz="1400" baseline="0" dirty="0"/>
                    </a:p>
                  </a:txBody>
                  <a:tcPr/>
                </a:tc>
                <a:extLst>
                  <a:ext uri="{0D108BD9-81ED-4DB2-BD59-A6C34878D82A}">
                    <a16:rowId xmlns:a16="http://schemas.microsoft.com/office/drawing/2014/main" val="2380591120"/>
                  </a:ext>
                </a:extLst>
              </a:tr>
              <a:tr h="210943">
                <a:tc>
                  <a:txBody>
                    <a:bodyPr/>
                    <a:lstStyle/>
                    <a:p>
                      <a:r>
                        <a:rPr lang="en-US" sz="1200" baseline="0" dirty="0"/>
                        <a:t>Subject Business</a:t>
                      </a:r>
                    </a:p>
                  </a:txBody>
                  <a:tcPr/>
                </a:tc>
                <a:extLst>
                  <a:ext uri="{0D108BD9-81ED-4DB2-BD59-A6C34878D82A}">
                    <a16:rowId xmlns:a16="http://schemas.microsoft.com/office/drawing/2014/main" val="4236216725"/>
                  </a:ext>
                </a:extLst>
              </a:tr>
              <a:tr h="210943">
                <a:tc>
                  <a:txBody>
                    <a:bodyPr/>
                    <a:lstStyle/>
                    <a:p>
                      <a:endParaRPr lang="en-US" sz="1200" baseline="0" dirty="0"/>
                    </a:p>
                  </a:txBody>
                  <a:tcPr/>
                </a:tc>
                <a:extLst>
                  <a:ext uri="{0D108BD9-81ED-4DB2-BD59-A6C34878D82A}">
                    <a16:rowId xmlns:a16="http://schemas.microsoft.com/office/drawing/2014/main" val="2046243770"/>
                  </a:ext>
                </a:extLst>
              </a:tr>
              <a:tr h="210943">
                <a:tc>
                  <a:txBody>
                    <a:bodyPr/>
                    <a:lstStyle/>
                    <a:p>
                      <a:endParaRPr lang="en-US" sz="1200" baseline="0" dirty="0"/>
                    </a:p>
                  </a:txBody>
                  <a:tcPr/>
                </a:tc>
                <a:extLst>
                  <a:ext uri="{0D108BD9-81ED-4DB2-BD59-A6C34878D82A}">
                    <a16:rowId xmlns:a16="http://schemas.microsoft.com/office/drawing/2014/main" val="4254204183"/>
                  </a:ext>
                </a:extLst>
              </a:tr>
              <a:tr h="210943">
                <a:tc>
                  <a:txBody>
                    <a:bodyPr/>
                    <a:lstStyle/>
                    <a:p>
                      <a:endParaRPr lang="en-US" sz="1200" baseline="0" dirty="0"/>
                    </a:p>
                  </a:txBody>
                  <a:tcPr/>
                </a:tc>
                <a:extLst>
                  <a:ext uri="{0D108BD9-81ED-4DB2-BD59-A6C34878D82A}">
                    <a16:rowId xmlns:a16="http://schemas.microsoft.com/office/drawing/2014/main" val="660665779"/>
                  </a:ext>
                </a:extLst>
              </a:tr>
              <a:tr h="210943">
                <a:tc>
                  <a:txBody>
                    <a:bodyPr/>
                    <a:lstStyle/>
                    <a:p>
                      <a:endParaRPr lang="en-US" sz="1200" baseline="0" dirty="0"/>
                    </a:p>
                  </a:txBody>
                  <a:tcPr/>
                </a:tc>
                <a:extLst>
                  <a:ext uri="{0D108BD9-81ED-4DB2-BD59-A6C34878D82A}">
                    <a16:rowId xmlns:a16="http://schemas.microsoft.com/office/drawing/2014/main" val="2799544599"/>
                  </a:ext>
                </a:extLst>
              </a:tr>
              <a:tr h="210943">
                <a:tc>
                  <a:txBody>
                    <a:bodyPr/>
                    <a:lstStyle/>
                    <a:p>
                      <a:endParaRPr lang="en-US" sz="1200" baseline="0" dirty="0"/>
                    </a:p>
                  </a:txBody>
                  <a:tcPr/>
                </a:tc>
                <a:extLst>
                  <a:ext uri="{0D108BD9-81ED-4DB2-BD59-A6C34878D82A}">
                    <a16:rowId xmlns:a16="http://schemas.microsoft.com/office/drawing/2014/main" val="3843454635"/>
                  </a:ext>
                </a:extLst>
              </a:tr>
              <a:tr h="210943">
                <a:tc>
                  <a:txBody>
                    <a:bodyPr/>
                    <a:lstStyle/>
                    <a:p>
                      <a:endParaRPr lang="en-US" sz="1200" baseline="0" dirty="0"/>
                    </a:p>
                  </a:txBody>
                  <a:tcPr/>
                </a:tc>
                <a:extLst>
                  <a:ext uri="{0D108BD9-81ED-4DB2-BD59-A6C34878D82A}">
                    <a16:rowId xmlns:a16="http://schemas.microsoft.com/office/drawing/2014/main" val="2622570737"/>
                  </a:ext>
                </a:extLst>
              </a:tr>
              <a:tr h="210943">
                <a:tc>
                  <a:txBody>
                    <a:bodyPr/>
                    <a:lstStyle/>
                    <a:p>
                      <a:endParaRPr lang="en-US" sz="1200" baseline="0" dirty="0"/>
                    </a:p>
                  </a:txBody>
                  <a:tcPr/>
                </a:tc>
                <a:extLst>
                  <a:ext uri="{0D108BD9-81ED-4DB2-BD59-A6C34878D82A}">
                    <a16:rowId xmlns:a16="http://schemas.microsoft.com/office/drawing/2014/main" val="1635792058"/>
                  </a:ext>
                </a:extLst>
              </a:tr>
              <a:tr h="210943">
                <a:tc>
                  <a:txBody>
                    <a:bodyPr/>
                    <a:lstStyle/>
                    <a:p>
                      <a:endParaRPr lang="en-US" sz="1200" baseline="0" dirty="0"/>
                    </a:p>
                  </a:txBody>
                  <a:tcPr/>
                </a:tc>
                <a:extLst>
                  <a:ext uri="{0D108BD9-81ED-4DB2-BD59-A6C34878D82A}">
                    <a16:rowId xmlns:a16="http://schemas.microsoft.com/office/drawing/2014/main" val="3450884226"/>
                  </a:ext>
                </a:extLst>
              </a:tr>
              <a:tr h="210943">
                <a:tc>
                  <a:txBody>
                    <a:bodyPr/>
                    <a:lstStyle/>
                    <a:p>
                      <a:endParaRPr lang="en-US" sz="1200" baseline="0" dirty="0"/>
                    </a:p>
                  </a:txBody>
                  <a:tcPr/>
                </a:tc>
                <a:extLst>
                  <a:ext uri="{0D108BD9-81ED-4DB2-BD59-A6C34878D82A}">
                    <a16:rowId xmlns:a16="http://schemas.microsoft.com/office/drawing/2014/main" val="1288390966"/>
                  </a:ext>
                </a:extLst>
              </a:tr>
              <a:tr h="210943">
                <a:tc>
                  <a:txBody>
                    <a:bodyPr/>
                    <a:lstStyle/>
                    <a:p>
                      <a:endParaRPr lang="en-US" sz="1200" baseline="0" dirty="0"/>
                    </a:p>
                  </a:txBody>
                  <a:tcPr/>
                </a:tc>
                <a:extLst>
                  <a:ext uri="{0D108BD9-81ED-4DB2-BD59-A6C34878D82A}">
                    <a16:rowId xmlns:a16="http://schemas.microsoft.com/office/drawing/2014/main" val="1773587809"/>
                  </a:ext>
                </a:extLst>
              </a:tr>
              <a:tr h="210943">
                <a:tc>
                  <a:txBody>
                    <a:bodyPr/>
                    <a:lstStyle/>
                    <a:p>
                      <a:endParaRPr lang="en-US" sz="1200" baseline="0" dirty="0"/>
                    </a:p>
                  </a:txBody>
                  <a:tcPr/>
                </a:tc>
                <a:extLst>
                  <a:ext uri="{0D108BD9-81ED-4DB2-BD59-A6C34878D82A}">
                    <a16:rowId xmlns:a16="http://schemas.microsoft.com/office/drawing/2014/main" val="145553437"/>
                  </a:ext>
                </a:extLst>
              </a:tr>
              <a:tr h="210943">
                <a:tc>
                  <a:txBody>
                    <a:bodyPr/>
                    <a:lstStyle/>
                    <a:p>
                      <a:endParaRPr lang="en-US" sz="1200" baseline="0" dirty="0"/>
                    </a:p>
                  </a:txBody>
                  <a:tcPr/>
                </a:tc>
                <a:extLst>
                  <a:ext uri="{0D108BD9-81ED-4DB2-BD59-A6C34878D82A}">
                    <a16:rowId xmlns:a16="http://schemas.microsoft.com/office/drawing/2014/main" val="1182369562"/>
                  </a:ext>
                </a:extLst>
              </a:tr>
            </a:tbl>
          </a:graphicData>
        </a:graphic>
      </p:graphicFrame>
      <p:sp>
        <p:nvSpPr>
          <p:cNvPr id="19" name="Rounded Rectangle 18">
            <a:extLst>
              <a:ext uri="{FF2B5EF4-FFF2-40B4-BE49-F238E27FC236}">
                <a16:creationId xmlns:a16="http://schemas.microsoft.com/office/drawing/2014/main" id="{D58636D1-447D-5BC2-DD44-398AD43B9E4F}"/>
              </a:ext>
            </a:extLst>
          </p:cNvPr>
          <p:cNvSpPr/>
          <p:nvPr/>
        </p:nvSpPr>
        <p:spPr>
          <a:xfrm>
            <a:off x="8523514" y="2102645"/>
            <a:ext cx="2906486" cy="4179206"/>
          </a:xfrm>
          <a:prstGeom prst="roundRect">
            <a:avLst>
              <a:gd name="adj" fmla="val 468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a:extLst>
              <a:ext uri="{FF2B5EF4-FFF2-40B4-BE49-F238E27FC236}">
                <a16:creationId xmlns:a16="http://schemas.microsoft.com/office/drawing/2014/main" id="{98CE1D7F-564E-1DA0-B356-53DED1EA5464}"/>
              </a:ext>
            </a:extLst>
          </p:cNvPr>
          <p:cNvGraphicFramePr>
            <a:graphicFrameLocks noGrp="1"/>
          </p:cNvGraphicFramePr>
          <p:nvPr>
            <p:extLst>
              <p:ext uri="{D42A27DB-BD31-4B8C-83A1-F6EECF244321}">
                <p14:modId xmlns:p14="http://schemas.microsoft.com/office/powerpoint/2010/main" val="4109370558"/>
              </p:ext>
            </p:extLst>
          </p:nvPr>
        </p:nvGraphicFramePr>
        <p:xfrm>
          <a:off x="8599715" y="2189771"/>
          <a:ext cx="2612366" cy="3870960"/>
        </p:xfrm>
        <a:graphic>
          <a:graphicData uri="http://schemas.openxmlformats.org/drawingml/2006/table">
            <a:tbl>
              <a:tblPr firstRow="1" bandRow="1">
                <a:tableStyleId>{21E4AEA4-8DFA-4A89-87EB-49C32662AFE0}</a:tableStyleId>
              </a:tblPr>
              <a:tblGrid>
                <a:gridCol w="2612366">
                  <a:extLst>
                    <a:ext uri="{9D8B030D-6E8A-4147-A177-3AD203B41FA5}">
                      <a16:colId xmlns:a16="http://schemas.microsoft.com/office/drawing/2014/main" val="4127536397"/>
                    </a:ext>
                  </a:extLst>
                </a:gridCol>
              </a:tblGrid>
              <a:tr h="234381">
                <a:tc>
                  <a:txBody>
                    <a:bodyPr/>
                    <a:lstStyle/>
                    <a:p>
                      <a:r>
                        <a:rPr lang="en-US" sz="1400" baseline="0" dirty="0"/>
                        <a:t>Subject Prompts</a:t>
                      </a:r>
                    </a:p>
                  </a:txBody>
                  <a:tcPr/>
                </a:tc>
                <a:extLst>
                  <a:ext uri="{0D108BD9-81ED-4DB2-BD59-A6C34878D82A}">
                    <a16:rowId xmlns:a16="http://schemas.microsoft.com/office/drawing/2014/main" val="2380591120"/>
                  </a:ext>
                </a:extLst>
              </a:tr>
              <a:tr h="210943">
                <a:tc>
                  <a:txBody>
                    <a:bodyPr/>
                    <a:lstStyle/>
                    <a:p>
                      <a:r>
                        <a:rPr lang="en-US" sz="1200" baseline="0" dirty="0"/>
                        <a:t>SWOT Analysis</a:t>
                      </a:r>
                    </a:p>
                  </a:txBody>
                  <a:tcPr/>
                </a:tc>
                <a:extLst>
                  <a:ext uri="{0D108BD9-81ED-4DB2-BD59-A6C34878D82A}">
                    <a16:rowId xmlns:a16="http://schemas.microsoft.com/office/drawing/2014/main" val="4236216725"/>
                  </a:ext>
                </a:extLst>
              </a:tr>
              <a:tr h="210943">
                <a:tc>
                  <a:txBody>
                    <a:bodyPr/>
                    <a:lstStyle/>
                    <a:p>
                      <a:r>
                        <a:rPr lang="en-US" sz="1200" baseline="0" dirty="0"/>
                        <a:t>Root Cause Analysis</a:t>
                      </a:r>
                    </a:p>
                  </a:txBody>
                  <a:tcPr/>
                </a:tc>
                <a:extLst>
                  <a:ext uri="{0D108BD9-81ED-4DB2-BD59-A6C34878D82A}">
                    <a16:rowId xmlns:a16="http://schemas.microsoft.com/office/drawing/2014/main" val="2046243770"/>
                  </a:ext>
                </a:extLst>
              </a:tr>
              <a:tr h="210943">
                <a:tc>
                  <a:txBody>
                    <a:bodyPr/>
                    <a:lstStyle/>
                    <a:p>
                      <a:r>
                        <a:rPr lang="en-US" sz="1200" baseline="0" dirty="0"/>
                        <a:t>Failure and Effects Analysis</a:t>
                      </a:r>
                    </a:p>
                  </a:txBody>
                  <a:tcPr/>
                </a:tc>
                <a:extLst>
                  <a:ext uri="{0D108BD9-81ED-4DB2-BD59-A6C34878D82A}">
                    <a16:rowId xmlns:a16="http://schemas.microsoft.com/office/drawing/2014/main" val="4254204183"/>
                  </a:ext>
                </a:extLst>
              </a:tr>
              <a:tr h="210943">
                <a:tc>
                  <a:txBody>
                    <a:bodyPr/>
                    <a:lstStyle/>
                    <a:p>
                      <a:r>
                        <a:rPr lang="en-US" sz="1200" baseline="0" dirty="0"/>
                        <a:t>Fault Tree Analysis</a:t>
                      </a:r>
                    </a:p>
                  </a:txBody>
                  <a:tcPr/>
                </a:tc>
                <a:extLst>
                  <a:ext uri="{0D108BD9-81ED-4DB2-BD59-A6C34878D82A}">
                    <a16:rowId xmlns:a16="http://schemas.microsoft.com/office/drawing/2014/main" val="660665779"/>
                  </a:ext>
                </a:extLst>
              </a:tr>
              <a:tr h="210943">
                <a:tc>
                  <a:txBody>
                    <a:bodyPr/>
                    <a:lstStyle/>
                    <a:p>
                      <a:r>
                        <a:rPr lang="en-US" sz="1200" baseline="0" dirty="0"/>
                        <a:t>Thread Analysis</a:t>
                      </a:r>
                    </a:p>
                  </a:txBody>
                  <a:tcPr/>
                </a:tc>
                <a:extLst>
                  <a:ext uri="{0D108BD9-81ED-4DB2-BD59-A6C34878D82A}">
                    <a16:rowId xmlns:a16="http://schemas.microsoft.com/office/drawing/2014/main" val="2799544599"/>
                  </a:ext>
                </a:extLst>
              </a:tr>
              <a:tr h="210943">
                <a:tc>
                  <a:txBody>
                    <a:bodyPr/>
                    <a:lstStyle/>
                    <a:p>
                      <a:r>
                        <a:rPr lang="en-US" sz="1200" baseline="0" dirty="0"/>
                        <a:t>Systems Analysis</a:t>
                      </a:r>
                    </a:p>
                  </a:txBody>
                  <a:tcPr/>
                </a:tc>
                <a:extLst>
                  <a:ext uri="{0D108BD9-81ED-4DB2-BD59-A6C34878D82A}">
                    <a16:rowId xmlns:a16="http://schemas.microsoft.com/office/drawing/2014/main" val="3843454635"/>
                  </a:ext>
                </a:extLst>
              </a:tr>
              <a:tr h="210943">
                <a:tc>
                  <a:txBody>
                    <a:bodyPr/>
                    <a:lstStyle/>
                    <a:p>
                      <a:r>
                        <a:rPr lang="en-US" sz="1200" baseline="0" dirty="0"/>
                        <a:t>Network Analysis</a:t>
                      </a:r>
                    </a:p>
                  </a:txBody>
                  <a:tcPr/>
                </a:tc>
                <a:extLst>
                  <a:ext uri="{0D108BD9-81ED-4DB2-BD59-A6C34878D82A}">
                    <a16:rowId xmlns:a16="http://schemas.microsoft.com/office/drawing/2014/main" val="2622570737"/>
                  </a:ext>
                </a:extLst>
              </a:tr>
              <a:tr h="210943">
                <a:tc>
                  <a:txBody>
                    <a:bodyPr/>
                    <a:lstStyle/>
                    <a:p>
                      <a:endParaRPr lang="en-US" sz="1200" baseline="0" dirty="0"/>
                    </a:p>
                  </a:txBody>
                  <a:tcPr/>
                </a:tc>
                <a:extLst>
                  <a:ext uri="{0D108BD9-81ED-4DB2-BD59-A6C34878D82A}">
                    <a16:rowId xmlns:a16="http://schemas.microsoft.com/office/drawing/2014/main" val="1635792058"/>
                  </a:ext>
                </a:extLst>
              </a:tr>
              <a:tr h="210943">
                <a:tc>
                  <a:txBody>
                    <a:bodyPr/>
                    <a:lstStyle/>
                    <a:p>
                      <a:endParaRPr lang="en-US" sz="1200" baseline="0" dirty="0"/>
                    </a:p>
                  </a:txBody>
                  <a:tcPr/>
                </a:tc>
                <a:extLst>
                  <a:ext uri="{0D108BD9-81ED-4DB2-BD59-A6C34878D82A}">
                    <a16:rowId xmlns:a16="http://schemas.microsoft.com/office/drawing/2014/main" val="3450884226"/>
                  </a:ext>
                </a:extLst>
              </a:tr>
              <a:tr h="210943">
                <a:tc>
                  <a:txBody>
                    <a:bodyPr/>
                    <a:lstStyle/>
                    <a:p>
                      <a:endParaRPr lang="en-US" sz="1200" baseline="0" dirty="0"/>
                    </a:p>
                  </a:txBody>
                  <a:tcPr/>
                </a:tc>
                <a:extLst>
                  <a:ext uri="{0D108BD9-81ED-4DB2-BD59-A6C34878D82A}">
                    <a16:rowId xmlns:a16="http://schemas.microsoft.com/office/drawing/2014/main" val="1288390966"/>
                  </a:ext>
                </a:extLst>
              </a:tr>
              <a:tr h="210943">
                <a:tc>
                  <a:txBody>
                    <a:bodyPr/>
                    <a:lstStyle/>
                    <a:p>
                      <a:endParaRPr lang="en-US" sz="1200" baseline="0" dirty="0"/>
                    </a:p>
                  </a:txBody>
                  <a:tcPr/>
                </a:tc>
                <a:extLst>
                  <a:ext uri="{0D108BD9-81ED-4DB2-BD59-A6C34878D82A}">
                    <a16:rowId xmlns:a16="http://schemas.microsoft.com/office/drawing/2014/main" val="1773587809"/>
                  </a:ext>
                </a:extLst>
              </a:tr>
              <a:tr h="210943">
                <a:tc>
                  <a:txBody>
                    <a:bodyPr/>
                    <a:lstStyle/>
                    <a:p>
                      <a:endParaRPr lang="en-US" sz="1200" baseline="0" dirty="0"/>
                    </a:p>
                  </a:txBody>
                  <a:tcPr/>
                </a:tc>
                <a:extLst>
                  <a:ext uri="{0D108BD9-81ED-4DB2-BD59-A6C34878D82A}">
                    <a16:rowId xmlns:a16="http://schemas.microsoft.com/office/drawing/2014/main" val="145553437"/>
                  </a:ext>
                </a:extLst>
              </a:tr>
              <a:tr h="210943">
                <a:tc>
                  <a:txBody>
                    <a:bodyPr/>
                    <a:lstStyle/>
                    <a:p>
                      <a:endParaRPr lang="en-US" sz="1200" baseline="0" dirty="0"/>
                    </a:p>
                  </a:txBody>
                  <a:tcPr/>
                </a:tc>
                <a:extLst>
                  <a:ext uri="{0D108BD9-81ED-4DB2-BD59-A6C34878D82A}">
                    <a16:rowId xmlns:a16="http://schemas.microsoft.com/office/drawing/2014/main" val="1182369562"/>
                  </a:ext>
                </a:extLst>
              </a:tr>
            </a:tbl>
          </a:graphicData>
        </a:graphic>
      </p:graphicFrame>
      <p:sp>
        <p:nvSpPr>
          <p:cNvPr id="23" name="Rounded Rectangle 22">
            <a:extLst>
              <a:ext uri="{FF2B5EF4-FFF2-40B4-BE49-F238E27FC236}">
                <a16:creationId xmlns:a16="http://schemas.microsoft.com/office/drawing/2014/main" id="{D0529518-4A5A-72BC-544E-3B2BA28BAE7A}"/>
              </a:ext>
            </a:extLst>
          </p:cNvPr>
          <p:cNvSpPr/>
          <p:nvPr/>
        </p:nvSpPr>
        <p:spPr>
          <a:xfrm>
            <a:off x="8523514" y="4684144"/>
            <a:ext cx="2906486" cy="1597708"/>
          </a:xfrm>
          <a:prstGeom prst="roundRect">
            <a:avLst>
              <a:gd name="adj" fmla="val 1045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hart 24">
            <a:extLst>
              <a:ext uri="{FF2B5EF4-FFF2-40B4-BE49-F238E27FC236}">
                <a16:creationId xmlns:a16="http://schemas.microsoft.com/office/drawing/2014/main" id="{3BD82EBB-D015-30FE-9D9F-648CE48007EE}"/>
              </a:ext>
            </a:extLst>
          </p:cNvPr>
          <p:cNvGraphicFramePr/>
          <p:nvPr>
            <p:extLst>
              <p:ext uri="{D42A27DB-BD31-4B8C-83A1-F6EECF244321}">
                <p14:modId xmlns:p14="http://schemas.microsoft.com/office/powerpoint/2010/main" val="959288427"/>
              </p:ext>
            </p:extLst>
          </p:nvPr>
        </p:nvGraphicFramePr>
        <p:xfrm>
          <a:off x="8834305" y="4755903"/>
          <a:ext cx="2143185" cy="1454189"/>
        </p:xfrm>
        <a:graphic>
          <a:graphicData uri="http://schemas.openxmlformats.org/drawingml/2006/chart">
            <c:chart xmlns:c="http://schemas.openxmlformats.org/drawingml/2006/chart" xmlns:r="http://schemas.openxmlformats.org/officeDocument/2006/relationships" r:id="rId3"/>
          </a:graphicData>
        </a:graphic>
      </p:graphicFrame>
      <p:sp>
        <p:nvSpPr>
          <p:cNvPr id="29" name="Rounded Rectangle 28">
            <a:extLst>
              <a:ext uri="{FF2B5EF4-FFF2-40B4-BE49-F238E27FC236}">
                <a16:creationId xmlns:a16="http://schemas.microsoft.com/office/drawing/2014/main" id="{53CEB62E-DF17-9174-9EEA-26E301C4B3C5}"/>
              </a:ext>
            </a:extLst>
          </p:cNvPr>
          <p:cNvSpPr/>
          <p:nvPr/>
        </p:nvSpPr>
        <p:spPr>
          <a:xfrm>
            <a:off x="3836494" y="1778203"/>
            <a:ext cx="4485631" cy="4058943"/>
          </a:xfrm>
          <a:prstGeom prst="roundRect">
            <a:avLst>
              <a:gd name="adj" fmla="val 2245"/>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694244DE-5C54-B51D-F586-79F870DF9F5E}"/>
              </a:ext>
            </a:extLst>
          </p:cNvPr>
          <p:cNvGrpSpPr/>
          <p:nvPr/>
        </p:nvGrpSpPr>
        <p:grpSpPr>
          <a:xfrm>
            <a:off x="3836496" y="1763213"/>
            <a:ext cx="4485631" cy="4073933"/>
            <a:chOff x="3836496" y="1763213"/>
            <a:chExt cx="4485631" cy="4073933"/>
          </a:xfrm>
        </p:grpSpPr>
        <p:sp>
          <p:nvSpPr>
            <p:cNvPr id="14" name="TextBox 13">
              <a:extLst>
                <a:ext uri="{FF2B5EF4-FFF2-40B4-BE49-F238E27FC236}">
                  <a16:creationId xmlns:a16="http://schemas.microsoft.com/office/drawing/2014/main" id="{FC60FFC5-60CF-A7E9-6A2E-E4CACD9D11DD}"/>
                </a:ext>
              </a:extLst>
            </p:cNvPr>
            <p:cNvSpPr txBox="1"/>
            <p:nvPr/>
          </p:nvSpPr>
          <p:spPr>
            <a:xfrm>
              <a:off x="3869870" y="1763213"/>
              <a:ext cx="4452257" cy="461665"/>
            </a:xfrm>
            <a:prstGeom prst="rect">
              <a:avLst/>
            </a:prstGeom>
            <a:noFill/>
          </p:spPr>
          <p:txBody>
            <a:bodyPr wrap="square" rtlCol="0">
              <a:spAutoFit/>
            </a:bodyPr>
            <a:lstStyle/>
            <a:p>
              <a:r>
                <a:rPr lang="en-US" sz="1200" dirty="0" err="1">
                  <a:solidFill>
                    <a:srgbClr val="FF0000"/>
                  </a:solidFill>
                </a:rPr>
                <a:t>PathFinder</a:t>
              </a:r>
              <a:r>
                <a:rPr lang="en-US" sz="1200" dirty="0">
                  <a:solidFill>
                    <a:srgbClr val="FF0000"/>
                  </a:solidFill>
                </a:rPr>
                <a:t>&gt;</a:t>
              </a:r>
            </a:p>
            <a:p>
              <a:r>
                <a:rPr lang="en-US" sz="1200" dirty="0">
                  <a:solidFill>
                    <a:schemeClr val="tx1">
                      <a:lumMod val="85000"/>
                      <a:lumOff val="15000"/>
                    </a:schemeClr>
                  </a:solidFill>
                </a:rPr>
                <a:t>Welcome to </a:t>
              </a:r>
              <a:r>
                <a:rPr lang="en-US" sz="1200" dirty="0" err="1">
                  <a:solidFill>
                    <a:schemeClr val="tx1">
                      <a:lumMod val="85000"/>
                      <a:lumOff val="15000"/>
                    </a:schemeClr>
                  </a:solidFill>
                </a:rPr>
                <a:t>PathFinder</a:t>
              </a:r>
              <a:r>
                <a:rPr lang="en-US" sz="1200" dirty="0">
                  <a:solidFill>
                    <a:schemeClr val="tx1">
                      <a:lumMod val="85000"/>
                      <a:lumOff val="15000"/>
                    </a:schemeClr>
                  </a:solidFill>
                </a:rPr>
                <a:t> let’s get started…</a:t>
              </a:r>
            </a:p>
          </p:txBody>
        </p:sp>
        <p:sp>
          <p:nvSpPr>
            <p:cNvPr id="15" name="TextBox 14">
              <a:extLst>
                <a:ext uri="{FF2B5EF4-FFF2-40B4-BE49-F238E27FC236}">
                  <a16:creationId xmlns:a16="http://schemas.microsoft.com/office/drawing/2014/main" id="{BBDEB2D9-86D1-326A-2D41-B8B260F5FA9D}"/>
                </a:ext>
              </a:extLst>
            </p:cNvPr>
            <p:cNvSpPr txBox="1"/>
            <p:nvPr/>
          </p:nvSpPr>
          <p:spPr>
            <a:xfrm>
              <a:off x="3869869" y="2051272"/>
              <a:ext cx="4452257" cy="461665"/>
            </a:xfrm>
            <a:prstGeom prst="rect">
              <a:avLst/>
            </a:prstGeom>
            <a:noFill/>
          </p:spPr>
          <p:txBody>
            <a:bodyPr wrap="square" rtlCol="0">
              <a:spAutoFit/>
            </a:bodyPr>
            <a:lstStyle/>
            <a:p>
              <a:pPr algn="r"/>
              <a:r>
                <a:rPr lang="en-US" sz="1200" dirty="0">
                  <a:solidFill>
                    <a:srgbClr val="00B050"/>
                  </a:solidFill>
                </a:rPr>
                <a:t>&lt;User </a:t>
              </a:r>
            </a:p>
            <a:p>
              <a:pPr algn="r"/>
              <a:r>
                <a:rPr lang="en-US" sz="1200" dirty="0">
                  <a:solidFill>
                    <a:schemeClr val="tx1">
                      <a:lumMod val="85000"/>
                      <a:lumOff val="15000"/>
                    </a:schemeClr>
                  </a:solidFill>
                </a:rPr>
                <a:t>List all files currently under this subject.</a:t>
              </a:r>
              <a:endParaRPr lang="en-US" sz="1200" dirty="0">
                <a:solidFill>
                  <a:srgbClr val="00B050"/>
                </a:solidFill>
              </a:endParaRPr>
            </a:p>
          </p:txBody>
        </p:sp>
        <p:sp>
          <p:nvSpPr>
            <p:cNvPr id="22" name="TextBox 21">
              <a:extLst>
                <a:ext uri="{FF2B5EF4-FFF2-40B4-BE49-F238E27FC236}">
                  <a16:creationId xmlns:a16="http://schemas.microsoft.com/office/drawing/2014/main" id="{2FE192AE-9767-143D-A527-03D888610FCE}"/>
                </a:ext>
              </a:extLst>
            </p:cNvPr>
            <p:cNvSpPr txBox="1"/>
            <p:nvPr/>
          </p:nvSpPr>
          <p:spPr>
            <a:xfrm>
              <a:off x="3869869" y="2507106"/>
              <a:ext cx="4452257" cy="461665"/>
            </a:xfrm>
            <a:prstGeom prst="rect">
              <a:avLst/>
            </a:prstGeom>
            <a:noFill/>
          </p:spPr>
          <p:txBody>
            <a:bodyPr wrap="square" rtlCol="0">
              <a:spAutoFit/>
            </a:bodyPr>
            <a:lstStyle/>
            <a:p>
              <a:r>
                <a:rPr lang="en-US" sz="1200" dirty="0" err="1">
                  <a:solidFill>
                    <a:srgbClr val="FF0000"/>
                  </a:solidFill>
                </a:rPr>
                <a:t>PathFinder</a:t>
              </a:r>
              <a:r>
                <a:rPr lang="en-US" sz="1200" dirty="0">
                  <a:solidFill>
                    <a:srgbClr val="FF0000"/>
                  </a:solidFill>
                </a:rPr>
                <a:t>&gt;</a:t>
              </a:r>
            </a:p>
            <a:p>
              <a:r>
                <a:rPr lang="en-US" sz="1200" dirty="0">
                  <a:solidFill>
                    <a:schemeClr val="tx1">
                      <a:lumMod val="85000"/>
                      <a:lumOff val="15000"/>
                    </a:schemeClr>
                  </a:solidFill>
                </a:rPr>
                <a:t>Please select the files listed that you wish to analyze further.</a:t>
              </a:r>
            </a:p>
          </p:txBody>
        </p:sp>
        <p:sp>
          <p:nvSpPr>
            <p:cNvPr id="26" name="TextBox 25">
              <a:extLst>
                <a:ext uri="{FF2B5EF4-FFF2-40B4-BE49-F238E27FC236}">
                  <a16:creationId xmlns:a16="http://schemas.microsoft.com/office/drawing/2014/main" id="{D233200F-97B9-46D9-F5D9-96024DFB6A74}"/>
                </a:ext>
              </a:extLst>
            </p:cNvPr>
            <p:cNvSpPr txBox="1"/>
            <p:nvPr/>
          </p:nvSpPr>
          <p:spPr>
            <a:xfrm>
              <a:off x="3853338" y="2965848"/>
              <a:ext cx="4452257" cy="646331"/>
            </a:xfrm>
            <a:prstGeom prst="rect">
              <a:avLst/>
            </a:prstGeom>
            <a:noFill/>
          </p:spPr>
          <p:txBody>
            <a:bodyPr wrap="square" rtlCol="0">
              <a:spAutoFit/>
            </a:bodyPr>
            <a:lstStyle/>
            <a:p>
              <a:pPr algn="r"/>
              <a:r>
                <a:rPr lang="en-US" sz="1200" dirty="0">
                  <a:solidFill>
                    <a:srgbClr val="00B050"/>
                  </a:solidFill>
                </a:rPr>
                <a:t>&lt;User </a:t>
              </a:r>
            </a:p>
            <a:p>
              <a:pPr algn="r"/>
              <a:r>
                <a:rPr lang="en-US" sz="1200" dirty="0">
                  <a:solidFill>
                    <a:schemeClr val="tx1">
                      <a:lumMod val="85000"/>
                      <a:lumOff val="15000"/>
                    </a:schemeClr>
                  </a:solidFill>
                </a:rPr>
                <a:t>Run a SWOT analysis on the </a:t>
              </a:r>
              <a:r>
                <a:rPr lang="en-US" sz="1200" dirty="0" err="1">
                  <a:solidFill>
                    <a:schemeClr val="tx1">
                      <a:lumMod val="85000"/>
                      <a:lumOff val="15000"/>
                    </a:schemeClr>
                  </a:solidFill>
                </a:rPr>
                <a:t>business_plan.doc</a:t>
              </a:r>
              <a:r>
                <a:rPr lang="en-US" sz="1200" dirty="0">
                  <a:solidFill>
                    <a:schemeClr val="tx1">
                      <a:lumMod val="85000"/>
                      <a:lumOff val="15000"/>
                    </a:schemeClr>
                  </a:solidFill>
                </a:rPr>
                <a:t> taking into account the findings in </a:t>
              </a:r>
              <a:r>
                <a:rPr lang="en-US" sz="1200" dirty="0" err="1">
                  <a:solidFill>
                    <a:schemeClr val="tx1">
                      <a:lumMod val="85000"/>
                      <a:lumOff val="15000"/>
                    </a:schemeClr>
                  </a:solidFill>
                </a:rPr>
                <a:t>marketing_details.doc</a:t>
              </a:r>
              <a:endParaRPr lang="en-US" sz="1200" dirty="0">
                <a:solidFill>
                  <a:srgbClr val="00B050"/>
                </a:solidFill>
              </a:endParaRPr>
            </a:p>
          </p:txBody>
        </p:sp>
        <p:sp>
          <p:nvSpPr>
            <p:cNvPr id="27" name="TextBox 26">
              <a:extLst>
                <a:ext uri="{FF2B5EF4-FFF2-40B4-BE49-F238E27FC236}">
                  <a16:creationId xmlns:a16="http://schemas.microsoft.com/office/drawing/2014/main" id="{18A2F4A8-2051-7651-4B5D-8BA80E8BB7F7}"/>
                </a:ext>
              </a:extLst>
            </p:cNvPr>
            <p:cNvSpPr txBox="1"/>
            <p:nvPr/>
          </p:nvSpPr>
          <p:spPr>
            <a:xfrm>
              <a:off x="3836496" y="3713488"/>
              <a:ext cx="4452257" cy="2123658"/>
            </a:xfrm>
            <a:prstGeom prst="rect">
              <a:avLst/>
            </a:prstGeom>
            <a:noFill/>
          </p:spPr>
          <p:txBody>
            <a:bodyPr wrap="square" rtlCol="0">
              <a:spAutoFit/>
            </a:bodyPr>
            <a:lstStyle/>
            <a:p>
              <a:r>
                <a:rPr lang="en-US" sz="1200" dirty="0" err="1">
                  <a:solidFill>
                    <a:srgbClr val="FF0000"/>
                  </a:solidFill>
                </a:rPr>
                <a:t>PathFinder</a:t>
              </a:r>
              <a:r>
                <a:rPr lang="en-US" sz="1200" dirty="0">
                  <a:solidFill>
                    <a:srgbClr val="FF0000"/>
                  </a:solidFill>
                </a:rPr>
                <a:t>&gt; </a:t>
              </a:r>
              <a:br>
                <a:rPr lang="en-US" sz="1200" dirty="0">
                  <a:solidFill>
                    <a:srgbClr val="FF0000"/>
                  </a:solidFill>
                </a:rPr>
              </a:br>
              <a:r>
                <a:rPr lang="en-US" sz="1200" dirty="0"/>
                <a:t>Business Plan SWOT Analysis</a:t>
              </a:r>
              <a:endParaRPr lang="en-US" sz="1200" dirty="0">
                <a:solidFill>
                  <a:schemeClr val="tx1">
                    <a:lumMod val="85000"/>
                    <a:lumOff val="15000"/>
                  </a:schemeClr>
                </a:solidFill>
              </a:endParaRPr>
            </a:p>
            <a:p>
              <a:r>
                <a:rPr lang="en-US" sz="1200" dirty="0">
                  <a:solidFill>
                    <a:schemeClr val="tx1">
                      <a:lumMod val="85000"/>
                      <a:lumOff val="15000"/>
                    </a:schemeClr>
                  </a:solidFill>
                </a:rPr>
                <a:t>### Strengths</a:t>
              </a:r>
              <a:br>
                <a:rPr lang="en-US" sz="1200" dirty="0">
                  <a:solidFill>
                    <a:schemeClr val="tx1">
                      <a:lumMod val="85000"/>
                      <a:lumOff val="15000"/>
                    </a:schemeClr>
                  </a:solidFill>
                </a:rPr>
              </a:br>
              <a:r>
                <a:rPr lang="en-US" sz="1200" dirty="0">
                  <a:solidFill>
                    <a:schemeClr val="tx1">
                      <a:lumMod val="85000"/>
                      <a:lumOff val="15000"/>
                    </a:schemeClr>
                  </a:solidFill>
                </a:rPr>
                <a:t>1. ...</a:t>
              </a:r>
            </a:p>
            <a:p>
              <a:r>
                <a:rPr lang="en-US" sz="1200" dirty="0">
                  <a:solidFill>
                    <a:schemeClr val="tx1">
                      <a:lumMod val="85000"/>
                      <a:lumOff val="15000"/>
                    </a:schemeClr>
                  </a:solidFill>
                </a:rPr>
                <a:t>2. …</a:t>
              </a:r>
            </a:p>
            <a:p>
              <a:r>
                <a:rPr lang="en-US" sz="1200" dirty="0">
                  <a:solidFill>
                    <a:schemeClr val="tx1">
                      <a:lumMod val="85000"/>
                      <a:lumOff val="15000"/>
                    </a:schemeClr>
                  </a:solidFill>
                </a:rPr>
                <a:t>3. …</a:t>
              </a:r>
            </a:p>
            <a:p>
              <a:endParaRPr lang="en-US" sz="1200" dirty="0">
                <a:solidFill>
                  <a:schemeClr val="tx1">
                    <a:lumMod val="85000"/>
                    <a:lumOff val="15000"/>
                  </a:schemeClr>
                </a:solidFill>
              </a:endParaRPr>
            </a:p>
            <a:p>
              <a:r>
                <a:rPr lang="en-US" sz="1200" dirty="0">
                  <a:solidFill>
                    <a:schemeClr val="tx1">
                      <a:lumMod val="85000"/>
                      <a:lumOff val="15000"/>
                    </a:schemeClr>
                  </a:solidFill>
                </a:rPr>
                <a:t>### Weaknesses</a:t>
              </a:r>
            </a:p>
            <a:p>
              <a:pPr marL="228600" indent="-228600">
                <a:buAutoNum type="arabicPeriod"/>
              </a:pPr>
              <a:r>
                <a:rPr lang="en-US" sz="1200" dirty="0">
                  <a:solidFill>
                    <a:schemeClr val="tx1">
                      <a:lumMod val="85000"/>
                      <a:lumOff val="15000"/>
                    </a:schemeClr>
                  </a:solidFill>
                </a:rPr>
                <a:t>…</a:t>
              </a:r>
            </a:p>
            <a:p>
              <a:pPr marL="228600" indent="-228600">
                <a:buAutoNum type="arabicPeriod"/>
              </a:pPr>
              <a:r>
                <a:rPr lang="en-US" sz="1200" dirty="0">
                  <a:solidFill>
                    <a:schemeClr val="tx1">
                      <a:lumMod val="85000"/>
                      <a:lumOff val="15000"/>
                    </a:schemeClr>
                  </a:solidFill>
                </a:rPr>
                <a:t>…</a:t>
              </a:r>
            </a:p>
            <a:p>
              <a:pPr marL="228600" indent="-228600">
                <a:buAutoNum type="arabicPeriod"/>
              </a:pPr>
              <a:r>
                <a:rPr lang="en-US" sz="1200" dirty="0">
                  <a:solidFill>
                    <a:schemeClr val="tx1">
                      <a:lumMod val="85000"/>
                      <a:lumOff val="15000"/>
                    </a:schemeClr>
                  </a:solidFill>
                </a:rPr>
                <a:t>…</a:t>
              </a:r>
              <a:endParaRPr lang="en-US" sz="1200" dirty="0"/>
            </a:p>
          </p:txBody>
        </p:sp>
      </p:grpSp>
    </p:spTree>
    <p:extLst>
      <p:ext uri="{BB962C8B-B14F-4D97-AF65-F5344CB8AC3E}">
        <p14:creationId xmlns:p14="http://schemas.microsoft.com/office/powerpoint/2010/main" val="2116750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369</Words>
  <Application>Microsoft Macintosh PowerPoint</Application>
  <PresentationFormat>Widescreen</PresentationFormat>
  <Paragraphs>47</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PathFinder</vt:lpstr>
      <vt:lpstr>What is PathFinder?</vt:lpstr>
      <vt:lpstr>What does PathFinder do?</vt:lpstr>
      <vt:lpstr>How does PathFinder work?</vt:lpstr>
      <vt:lpstr>Use case with PathFinder?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PathFinder</dc:title>
  <dc:creator>Woody K</dc:creator>
  <cp:lastModifiedBy>Woody K</cp:lastModifiedBy>
  <cp:revision>2</cp:revision>
  <dcterms:created xsi:type="dcterms:W3CDTF">2024-05-01T20:48:01Z</dcterms:created>
  <dcterms:modified xsi:type="dcterms:W3CDTF">2024-05-01T21:49:39Z</dcterms:modified>
</cp:coreProperties>
</file>