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3"/>
  </p:notesMasterIdLst>
  <p:sldIdLst>
    <p:sldId id="257"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602" autoAdjust="0"/>
  </p:normalViewPr>
  <p:slideViewPr>
    <p:cSldViewPr snapToGrid="0">
      <p:cViewPr varScale="1">
        <p:scale>
          <a:sx n="67" d="100"/>
          <a:sy n="67" d="100"/>
        </p:scale>
        <p:origin x="318"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20E7E-CE38-4D40-98FC-B39F67833426}" type="datetimeFigureOut">
              <a:rPr lang="zh-CN" altLang="en-US" smtClean="0"/>
              <a:t>2020/12/25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4E634-1636-4BD4-A776-C61DBA7B1151}" type="slidenum">
              <a:rPr lang="zh-CN" altLang="en-US" smtClean="0"/>
              <a:t>‹#›</a:t>
            </a:fld>
            <a:endParaRPr lang="zh-CN" altLang="en-US"/>
          </a:p>
        </p:txBody>
      </p:sp>
    </p:spTree>
    <p:extLst>
      <p:ext uri="{BB962C8B-B14F-4D97-AF65-F5344CB8AC3E}">
        <p14:creationId xmlns:p14="http://schemas.microsoft.com/office/powerpoint/2010/main" val="381733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从心所欲不逾矩</a:t>
            </a:r>
          </a:p>
        </p:txBody>
      </p:sp>
      <p:sp>
        <p:nvSpPr>
          <p:cNvPr id="4" name="Slide Number Placeholder 3"/>
          <p:cNvSpPr>
            <a:spLocks noGrp="1"/>
          </p:cNvSpPr>
          <p:nvPr>
            <p:ph type="sldNum" sz="quarter" idx="5"/>
          </p:nvPr>
        </p:nvSpPr>
        <p:spPr/>
        <p:txBody>
          <a:bodyPr/>
          <a:lstStyle/>
          <a:p>
            <a:fld id="{BCA4E634-1636-4BD4-A776-C61DBA7B1151}" type="slidenum">
              <a:rPr lang="zh-CN" altLang="en-US" smtClean="0"/>
              <a:t>2</a:t>
            </a:fld>
            <a:endParaRPr lang="zh-CN" altLang="en-US"/>
          </a:p>
        </p:txBody>
      </p:sp>
    </p:spTree>
    <p:extLst>
      <p:ext uri="{BB962C8B-B14F-4D97-AF65-F5344CB8AC3E}">
        <p14:creationId xmlns:p14="http://schemas.microsoft.com/office/powerpoint/2010/main" val="3783236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BCA4E634-1636-4BD4-A776-C61DBA7B1151}" type="slidenum">
              <a:rPr lang="zh-CN" altLang="en-US" smtClean="0"/>
              <a:t>7</a:t>
            </a:fld>
            <a:endParaRPr lang="zh-CN" altLang="en-US"/>
          </a:p>
        </p:txBody>
      </p:sp>
    </p:spTree>
    <p:extLst>
      <p:ext uri="{BB962C8B-B14F-4D97-AF65-F5344CB8AC3E}">
        <p14:creationId xmlns:p14="http://schemas.microsoft.com/office/powerpoint/2010/main" val="228130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12/25/2020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12/25/2020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ltLang="zh-CN"/>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12/25/2020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12/25/2020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ltLang="zh-CN"/>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12/25/2020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ltLang="zh-CN"/>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12/25/2020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12/25/2020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zh-CN" altLang="en-US" dirty="0"/>
              <a:t>如何提升软件质量</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6E7D1-362E-4766-B246-743734B8C147}"/>
              </a:ext>
            </a:extLst>
          </p:cNvPr>
          <p:cNvSpPr>
            <a:spLocks noGrp="1"/>
          </p:cNvSpPr>
          <p:nvPr>
            <p:ph type="title"/>
          </p:nvPr>
        </p:nvSpPr>
        <p:spPr>
          <a:xfrm>
            <a:off x="581192" y="1801113"/>
            <a:ext cx="11029616" cy="4842967"/>
          </a:xfrm>
        </p:spPr>
        <p:txBody>
          <a:bodyPr anchor="t">
            <a:normAutofit/>
          </a:bodyPr>
          <a:lstStyle/>
          <a:p>
            <a:r>
              <a:rPr lang="en-US" altLang="zh-CN" dirty="0"/>
              <a:t>1</a:t>
            </a:r>
            <a:r>
              <a:rPr lang="zh-CN" altLang="en-US" dirty="0"/>
              <a:t>、如何设计？</a:t>
            </a:r>
            <a:br>
              <a:rPr lang="en-US" altLang="zh-CN" dirty="0"/>
            </a:br>
            <a:r>
              <a:rPr lang="en-US" altLang="zh-CN" dirty="0"/>
              <a:t>2</a:t>
            </a:r>
            <a:r>
              <a:rPr lang="zh-CN" altLang="en-US" dirty="0"/>
              <a:t>、如何实现？</a:t>
            </a:r>
            <a:br>
              <a:rPr lang="en-US" altLang="zh-CN" dirty="0"/>
            </a:br>
            <a:r>
              <a:rPr lang="en-US" altLang="zh-CN" dirty="0"/>
              <a:t>3</a:t>
            </a:r>
            <a:r>
              <a:rPr lang="zh-CN" altLang="en-US" dirty="0"/>
              <a:t>、如何测试？</a:t>
            </a:r>
            <a:br>
              <a:rPr lang="en-US" altLang="zh-CN" dirty="0"/>
            </a:br>
            <a:r>
              <a:rPr lang="en-US" altLang="zh-CN" dirty="0"/>
              <a:t>4</a:t>
            </a:r>
            <a:r>
              <a:rPr lang="zh-CN" altLang="en-US" dirty="0"/>
              <a:t>、版本管理与产品线</a:t>
            </a:r>
            <a:br>
              <a:rPr lang="en-US" altLang="zh-CN" dirty="0"/>
            </a:br>
            <a:r>
              <a:rPr lang="en-US" altLang="zh-CN" dirty="0"/>
              <a:t>5</a:t>
            </a:r>
            <a:r>
              <a:rPr lang="zh-CN" altLang="en-US" dirty="0"/>
              <a:t>、开发团队结构及任务分配原则</a:t>
            </a:r>
            <a:br>
              <a:rPr lang="en-US" altLang="zh-CN" dirty="0"/>
            </a:br>
            <a:r>
              <a:rPr lang="en-US" altLang="zh-CN" dirty="0"/>
              <a:t>6</a:t>
            </a:r>
            <a:r>
              <a:rPr lang="zh-CN" altLang="en-US" dirty="0"/>
              <a:t>、问题追踪与问题管理</a:t>
            </a:r>
            <a:br>
              <a:rPr lang="en-US" altLang="zh-CN" dirty="0"/>
            </a:br>
            <a:br>
              <a:rPr lang="en-US" altLang="zh-CN" dirty="0"/>
            </a:br>
            <a:endParaRPr lang="zh-CN" altLang="en-US" dirty="0"/>
          </a:p>
        </p:txBody>
      </p:sp>
      <p:sp>
        <p:nvSpPr>
          <p:cNvPr id="4" name="TextBox 3">
            <a:extLst>
              <a:ext uri="{FF2B5EF4-FFF2-40B4-BE49-F238E27FC236}">
                <a16:creationId xmlns:a16="http://schemas.microsoft.com/office/drawing/2014/main" id="{2D26104B-A132-4562-9A55-B96615D76710}"/>
              </a:ext>
            </a:extLst>
          </p:cNvPr>
          <p:cNvSpPr txBox="1"/>
          <p:nvPr/>
        </p:nvSpPr>
        <p:spPr>
          <a:xfrm>
            <a:off x="581192" y="696286"/>
            <a:ext cx="4698722" cy="769441"/>
          </a:xfrm>
          <a:prstGeom prst="rect">
            <a:avLst/>
          </a:prstGeom>
          <a:noFill/>
        </p:spPr>
        <p:txBody>
          <a:bodyPr wrap="none" rtlCol="0">
            <a:spAutoFit/>
          </a:bodyPr>
          <a:lstStyle/>
          <a:p>
            <a:r>
              <a:rPr lang="zh-CN" altLang="en-US" sz="4400" dirty="0">
                <a:solidFill>
                  <a:schemeClr val="accent1">
                    <a:lumMod val="50000"/>
                  </a:schemeClr>
                </a:solidFill>
                <a:latin typeface="华文琥珀" panose="020B0503020204020204" pitchFamily="2" charset="-122"/>
                <a:ea typeface="华文琥珀" panose="020B0503020204020204" pitchFamily="2" charset="-122"/>
              </a:rPr>
              <a:t>如何提升软件质量</a:t>
            </a:r>
          </a:p>
        </p:txBody>
      </p:sp>
    </p:spTree>
    <p:extLst>
      <p:ext uri="{BB962C8B-B14F-4D97-AF65-F5344CB8AC3E}">
        <p14:creationId xmlns:p14="http://schemas.microsoft.com/office/powerpoint/2010/main" val="3495581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E45E-F60F-4655-8991-A9F63DC9DB4A}"/>
              </a:ext>
            </a:extLst>
          </p:cNvPr>
          <p:cNvSpPr>
            <a:spLocks noGrp="1"/>
          </p:cNvSpPr>
          <p:nvPr>
            <p:ph type="title"/>
          </p:nvPr>
        </p:nvSpPr>
        <p:spPr/>
        <p:txBody>
          <a:bodyPr anchor="t"/>
          <a:lstStyle/>
          <a:p>
            <a:r>
              <a:rPr lang="en-US" altLang="zh-CN" dirty="0"/>
              <a:t>1</a:t>
            </a:r>
            <a:r>
              <a:rPr lang="zh-CN" altLang="en-US" dirty="0"/>
              <a:t>、如何设计</a:t>
            </a:r>
          </a:p>
        </p:txBody>
      </p:sp>
      <p:pic>
        <p:nvPicPr>
          <p:cNvPr id="8" name="Picture 7" descr="Text&#10;&#10;Description automatically generated">
            <a:extLst>
              <a:ext uri="{FF2B5EF4-FFF2-40B4-BE49-F238E27FC236}">
                <a16:creationId xmlns:a16="http://schemas.microsoft.com/office/drawing/2014/main" id="{AFFD5C25-3330-4A9A-8362-008E9CD396FD}"/>
              </a:ext>
            </a:extLst>
          </p:cNvPr>
          <p:cNvPicPr>
            <a:picLocks noChangeAspect="1"/>
          </p:cNvPicPr>
          <p:nvPr/>
        </p:nvPicPr>
        <p:blipFill>
          <a:blip r:embed="rId2"/>
          <a:stretch>
            <a:fillRect/>
          </a:stretch>
        </p:blipFill>
        <p:spPr>
          <a:xfrm>
            <a:off x="133350" y="1514475"/>
            <a:ext cx="7810500" cy="4792807"/>
          </a:xfrm>
          <a:prstGeom prst="rect">
            <a:avLst/>
          </a:prstGeom>
        </p:spPr>
      </p:pic>
      <p:sp>
        <p:nvSpPr>
          <p:cNvPr id="9" name="TextBox 8">
            <a:extLst>
              <a:ext uri="{FF2B5EF4-FFF2-40B4-BE49-F238E27FC236}">
                <a16:creationId xmlns:a16="http://schemas.microsoft.com/office/drawing/2014/main" id="{2BC8066C-4DFE-4E3A-A164-BBBFBEF24D68}"/>
              </a:ext>
            </a:extLst>
          </p:cNvPr>
          <p:cNvSpPr txBox="1"/>
          <p:nvPr/>
        </p:nvSpPr>
        <p:spPr>
          <a:xfrm>
            <a:off x="7943850" y="1526470"/>
            <a:ext cx="3877985" cy="369332"/>
          </a:xfrm>
          <a:prstGeom prst="rect">
            <a:avLst/>
          </a:prstGeom>
          <a:noFill/>
        </p:spPr>
        <p:txBody>
          <a:bodyPr wrap="none" rtlCol="0">
            <a:spAutoFit/>
          </a:bodyPr>
          <a:lstStyle/>
          <a:p>
            <a:r>
              <a:rPr lang="zh-CN" altLang="en-US" dirty="0"/>
              <a:t>需要了解并应用不同层级的设计模式</a:t>
            </a:r>
          </a:p>
        </p:txBody>
      </p:sp>
    </p:spTree>
    <p:extLst>
      <p:ext uri="{BB962C8B-B14F-4D97-AF65-F5344CB8AC3E}">
        <p14:creationId xmlns:p14="http://schemas.microsoft.com/office/powerpoint/2010/main" val="2072583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55C88-8C9D-4614-BAA2-8B33829C1BCB}"/>
              </a:ext>
            </a:extLst>
          </p:cNvPr>
          <p:cNvSpPr>
            <a:spLocks noGrp="1"/>
          </p:cNvSpPr>
          <p:nvPr>
            <p:ph type="title"/>
          </p:nvPr>
        </p:nvSpPr>
        <p:spPr/>
        <p:txBody>
          <a:bodyPr anchor="t"/>
          <a:lstStyle/>
          <a:p>
            <a:r>
              <a:rPr lang="en-US" altLang="zh-CN" dirty="0"/>
              <a:t>2</a:t>
            </a:r>
            <a:r>
              <a:rPr lang="zh-CN" altLang="en-US" dirty="0"/>
              <a:t>、如何实现</a:t>
            </a:r>
          </a:p>
        </p:txBody>
      </p:sp>
      <p:pic>
        <p:nvPicPr>
          <p:cNvPr id="8" name="Picture 7" descr="Diagram, table&#10;&#10;Description automatically generated">
            <a:extLst>
              <a:ext uri="{FF2B5EF4-FFF2-40B4-BE49-F238E27FC236}">
                <a16:creationId xmlns:a16="http://schemas.microsoft.com/office/drawing/2014/main" id="{42C560EE-3960-456B-A4A8-D97285F285DB}"/>
              </a:ext>
            </a:extLst>
          </p:cNvPr>
          <p:cNvPicPr>
            <a:picLocks noChangeAspect="1"/>
          </p:cNvPicPr>
          <p:nvPr/>
        </p:nvPicPr>
        <p:blipFill>
          <a:blip r:embed="rId2"/>
          <a:stretch>
            <a:fillRect/>
          </a:stretch>
        </p:blipFill>
        <p:spPr>
          <a:xfrm>
            <a:off x="1091528" y="1321635"/>
            <a:ext cx="4562355" cy="4614863"/>
          </a:xfrm>
          <a:prstGeom prst="rect">
            <a:avLst/>
          </a:prstGeom>
        </p:spPr>
      </p:pic>
      <p:sp>
        <p:nvSpPr>
          <p:cNvPr id="9" name="TextBox 8">
            <a:extLst>
              <a:ext uri="{FF2B5EF4-FFF2-40B4-BE49-F238E27FC236}">
                <a16:creationId xmlns:a16="http://schemas.microsoft.com/office/drawing/2014/main" id="{5B4BFFD4-433C-46BC-9A84-755C6482D66E}"/>
              </a:ext>
            </a:extLst>
          </p:cNvPr>
          <p:cNvSpPr txBox="1"/>
          <p:nvPr/>
        </p:nvSpPr>
        <p:spPr>
          <a:xfrm>
            <a:off x="6181077" y="1429211"/>
            <a:ext cx="5605462" cy="923330"/>
          </a:xfrm>
          <a:prstGeom prst="rect">
            <a:avLst/>
          </a:prstGeom>
          <a:noFill/>
        </p:spPr>
        <p:txBody>
          <a:bodyPr wrap="square" rtlCol="0">
            <a:spAutoFit/>
          </a:bodyPr>
          <a:lstStyle/>
          <a:p>
            <a:r>
              <a:rPr lang="zh-CN" altLang="en-US" dirty="0"/>
              <a:t>编码质量是整个软件项目质量的核心，对于熵值很高的软件项目，有时重新开发的成本会低于继续维护的成本。</a:t>
            </a:r>
          </a:p>
        </p:txBody>
      </p:sp>
      <p:pic>
        <p:nvPicPr>
          <p:cNvPr id="11" name="Picture 10" descr="Background pattern&#10;&#10;Description automatically generated">
            <a:extLst>
              <a:ext uri="{FF2B5EF4-FFF2-40B4-BE49-F238E27FC236}">
                <a16:creationId xmlns:a16="http://schemas.microsoft.com/office/drawing/2014/main" id="{0E008A3F-E7EA-44B5-B421-31AFE587803A}"/>
              </a:ext>
            </a:extLst>
          </p:cNvPr>
          <p:cNvPicPr>
            <a:picLocks noChangeAspect="1"/>
          </p:cNvPicPr>
          <p:nvPr/>
        </p:nvPicPr>
        <p:blipFill>
          <a:blip r:embed="rId3"/>
          <a:stretch>
            <a:fillRect/>
          </a:stretch>
        </p:blipFill>
        <p:spPr>
          <a:xfrm>
            <a:off x="6914983" y="3961043"/>
            <a:ext cx="4695825" cy="2328314"/>
          </a:xfrm>
          <a:prstGeom prst="rect">
            <a:avLst/>
          </a:prstGeom>
        </p:spPr>
      </p:pic>
    </p:spTree>
    <p:extLst>
      <p:ext uri="{BB962C8B-B14F-4D97-AF65-F5344CB8AC3E}">
        <p14:creationId xmlns:p14="http://schemas.microsoft.com/office/powerpoint/2010/main" val="1219993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0616A-1DB4-4708-9796-E2797E6956D0}"/>
              </a:ext>
            </a:extLst>
          </p:cNvPr>
          <p:cNvSpPr>
            <a:spLocks noGrp="1"/>
          </p:cNvSpPr>
          <p:nvPr>
            <p:ph type="title"/>
          </p:nvPr>
        </p:nvSpPr>
        <p:spPr/>
        <p:txBody>
          <a:bodyPr anchor="t"/>
          <a:lstStyle/>
          <a:p>
            <a:r>
              <a:rPr lang="en-US" altLang="zh-CN" dirty="0"/>
              <a:t>3</a:t>
            </a:r>
            <a:r>
              <a:rPr lang="zh-CN" altLang="en-US" dirty="0"/>
              <a:t>、如何测试？</a:t>
            </a:r>
          </a:p>
        </p:txBody>
      </p:sp>
      <p:sp>
        <p:nvSpPr>
          <p:cNvPr id="10" name="Oval 9">
            <a:extLst>
              <a:ext uri="{FF2B5EF4-FFF2-40B4-BE49-F238E27FC236}">
                <a16:creationId xmlns:a16="http://schemas.microsoft.com/office/drawing/2014/main" id="{DB673327-5A17-4EDB-8F51-64DD977FADB3}"/>
              </a:ext>
            </a:extLst>
          </p:cNvPr>
          <p:cNvSpPr/>
          <p:nvPr/>
        </p:nvSpPr>
        <p:spPr>
          <a:xfrm>
            <a:off x="4167188" y="2240280"/>
            <a:ext cx="2743200" cy="118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软件的可测试性</a:t>
            </a:r>
          </a:p>
        </p:txBody>
      </p:sp>
      <p:sp>
        <p:nvSpPr>
          <p:cNvPr id="11" name="Oval 10">
            <a:extLst>
              <a:ext uri="{FF2B5EF4-FFF2-40B4-BE49-F238E27FC236}">
                <a16:creationId xmlns:a16="http://schemas.microsoft.com/office/drawing/2014/main" id="{F04F8308-0683-455B-973C-433A5F5EAD62}"/>
              </a:ext>
            </a:extLst>
          </p:cNvPr>
          <p:cNvSpPr/>
          <p:nvPr/>
        </p:nvSpPr>
        <p:spPr>
          <a:xfrm>
            <a:off x="2185988" y="1221432"/>
            <a:ext cx="1828800" cy="9074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设计阶段的考虑</a:t>
            </a:r>
          </a:p>
        </p:txBody>
      </p:sp>
      <p:cxnSp>
        <p:nvCxnSpPr>
          <p:cNvPr id="13" name="Straight Arrow Connector 12">
            <a:extLst>
              <a:ext uri="{FF2B5EF4-FFF2-40B4-BE49-F238E27FC236}">
                <a16:creationId xmlns:a16="http://schemas.microsoft.com/office/drawing/2014/main" id="{6B6633BB-553E-49FF-808C-6279F600CE8E}"/>
              </a:ext>
            </a:extLst>
          </p:cNvPr>
          <p:cNvCxnSpPr>
            <a:cxnSpLocks/>
            <a:endCxn id="10" idx="1"/>
          </p:cNvCxnSpPr>
          <p:nvPr/>
        </p:nvCxnSpPr>
        <p:spPr>
          <a:xfrm>
            <a:off x="3860006" y="1943100"/>
            <a:ext cx="708914" cy="47126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BB961E4-1B9C-4738-BB63-073E31DB5A5A}"/>
              </a:ext>
            </a:extLst>
          </p:cNvPr>
          <p:cNvSpPr/>
          <p:nvPr/>
        </p:nvSpPr>
        <p:spPr>
          <a:xfrm>
            <a:off x="1825720" y="4250055"/>
            <a:ext cx="2743200" cy="118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开发阶段的测试</a:t>
            </a:r>
          </a:p>
        </p:txBody>
      </p:sp>
      <p:cxnSp>
        <p:nvCxnSpPr>
          <p:cNvPr id="16" name="Straight Arrow Connector 15">
            <a:extLst>
              <a:ext uri="{FF2B5EF4-FFF2-40B4-BE49-F238E27FC236}">
                <a16:creationId xmlns:a16="http://schemas.microsoft.com/office/drawing/2014/main" id="{47D56AF0-FDC4-4FA6-BBBD-54E944863BFB}"/>
              </a:ext>
            </a:extLst>
          </p:cNvPr>
          <p:cNvCxnSpPr>
            <a:cxnSpLocks/>
          </p:cNvCxnSpPr>
          <p:nvPr/>
        </p:nvCxnSpPr>
        <p:spPr>
          <a:xfrm flipH="1">
            <a:off x="3659141" y="3286125"/>
            <a:ext cx="1027159" cy="96393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E0B9041-4D3D-43E9-A5D4-5E55577ACAE4}"/>
              </a:ext>
            </a:extLst>
          </p:cNvPr>
          <p:cNvSpPr/>
          <p:nvPr/>
        </p:nvSpPr>
        <p:spPr>
          <a:xfrm>
            <a:off x="5030741" y="4250055"/>
            <a:ext cx="2743200" cy="118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产品发布的测试</a:t>
            </a:r>
          </a:p>
        </p:txBody>
      </p:sp>
      <p:sp>
        <p:nvSpPr>
          <p:cNvPr id="21" name="Oval 20">
            <a:extLst>
              <a:ext uri="{FF2B5EF4-FFF2-40B4-BE49-F238E27FC236}">
                <a16:creationId xmlns:a16="http://schemas.microsoft.com/office/drawing/2014/main" id="{90E1528C-A519-4EC8-A5A5-2F89F056785C}"/>
              </a:ext>
            </a:extLst>
          </p:cNvPr>
          <p:cNvSpPr/>
          <p:nvPr/>
        </p:nvSpPr>
        <p:spPr>
          <a:xfrm>
            <a:off x="8118382" y="4159567"/>
            <a:ext cx="2743200" cy="1188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软件维护阶段的测试</a:t>
            </a:r>
          </a:p>
        </p:txBody>
      </p:sp>
      <p:cxnSp>
        <p:nvCxnSpPr>
          <p:cNvPr id="22" name="Straight Arrow Connector 21">
            <a:extLst>
              <a:ext uri="{FF2B5EF4-FFF2-40B4-BE49-F238E27FC236}">
                <a16:creationId xmlns:a16="http://schemas.microsoft.com/office/drawing/2014/main" id="{9E579F5A-B53D-4FCC-9401-06BE80F790A3}"/>
              </a:ext>
            </a:extLst>
          </p:cNvPr>
          <p:cNvCxnSpPr>
            <a:cxnSpLocks/>
            <a:stCxn id="10" idx="4"/>
            <a:endCxn id="20" idx="0"/>
          </p:cNvCxnSpPr>
          <p:nvPr/>
        </p:nvCxnSpPr>
        <p:spPr>
          <a:xfrm>
            <a:off x="5538788" y="3429000"/>
            <a:ext cx="863553" cy="82105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1573A38-01DC-46B3-9521-79D030AE8FE4}"/>
              </a:ext>
            </a:extLst>
          </p:cNvPr>
          <p:cNvCxnSpPr>
            <a:cxnSpLocks/>
            <a:stCxn id="10" idx="5"/>
            <a:endCxn id="21" idx="1"/>
          </p:cNvCxnSpPr>
          <p:nvPr/>
        </p:nvCxnSpPr>
        <p:spPr>
          <a:xfrm>
            <a:off x="6508656" y="3254916"/>
            <a:ext cx="2011458" cy="107873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0EDDC6-AC9C-44B4-9B34-7CB0ACFD7D1D}"/>
              </a:ext>
            </a:extLst>
          </p:cNvPr>
          <p:cNvSpPr txBox="1"/>
          <p:nvPr/>
        </p:nvSpPr>
        <p:spPr>
          <a:xfrm>
            <a:off x="6910388" y="736714"/>
            <a:ext cx="5148262" cy="2308324"/>
          </a:xfrm>
          <a:prstGeom prst="rect">
            <a:avLst/>
          </a:prstGeom>
          <a:noFill/>
        </p:spPr>
        <p:txBody>
          <a:bodyPr wrap="square" rtlCol="0">
            <a:spAutoFit/>
          </a:bodyPr>
          <a:lstStyle/>
          <a:p>
            <a:r>
              <a:rPr lang="zh-CN" altLang="en-US" sz="2400" dirty="0"/>
              <a:t>核心问题是如何降低测试成本，提高测试效率</a:t>
            </a:r>
            <a:endParaRPr lang="en-US" altLang="zh-CN" sz="2400" dirty="0"/>
          </a:p>
          <a:p>
            <a:endParaRPr lang="en-US" altLang="zh-CN" sz="2400" dirty="0"/>
          </a:p>
          <a:p>
            <a:r>
              <a:rPr lang="zh-CN" altLang="en-US" sz="2400" dirty="0"/>
              <a:t>测试是软件质量的保护屏障，没有回归测试，就无法维护软件，无法提高软件质量。</a:t>
            </a:r>
          </a:p>
        </p:txBody>
      </p:sp>
    </p:spTree>
    <p:extLst>
      <p:ext uri="{BB962C8B-B14F-4D97-AF65-F5344CB8AC3E}">
        <p14:creationId xmlns:p14="http://schemas.microsoft.com/office/powerpoint/2010/main" val="294744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FC00-664E-426C-840D-437CE548AC11}"/>
              </a:ext>
            </a:extLst>
          </p:cNvPr>
          <p:cNvSpPr>
            <a:spLocks noGrp="1"/>
          </p:cNvSpPr>
          <p:nvPr>
            <p:ph type="title"/>
          </p:nvPr>
        </p:nvSpPr>
        <p:spPr>
          <a:xfrm>
            <a:off x="581192" y="702156"/>
            <a:ext cx="11029616" cy="623305"/>
          </a:xfrm>
        </p:spPr>
        <p:txBody>
          <a:bodyPr anchor="t"/>
          <a:lstStyle/>
          <a:p>
            <a:r>
              <a:rPr lang="en-US" altLang="zh-CN" dirty="0"/>
              <a:t>4</a:t>
            </a:r>
            <a:r>
              <a:rPr lang="zh-CN" altLang="en-US" dirty="0"/>
              <a:t>、版本管理与产品线</a:t>
            </a:r>
          </a:p>
        </p:txBody>
      </p:sp>
      <p:sp>
        <p:nvSpPr>
          <p:cNvPr id="6" name="Rectangle 5">
            <a:extLst>
              <a:ext uri="{FF2B5EF4-FFF2-40B4-BE49-F238E27FC236}">
                <a16:creationId xmlns:a16="http://schemas.microsoft.com/office/drawing/2014/main" id="{95566D2D-F8CF-41B9-BFA4-EFC5185401E8}"/>
              </a:ext>
            </a:extLst>
          </p:cNvPr>
          <p:cNvSpPr/>
          <p:nvPr/>
        </p:nvSpPr>
        <p:spPr>
          <a:xfrm>
            <a:off x="864066" y="6400800"/>
            <a:ext cx="6878973"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10" descr="Diagram&#10;&#10;Description automatically generated">
            <a:extLst>
              <a:ext uri="{FF2B5EF4-FFF2-40B4-BE49-F238E27FC236}">
                <a16:creationId xmlns:a16="http://schemas.microsoft.com/office/drawing/2014/main" id="{B016ED34-D41B-4BDF-8D6F-DC7371EB6358}"/>
              </a:ext>
            </a:extLst>
          </p:cNvPr>
          <p:cNvPicPr>
            <a:picLocks noChangeAspect="1"/>
          </p:cNvPicPr>
          <p:nvPr/>
        </p:nvPicPr>
        <p:blipFill>
          <a:blip r:embed="rId2"/>
          <a:stretch>
            <a:fillRect/>
          </a:stretch>
        </p:blipFill>
        <p:spPr>
          <a:xfrm>
            <a:off x="1076325" y="1662113"/>
            <a:ext cx="5391150" cy="2695575"/>
          </a:xfrm>
          <a:prstGeom prst="rect">
            <a:avLst/>
          </a:prstGeom>
        </p:spPr>
      </p:pic>
      <p:sp>
        <p:nvSpPr>
          <p:cNvPr id="13" name="TextBox 12">
            <a:extLst>
              <a:ext uri="{FF2B5EF4-FFF2-40B4-BE49-F238E27FC236}">
                <a16:creationId xmlns:a16="http://schemas.microsoft.com/office/drawing/2014/main" id="{B563F913-DD41-45A4-BAAA-EA3ED36A70A7}"/>
              </a:ext>
            </a:extLst>
          </p:cNvPr>
          <p:cNvSpPr txBox="1"/>
          <p:nvPr/>
        </p:nvSpPr>
        <p:spPr>
          <a:xfrm>
            <a:off x="1271587" y="5025866"/>
            <a:ext cx="4714875" cy="1200329"/>
          </a:xfrm>
          <a:prstGeom prst="rect">
            <a:avLst/>
          </a:prstGeom>
          <a:noFill/>
        </p:spPr>
        <p:txBody>
          <a:bodyPr wrap="square" rtlCol="0">
            <a:spAutoFit/>
          </a:bodyPr>
          <a:lstStyle/>
          <a:p>
            <a:r>
              <a:rPr lang="zh-CN" altLang="en-US" sz="2400" dirty="0"/>
              <a:t>必须遵循业界普遍使用的版本管理工具和管理策略，严格遵守版本管理的相关规则</a:t>
            </a:r>
          </a:p>
        </p:txBody>
      </p:sp>
      <p:pic>
        <p:nvPicPr>
          <p:cNvPr id="16" name="Picture 15" descr="Diagram&#10;&#10;Description automatically generated">
            <a:extLst>
              <a:ext uri="{FF2B5EF4-FFF2-40B4-BE49-F238E27FC236}">
                <a16:creationId xmlns:a16="http://schemas.microsoft.com/office/drawing/2014/main" id="{23F57056-264F-4A38-8FDA-1CFE458A5616}"/>
              </a:ext>
            </a:extLst>
          </p:cNvPr>
          <p:cNvPicPr>
            <a:picLocks noChangeAspect="1"/>
          </p:cNvPicPr>
          <p:nvPr/>
        </p:nvPicPr>
        <p:blipFill>
          <a:blip r:embed="rId3"/>
          <a:stretch>
            <a:fillRect/>
          </a:stretch>
        </p:blipFill>
        <p:spPr>
          <a:xfrm>
            <a:off x="7422684" y="4022085"/>
            <a:ext cx="4333875" cy="2607315"/>
          </a:xfrm>
          <a:prstGeom prst="rect">
            <a:avLst/>
          </a:prstGeom>
        </p:spPr>
      </p:pic>
      <p:sp>
        <p:nvSpPr>
          <p:cNvPr id="18" name="TextBox 17">
            <a:extLst>
              <a:ext uri="{FF2B5EF4-FFF2-40B4-BE49-F238E27FC236}">
                <a16:creationId xmlns:a16="http://schemas.microsoft.com/office/drawing/2014/main" id="{180F25B2-F731-4C8F-9DDE-B72E885FF5B9}"/>
              </a:ext>
            </a:extLst>
          </p:cNvPr>
          <p:cNvSpPr txBox="1"/>
          <p:nvPr/>
        </p:nvSpPr>
        <p:spPr>
          <a:xfrm>
            <a:off x="7172325" y="1325461"/>
            <a:ext cx="2478755" cy="369332"/>
          </a:xfrm>
          <a:prstGeom prst="rect">
            <a:avLst/>
          </a:prstGeom>
          <a:noFill/>
        </p:spPr>
        <p:txBody>
          <a:bodyPr wrap="none" rtlCol="0">
            <a:spAutoFit/>
          </a:bodyPr>
          <a:lstStyle/>
          <a:p>
            <a:r>
              <a:rPr lang="zh-CN" altLang="en-US" dirty="0"/>
              <a:t>产品线工程的核心是：</a:t>
            </a:r>
          </a:p>
        </p:txBody>
      </p:sp>
      <p:sp>
        <p:nvSpPr>
          <p:cNvPr id="19" name="Rectangle: Rounded Corners 18">
            <a:extLst>
              <a:ext uri="{FF2B5EF4-FFF2-40B4-BE49-F238E27FC236}">
                <a16:creationId xmlns:a16="http://schemas.microsoft.com/office/drawing/2014/main" id="{55DD88E1-569C-4FD6-92FF-07A5F03BB030}"/>
              </a:ext>
            </a:extLst>
          </p:cNvPr>
          <p:cNvSpPr/>
          <p:nvPr/>
        </p:nvSpPr>
        <p:spPr>
          <a:xfrm>
            <a:off x="8785230" y="1933602"/>
            <a:ext cx="11430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共享</a:t>
            </a:r>
          </a:p>
        </p:txBody>
      </p:sp>
      <p:sp>
        <p:nvSpPr>
          <p:cNvPr id="20" name="Oval 19">
            <a:extLst>
              <a:ext uri="{FF2B5EF4-FFF2-40B4-BE49-F238E27FC236}">
                <a16:creationId xmlns:a16="http://schemas.microsoft.com/office/drawing/2014/main" id="{3A3A42F2-7CE6-418C-8B5E-3EDFECEE30AD}"/>
              </a:ext>
            </a:extLst>
          </p:cNvPr>
          <p:cNvSpPr/>
          <p:nvPr/>
        </p:nvSpPr>
        <p:spPr>
          <a:xfrm>
            <a:off x="7054370" y="2225102"/>
            <a:ext cx="92868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代码</a:t>
            </a:r>
          </a:p>
        </p:txBody>
      </p:sp>
      <p:sp>
        <p:nvSpPr>
          <p:cNvPr id="21" name="Oval 20">
            <a:extLst>
              <a:ext uri="{FF2B5EF4-FFF2-40B4-BE49-F238E27FC236}">
                <a16:creationId xmlns:a16="http://schemas.microsoft.com/office/drawing/2014/main" id="{8CA12E5A-08BB-4C38-BD7B-419A7419FB0D}"/>
              </a:ext>
            </a:extLst>
          </p:cNvPr>
          <p:cNvSpPr/>
          <p:nvPr/>
        </p:nvSpPr>
        <p:spPr>
          <a:xfrm>
            <a:off x="7743039" y="2937778"/>
            <a:ext cx="92868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式样</a:t>
            </a:r>
          </a:p>
        </p:txBody>
      </p:sp>
      <p:sp>
        <p:nvSpPr>
          <p:cNvPr id="22" name="Oval 21">
            <a:extLst>
              <a:ext uri="{FF2B5EF4-FFF2-40B4-BE49-F238E27FC236}">
                <a16:creationId xmlns:a16="http://schemas.microsoft.com/office/drawing/2014/main" id="{7D78AC7E-4C11-4C54-BCB8-A9E3D06B6A26}"/>
              </a:ext>
            </a:extLst>
          </p:cNvPr>
          <p:cNvSpPr/>
          <p:nvPr/>
        </p:nvSpPr>
        <p:spPr>
          <a:xfrm>
            <a:off x="9356730" y="3009900"/>
            <a:ext cx="92868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流程</a:t>
            </a:r>
          </a:p>
        </p:txBody>
      </p:sp>
      <p:sp>
        <p:nvSpPr>
          <p:cNvPr id="23" name="Oval 22">
            <a:extLst>
              <a:ext uri="{FF2B5EF4-FFF2-40B4-BE49-F238E27FC236}">
                <a16:creationId xmlns:a16="http://schemas.microsoft.com/office/drawing/2014/main" id="{552B7449-A7C7-4F98-A914-AB60C38EE7EC}"/>
              </a:ext>
            </a:extLst>
          </p:cNvPr>
          <p:cNvSpPr/>
          <p:nvPr/>
        </p:nvSpPr>
        <p:spPr>
          <a:xfrm>
            <a:off x="10632294" y="2651249"/>
            <a:ext cx="92868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环境</a:t>
            </a:r>
          </a:p>
        </p:txBody>
      </p:sp>
      <p:sp>
        <p:nvSpPr>
          <p:cNvPr id="24" name="Oval 23">
            <a:extLst>
              <a:ext uri="{FF2B5EF4-FFF2-40B4-BE49-F238E27FC236}">
                <a16:creationId xmlns:a16="http://schemas.microsoft.com/office/drawing/2014/main" id="{3FD0D15C-2B29-4D28-89DA-CE8A0EAB68FF}"/>
              </a:ext>
            </a:extLst>
          </p:cNvPr>
          <p:cNvSpPr/>
          <p:nvPr/>
        </p:nvSpPr>
        <p:spPr>
          <a:xfrm>
            <a:off x="10827871" y="1960491"/>
            <a:ext cx="928688" cy="3693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人员</a:t>
            </a:r>
          </a:p>
        </p:txBody>
      </p:sp>
      <p:cxnSp>
        <p:nvCxnSpPr>
          <p:cNvPr id="26" name="Straight Arrow Connector 25">
            <a:extLst>
              <a:ext uri="{FF2B5EF4-FFF2-40B4-BE49-F238E27FC236}">
                <a16:creationId xmlns:a16="http://schemas.microsoft.com/office/drawing/2014/main" id="{2E7F93EF-FA8D-4266-958D-A9805AA513BA}"/>
              </a:ext>
            </a:extLst>
          </p:cNvPr>
          <p:cNvCxnSpPr>
            <a:cxnSpLocks/>
            <a:stCxn id="19" idx="1"/>
            <a:endCxn id="20" idx="6"/>
          </p:cNvCxnSpPr>
          <p:nvPr/>
        </p:nvCxnSpPr>
        <p:spPr>
          <a:xfrm flipH="1">
            <a:off x="7983058" y="2162202"/>
            <a:ext cx="802172" cy="247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173F623-DE1D-4086-BC30-4E3C0012596B}"/>
              </a:ext>
            </a:extLst>
          </p:cNvPr>
          <p:cNvCxnSpPr>
            <a:stCxn id="19" idx="2"/>
            <a:endCxn id="21" idx="7"/>
          </p:cNvCxnSpPr>
          <p:nvPr/>
        </p:nvCxnSpPr>
        <p:spPr>
          <a:xfrm flipH="1">
            <a:off x="8535724" y="2390802"/>
            <a:ext cx="821006" cy="601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E90E191-6804-4333-BE20-DDF1718FCEDD}"/>
              </a:ext>
            </a:extLst>
          </p:cNvPr>
          <p:cNvCxnSpPr>
            <a:stCxn id="19" idx="2"/>
            <a:endCxn id="22" idx="0"/>
          </p:cNvCxnSpPr>
          <p:nvPr/>
        </p:nvCxnSpPr>
        <p:spPr>
          <a:xfrm>
            <a:off x="9356730" y="2390802"/>
            <a:ext cx="464344" cy="619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E11C7C1-EF1E-4F1C-B0F0-82356AC3E859}"/>
              </a:ext>
            </a:extLst>
          </p:cNvPr>
          <p:cNvCxnSpPr>
            <a:cxnSpLocks/>
            <a:endCxn id="23" idx="1"/>
          </p:cNvCxnSpPr>
          <p:nvPr/>
        </p:nvCxnSpPr>
        <p:spPr>
          <a:xfrm>
            <a:off x="9909396" y="2290774"/>
            <a:ext cx="858901" cy="414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3742418-356F-47C9-8B65-BF17034AE386}"/>
              </a:ext>
            </a:extLst>
          </p:cNvPr>
          <p:cNvCxnSpPr>
            <a:cxnSpLocks/>
            <a:stCxn id="19" idx="3"/>
            <a:endCxn id="24" idx="2"/>
          </p:cNvCxnSpPr>
          <p:nvPr/>
        </p:nvCxnSpPr>
        <p:spPr>
          <a:xfrm flipV="1">
            <a:off x="9928230" y="2145157"/>
            <a:ext cx="899641" cy="17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436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8C0D8-5C59-4245-9D15-0B45DC37FD8B}"/>
              </a:ext>
            </a:extLst>
          </p:cNvPr>
          <p:cNvSpPr>
            <a:spLocks noGrp="1"/>
          </p:cNvSpPr>
          <p:nvPr>
            <p:ph type="title"/>
          </p:nvPr>
        </p:nvSpPr>
        <p:spPr>
          <a:xfrm>
            <a:off x="581192" y="702156"/>
            <a:ext cx="11029616" cy="631694"/>
          </a:xfrm>
        </p:spPr>
        <p:txBody>
          <a:bodyPr anchor="t"/>
          <a:lstStyle/>
          <a:p>
            <a:r>
              <a:rPr lang="en-US" altLang="zh-CN" dirty="0"/>
              <a:t>5</a:t>
            </a:r>
            <a:r>
              <a:rPr lang="zh-CN" altLang="en-US" dirty="0"/>
              <a:t>、开发团队结构与任务分配原则</a:t>
            </a:r>
          </a:p>
        </p:txBody>
      </p:sp>
      <p:pic>
        <p:nvPicPr>
          <p:cNvPr id="8" name="Picture 7" descr="A picture containing shape&#10;&#10;Description automatically generated">
            <a:extLst>
              <a:ext uri="{FF2B5EF4-FFF2-40B4-BE49-F238E27FC236}">
                <a16:creationId xmlns:a16="http://schemas.microsoft.com/office/drawing/2014/main" id="{92606206-7A76-4F7E-BE22-182DF2A65571}"/>
              </a:ext>
            </a:extLst>
          </p:cNvPr>
          <p:cNvPicPr>
            <a:picLocks noChangeAspect="1"/>
          </p:cNvPicPr>
          <p:nvPr/>
        </p:nvPicPr>
        <p:blipFill>
          <a:blip r:embed="rId3"/>
          <a:stretch>
            <a:fillRect/>
          </a:stretch>
        </p:blipFill>
        <p:spPr>
          <a:xfrm>
            <a:off x="1490662" y="3600449"/>
            <a:ext cx="3390727" cy="1757363"/>
          </a:xfrm>
          <a:prstGeom prst="rect">
            <a:avLst/>
          </a:prstGeom>
        </p:spPr>
      </p:pic>
      <p:sp>
        <p:nvSpPr>
          <p:cNvPr id="9" name="TextBox 8">
            <a:extLst>
              <a:ext uri="{FF2B5EF4-FFF2-40B4-BE49-F238E27FC236}">
                <a16:creationId xmlns:a16="http://schemas.microsoft.com/office/drawing/2014/main" id="{CBE184C8-3C18-4069-A9CF-289072360EE2}"/>
              </a:ext>
            </a:extLst>
          </p:cNvPr>
          <p:cNvSpPr txBox="1"/>
          <p:nvPr/>
        </p:nvSpPr>
        <p:spPr>
          <a:xfrm>
            <a:off x="814389" y="1500188"/>
            <a:ext cx="5281612" cy="1200329"/>
          </a:xfrm>
          <a:prstGeom prst="rect">
            <a:avLst/>
          </a:prstGeom>
          <a:noFill/>
        </p:spPr>
        <p:txBody>
          <a:bodyPr wrap="square" rtlCol="0">
            <a:spAutoFit/>
          </a:bodyPr>
          <a:lstStyle/>
          <a:p>
            <a:r>
              <a:rPr lang="zh-CN" altLang="en-US" dirty="0"/>
              <a:t>结对开发是实践中被证明高效的开发组织结构，一个开发课题应该最好有两名负责人，一主一从，可以分别担当不同任务，但相互了解并适当跟进协作者的工作任务以便及时提供援助和相互检查。</a:t>
            </a:r>
          </a:p>
        </p:txBody>
      </p:sp>
      <p:pic>
        <p:nvPicPr>
          <p:cNvPr id="11" name="Picture 10" descr="Graphical user interface, text, application, email&#10;&#10;Description automatically generated">
            <a:extLst>
              <a:ext uri="{FF2B5EF4-FFF2-40B4-BE49-F238E27FC236}">
                <a16:creationId xmlns:a16="http://schemas.microsoft.com/office/drawing/2014/main" id="{6F60911C-077C-4C31-BF95-30898EB3D64E}"/>
              </a:ext>
            </a:extLst>
          </p:cNvPr>
          <p:cNvPicPr>
            <a:picLocks noChangeAspect="1"/>
          </p:cNvPicPr>
          <p:nvPr/>
        </p:nvPicPr>
        <p:blipFill>
          <a:blip r:embed="rId4"/>
          <a:stretch>
            <a:fillRect/>
          </a:stretch>
        </p:blipFill>
        <p:spPr>
          <a:xfrm>
            <a:off x="6791325" y="2982738"/>
            <a:ext cx="4938713" cy="3707906"/>
          </a:xfrm>
          <a:prstGeom prst="rect">
            <a:avLst/>
          </a:prstGeom>
        </p:spPr>
      </p:pic>
      <p:sp>
        <p:nvSpPr>
          <p:cNvPr id="12" name="TextBox 11">
            <a:extLst>
              <a:ext uri="{FF2B5EF4-FFF2-40B4-BE49-F238E27FC236}">
                <a16:creationId xmlns:a16="http://schemas.microsoft.com/office/drawing/2014/main" id="{7BD80D45-763C-4A13-89FD-451B1A743277}"/>
              </a:ext>
            </a:extLst>
          </p:cNvPr>
          <p:cNvSpPr txBox="1"/>
          <p:nvPr/>
        </p:nvSpPr>
        <p:spPr>
          <a:xfrm>
            <a:off x="6791325" y="1454021"/>
            <a:ext cx="4529137" cy="1200329"/>
          </a:xfrm>
          <a:prstGeom prst="rect">
            <a:avLst/>
          </a:prstGeom>
          <a:noFill/>
        </p:spPr>
        <p:txBody>
          <a:bodyPr wrap="square" rtlCol="0">
            <a:spAutoFit/>
          </a:bodyPr>
          <a:lstStyle/>
          <a:p>
            <a:r>
              <a:rPr lang="zh-CN" altLang="en-US" dirty="0"/>
              <a:t>任务应该分配给专家，掌握信息最多的并能提供最佳方案的人就是专家，任务应该分配给这样的人，原理与软件设计中的</a:t>
            </a:r>
            <a:r>
              <a:rPr lang="en-US" altLang="zh-CN" dirty="0"/>
              <a:t>Expert</a:t>
            </a:r>
            <a:r>
              <a:rPr lang="zh-CN" altLang="en-US" dirty="0"/>
              <a:t>模式相同</a:t>
            </a:r>
          </a:p>
        </p:txBody>
      </p:sp>
    </p:spTree>
    <p:extLst>
      <p:ext uri="{BB962C8B-B14F-4D97-AF65-F5344CB8AC3E}">
        <p14:creationId xmlns:p14="http://schemas.microsoft.com/office/powerpoint/2010/main" val="3487310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125B-6315-461A-B4D8-0292C10F24A3}"/>
              </a:ext>
            </a:extLst>
          </p:cNvPr>
          <p:cNvSpPr>
            <a:spLocks noGrp="1"/>
          </p:cNvSpPr>
          <p:nvPr>
            <p:ph type="title"/>
          </p:nvPr>
        </p:nvSpPr>
        <p:spPr>
          <a:xfrm>
            <a:off x="581192" y="702156"/>
            <a:ext cx="11029616" cy="685969"/>
          </a:xfrm>
        </p:spPr>
        <p:txBody>
          <a:bodyPr anchor="t"/>
          <a:lstStyle/>
          <a:p>
            <a:r>
              <a:rPr lang="en-US" altLang="zh-CN" dirty="0"/>
              <a:t>6</a:t>
            </a:r>
            <a:r>
              <a:rPr lang="zh-CN" altLang="en-US" dirty="0"/>
              <a:t>、问题追踪与问题管理</a:t>
            </a:r>
          </a:p>
        </p:txBody>
      </p:sp>
      <p:sp>
        <p:nvSpPr>
          <p:cNvPr id="8" name="Rectangle 7">
            <a:extLst>
              <a:ext uri="{FF2B5EF4-FFF2-40B4-BE49-F238E27FC236}">
                <a16:creationId xmlns:a16="http://schemas.microsoft.com/office/drawing/2014/main" id="{06D20A49-C067-42DC-A381-9ADBA6B244F7}"/>
              </a:ext>
            </a:extLst>
          </p:cNvPr>
          <p:cNvSpPr/>
          <p:nvPr/>
        </p:nvSpPr>
        <p:spPr>
          <a:xfrm>
            <a:off x="809625" y="5762625"/>
            <a:ext cx="596265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Rounded Corners 9">
            <a:extLst>
              <a:ext uri="{FF2B5EF4-FFF2-40B4-BE49-F238E27FC236}">
                <a16:creationId xmlns:a16="http://schemas.microsoft.com/office/drawing/2014/main" id="{284F715C-0F61-4FD3-A23F-7C86C3D3A68A}"/>
              </a:ext>
            </a:extLst>
          </p:cNvPr>
          <p:cNvSpPr/>
          <p:nvPr/>
        </p:nvSpPr>
        <p:spPr>
          <a:xfrm>
            <a:off x="3586162" y="1560693"/>
            <a:ext cx="4614863" cy="1312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t>设计阶段的考虑</a:t>
            </a:r>
            <a:endParaRPr lang="en-US" altLang="zh-CN" dirty="0"/>
          </a:p>
          <a:p>
            <a:r>
              <a:rPr lang="en-US" altLang="zh-CN" dirty="0"/>
              <a:t>1</a:t>
            </a:r>
            <a:r>
              <a:rPr lang="zh-CN" altLang="en-US" dirty="0"/>
              <a:t>、统一的错误代码</a:t>
            </a:r>
            <a:endParaRPr lang="en-US" altLang="zh-CN" dirty="0"/>
          </a:p>
          <a:p>
            <a:r>
              <a:rPr lang="en-US" altLang="zh-CN" dirty="0"/>
              <a:t>2</a:t>
            </a:r>
            <a:r>
              <a:rPr lang="zh-CN" altLang="en-US" dirty="0"/>
              <a:t>、回溯机制及运行状态的信息收集</a:t>
            </a:r>
          </a:p>
        </p:txBody>
      </p:sp>
      <p:sp>
        <p:nvSpPr>
          <p:cNvPr id="11" name="Rectangle: Rounded Corners 10">
            <a:extLst>
              <a:ext uri="{FF2B5EF4-FFF2-40B4-BE49-F238E27FC236}">
                <a16:creationId xmlns:a16="http://schemas.microsoft.com/office/drawing/2014/main" id="{B08B8300-66E7-4C67-A39E-B9590E047C99}"/>
              </a:ext>
            </a:extLst>
          </p:cNvPr>
          <p:cNvSpPr/>
          <p:nvPr/>
        </p:nvSpPr>
        <p:spPr>
          <a:xfrm>
            <a:off x="966788" y="3926537"/>
            <a:ext cx="4391026" cy="1312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t>问题管理的组织结构</a:t>
            </a:r>
            <a:endParaRPr lang="en-US" altLang="zh-CN" dirty="0"/>
          </a:p>
          <a:p>
            <a:r>
              <a:rPr lang="en-US" altLang="zh-CN" dirty="0"/>
              <a:t>1</a:t>
            </a:r>
            <a:r>
              <a:rPr lang="zh-CN" altLang="en-US" dirty="0"/>
              <a:t>、问题对应小组的角色定义</a:t>
            </a:r>
            <a:endParaRPr lang="en-US" altLang="zh-CN" dirty="0"/>
          </a:p>
          <a:p>
            <a:endParaRPr lang="zh-CN" altLang="en-US" dirty="0"/>
          </a:p>
        </p:txBody>
      </p:sp>
      <p:sp>
        <p:nvSpPr>
          <p:cNvPr id="12" name="Rectangle: Rounded Corners 11">
            <a:extLst>
              <a:ext uri="{FF2B5EF4-FFF2-40B4-BE49-F238E27FC236}">
                <a16:creationId xmlns:a16="http://schemas.microsoft.com/office/drawing/2014/main" id="{E15C891E-FAD6-4E29-8A74-7F64B03097C5}"/>
              </a:ext>
            </a:extLst>
          </p:cNvPr>
          <p:cNvSpPr/>
          <p:nvPr/>
        </p:nvSpPr>
        <p:spPr>
          <a:xfrm>
            <a:off x="6772275" y="3926537"/>
            <a:ext cx="4391026" cy="13122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dirty="0"/>
              <a:t>问题管理的相关工具</a:t>
            </a:r>
            <a:endParaRPr lang="en-US" altLang="zh-CN" dirty="0"/>
          </a:p>
          <a:p>
            <a:r>
              <a:rPr lang="en-US" altLang="zh-CN" dirty="0"/>
              <a:t>JIRA, …</a:t>
            </a:r>
            <a:endParaRPr lang="zh-CN" altLang="en-US" dirty="0"/>
          </a:p>
        </p:txBody>
      </p:sp>
      <p:sp>
        <p:nvSpPr>
          <p:cNvPr id="15" name="Arrow: Up-Down 14">
            <a:extLst>
              <a:ext uri="{FF2B5EF4-FFF2-40B4-BE49-F238E27FC236}">
                <a16:creationId xmlns:a16="http://schemas.microsoft.com/office/drawing/2014/main" id="{8AA9E1F1-45BF-4AE4-909D-FCAF5629F997}"/>
              </a:ext>
            </a:extLst>
          </p:cNvPr>
          <p:cNvSpPr/>
          <p:nvPr/>
        </p:nvSpPr>
        <p:spPr>
          <a:xfrm rot="2091218">
            <a:off x="4243388" y="2920531"/>
            <a:ext cx="357188" cy="785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Arrow: Up-Down 15">
            <a:extLst>
              <a:ext uri="{FF2B5EF4-FFF2-40B4-BE49-F238E27FC236}">
                <a16:creationId xmlns:a16="http://schemas.microsoft.com/office/drawing/2014/main" id="{64060ECD-05DA-4852-8CFF-5DE98C0A3B8C}"/>
              </a:ext>
            </a:extLst>
          </p:cNvPr>
          <p:cNvSpPr/>
          <p:nvPr/>
        </p:nvSpPr>
        <p:spPr>
          <a:xfrm rot="18867775">
            <a:off x="7220329" y="2898716"/>
            <a:ext cx="357188" cy="785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rrow: Up-Down 16">
            <a:extLst>
              <a:ext uri="{FF2B5EF4-FFF2-40B4-BE49-F238E27FC236}">
                <a16:creationId xmlns:a16="http://schemas.microsoft.com/office/drawing/2014/main" id="{09D988EE-6C56-4B9F-B869-D5767EE1B7E5}"/>
              </a:ext>
            </a:extLst>
          </p:cNvPr>
          <p:cNvSpPr/>
          <p:nvPr/>
        </p:nvSpPr>
        <p:spPr>
          <a:xfrm rot="5400000">
            <a:off x="5886450" y="4189737"/>
            <a:ext cx="357188" cy="78581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529731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{4BB5CEA1-5BD5-4AC1-A59A-9B8F1CFFA2EC}tf33552983_win32</Template>
  <TotalTime>346</TotalTime>
  <Words>571</Words>
  <Application>Microsoft Office PowerPoint</Application>
  <PresentationFormat>Widescreen</PresentationFormat>
  <Paragraphs>39</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华文琥珀</vt:lpstr>
      <vt:lpstr>等线</vt:lpstr>
      <vt:lpstr>Franklin Gothic Book</vt:lpstr>
      <vt:lpstr>Franklin Gothic Demi</vt:lpstr>
      <vt:lpstr>Wingdings 2</vt:lpstr>
      <vt:lpstr>DividendVTI</vt:lpstr>
      <vt:lpstr>如何提升软件质量</vt:lpstr>
      <vt:lpstr>1、如何设计？ 2、如何实现？ 3、如何测试？ 4、版本管理与产品线 5、开发团队结构及任务分配原则 6、问题追踪与问题管理  </vt:lpstr>
      <vt:lpstr>1、如何设计</vt:lpstr>
      <vt:lpstr>2、如何实现</vt:lpstr>
      <vt:lpstr>3、如何测试？</vt:lpstr>
      <vt:lpstr>4、版本管理与产品线</vt:lpstr>
      <vt:lpstr>5、开发团队结构与任务分配原则</vt:lpstr>
      <vt:lpstr>6、问题追踪与问题管理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创新十戒</dc:title>
  <dc:creator>Woody Lee</dc:creator>
  <cp:lastModifiedBy>Woody Lee</cp:lastModifiedBy>
  <cp:revision>120</cp:revision>
  <dcterms:created xsi:type="dcterms:W3CDTF">2020-08-15T00:56:47Z</dcterms:created>
  <dcterms:modified xsi:type="dcterms:W3CDTF">2020-12-25T10:14:42Z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