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8"/>
  </p:notesMasterIdLst>
  <p:sldIdLst>
    <p:sldId id="257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88602" autoAdjust="0"/>
  </p:normalViewPr>
  <p:slideViewPr>
    <p:cSldViewPr snapToGrid="0">
      <p:cViewPr>
        <p:scale>
          <a:sx n="100" d="100"/>
          <a:sy n="100" d="100"/>
        </p:scale>
        <p:origin x="98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820E7E-CE38-4D40-98FC-B39F67833426}" type="datetimeFigureOut">
              <a:rPr lang="zh-CN" altLang="en-US" smtClean="0"/>
              <a:t>2020/8/15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A4E634-1636-4BD4-A776-C61DBA7B11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73394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从心所欲不逾矩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A4E634-1636-4BD4-A776-C61DBA7B115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32360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任正非说，谁要一进公司就跟我谈战略，我就把他开掉。在系统内部获得一定的地位后，说话才可能具有撬动扛杆的分量</a:t>
            </a:r>
            <a:endParaRPr lang="en-US" altLang="zh-CN" dirty="0"/>
          </a:p>
          <a:p>
            <a:r>
              <a:rPr lang="zh-CN" altLang="en-US" dirty="0"/>
              <a:t>一个新产品能否成功，投资人的意见靠不住、消费者调查得出来的结论也很狗血，这两个群体都太重视既往经验，预测未来，谁的准确率都不会高，相对而言，最准确的预测来自同行。</a:t>
            </a:r>
            <a:endParaRPr lang="en-US" altLang="zh-CN" dirty="0"/>
          </a:p>
          <a:p>
            <a:r>
              <a:rPr lang="zh-CN" altLang="en-US" dirty="0"/>
              <a:t>因为，你的创新既不是打动客户、也不是打动投资者，而是打动同行。</a:t>
            </a:r>
            <a:endParaRPr lang="en-US" altLang="zh-CN" dirty="0"/>
          </a:p>
          <a:p>
            <a:r>
              <a:rPr lang="zh-CN" altLang="en-US" dirty="0"/>
              <a:t>日拱一卒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A4E634-1636-4BD4-A776-C61DBA7B115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13039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莱特兄弟的专利之战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A4E634-1636-4BD4-A776-C61DBA7B1151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73970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8/15/2020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8/15/2020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8/15/2020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8/15/2020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8/15/2020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8/15/2020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8/15/2020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8/15/2020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8/15/2020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8/15/2020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8/15/2020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8/15/2020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hyperlink" Target="http://www.woshipm.com/it/2961190.ht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new.qq.com/omn/20180720/20180720A1BAQC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news.mbalib.com/story/35056" TargetMode="Externa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</p:spPr>
        <p:txBody>
          <a:bodyPr>
            <a:normAutofit/>
          </a:bodyPr>
          <a:lstStyle/>
          <a:p>
            <a:r>
              <a:rPr lang="zh-CN" altLang="en-US" dirty="0"/>
              <a:t>创新十戒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468233"/>
          </a:xfrm>
        </p:spPr>
        <p:txBody>
          <a:bodyPr>
            <a:normAutofit/>
          </a:bodyPr>
          <a:lstStyle/>
          <a:p>
            <a:r>
              <a:rPr lang="zh-CN" altLang="en-US" dirty="0"/>
              <a:t>除了这些要注意的地方，创新就是自由的了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081867"/>
            <a:ext cx="11260667" cy="331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AE2F3-51A6-4A59-823F-A2BE1792E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21819"/>
          </a:xfrm>
        </p:spPr>
        <p:txBody>
          <a:bodyPr anchor="t"/>
          <a:lstStyle/>
          <a:p>
            <a:r>
              <a:rPr lang="en-US" altLang="zh-CN" dirty="0"/>
              <a:t>7</a:t>
            </a:r>
            <a:r>
              <a:rPr lang="zh-CN" altLang="en-US" dirty="0"/>
              <a:t>、不要低估试错的成本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1403C9-F8DC-4FAB-B9E3-3BA3A57712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1455038"/>
            <a:ext cx="11029615" cy="4700805"/>
          </a:xfrm>
        </p:spPr>
        <p:txBody>
          <a:bodyPr anchor="t"/>
          <a:lstStyle/>
          <a:p>
            <a:r>
              <a:rPr lang="zh-CN" altLang="en-US"/>
              <a:t>“我们要允许犯错、我们要大胆试错” </a:t>
            </a:r>
            <a:r>
              <a:rPr lang="en-US" altLang="zh-CN"/>
              <a:t>– </a:t>
            </a:r>
            <a:r>
              <a:rPr lang="zh-CN" altLang="en-US"/>
              <a:t>你要弄清说话者的身份</a:t>
            </a:r>
            <a:endParaRPr lang="en-US" altLang="zh-CN"/>
          </a:p>
          <a:p>
            <a:r>
              <a:rPr lang="zh-CN" altLang="en-US"/>
              <a:t>变异对于物种进化是有利的，但对于选择错误方向的个体而言却是悲剧性的</a:t>
            </a:r>
            <a:endParaRPr lang="zh-CN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CC4CE7-07D9-4F56-9A5B-B429D973333B}"/>
              </a:ext>
            </a:extLst>
          </p:cNvPr>
          <p:cNvSpPr txBox="1"/>
          <p:nvPr/>
        </p:nvSpPr>
        <p:spPr>
          <a:xfrm>
            <a:off x="7200900" y="615584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hlinkClick r:id="rId2"/>
              </a:rPr>
              <a:t>http://www.woshipm.com/it/2961190.html</a:t>
            </a:r>
            <a:endParaRPr lang="zh-CN" altLang="en-US" dirty="0"/>
          </a:p>
        </p:txBody>
      </p:sp>
      <p:pic>
        <p:nvPicPr>
          <p:cNvPr id="7" name="Picture 6" descr="A sign on the side of a road&#10;&#10;Description automatically generated">
            <a:extLst>
              <a:ext uri="{FF2B5EF4-FFF2-40B4-BE49-F238E27FC236}">
                <a16:creationId xmlns:a16="http://schemas.microsoft.com/office/drawing/2014/main" id="{B382C268-9F23-4855-92A7-3D078F6B7B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900" y="3609975"/>
            <a:ext cx="4305300" cy="2421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6587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DBC03-1E86-4933-89FA-77AB141B1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altLang="zh-CN" dirty="0"/>
              <a:t>8</a:t>
            </a:r>
            <a:r>
              <a:rPr lang="zh-CN" altLang="en-US" dirty="0"/>
              <a:t>、不要跟风也不要不合时宜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0BD8B3-B698-49D6-B4CE-FE83E0BD84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438275"/>
            <a:ext cx="11029615" cy="4537075"/>
          </a:xfrm>
        </p:spPr>
        <p:txBody>
          <a:bodyPr anchor="t"/>
          <a:lstStyle/>
          <a:p>
            <a:r>
              <a:rPr lang="zh-CN" altLang="en-US" dirty="0"/>
              <a:t>两种人，或两种做事的风格 </a:t>
            </a:r>
            <a:r>
              <a:rPr lang="en-US" altLang="zh-CN" dirty="0"/>
              <a:t>– </a:t>
            </a:r>
            <a:r>
              <a:rPr lang="zh-CN" altLang="en-US" dirty="0"/>
              <a:t>狐狸与刺猬</a:t>
            </a:r>
            <a:endParaRPr lang="en-US" altLang="zh-CN" dirty="0"/>
          </a:p>
          <a:p>
            <a:r>
              <a:rPr lang="zh-CN" altLang="en-US" dirty="0"/>
              <a:t>跟风 </a:t>
            </a:r>
            <a:r>
              <a:rPr lang="en-US" altLang="zh-CN" dirty="0"/>
              <a:t>– </a:t>
            </a:r>
            <a:r>
              <a:rPr lang="zh-CN" altLang="en-US" dirty="0"/>
              <a:t>我们往往是后知后觉者，往往跟风不及</a:t>
            </a:r>
            <a:endParaRPr lang="en-US" altLang="zh-CN" dirty="0"/>
          </a:p>
          <a:p>
            <a:r>
              <a:rPr lang="zh-CN" altLang="en-US" dirty="0"/>
              <a:t>不合时宜 </a:t>
            </a:r>
            <a:r>
              <a:rPr lang="en-US" altLang="zh-CN" dirty="0"/>
              <a:t>– </a:t>
            </a:r>
            <a:r>
              <a:rPr lang="zh-CN" altLang="en-US" dirty="0"/>
              <a:t>颠覆一个行业或领域，第一个去颠覆的人往往会失败，而第二个去做的人成功率会高很多</a:t>
            </a:r>
          </a:p>
        </p:txBody>
      </p:sp>
      <p:pic>
        <p:nvPicPr>
          <p:cNvPr id="5" name="Picture 4" descr="A close up&#10;&#10;Description automatically generated">
            <a:extLst>
              <a:ext uri="{FF2B5EF4-FFF2-40B4-BE49-F238E27FC236}">
                <a16:creationId xmlns:a16="http://schemas.microsoft.com/office/drawing/2014/main" id="{39B892E3-6ABF-4912-A08C-70BC3286C2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7588" y="2695575"/>
            <a:ext cx="2195763" cy="401589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012866F-CEF4-41BF-9E38-C10C5B721BF0}"/>
              </a:ext>
            </a:extLst>
          </p:cNvPr>
          <p:cNvSpPr/>
          <p:nvPr/>
        </p:nvSpPr>
        <p:spPr>
          <a:xfrm>
            <a:off x="1019175" y="2695576"/>
            <a:ext cx="3419475" cy="11887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A89D26-2114-4C5B-AAF7-75A5D7D9F330}"/>
              </a:ext>
            </a:extLst>
          </p:cNvPr>
          <p:cNvSpPr/>
          <p:nvPr/>
        </p:nvSpPr>
        <p:spPr>
          <a:xfrm>
            <a:off x="1019175" y="6305550"/>
            <a:ext cx="3419475" cy="5093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F32EFC9-5FB4-46D3-A725-4908B3F918C2}"/>
              </a:ext>
            </a:extLst>
          </p:cNvPr>
          <p:cNvSpPr txBox="1"/>
          <p:nvPr/>
        </p:nvSpPr>
        <p:spPr>
          <a:xfrm>
            <a:off x="2101471" y="402983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风大猪飞</a:t>
            </a:r>
          </a:p>
        </p:txBody>
      </p:sp>
      <p:pic>
        <p:nvPicPr>
          <p:cNvPr id="11" name="Picture 10" descr="A picture containing table, sitting, drawing, vase&#10;&#10;Description automatically generated">
            <a:extLst>
              <a:ext uri="{FF2B5EF4-FFF2-40B4-BE49-F238E27FC236}">
                <a16:creationId xmlns:a16="http://schemas.microsoft.com/office/drawing/2014/main" id="{B179A4CB-D256-4DCB-BDF7-3C3AC96F77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4050" y="3886200"/>
            <a:ext cx="4787965" cy="241935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3D603EB-0680-4DB4-A5E4-A660A43BB510}"/>
              </a:ext>
            </a:extLst>
          </p:cNvPr>
          <p:cNvSpPr txBox="1"/>
          <p:nvPr/>
        </p:nvSpPr>
        <p:spPr>
          <a:xfrm>
            <a:off x="5734049" y="3976017"/>
            <a:ext cx="461665" cy="111985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dirty="0">
                <a:latin typeface="Blackadder ITC" panose="04020505051007020D02" pitchFamily="82" charset="0"/>
              </a:rPr>
              <a:t>Looks all shit</a:t>
            </a:r>
            <a:endParaRPr lang="zh-CN" altLang="en-US" dirty="0">
              <a:latin typeface="Blackadder ITC" panose="04020505051007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95658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64BF9-FB2E-4CAE-B7D5-2C91442CB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78969"/>
          </a:xfrm>
        </p:spPr>
        <p:txBody>
          <a:bodyPr anchor="t"/>
          <a:lstStyle/>
          <a:p>
            <a:r>
              <a:rPr lang="en-US" altLang="zh-CN" dirty="0"/>
              <a:t>9</a:t>
            </a:r>
            <a:r>
              <a:rPr lang="zh-CN" altLang="en-US" dirty="0"/>
              <a:t>、不要忌惮被模仿被抄袭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6665C7-E0AE-418B-B601-C897387A1F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1493139"/>
            <a:ext cx="11029615" cy="3634486"/>
          </a:xfrm>
        </p:spPr>
        <p:txBody>
          <a:bodyPr anchor="t"/>
          <a:lstStyle/>
          <a:p>
            <a:r>
              <a:rPr lang="zh-CN" altLang="en-US" dirty="0"/>
              <a:t>被模仿被抄袭有时反而成势，当颠覆之力不足时，有人来模仿与抄袭便证明你方向的正确，反而有利于颠覆者这一方，因为这个时期，与你竞争市场的还不是这些模仿者</a:t>
            </a:r>
            <a:endParaRPr lang="en-US" altLang="zh-CN" dirty="0"/>
          </a:p>
          <a:p>
            <a:r>
              <a:rPr lang="zh-CN" altLang="en-US" dirty="0"/>
              <a:t>被模仿与抄袭实际上是不可避免的，如果你在成本、技术、品质、性能方面没有优势，创新本身的价值就十分值得怀疑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EFB3D95C-D70F-4035-8813-32274EEDF8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5000"/>
          <a:stretch/>
        </p:blipFill>
        <p:spPr>
          <a:xfrm>
            <a:off x="7740568" y="2638425"/>
            <a:ext cx="2962342" cy="3952875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8F9F7A6B-29EA-422A-B0CF-E4156ADC8184}"/>
              </a:ext>
            </a:extLst>
          </p:cNvPr>
          <p:cNvSpPr/>
          <p:nvPr/>
        </p:nvSpPr>
        <p:spPr>
          <a:xfrm>
            <a:off x="7639049" y="5936769"/>
            <a:ext cx="1076325" cy="2667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64472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09250-F973-4EE0-92FA-58900C56C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83719"/>
          </a:xfrm>
        </p:spPr>
        <p:txBody>
          <a:bodyPr anchor="t"/>
          <a:lstStyle/>
          <a:p>
            <a:r>
              <a:rPr lang="en-US" altLang="zh-CN" dirty="0"/>
              <a:t>10</a:t>
            </a:r>
            <a:r>
              <a:rPr lang="zh-CN" altLang="en-US" dirty="0"/>
              <a:t>、不要停止创新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73A575-54D6-43F5-8219-A8FC7593A6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514475"/>
            <a:ext cx="11029615" cy="4460875"/>
          </a:xfrm>
        </p:spPr>
        <p:txBody>
          <a:bodyPr anchor="t"/>
          <a:lstStyle/>
          <a:p>
            <a:r>
              <a:rPr lang="zh-CN" altLang="en-US" dirty="0"/>
              <a:t>创新者往往拒绝再创新，要警惕路径依赖 （</a:t>
            </a:r>
            <a:r>
              <a:rPr lang="en-US" altLang="zh-CN" dirty="0"/>
              <a:t>《</a:t>
            </a:r>
            <a:r>
              <a:rPr lang="zh-CN" altLang="en-US" dirty="0"/>
              <a:t>创新者的窘境</a:t>
            </a:r>
            <a:r>
              <a:rPr lang="en-US" altLang="zh-CN" dirty="0"/>
              <a:t>》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创新者往往抱持创新中的某些成果，而不知创新的动力本身才是最大的价值</a:t>
            </a:r>
            <a:endParaRPr lang="en-US" altLang="zh-CN" dirty="0"/>
          </a:p>
          <a:p>
            <a:r>
              <a:rPr lang="zh-CN" altLang="en-US" dirty="0"/>
              <a:t>创新不是一个</a:t>
            </a:r>
            <a:r>
              <a:rPr lang="en-US" altLang="zh-CN" dirty="0"/>
              <a:t>idea, </a:t>
            </a:r>
            <a:r>
              <a:rPr lang="zh-CN" altLang="en-US" dirty="0"/>
              <a:t>一个专利、一个结果，创新是一种能力、一种习惯、一种不断追求效率、寻求变化的体制</a:t>
            </a:r>
            <a:endParaRPr lang="en-US" altLang="zh-CN" dirty="0"/>
          </a:p>
          <a:p>
            <a:r>
              <a:rPr lang="zh-CN" altLang="en-US" dirty="0"/>
              <a:t>既使在创新的路上，依旧要思考创新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9600BC-8A49-4474-829C-39B81CC8F250}"/>
              </a:ext>
            </a:extLst>
          </p:cNvPr>
          <p:cNvSpPr txBox="1"/>
          <p:nvPr/>
        </p:nvSpPr>
        <p:spPr>
          <a:xfrm>
            <a:off x="5791200" y="6401485"/>
            <a:ext cx="78676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hlinkClick r:id="rId3"/>
              </a:rPr>
              <a:t>https://new.qq.com/omn/20180720/20180720A1BAQC.html</a:t>
            </a:r>
            <a:endParaRPr lang="zh-CN" altLang="en-US" dirty="0"/>
          </a:p>
        </p:txBody>
      </p:sp>
      <p:pic>
        <p:nvPicPr>
          <p:cNvPr id="7" name="Picture 6" descr="A group of people standing around a plane&#10;&#10;Description automatically generated">
            <a:extLst>
              <a:ext uri="{FF2B5EF4-FFF2-40B4-BE49-F238E27FC236}">
                <a16:creationId xmlns:a16="http://schemas.microsoft.com/office/drawing/2014/main" id="{1FB7BE46-755B-4298-B72E-E93D76CF42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8900" y="3200400"/>
            <a:ext cx="4295775" cy="286743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4324E92-58CC-4561-A58E-CEB1A3148528}"/>
              </a:ext>
            </a:extLst>
          </p:cNvPr>
          <p:cNvSpPr txBox="1"/>
          <p:nvPr/>
        </p:nvSpPr>
        <p:spPr>
          <a:xfrm>
            <a:off x="6438900" y="5240478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再无创新：被专利毁掉的莱特兄弟</a:t>
            </a:r>
          </a:p>
        </p:txBody>
      </p:sp>
    </p:spTree>
    <p:extLst>
      <p:ext uri="{BB962C8B-B14F-4D97-AF65-F5344CB8AC3E}">
        <p14:creationId xmlns:p14="http://schemas.microsoft.com/office/powerpoint/2010/main" val="1205394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D3574-BEED-47C6-8518-D58DAD4D7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创新是什么？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4561D9-F05E-4965-9107-D6BDC9C75E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zh-CN" altLang="en-US" dirty="0"/>
              <a:t>每个人都有一个属于自已的创新的概念，这里，我不想统一这个概念，只是分享我的理解，使你藉此获得更多的思考角度</a:t>
            </a:r>
            <a:endParaRPr lang="en-US" altLang="zh-CN" dirty="0"/>
          </a:p>
          <a:p>
            <a:r>
              <a:rPr lang="zh-CN" altLang="en-US" dirty="0"/>
              <a:t>创新类似生物学中的变异，它与即有的过去不同，它与亲属不同，它通过求变和探索以谋求更佳的生存空间</a:t>
            </a:r>
            <a:endParaRPr lang="en-US" altLang="zh-CN" dirty="0"/>
          </a:p>
          <a:p>
            <a:r>
              <a:rPr lang="zh-CN" altLang="en-US" dirty="0"/>
              <a:t>创新是成熟知识结合具体需求的实践应用</a:t>
            </a:r>
            <a:endParaRPr lang="en-US" altLang="zh-CN" dirty="0"/>
          </a:p>
          <a:p>
            <a:r>
              <a:rPr lang="zh-CN" altLang="en-US" b="0" i="0" dirty="0">
                <a:solidFill>
                  <a:srgbClr val="1A1A1A"/>
                </a:solidFill>
                <a:effectLst/>
                <a:latin typeface="-apple-system"/>
              </a:rPr>
              <a:t>“只有颠覆性创新才能被称为真正的创新”，换言之，创新必须颠覆，必须颠覆掉什么才称为真正的创新</a:t>
            </a:r>
            <a:endParaRPr lang="en-US" altLang="zh-CN" b="0" i="0" dirty="0">
              <a:solidFill>
                <a:srgbClr val="1A1A1A"/>
              </a:solidFill>
              <a:effectLst/>
              <a:latin typeface="-apple-system"/>
            </a:endParaRPr>
          </a:p>
          <a:p>
            <a:r>
              <a:rPr lang="zh-CN" altLang="en-US" dirty="0">
                <a:solidFill>
                  <a:srgbClr val="1A1A1A"/>
                </a:solidFill>
                <a:latin typeface="-apple-system"/>
              </a:rPr>
              <a:t>微创新</a:t>
            </a:r>
            <a:endParaRPr lang="en-US" altLang="zh-CN" b="0" i="0" dirty="0">
              <a:solidFill>
                <a:srgbClr val="1A1A1A"/>
              </a:solidFill>
              <a:effectLst/>
              <a:latin typeface="-apple-system"/>
            </a:endParaRPr>
          </a:p>
          <a:p>
            <a:r>
              <a:rPr lang="zh-CN" altLang="en-US" b="0" i="0" dirty="0">
                <a:solidFill>
                  <a:srgbClr val="1A1A1A"/>
                </a:solidFill>
                <a:effectLst/>
                <a:latin typeface="-apple-system"/>
              </a:rPr>
              <a:t>创新的五种方式：新技术、新制度、新资源、新市场、新组合（、新方法、新体验）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68199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6E7D1-362E-4766-B246-743734B8C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801113"/>
            <a:ext cx="11029616" cy="4842967"/>
          </a:xfrm>
        </p:spPr>
        <p:txBody>
          <a:bodyPr anchor="t">
            <a:norm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、不要在不熟悉的领域创新</a:t>
            </a:r>
            <a:br>
              <a:rPr lang="en-US" altLang="zh-CN" dirty="0"/>
            </a:br>
            <a:r>
              <a:rPr lang="en-US" altLang="zh-CN" dirty="0"/>
              <a:t>2</a:t>
            </a:r>
            <a:r>
              <a:rPr lang="zh-CN" altLang="en-US" dirty="0"/>
              <a:t>、不要在不充分了解环境与需求时创新</a:t>
            </a:r>
            <a:br>
              <a:rPr lang="en-US" altLang="zh-CN" dirty="0"/>
            </a:br>
            <a:r>
              <a:rPr lang="en-US" altLang="zh-CN" dirty="0"/>
              <a:t>3</a:t>
            </a:r>
            <a:r>
              <a:rPr lang="zh-CN" altLang="en-US" dirty="0"/>
              <a:t>、不要将创新想法建立在不可达的技术理想之上</a:t>
            </a:r>
            <a:br>
              <a:rPr lang="en-US" altLang="zh-CN" dirty="0"/>
            </a:br>
            <a:r>
              <a:rPr lang="en-US" altLang="zh-CN" dirty="0"/>
              <a:t>4</a:t>
            </a:r>
            <a:r>
              <a:rPr lang="zh-CN" altLang="en-US" dirty="0"/>
              <a:t>、不要忽视创新想法中人的因素</a:t>
            </a:r>
            <a:br>
              <a:rPr lang="en-US" altLang="zh-CN" dirty="0"/>
            </a:br>
            <a:r>
              <a:rPr lang="en-US" altLang="zh-CN" dirty="0"/>
              <a:t>5</a:t>
            </a:r>
            <a:r>
              <a:rPr lang="zh-CN" altLang="en-US" dirty="0"/>
              <a:t>、不要忽视创新过程中的政治动力学</a:t>
            </a:r>
            <a:br>
              <a:rPr lang="en-US" altLang="zh-CN" dirty="0"/>
            </a:br>
            <a:r>
              <a:rPr lang="en-US" altLang="zh-CN" dirty="0"/>
              <a:t>6</a:t>
            </a:r>
            <a:r>
              <a:rPr lang="zh-CN" altLang="en-US" dirty="0"/>
              <a:t>、不要依赖静态和局部的价值分析</a:t>
            </a:r>
            <a:br>
              <a:rPr lang="en-US" altLang="zh-CN" dirty="0"/>
            </a:br>
            <a:r>
              <a:rPr lang="en-US" altLang="zh-CN" dirty="0"/>
              <a:t>7</a:t>
            </a:r>
            <a:r>
              <a:rPr lang="zh-CN" altLang="en-US" dirty="0"/>
              <a:t>、不要低估试错的成本</a:t>
            </a:r>
            <a:br>
              <a:rPr lang="en-US" altLang="zh-CN" dirty="0"/>
            </a:br>
            <a:r>
              <a:rPr lang="en-US" altLang="zh-CN" dirty="0"/>
              <a:t>8</a:t>
            </a:r>
            <a:r>
              <a:rPr lang="zh-CN" altLang="en-US" dirty="0"/>
              <a:t>、不要跟风也不要不合时宜</a:t>
            </a:r>
            <a:br>
              <a:rPr lang="en-US" altLang="zh-CN" dirty="0"/>
            </a:br>
            <a:r>
              <a:rPr lang="en-US" altLang="zh-CN" dirty="0"/>
              <a:t>9</a:t>
            </a:r>
            <a:r>
              <a:rPr lang="zh-CN" altLang="en-US" dirty="0"/>
              <a:t>、不要忌惮被模仿被抄袭</a:t>
            </a:r>
            <a:br>
              <a:rPr lang="en-US" altLang="zh-CN" dirty="0"/>
            </a:br>
            <a:r>
              <a:rPr lang="en-US" altLang="zh-CN" dirty="0"/>
              <a:t>10</a:t>
            </a:r>
            <a:r>
              <a:rPr lang="zh-CN" altLang="en-US" dirty="0"/>
              <a:t>、不要停止创新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26104B-A132-4562-9A55-B96615D76710}"/>
              </a:ext>
            </a:extLst>
          </p:cNvPr>
          <p:cNvSpPr txBox="1"/>
          <p:nvPr/>
        </p:nvSpPr>
        <p:spPr>
          <a:xfrm>
            <a:off x="581192" y="696286"/>
            <a:ext cx="24416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>
                <a:solidFill>
                  <a:schemeClr val="accent1">
                    <a:lumMod val="50000"/>
                  </a:schemeClr>
                </a:solidFill>
                <a:latin typeface="华文琥珀" panose="020B0503020204020204" pitchFamily="2" charset="-122"/>
                <a:ea typeface="华文琥珀" panose="020B0503020204020204" pitchFamily="2" charset="-122"/>
              </a:rPr>
              <a:t>创新十戒</a:t>
            </a:r>
          </a:p>
        </p:txBody>
      </p:sp>
    </p:spTree>
    <p:extLst>
      <p:ext uri="{BB962C8B-B14F-4D97-AF65-F5344CB8AC3E}">
        <p14:creationId xmlns:p14="http://schemas.microsoft.com/office/powerpoint/2010/main" val="34955812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4E45E-F60F-4655-8991-A9F63DC9D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altLang="zh-CN" dirty="0"/>
              <a:t>1</a:t>
            </a:r>
            <a:r>
              <a:rPr lang="zh-CN" altLang="en-US" dirty="0"/>
              <a:t>、不要在不熟悉的领域创新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FC33FE-045A-47BE-8F39-FA41476CE7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7958" y="1418563"/>
            <a:ext cx="11029615" cy="3634486"/>
          </a:xfrm>
        </p:spPr>
        <p:txBody>
          <a:bodyPr anchor="t"/>
          <a:lstStyle/>
          <a:p>
            <a:r>
              <a:rPr lang="zh-CN" altLang="en-US" dirty="0"/>
              <a:t>会泡咖啡与开咖啡店的区别</a:t>
            </a:r>
            <a:endParaRPr lang="en-US" altLang="zh-CN" dirty="0"/>
          </a:p>
          <a:p>
            <a:r>
              <a:rPr lang="zh-CN" altLang="en-US" dirty="0"/>
              <a:t>世界上没有那么多低垂的果实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7BA33FAB-8D56-4F05-93D9-1AB5F77DF6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4042" y="3622194"/>
            <a:ext cx="3810000" cy="25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583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55C88-8C9D-4614-BAA2-8B33829C1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altLang="zh-CN" dirty="0"/>
              <a:t>2</a:t>
            </a:r>
            <a:r>
              <a:rPr lang="zh-CN" altLang="en-US" dirty="0"/>
              <a:t>、不要在不充分了解环境与需求时创新</a:t>
            </a:r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D410E863-077B-4090-82FE-9BC2EF3002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9232" y="2555893"/>
            <a:ext cx="4626226" cy="3253779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41A087D-1552-48F7-A29A-427C56A7E2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7958" y="1418563"/>
            <a:ext cx="11029615" cy="3634486"/>
          </a:xfrm>
        </p:spPr>
        <p:txBody>
          <a:bodyPr anchor="t"/>
          <a:lstStyle/>
          <a:p>
            <a:r>
              <a:rPr lang="zh-CN" altLang="en-US" dirty="0"/>
              <a:t>淘宝上有没有你的创意？</a:t>
            </a:r>
            <a:endParaRPr lang="en-US" altLang="zh-CN" dirty="0"/>
          </a:p>
          <a:p>
            <a:r>
              <a:rPr lang="zh-CN" altLang="en-US" dirty="0"/>
              <a:t>竞争对手的情况？</a:t>
            </a:r>
            <a:endParaRPr lang="en-US" altLang="zh-CN" dirty="0"/>
          </a:p>
          <a:p>
            <a:r>
              <a:rPr lang="en-US" altLang="zh-CN" dirty="0" err="1"/>
              <a:t>arXiv</a:t>
            </a:r>
            <a:r>
              <a:rPr lang="zh-CN" altLang="en-US" dirty="0"/>
              <a:t>上有没有相关的论文？</a:t>
            </a:r>
            <a:endParaRPr lang="en-US" altLang="zh-CN" dirty="0"/>
          </a:p>
          <a:p>
            <a:r>
              <a:rPr lang="en-US" altLang="zh-CN" dirty="0" err="1"/>
              <a:t>github</a:t>
            </a:r>
            <a:r>
              <a:rPr lang="zh-CN" altLang="en-US" dirty="0"/>
              <a:t>上有没有参考的项目？</a:t>
            </a:r>
            <a:endParaRPr lang="en-US" altLang="zh-CN" dirty="0"/>
          </a:p>
          <a:p>
            <a:r>
              <a:rPr lang="zh-CN" altLang="en-US" dirty="0"/>
              <a:t>圈子里有没有人讨论过你的需求？</a:t>
            </a:r>
            <a:endParaRPr lang="en-US" altLang="zh-CN" dirty="0"/>
          </a:p>
          <a:p>
            <a:r>
              <a:rPr lang="zh-CN" altLang="en-US" dirty="0"/>
              <a:t>。。。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199935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0616A-1DB4-4708-9796-E2797E695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altLang="zh-CN" dirty="0"/>
              <a:t>3</a:t>
            </a:r>
            <a:r>
              <a:rPr lang="zh-CN" altLang="en-US" dirty="0"/>
              <a:t>、不要将创新想法建立在不可达的技术理想之上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670D54-C6A9-42CA-9563-03C6337C20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501965"/>
            <a:ext cx="11029615" cy="3634486"/>
          </a:xfrm>
        </p:spPr>
        <p:txBody>
          <a:bodyPr anchor="t"/>
          <a:lstStyle/>
          <a:p>
            <a:r>
              <a:rPr lang="zh-CN" altLang="en-US" dirty="0"/>
              <a:t>如果将你的伟大创新建立在永动机之上，创新的失败是必然的</a:t>
            </a:r>
            <a:endParaRPr lang="en-US" altLang="zh-CN" dirty="0"/>
          </a:p>
          <a:p>
            <a:r>
              <a:rPr lang="zh-CN" altLang="en-US" dirty="0"/>
              <a:t>面对“既让马儿跑，又让马儿不吃草</a:t>
            </a:r>
            <a:r>
              <a:rPr lang="zh-CN" altLang="en-US"/>
              <a:t>”的创新想法尤</a:t>
            </a:r>
            <a:r>
              <a:rPr lang="zh-CN" altLang="en-US" dirty="0"/>
              <a:t>其需要谨慎</a:t>
            </a:r>
          </a:p>
        </p:txBody>
      </p:sp>
      <p:pic>
        <p:nvPicPr>
          <p:cNvPr id="5" name="Picture 4" descr="A close up of a device&#10;&#10;Description automatically generated">
            <a:extLst>
              <a:ext uri="{FF2B5EF4-FFF2-40B4-BE49-F238E27FC236}">
                <a16:creationId xmlns:a16="http://schemas.microsoft.com/office/drawing/2014/main" id="{FA5BABDF-72E1-4036-86E8-886585DEC3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142" y="2945949"/>
            <a:ext cx="3250224" cy="1760276"/>
          </a:xfrm>
          <a:prstGeom prst="rect">
            <a:avLst/>
          </a:prstGeom>
        </p:spPr>
      </p:pic>
      <p:pic>
        <p:nvPicPr>
          <p:cNvPr id="7" name="Picture 6" descr="A close up of a necklace&#10;&#10;Description automatically generated">
            <a:extLst>
              <a:ext uri="{FF2B5EF4-FFF2-40B4-BE49-F238E27FC236}">
                <a16:creationId xmlns:a16="http://schemas.microsoft.com/office/drawing/2014/main" id="{D2A2470A-333A-4174-B3C0-FE2EA160FD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8840" y="2825150"/>
            <a:ext cx="2482987" cy="2141975"/>
          </a:xfrm>
          <a:prstGeom prst="rect">
            <a:avLst/>
          </a:prstGeom>
        </p:spPr>
      </p:pic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4D6AAD45-3E47-4BA5-B84A-A0B1491A6A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5036" y="2259887"/>
            <a:ext cx="3797721" cy="2885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4413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4FC00-664E-426C-840D-437CE548A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23305"/>
          </a:xfrm>
        </p:spPr>
        <p:txBody>
          <a:bodyPr anchor="t"/>
          <a:lstStyle/>
          <a:p>
            <a:r>
              <a:rPr lang="en-US" altLang="zh-CN" dirty="0"/>
              <a:t>4</a:t>
            </a:r>
            <a:r>
              <a:rPr lang="zh-CN" altLang="en-US" dirty="0"/>
              <a:t>、不要忽视创新想法中人的因素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1AFCE2-EBE2-4B77-8280-B18964F573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1476798"/>
            <a:ext cx="11029615" cy="3634486"/>
          </a:xfrm>
        </p:spPr>
        <p:txBody>
          <a:bodyPr anchor="t"/>
          <a:lstStyle/>
          <a:p>
            <a:r>
              <a:rPr lang="zh-CN" altLang="en-US" dirty="0"/>
              <a:t>“这个</a:t>
            </a:r>
            <a:r>
              <a:rPr lang="en-US" altLang="zh-CN" dirty="0"/>
              <a:t>Idea</a:t>
            </a:r>
            <a:r>
              <a:rPr lang="zh-CN" altLang="en-US" dirty="0"/>
              <a:t>啥都不缺，就缺一个写代码的了。。。”</a:t>
            </a:r>
            <a:endParaRPr lang="en-US" altLang="zh-CN" dirty="0"/>
          </a:p>
          <a:p>
            <a:r>
              <a:rPr lang="zh-CN" altLang="en-US" i="0" dirty="0">
                <a:solidFill>
                  <a:srgbClr val="333333"/>
                </a:solidFill>
                <a:effectLst/>
                <a:latin typeface="Hiragino Sans GB"/>
              </a:rPr>
              <a:t>九是根本原因：人，还是人</a:t>
            </a:r>
            <a:r>
              <a:rPr lang="en-US" altLang="zh-CN" i="0" dirty="0">
                <a:solidFill>
                  <a:srgbClr val="333333"/>
                </a:solidFill>
                <a:effectLst/>
                <a:latin typeface="Hiragino Sans GB"/>
              </a:rPr>
              <a:t>——</a:t>
            </a:r>
            <a:r>
              <a:rPr lang="zh-CN" altLang="en-US" i="0" dirty="0">
                <a:solidFill>
                  <a:srgbClr val="333333"/>
                </a:solidFill>
                <a:effectLst/>
                <a:latin typeface="Hiragino Sans GB"/>
              </a:rPr>
              <a:t>缺少独立思考、志向远大的人</a:t>
            </a:r>
            <a:endParaRPr lang="zh-CN" altLang="en-US" dirty="0"/>
          </a:p>
        </p:txBody>
      </p:sp>
      <p:pic>
        <p:nvPicPr>
          <p:cNvPr id="5" name="Picture 4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E3FE5C87-6C01-421E-A754-43F4F6EB42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755" y="2286000"/>
            <a:ext cx="6096000" cy="4572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5566D2D-F8CF-41B9-BFA4-EFC5185401E8}"/>
              </a:ext>
            </a:extLst>
          </p:cNvPr>
          <p:cNvSpPr/>
          <p:nvPr/>
        </p:nvSpPr>
        <p:spPr>
          <a:xfrm>
            <a:off x="864066" y="6400800"/>
            <a:ext cx="6878973" cy="457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D42A73-B4E3-46F6-B740-00B91E8E88DF}"/>
              </a:ext>
            </a:extLst>
          </p:cNvPr>
          <p:cNvSpPr txBox="1"/>
          <p:nvPr/>
        </p:nvSpPr>
        <p:spPr>
          <a:xfrm>
            <a:off x="6906237" y="5786512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hlinkClick r:id="rId3"/>
              </a:rPr>
              <a:t>https://news.mbalib.com/story/35056</a:t>
            </a:r>
            <a:endParaRPr lang="zh-CN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F5B37F9-EF54-4A8E-8C40-88759D6AC342}"/>
              </a:ext>
            </a:extLst>
          </p:cNvPr>
          <p:cNvSpPr txBox="1"/>
          <p:nvPr/>
        </p:nvSpPr>
        <p:spPr>
          <a:xfrm>
            <a:off x="6702804" y="5442201"/>
            <a:ext cx="30116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zh-CN" altLang="en-US" b="1" i="0" dirty="0">
                <a:solidFill>
                  <a:srgbClr val="38485A"/>
                </a:solidFill>
                <a:effectLst/>
                <a:latin typeface="Hiragino Sans GB"/>
              </a:rPr>
              <a:t>创新失败的九大主要原因</a:t>
            </a:r>
          </a:p>
        </p:txBody>
      </p:sp>
      <p:sp>
        <p:nvSpPr>
          <p:cNvPr id="12" name="Cloud 11">
            <a:extLst>
              <a:ext uri="{FF2B5EF4-FFF2-40B4-BE49-F238E27FC236}">
                <a16:creationId xmlns:a16="http://schemas.microsoft.com/office/drawing/2014/main" id="{FF70381D-D022-4A41-BD7B-A9A066089C5C}"/>
              </a:ext>
            </a:extLst>
          </p:cNvPr>
          <p:cNvSpPr/>
          <p:nvPr/>
        </p:nvSpPr>
        <p:spPr>
          <a:xfrm>
            <a:off x="5879507" y="2614976"/>
            <a:ext cx="5529129" cy="2496307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DC3D759-EE38-4EA5-A6A9-2DCF57968388}"/>
              </a:ext>
            </a:extLst>
          </p:cNvPr>
          <p:cNvSpPr txBox="1"/>
          <p:nvPr/>
        </p:nvSpPr>
        <p:spPr>
          <a:xfrm>
            <a:off x="6557952" y="3306694"/>
            <a:ext cx="39704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所以与创新想法一同酝酿的就是人，谁能担当大任，与创新成败息息相关</a:t>
            </a:r>
          </a:p>
        </p:txBody>
      </p:sp>
    </p:spTree>
    <p:extLst>
      <p:ext uri="{BB962C8B-B14F-4D97-AF65-F5344CB8AC3E}">
        <p14:creationId xmlns:p14="http://schemas.microsoft.com/office/powerpoint/2010/main" val="3724363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8C0D8-5C59-4245-9D15-0B45DC37F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31694"/>
          </a:xfrm>
        </p:spPr>
        <p:txBody>
          <a:bodyPr anchor="t"/>
          <a:lstStyle/>
          <a:p>
            <a:r>
              <a:rPr lang="en-US" altLang="zh-CN" dirty="0"/>
              <a:t>5</a:t>
            </a:r>
            <a:r>
              <a:rPr lang="zh-CN" altLang="en-US" dirty="0"/>
              <a:t>、不要忽视创新过程中的政治动力学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D5331-0971-4CA1-B9CD-BEED68BFF2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7958" y="1418563"/>
            <a:ext cx="11029615" cy="3634486"/>
          </a:xfrm>
        </p:spPr>
        <p:txBody>
          <a:bodyPr anchor="t"/>
          <a:lstStyle/>
          <a:p>
            <a:r>
              <a:rPr lang="zh-CN" altLang="en-US" dirty="0"/>
              <a:t>创新希冀改变一个领域、一个行业、一个组织、一个系统，但这不能在自已还是毛毛虫的时候就动手</a:t>
            </a:r>
            <a:endParaRPr lang="en-US" altLang="zh-CN" dirty="0"/>
          </a:p>
          <a:p>
            <a:r>
              <a:rPr lang="zh-CN" altLang="en-US" dirty="0"/>
              <a:t>创新活动不可避免与既有势力产生矛盾 （如：</a:t>
            </a:r>
            <a:r>
              <a:rPr lang="en-US" altLang="zh-CN" dirty="0"/>
              <a:t>QWERTY</a:t>
            </a:r>
            <a:r>
              <a:rPr lang="zh-CN" altLang="en-US" dirty="0"/>
              <a:t>的例子）</a:t>
            </a:r>
            <a:endParaRPr lang="en-US" altLang="zh-CN" dirty="0"/>
          </a:p>
          <a:p>
            <a:r>
              <a:rPr lang="zh-CN" altLang="en-US" dirty="0"/>
              <a:t>获得专业领域的守护者的支持是创新取得成功的捷径</a:t>
            </a:r>
            <a:endParaRPr lang="en-US" altLang="zh-CN" dirty="0"/>
          </a:p>
          <a:p>
            <a:r>
              <a:rPr lang="zh-CN" altLang="en-US" dirty="0"/>
              <a:t>争取同行的认可与支持是预见创新成败的关键</a:t>
            </a:r>
            <a:endParaRPr lang="en-US" altLang="zh-CN" dirty="0"/>
          </a:p>
          <a:p>
            <a:r>
              <a:rPr lang="zh-CN" altLang="en-US" dirty="0"/>
              <a:t>创新活动必定需要吸取资金、人才、技术、管理资源，这个积累过程需要耐心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Picture 4" descr="A picture containing sitting, photo, bird, group&#10;&#10;Description automatically generated">
            <a:extLst>
              <a:ext uri="{FF2B5EF4-FFF2-40B4-BE49-F238E27FC236}">
                <a16:creationId xmlns:a16="http://schemas.microsoft.com/office/drawing/2014/main" id="{49A867CE-2C1B-4C9A-8171-6D739CF71E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6488" y="3702044"/>
            <a:ext cx="4896653" cy="270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3103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D125B-6315-461A-B4D8-0292C10F2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85969"/>
          </a:xfrm>
        </p:spPr>
        <p:txBody>
          <a:bodyPr anchor="t"/>
          <a:lstStyle/>
          <a:p>
            <a:r>
              <a:rPr lang="en-US" altLang="zh-CN" dirty="0"/>
              <a:t>6</a:t>
            </a:r>
            <a:r>
              <a:rPr lang="zh-CN" altLang="en-US" dirty="0"/>
              <a:t>、不要依赖静态和局部的价值分析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578CE-C113-481B-843C-3A5482A408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553378"/>
            <a:ext cx="11029615" cy="4421972"/>
          </a:xfrm>
        </p:spPr>
        <p:txBody>
          <a:bodyPr anchor="t"/>
          <a:lstStyle/>
          <a:p>
            <a:r>
              <a:rPr lang="en-US" altLang="zh-CN" dirty="0"/>
              <a:t>SpaceX</a:t>
            </a:r>
            <a:r>
              <a:rPr lang="zh-CN" altLang="en-US" dirty="0"/>
              <a:t>的回收技术创新与我国的至今没搞 </a:t>
            </a:r>
            <a:r>
              <a:rPr lang="en-US" altLang="zh-CN" dirty="0"/>
              <a:t>– </a:t>
            </a:r>
            <a:r>
              <a:rPr lang="zh-CN" altLang="en-US" dirty="0"/>
              <a:t>依赖静态成本价值分析，永远都是不合算的创新</a:t>
            </a:r>
            <a:endParaRPr lang="en-US" altLang="zh-CN" dirty="0"/>
          </a:p>
          <a:p>
            <a:r>
              <a:rPr lang="zh-CN" altLang="en-US" dirty="0"/>
              <a:t>微软的维纳斯计划与苹果的智能手机 </a:t>
            </a:r>
            <a:r>
              <a:rPr lang="en-US" altLang="zh-CN" dirty="0"/>
              <a:t>– </a:t>
            </a:r>
            <a:r>
              <a:rPr lang="zh-CN" altLang="en-US" dirty="0"/>
              <a:t>价值网络</a:t>
            </a:r>
          </a:p>
        </p:txBody>
      </p:sp>
      <p:pic>
        <p:nvPicPr>
          <p:cNvPr id="5" name="Picture 4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2ADA047E-A956-44B7-95FF-A5DF0C2712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1187" y="2159306"/>
            <a:ext cx="3316479" cy="4421972"/>
          </a:xfrm>
          <a:prstGeom prst="rect">
            <a:avLst/>
          </a:prstGeom>
        </p:spPr>
      </p:pic>
      <p:pic>
        <p:nvPicPr>
          <p:cNvPr id="7" name="Picture 6" descr="A large ship in a body of water&#10;&#10;Description automatically generated">
            <a:extLst>
              <a:ext uri="{FF2B5EF4-FFF2-40B4-BE49-F238E27FC236}">
                <a16:creationId xmlns:a16="http://schemas.microsoft.com/office/drawing/2014/main" id="{0FD9C673-26DC-4B59-8E7A-648496CFF0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8275" y="3214687"/>
            <a:ext cx="4267200" cy="284797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6D20A49-C067-42DC-A381-9ADBA6B244F7}"/>
              </a:ext>
            </a:extLst>
          </p:cNvPr>
          <p:cNvSpPr/>
          <p:nvPr/>
        </p:nvSpPr>
        <p:spPr>
          <a:xfrm>
            <a:off x="809625" y="5762625"/>
            <a:ext cx="596265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529731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1E7CA09-9778-4414-AE97-8064B12DA3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{4BB5CEA1-5BD5-4AC1-A59A-9B8F1CFFA2EC}tf33552983_win32</Template>
  <TotalTime>288</TotalTime>
  <Words>1612</Words>
  <Application>Microsoft Office PowerPoint</Application>
  <PresentationFormat>Widescreen</PresentationFormat>
  <Paragraphs>68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-apple-system</vt:lpstr>
      <vt:lpstr>Hiragino Sans GB</vt:lpstr>
      <vt:lpstr>等线</vt:lpstr>
      <vt:lpstr>华文琥珀</vt:lpstr>
      <vt:lpstr>Blackadder ITC</vt:lpstr>
      <vt:lpstr>Franklin Gothic Book</vt:lpstr>
      <vt:lpstr>Franklin Gothic Demi</vt:lpstr>
      <vt:lpstr>Wingdings 2</vt:lpstr>
      <vt:lpstr>DividendVTI</vt:lpstr>
      <vt:lpstr>创新十戒</vt:lpstr>
      <vt:lpstr>创新是什么？</vt:lpstr>
      <vt:lpstr>1、不要在不熟悉的领域创新 2、不要在不充分了解环境与需求时创新 3、不要将创新想法建立在不可达的技术理想之上 4、不要忽视创新想法中人的因素 5、不要忽视创新过程中的政治动力学 6、不要依赖静态和局部的价值分析 7、不要低估试错的成本 8、不要跟风也不要不合时宜 9、不要忌惮被模仿被抄袭 10、不要停止创新 </vt:lpstr>
      <vt:lpstr>1、不要在不熟悉的领域创新</vt:lpstr>
      <vt:lpstr>2、不要在不充分了解环境与需求时创新</vt:lpstr>
      <vt:lpstr>3、不要将创新想法建立在不可达的技术理想之上</vt:lpstr>
      <vt:lpstr>4、不要忽视创新想法中人的因素</vt:lpstr>
      <vt:lpstr>5、不要忽视创新过程中的政治动力学</vt:lpstr>
      <vt:lpstr>6、不要依赖静态和局部的价值分析</vt:lpstr>
      <vt:lpstr>7、不要低估试错的成本</vt:lpstr>
      <vt:lpstr>8、不要跟风也不要不合时宜</vt:lpstr>
      <vt:lpstr>9、不要忌惮被模仿被抄袭</vt:lpstr>
      <vt:lpstr>10、不要停止创新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创新十戒</dc:title>
  <dc:creator>Woody Lee</dc:creator>
  <cp:lastModifiedBy>Woody Lee</cp:lastModifiedBy>
  <cp:revision>94</cp:revision>
  <dcterms:created xsi:type="dcterms:W3CDTF">2020-08-15T00:56:47Z</dcterms:created>
  <dcterms:modified xsi:type="dcterms:W3CDTF">2020-08-15T09:22:36Z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