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283" r:id="rId4"/>
    <p:sldId id="351" r:id="rId5"/>
    <p:sldId id="363" r:id="rId6"/>
    <p:sldId id="352" r:id="rId7"/>
    <p:sldId id="362" r:id="rId8"/>
    <p:sldId id="358" r:id="rId9"/>
    <p:sldId id="313" r:id="rId10"/>
    <p:sldId id="322" r:id="rId11"/>
    <p:sldId id="361" r:id="rId12"/>
    <p:sldId id="301" r:id="rId13"/>
    <p:sldId id="318" r:id="rId14"/>
    <p:sldId id="365" r:id="rId15"/>
    <p:sldId id="3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05" d="100"/>
          <a:sy n="105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9666488"/>
        <c:axId val="-2106391080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107304"/>
        <c:axId val="-2019110424"/>
      </c:barChart>
      <c:catAx>
        <c:axId val="-2059666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06391080"/>
        <c:crosses val="autoZero"/>
        <c:auto val="1"/>
        <c:lblAlgn val="ctr"/>
        <c:lblOffset val="100"/>
        <c:noMultiLvlLbl val="0"/>
      </c:catAx>
      <c:valAx>
        <c:axId val="-2106391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9666488"/>
        <c:crosses val="autoZero"/>
        <c:crossBetween val="between"/>
      </c:valAx>
      <c:valAx>
        <c:axId val="-20191104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19107304"/>
        <c:crosses val="max"/>
        <c:crossBetween val="between"/>
      </c:valAx>
      <c:catAx>
        <c:axId val="-2019107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1911042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70BF3-FC00-A84C-86B7-24A4ADA151A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07E-E9F3-8C47-9CC0-CF39F69458BA}">
      <dgm:prSet phldrT="[Text]" custT="1"/>
      <dgm:spPr/>
      <dgm:t>
        <a:bodyPr/>
        <a:lstStyle/>
        <a:p>
          <a:r>
            <a:rPr lang="zh-CN" altLang="en-US" sz="2000" dirty="0" smtClean="0"/>
            <a:t>在数字化时代，交叉学科必须要有协同工具</a:t>
          </a:r>
          <a:endParaRPr lang="en-US" sz="2000" dirty="0"/>
        </a:p>
      </dgm:t>
    </dgm:pt>
    <dgm:pt modelId="{A9502F27-3F6B-EC47-9E85-4DB8B8353E23}" type="parTrans" cxnId="{0681E2A7-F178-C24D-85E3-5BA8FFDB81FF}">
      <dgm:prSet/>
      <dgm:spPr/>
      <dgm:t>
        <a:bodyPr/>
        <a:lstStyle/>
        <a:p>
          <a:endParaRPr lang="en-US" sz="1400"/>
        </a:p>
      </dgm:t>
    </dgm:pt>
    <dgm:pt modelId="{1E77475C-CE42-0649-941B-63A1BD45BC2D}" type="sibTrans" cxnId="{0681E2A7-F178-C24D-85E3-5BA8FFDB81FF}">
      <dgm:prSet/>
      <dgm:spPr/>
      <dgm:t>
        <a:bodyPr/>
        <a:lstStyle/>
        <a:p>
          <a:endParaRPr lang="en-US" sz="1400"/>
        </a:p>
      </dgm:t>
    </dgm:pt>
    <dgm:pt modelId="{AA4299E3-BF02-D641-BD3F-EC4A7C723F0A}">
      <dgm:prSet phldrT="[Text]" custT="1"/>
      <dgm:spPr/>
      <dgm:t>
        <a:bodyPr/>
        <a:lstStyle/>
        <a:p>
          <a:r>
            <a:rPr lang="zh-CN" altLang="en-US" sz="2000" dirty="0" smtClean="0"/>
            <a:t>跨校跨学科的柔性选课机制</a:t>
          </a:r>
          <a:endParaRPr lang="en-US" sz="2000" dirty="0"/>
        </a:p>
      </dgm:t>
    </dgm:pt>
    <dgm:pt modelId="{9257672D-8B41-C640-AFA5-AB196D08BF4C}" type="parTrans" cxnId="{5FCBC802-D440-7B43-9DDA-C281C542040B}">
      <dgm:prSet/>
      <dgm:spPr/>
      <dgm:t>
        <a:bodyPr/>
        <a:lstStyle/>
        <a:p>
          <a:endParaRPr lang="en-US" sz="1400"/>
        </a:p>
      </dgm:t>
    </dgm:pt>
    <dgm:pt modelId="{7A1703CD-F1B9-DD4C-92FF-A06A4A64A7C2}" type="sibTrans" cxnId="{5FCBC802-D440-7B43-9DDA-C281C542040B}">
      <dgm:prSet/>
      <dgm:spPr/>
      <dgm:t>
        <a:bodyPr/>
        <a:lstStyle/>
        <a:p>
          <a:endParaRPr lang="en-US" sz="1400"/>
        </a:p>
      </dgm:t>
    </dgm:pt>
    <dgm:pt modelId="{7360D843-4BA2-C74A-9BF5-00E0383D3551}">
      <dgm:prSet phldrT="[Text]" custT="1"/>
      <dgm:spPr/>
      <dgm:t>
        <a:bodyPr/>
        <a:lstStyle/>
        <a:p>
          <a:r>
            <a:rPr lang="zh-CN" altLang="en-US" sz="2000" dirty="0" smtClean="0"/>
            <a:t>结合学生活动来丰富整体的教学活动体验</a:t>
          </a:r>
          <a:endParaRPr lang="en-US" sz="2000" dirty="0"/>
        </a:p>
      </dgm:t>
    </dgm:pt>
    <dgm:pt modelId="{73B19887-45D0-8D45-B6D1-7CCE0EF821D9}" type="parTrans" cxnId="{4EE2C50B-C64E-A04C-97BE-A50DE2212878}">
      <dgm:prSet/>
      <dgm:spPr/>
      <dgm:t>
        <a:bodyPr/>
        <a:lstStyle/>
        <a:p>
          <a:endParaRPr lang="en-US" sz="1400"/>
        </a:p>
      </dgm:t>
    </dgm:pt>
    <dgm:pt modelId="{1F2D3B4E-6D6A-6C44-8EAF-86589ACCD1B2}" type="sibTrans" cxnId="{4EE2C50B-C64E-A04C-97BE-A50DE2212878}">
      <dgm:prSet/>
      <dgm:spPr/>
      <dgm:t>
        <a:bodyPr/>
        <a:lstStyle/>
        <a:p>
          <a:endParaRPr lang="en-US" sz="1400"/>
        </a:p>
      </dgm:t>
    </dgm:pt>
    <dgm:pt modelId="{8211C295-5C5F-6C4C-8859-C321945C1F66}">
      <dgm:prSet phldrT="[Text]" custT="1"/>
      <dgm:spPr/>
      <dgm:t>
        <a:bodyPr/>
        <a:lstStyle/>
        <a:p>
          <a:r>
            <a:rPr lang="zh-CN" altLang="en-US" sz="2000" dirty="0" smtClean="0"/>
            <a:t>提供一套可赶上摩尔定律的课程系列</a:t>
          </a:r>
          <a:endParaRPr lang="en-US" sz="2000" dirty="0"/>
        </a:p>
      </dgm:t>
    </dgm:pt>
    <dgm:pt modelId="{A5C76F14-D763-6D4D-B0DB-4942655A258C}" type="parTrans" cxnId="{4499E97F-8E8A-EB45-A1A0-19FB2F25D8A8}">
      <dgm:prSet/>
      <dgm:spPr/>
      <dgm:t>
        <a:bodyPr/>
        <a:lstStyle/>
        <a:p>
          <a:endParaRPr lang="en-US" sz="1400"/>
        </a:p>
      </dgm:t>
    </dgm:pt>
    <dgm:pt modelId="{1A5C953B-6887-0743-A8F3-D19E222A8B1E}" type="sibTrans" cxnId="{4499E97F-8E8A-EB45-A1A0-19FB2F25D8A8}">
      <dgm:prSet/>
      <dgm:spPr/>
      <dgm:t>
        <a:bodyPr/>
        <a:lstStyle/>
        <a:p>
          <a:endParaRPr lang="en-US" sz="1400"/>
        </a:p>
      </dgm:t>
    </dgm:pt>
    <dgm:pt modelId="{4D5496F4-0C58-B942-943F-99D00C8C43D6}" type="pres">
      <dgm:prSet presAssocID="{B3370BF3-FC00-A84C-86B7-24A4ADA151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46792C-712A-6747-9291-7D88B81D649B}" type="pres">
      <dgm:prSet presAssocID="{677B607E-E9F3-8C47-9CC0-CF39F69458BA}" presName="composite" presStyleCnt="0"/>
      <dgm:spPr/>
    </dgm:pt>
    <dgm:pt modelId="{13E6BFD9-2ED0-644A-B08F-E7D8FD6C097F}" type="pres">
      <dgm:prSet presAssocID="{677B607E-E9F3-8C47-9CC0-CF39F69458BA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EC3C-ED13-F14D-ADDC-C641677F8319}" type="pres">
      <dgm:prSet presAssocID="{677B607E-E9F3-8C47-9CC0-CF39F69458BA}" presName="rect2" presStyleLbl="fgImgPlace1" presStyleIdx="0" presStyleCnt="4" custScaleX="39982" custScaleY="42592" custLinFactNeighborY="1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2753C6E6-C90B-6E46-BF31-83CF89D82F45}" type="pres">
      <dgm:prSet presAssocID="{1E77475C-CE42-0649-941B-63A1BD45BC2D}" presName="sibTrans" presStyleCnt="0"/>
      <dgm:spPr/>
    </dgm:pt>
    <dgm:pt modelId="{D791AC8C-E309-014D-AF7C-E05F2B9B7EC7}" type="pres">
      <dgm:prSet presAssocID="{AA4299E3-BF02-D641-BD3F-EC4A7C723F0A}" presName="composite" presStyleCnt="0"/>
      <dgm:spPr/>
    </dgm:pt>
    <dgm:pt modelId="{5A8EA483-76A7-7E4B-9258-85C8294DF13B}" type="pres">
      <dgm:prSet presAssocID="{AA4299E3-BF02-D641-BD3F-EC4A7C723F0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A8DE-AD3F-4F44-8692-CCFE07B537E3}" type="pres">
      <dgm:prSet presAssocID="{AA4299E3-BF02-D641-BD3F-EC4A7C723F0A}" presName="rect2" presStyleLbl="fgImgPlace1" presStyleIdx="1" presStyleCnt="4" custScaleX="36260" custScaleY="378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C993076-720E-E04C-B131-ED78047565CD}" type="pres">
      <dgm:prSet presAssocID="{7A1703CD-F1B9-DD4C-92FF-A06A4A64A7C2}" presName="sibTrans" presStyleCnt="0"/>
      <dgm:spPr/>
    </dgm:pt>
    <dgm:pt modelId="{22CFED6A-2536-BC43-BA8A-FE5072917A40}" type="pres">
      <dgm:prSet presAssocID="{7360D843-4BA2-C74A-9BF5-00E0383D3551}" presName="composite" presStyleCnt="0"/>
      <dgm:spPr/>
    </dgm:pt>
    <dgm:pt modelId="{529092B6-7633-C844-A519-E9542DCEDC2A}" type="pres">
      <dgm:prSet presAssocID="{7360D843-4BA2-C74A-9BF5-00E0383D35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B715-6933-5F4F-836B-0FF525A37E30}" type="pres">
      <dgm:prSet presAssocID="{7360D843-4BA2-C74A-9BF5-00E0383D3551}" presName="rect2" presStyleLbl="fgImgPlace1" presStyleIdx="2" presStyleCnt="4" custScaleX="41628" custScaleY="34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B0517B-B29C-9644-A549-D72AECD8DDD7}" type="pres">
      <dgm:prSet presAssocID="{1F2D3B4E-6D6A-6C44-8EAF-86589ACCD1B2}" presName="sibTrans" presStyleCnt="0"/>
      <dgm:spPr/>
    </dgm:pt>
    <dgm:pt modelId="{92FCF5CF-09DB-9F4F-9ABD-67ABBA103C03}" type="pres">
      <dgm:prSet presAssocID="{8211C295-5C5F-6C4C-8859-C321945C1F66}" presName="composite" presStyleCnt="0"/>
      <dgm:spPr/>
    </dgm:pt>
    <dgm:pt modelId="{C1E869F5-ADAC-6048-A5AA-7BF5214B7CB1}" type="pres">
      <dgm:prSet presAssocID="{8211C295-5C5F-6C4C-8859-C321945C1F66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6295-1051-0645-B54B-1C1D0F13832D}" type="pres">
      <dgm:prSet presAssocID="{8211C295-5C5F-6C4C-8859-C321945C1F66}" presName="rect2" presStyleLbl="fgImgPlace1" presStyleIdx="3" presStyleCnt="4" custScaleY="38284"/>
      <dgm:spPr/>
    </dgm:pt>
  </dgm:ptLst>
  <dgm:cxnLst>
    <dgm:cxn modelId="{B3D857E9-0888-AE43-A052-D78F01DB9C2F}" type="presOf" srcId="{B3370BF3-FC00-A84C-86B7-24A4ADA151A3}" destId="{4D5496F4-0C58-B942-943F-99D00C8C43D6}" srcOrd="0" destOrd="0" presId="urn:microsoft.com/office/officeart/2008/layout/PictureStrips"/>
    <dgm:cxn modelId="{838EA1A5-A057-0D47-B4B8-A5FBC8639C9A}" type="presOf" srcId="{677B607E-E9F3-8C47-9CC0-CF39F69458BA}" destId="{13E6BFD9-2ED0-644A-B08F-E7D8FD6C097F}" srcOrd="0" destOrd="0" presId="urn:microsoft.com/office/officeart/2008/layout/PictureStrips"/>
    <dgm:cxn modelId="{0681E2A7-F178-C24D-85E3-5BA8FFDB81FF}" srcId="{B3370BF3-FC00-A84C-86B7-24A4ADA151A3}" destId="{677B607E-E9F3-8C47-9CC0-CF39F69458BA}" srcOrd="0" destOrd="0" parTransId="{A9502F27-3F6B-EC47-9E85-4DB8B8353E23}" sibTransId="{1E77475C-CE42-0649-941B-63A1BD45BC2D}"/>
    <dgm:cxn modelId="{D624333C-0822-9C47-9B5D-B0153BB6CB6B}" type="presOf" srcId="{8211C295-5C5F-6C4C-8859-C321945C1F66}" destId="{C1E869F5-ADAC-6048-A5AA-7BF5214B7CB1}" srcOrd="0" destOrd="0" presId="urn:microsoft.com/office/officeart/2008/layout/PictureStrips"/>
    <dgm:cxn modelId="{4EE2C50B-C64E-A04C-97BE-A50DE2212878}" srcId="{B3370BF3-FC00-A84C-86B7-24A4ADA151A3}" destId="{7360D843-4BA2-C74A-9BF5-00E0383D3551}" srcOrd="2" destOrd="0" parTransId="{73B19887-45D0-8D45-B6D1-7CCE0EF821D9}" sibTransId="{1F2D3B4E-6D6A-6C44-8EAF-86589ACCD1B2}"/>
    <dgm:cxn modelId="{4499E97F-8E8A-EB45-A1A0-19FB2F25D8A8}" srcId="{B3370BF3-FC00-A84C-86B7-24A4ADA151A3}" destId="{8211C295-5C5F-6C4C-8859-C321945C1F66}" srcOrd="3" destOrd="0" parTransId="{A5C76F14-D763-6D4D-B0DB-4942655A258C}" sibTransId="{1A5C953B-6887-0743-A8F3-D19E222A8B1E}"/>
    <dgm:cxn modelId="{550B5E50-4F8A-324B-9FE1-A4FA36ACF622}" type="presOf" srcId="{AA4299E3-BF02-D641-BD3F-EC4A7C723F0A}" destId="{5A8EA483-76A7-7E4B-9258-85C8294DF13B}" srcOrd="0" destOrd="0" presId="urn:microsoft.com/office/officeart/2008/layout/PictureStrips"/>
    <dgm:cxn modelId="{D21C2D66-26E0-7545-AB1C-04299B7A1899}" type="presOf" srcId="{7360D843-4BA2-C74A-9BF5-00E0383D3551}" destId="{529092B6-7633-C844-A519-E9542DCEDC2A}" srcOrd="0" destOrd="0" presId="urn:microsoft.com/office/officeart/2008/layout/PictureStrips"/>
    <dgm:cxn modelId="{5FCBC802-D440-7B43-9DDA-C281C542040B}" srcId="{B3370BF3-FC00-A84C-86B7-24A4ADA151A3}" destId="{AA4299E3-BF02-D641-BD3F-EC4A7C723F0A}" srcOrd="1" destOrd="0" parTransId="{9257672D-8B41-C640-AFA5-AB196D08BF4C}" sibTransId="{7A1703CD-F1B9-DD4C-92FF-A06A4A64A7C2}"/>
    <dgm:cxn modelId="{350042ED-D0F7-DA4B-AD20-0B27348AE551}" type="presParOf" srcId="{4D5496F4-0C58-B942-943F-99D00C8C43D6}" destId="{1C46792C-712A-6747-9291-7D88B81D649B}" srcOrd="0" destOrd="0" presId="urn:microsoft.com/office/officeart/2008/layout/PictureStrips"/>
    <dgm:cxn modelId="{E965ABDA-4919-CD4C-AB58-DC29FC13EB9B}" type="presParOf" srcId="{1C46792C-712A-6747-9291-7D88B81D649B}" destId="{13E6BFD9-2ED0-644A-B08F-E7D8FD6C097F}" srcOrd="0" destOrd="0" presId="urn:microsoft.com/office/officeart/2008/layout/PictureStrips"/>
    <dgm:cxn modelId="{A5D79315-46A5-6843-8EEE-4950171C1CBB}" type="presParOf" srcId="{1C46792C-712A-6747-9291-7D88B81D649B}" destId="{A101EC3C-ED13-F14D-ADDC-C641677F8319}" srcOrd="1" destOrd="0" presId="urn:microsoft.com/office/officeart/2008/layout/PictureStrips"/>
    <dgm:cxn modelId="{663CF8FB-2E92-C546-8C41-415F83129461}" type="presParOf" srcId="{4D5496F4-0C58-B942-943F-99D00C8C43D6}" destId="{2753C6E6-C90B-6E46-BF31-83CF89D82F45}" srcOrd="1" destOrd="0" presId="urn:microsoft.com/office/officeart/2008/layout/PictureStrips"/>
    <dgm:cxn modelId="{3DB69B1D-649E-6F45-9807-A0753850C297}" type="presParOf" srcId="{4D5496F4-0C58-B942-943F-99D00C8C43D6}" destId="{D791AC8C-E309-014D-AF7C-E05F2B9B7EC7}" srcOrd="2" destOrd="0" presId="urn:microsoft.com/office/officeart/2008/layout/PictureStrips"/>
    <dgm:cxn modelId="{F188AED4-3D83-394E-9E06-CEB2630DAA04}" type="presParOf" srcId="{D791AC8C-E309-014D-AF7C-E05F2B9B7EC7}" destId="{5A8EA483-76A7-7E4B-9258-85C8294DF13B}" srcOrd="0" destOrd="0" presId="urn:microsoft.com/office/officeart/2008/layout/PictureStrips"/>
    <dgm:cxn modelId="{E595E6E8-1C50-9C46-8D73-E4BAB6D3A9D2}" type="presParOf" srcId="{D791AC8C-E309-014D-AF7C-E05F2B9B7EC7}" destId="{C5DEA8DE-AD3F-4F44-8692-CCFE07B537E3}" srcOrd="1" destOrd="0" presId="urn:microsoft.com/office/officeart/2008/layout/PictureStrips"/>
    <dgm:cxn modelId="{1D2C3014-CD5A-7F41-BC9E-2BFDEAFB35D9}" type="presParOf" srcId="{4D5496F4-0C58-B942-943F-99D00C8C43D6}" destId="{DC993076-720E-E04C-B131-ED78047565CD}" srcOrd="3" destOrd="0" presId="urn:microsoft.com/office/officeart/2008/layout/PictureStrips"/>
    <dgm:cxn modelId="{C69F8353-CD60-544F-9ADC-4E7B6EA36F84}" type="presParOf" srcId="{4D5496F4-0C58-B942-943F-99D00C8C43D6}" destId="{22CFED6A-2536-BC43-BA8A-FE5072917A40}" srcOrd="4" destOrd="0" presId="urn:microsoft.com/office/officeart/2008/layout/PictureStrips"/>
    <dgm:cxn modelId="{514D8A0B-0D80-734C-B510-6288C009EEC5}" type="presParOf" srcId="{22CFED6A-2536-BC43-BA8A-FE5072917A40}" destId="{529092B6-7633-C844-A519-E9542DCEDC2A}" srcOrd="0" destOrd="0" presId="urn:microsoft.com/office/officeart/2008/layout/PictureStrips"/>
    <dgm:cxn modelId="{B204875B-9B99-EC48-AF28-092B502C03B8}" type="presParOf" srcId="{22CFED6A-2536-BC43-BA8A-FE5072917A40}" destId="{16C6B715-6933-5F4F-836B-0FF525A37E30}" srcOrd="1" destOrd="0" presId="urn:microsoft.com/office/officeart/2008/layout/PictureStrips"/>
    <dgm:cxn modelId="{256473CF-B63E-CB43-A8A1-51C8BEB2F70A}" type="presParOf" srcId="{4D5496F4-0C58-B942-943F-99D00C8C43D6}" destId="{E9B0517B-B29C-9644-A549-D72AECD8DDD7}" srcOrd="5" destOrd="0" presId="urn:microsoft.com/office/officeart/2008/layout/PictureStrips"/>
    <dgm:cxn modelId="{74BE8F1F-0FDA-BD4C-99F0-6A5B06DADD13}" type="presParOf" srcId="{4D5496F4-0C58-B942-943F-99D00C8C43D6}" destId="{92FCF5CF-09DB-9F4F-9ABD-67ABBA103C03}" srcOrd="6" destOrd="0" presId="urn:microsoft.com/office/officeart/2008/layout/PictureStrips"/>
    <dgm:cxn modelId="{D9D9852E-0BB5-7E4F-ADFF-53DE6FE0D40B}" type="presParOf" srcId="{92FCF5CF-09DB-9F4F-9ABD-67ABBA103C03}" destId="{C1E869F5-ADAC-6048-A5AA-7BF5214B7CB1}" srcOrd="0" destOrd="0" presId="urn:microsoft.com/office/officeart/2008/layout/PictureStrips"/>
    <dgm:cxn modelId="{7F737C7E-5204-E446-AA2D-2A67E175FBD6}" type="presParOf" srcId="{92FCF5CF-09DB-9F4F-9ABD-67ABBA103C03}" destId="{4C036295-1051-0645-B54B-1C1D0F1383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BFD9-2ED0-644A-B08F-E7D8FD6C097F}">
      <dsp:nvSpPr>
        <dsp:cNvPr id="0" name=""/>
        <dsp:cNvSpPr/>
      </dsp:nvSpPr>
      <dsp:spPr>
        <a:xfrm>
          <a:off x="382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在数字化时代，交叉学科必须要有协同工具</a:t>
          </a:r>
          <a:endParaRPr lang="en-US" sz="2000" kern="1200" dirty="0"/>
        </a:p>
      </dsp:txBody>
      <dsp:txXfrm>
        <a:off x="3825" y="246691"/>
        <a:ext cx="3996499" cy="1248906"/>
      </dsp:txXfrm>
    </dsp:sp>
    <dsp:sp modelId="{A101EC3C-ED13-F14D-ADDC-C641677F8319}">
      <dsp:nvSpPr>
        <dsp:cNvPr id="0" name=""/>
        <dsp:cNvSpPr/>
      </dsp:nvSpPr>
      <dsp:spPr>
        <a:xfrm>
          <a:off x="99653" y="466164"/>
          <a:ext cx="349536" cy="558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8EA483-76A7-7E4B-9258-85C8294DF13B}">
      <dsp:nvSpPr>
        <dsp:cNvPr id="0" name=""/>
        <dsp:cNvSpPr/>
      </dsp:nvSpPr>
      <dsp:spPr>
        <a:xfrm>
          <a:off x="422927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跨校跨学科的柔性选课机制</a:t>
          </a:r>
          <a:endParaRPr lang="en-US" sz="2000" kern="1200" dirty="0"/>
        </a:p>
      </dsp:txBody>
      <dsp:txXfrm>
        <a:off x="4229275" y="246691"/>
        <a:ext cx="3996499" cy="1248906"/>
      </dsp:txXfrm>
    </dsp:sp>
    <dsp:sp modelId="{C5DEA8DE-AD3F-4F44-8692-CCFE07B537E3}">
      <dsp:nvSpPr>
        <dsp:cNvPr id="0" name=""/>
        <dsp:cNvSpPr/>
      </dsp:nvSpPr>
      <dsp:spPr>
        <a:xfrm>
          <a:off x="4341372" y="473528"/>
          <a:ext cx="316997" cy="4968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092B6-7633-C844-A519-E9542DCEDC2A}">
      <dsp:nvSpPr>
        <dsp:cNvPr id="0" name=""/>
        <dsp:cNvSpPr/>
      </dsp:nvSpPr>
      <dsp:spPr>
        <a:xfrm>
          <a:off x="2116550" y="1638528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结合学生活动来丰富整体的教学活动体验</a:t>
          </a:r>
          <a:endParaRPr lang="en-US" sz="2000" kern="1200" dirty="0"/>
        </a:p>
      </dsp:txBody>
      <dsp:txXfrm>
        <a:off x="2116550" y="1638528"/>
        <a:ext cx="3996499" cy="1248906"/>
      </dsp:txXfrm>
    </dsp:sp>
    <dsp:sp modelId="{16C6B715-6933-5F4F-836B-0FF525A37E30}">
      <dsp:nvSpPr>
        <dsp:cNvPr id="0" name=""/>
        <dsp:cNvSpPr/>
      </dsp:nvSpPr>
      <dsp:spPr>
        <a:xfrm>
          <a:off x="2205183" y="1888359"/>
          <a:ext cx="363926" cy="450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869F5-ADAC-6048-A5AA-7BF5214B7CB1}">
      <dsp:nvSpPr>
        <dsp:cNvPr id="0" name=""/>
        <dsp:cNvSpPr/>
      </dsp:nvSpPr>
      <dsp:spPr>
        <a:xfrm>
          <a:off x="2199810" y="3030364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提供一套可赶上摩尔定律的课程系列</a:t>
          </a:r>
          <a:endParaRPr lang="en-US" sz="2000" kern="1200" dirty="0"/>
        </a:p>
      </dsp:txBody>
      <dsp:txXfrm>
        <a:off x="2199810" y="3030364"/>
        <a:ext cx="3996499" cy="1248906"/>
      </dsp:txXfrm>
    </dsp:sp>
    <dsp:sp modelId="{4C036295-1051-0645-B54B-1C1D0F13832D}">
      <dsp:nvSpPr>
        <dsp:cNvPr id="0" name=""/>
        <dsp:cNvSpPr/>
      </dsp:nvSpPr>
      <dsp:spPr>
        <a:xfrm>
          <a:off x="2033289" y="3254624"/>
          <a:ext cx="874234" cy="50203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25/12/13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25/12/13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25/12/13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4694" y="449519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（四力的图示？）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</a:t>
            </a:r>
            <a:r>
              <a:rPr lang="zh-CN" altLang="en-US" dirty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学生</a:t>
            </a:r>
            <a:r>
              <a:rPr lang="zh-CN" altLang="en-US" dirty="0" smtClean="0"/>
              <a:t>”的创业潮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7778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半导体产业的摩尔定律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摩尔式的成长已对所有产业，尤其是教育产业造成了巨大的挑战。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9653" y="3316298"/>
            <a:ext cx="20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MOOC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9653" y="4239628"/>
            <a:ext cx="2053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/>
              <a:t>TEDx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3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3611" y="1743540"/>
            <a:ext cx="44369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462191" y="2205205"/>
            <a:ext cx="289917" cy="70764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  <p:pic>
        <p:nvPicPr>
          <p:cNvPr id="14" name="Picture 13" descr="XPLSTRUC002B2.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1" y="3503824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挑战方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620582" y="4288922"/>
            <a:ext cx="3122625" cy="73295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任务方</a:t>
            </a:r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1861" y="30986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83390"/>
              </p:ext>
            </p:extLst>
          </p:nvPr>
        </p:nvGraphicFramePr>
        <p:xfrm>
          <a:off x="130359" y="1605519"/>
          <a:ext cx="3657049" cy="3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6424" y="5039412"/>
            <a:ext cx="6325728" cy="10419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清华驻校创客项目已启动</a:t>
            </a:r>
            <a:endParaRPr lang="en-US" altLang="zh-CN" sz="2800" dirty="0" smtClean="0"/>
          </a:p>
          <a:p>
            <a:r>
              <a:rPr lang="zh-CN" altLang="en-US" sz="2800" dirty="0" smtClean="0"/>
              <a:t>让清华成为全球最大的创客空间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56" y="1605519"/>
            <a:ext cx="2299716" cy="3433893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204" y="1639937"/>
            <a:ext cx="2404791" cy="3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7424</TotalTime>
  <Words>511</Words>
  <Application>Microsoft Macintosh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半导体产业的摩尔定律</vt:lpstr>
      <vt:lpstr>让实践教学追上摩尔？</vt:lpstr>
      <vt:lpstr>XLP的课程原理</vt:lpstr>
      <vt:lpstr>PowerPoint Presentation</vt:lpstr>
      <vt:lpstr>课程主要组织方</vt:lpstr>
      <vt:lpstr>三次课程操练</vt:lpstr>
      <vt:lpstr>微学校的典型：创客空间</vt:lpstr>
      <vt:lpstr>启示一：信息化行业的思维</vt:lpstr>
      <vt:lpstr>校园的信息化？</vt:lpstr>
      <vt:lpstr>启示二：规模化工具的重要性</vt:lpstr>
      <vt:lpstr>启示三：微学校的独特优势</vt:lpstr>
      <vt:lpstr>第四期：大数据时代下： 我的空间我做主</vt:lpstr>
      <vt:lpstr>PowerPoint Presentation</vt:lpstr>
      <vt:lpstr>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benkoo</cp:lastModifiedBy>
  <cp:revision>885</cp:revision>
  <cp:lastPrinted>2013-11-01T12:48:36Z</cp:lastPrinted>
  <dcterms:created xsi:type="dcterms:W3CDTF">2013-10-17T02:20:10Z</dcterms:created>
  <dcterms:modified xsi:type="dcterms:W3CDTF">2013-12-25T04:43:00Z</dcterms:modified>
</cp:coreProperties>
</file>