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351" r:id="rId4"/>
    <p:sldId id="363" r:id="rId5"/>
    <p:sldId id="352" r:id="rId6"/>
    <p:sldId id="362" r:id="rId7"/>
    <p:sldId id="313" r:id="rId8"/>
    <p:sldId id="322" r:id="rId9"/>
    <p:sldId id="361" r:id="rId10"/>
    <p:sldId id="301" r:id="rId11"/>
    <p:sldId id="358" r:id="rId12"/>
    <p:sldId id="342" r:id="rId13"/>
    <p:sldId id="364" r:id="rId14"/>
    <p:sldId id="318" r:id="rId15"/>
    <p:sldId id="3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92" autoAdjust="0"/>
  </p:normalViewPr>
  <p:slideViewPr>
    <p:cSldViewPr snapToGrid="0" snapToObjects="1">
      <p:cViewPr varScale="1">
        <p:scale>
          <a:sx n="148" d="100"/>
          <a:sy n="148" d="100"/>
        </p:scale>
        <p:origin x="-1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4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4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0108808"/>
        <c:axId val="-2090105800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0099496"/>
        <c:axId val="-2090102616"/>
      </c:barChart>
      <c:catAx>
        <c:axId val="-2090108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90105800"/>
        <c:crosses val="autoZero"/>
        <c:auto val="1"/>
        <c:lblAlgn val="ctr"/>
        <c:lblOffset val="100"/>
        <c:noMultiLvlLbl val="0"/>
      </c:catAx>
      <c:valAx>
        <c:axId val="-2090105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90108808"/>
        <c:crosses val="autoZero"/>
        <c:crossBetween val="between"/>
      </c:valAx>
      <c:valAx>
        <c:axId val="-20901026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90099496"/>
        <c:crosses val="max"/>
        <c:crossBetween val="between"/>
      </c:valAx>
      <c:catAx>
        <c:axId val="-2090099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90102616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E7ED-3A10-B949-9EB4-A7A0654C92E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BEEAB4D-03EF-6F44-9E75-171DCECA5069}">
      <dgm:prSet phldrT="[Text]" custT="1"/>
      <dgm:spPr/>
      <dgm:t>
        <a:bodyPr/>
        <a:lstStyle/>
        <a:p>
          <a:r>
            <a:rPr lang="zh-CN" altLang="en-US" sz="1600" dirty="0" smtClean="0"/>
            <a:t>挑战方准备</a:t>
          </a:r>
          <a:endParaRPr lang="en-US" sz="1600" dirty="0"/>
        </a:p>
      </dgm:t>
    </dgm:pt>
    <dgm:pt modelId="{CC34A88C-3CCD-F84E-BEC0-1D1EBF67611E}" type="parTrans" cxnId="{D1A77362-A038-834C-A569-9726FD026527}">
      <dgm:prSet/>
      <dgm:spPr/>
      <dgm:t>
        <a:bodyPr/>
        <a:lstStyle/>
        <a:p>
          <a:endParaRPr lang="en-US" sz="1200"/>
        </a:p>
      </dgm:t>
    </dgm:pt>
    <dgm:pt modelId="{0432BAC6-D4FC-2240-9E34-7CEAC825AFEC}" type="sibTrans" cxnId="{D1A77362-A038-834C-A569-9726FD026527}">
      <dgm:prSet/>
      <dgm:spPr/>
      <dgm:t>
        <a:bodyPr/>
        <a:lstStyle/>
        <a:p>
          <a:endParaRPr lang="en-US" sz="1200"/>
        </a:p>
      </dgm:t>
    </dgm:pt>
    <dgm:pt modelId="{2D6FBD64-17FC-4A4F-9F1B-9D740E6290C5}">
      <dgm:prSet phldrT="[Text]" custT="1"/>
      <dgm:spPr/>
      <dgm:t>
        <a:bodyPr/>
        <a:lstStyle/>
        <a:p>
          <a:r>
            <a:rPr lang="zh-CN" altLang="en-US" sz="1600" dirty="0" smtClean="0"/>
            <a:t>任务执行阶段</a:t>
          </a:r>
          <a:endParaRPr lang="en-US" sz="1600" dirty="0"/>
        </a:p>
      </dgm:t>
    </dgm:pt>
    <dgm:pt modelId="{D5AFBB3C-C9C7-EE49-884F-19240F9D3AE9}" type="parTrans" cxnId="{5DE8386C-20B3-CC43-B6F2-1080AE288166}">
      <dgm:prSet/>
      <dgm:spPr/>
      <dgm:t>
        <a:bodyPr/>
        <a:lstStyle/>
        <a:p>
          <a:endParaRPr lang="en-US" sz="1200"/>
        </a:p>
      </dgm:t>
    </dgm:pt>
    <dgm:pt modelId="{B0B06208-82B1-3845-B39F-89BE7EAFC5BA}" type="sibTrans" cxnId="{5DE8386C-20B3-CC43-B6F2-1080AE288166}">
      <dgm:prSet/>
      <dgm:spPr/>
      <dgm:t>
        <a:bodyPr/>
        <a:lstStyle/>
        <a:p>
          <a:endParaRPr lang="en-US" sz="1200"/>
        </a:p>
      </dgm:t>
    </dgm:pt>
    <dgm:pt modelId="{B84EC3F0-D70D-7E4D-B3A6-70158428CCCB}">
      <dgm:prSet phldrT="[Text]" custT="1"/>
      <dgm:spPr/>
      <dgm:t>
        <a:bodyPr/>
        <a:lstStyle/>
        <a:p>
          <a:r>
            <a:rPr lang="zh-CN" altLang="en-US" sz="1600" dirty="0" smtClean="0"/>
            <a:t>挑战方回顾总结</a:t>
          </a:r>
          <a:endParaRPr lang="en-US" sz="1600" dirty="0"/>
        </a:p>
      </dgm:t>
    </dgm:pt>
    <dgm:pt modelId="{99786331-8B8A-8D45-87F0-4C586F7B76E9}" type="parTrans" cxnId="{8F8F9A5B-B2FA-EE4A-8E75-4FC2BE3BBFA0}">
      <dgm:prSet/>
      <dgm:spPr/>
      <dgm:t>
        <a:bodyPr/>
        <a:lstStyle/>
        <a:p>
          <a:endParaRPr lang="en-US" sz="1200"/>
        </a:p>
      </dgm:t>
    </dgm:pt>
    <dgm:pt modelId="{27B151ED-FB5F-7A4C-A6B6-0D4686F6B09C}" type="sibTrans" cxnId="{8F8F9A5B-B2FA-EE4A-8E75-4FC2BE3BBFA0}">
      <dgm:prSet/>
      <dgm:spPr/>
      <dgm:t>
        <a:bodyPr/>
        <a:lstStyle/>
        <a:p>
          <a:endParaRPr lang="en-US" sz="1200"/>
        </a:p>
      </dgm:t>
    </dgm:pt>
    <dgm:pt modelId="{7933EC29-BA51-794A-B078-22E65B88C17E}" type="pres">
      <dgm:prSet presAssocID="{76DEE7ED-3A10-B949-9EB4-A7A0654C92E7}" presName="Name0" presStyleCnt="0">
        <dgm:presLayoutVars>
          <dgm:dir/>
          <dgm:resizeHandles val="exact"/>
        </dgm:presLayoutVars>
      </dgm:prSet>
      <dgm:spPr/>
    </dgm:pt>
    <dgm:pt modelId="{F25CC7FC-8664-0146-BF09-A9D33B20B4E4}" type="pres">
      <dgm:prSet presAssocID="{4BEEAB4D-03EF-6F44-9E75-171DCECA506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8660-FB0C-B940-80AD-9B9694A928BE}" type="pres">
      <dgm:prSet presAssocID="{0432BAC6-D4FC-2240-9E34-7CEAC825AFEC}" presName="parSpace" presStyleCnt="0"/>
      <dgm:spPr/>
    </dgm:pt>
    <dgm:pt modelId="{EA1AD719-A19B-294F-9E3D-B7979601EE99}" type="pres">
      <dgm:prSet presAssocID="{2D6FBD64-17FC-4A4F-9F1B-9D740E6290C5}" presName="parTxOnly" presStyleLbl="node1" presStyleIdx="1" presStyleCnt="3">
        <dgm:presLayoutVars>
          <dgm:bulletEnabled val="1"/>
        </dgm:presLayoutVars>
      </dgm:prSet>
      <dgm:spPr/>
    </dgm:pt>
    <dgm:pt modelId="{351DDE3E-D29A-0B46-B096-75738EF159A6}" type="pres">
      <dgm:prSet presAssocID="{B0B06208-82B1-3845-B39F-89BE7EAFC5BA}" presName="parSpace" presStyleCnt="0"/>
      <dgm:spPr/>
    </dgm:pt>
    <dgm:pt modelId="{C885F437-B21A-FB48-9FAF-8D0D2F3649EB}" type="pres">
      <dgm:prSet presAssocID="{B84EC3F0-D70D-7E4D-B3A6-70158428CCC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DE8386C-20B3-CC43-B6F2-1080AE288166}" srcId="{76DEE7ED-3A10-B949-9EB4-A7A0654C92E7}" destId="{2D6FBD64-17FC-4A4F-9F1B-9D740E6290C5}" srcOrd="1" destOrd="0" parTransId="{D5AFBB3C-C9C7-EE49-884F-19240F9D3AE9}" sibTransId="{B0B06208-82B1-3845-B39F-89BE7EAFC5BA}"/>
    <dgm:cxn modelId="{064A51B4-D252-D24D-8D66-2FBC392EA00B}" type="presOf" srcId="{B84EC3F0-D70D-7E4D-B3A6-70158428CCCB}" destId="{C885F437-B21A-FB48-9FAF-8D0D2F3649EB}" srcOrd="0" destOrd="0" presId="urn:microsoft.com/office/officeart/2005/8/layout/hChevron3"/>
    <dgm:cxn modelId="{E2C8B914-59D2-5442-A41A-5DE7FF5442A3}" type="presOf" srcId="{76DEE7ED-3A10-B949-9EB4-A7A0654C92E7}" destId="{7933EC29-BA51-794A-B078-22E65B88C17E}" srcOrd="0" destOrd="0" presId="urn:microsoft.com/office/officeart/2005/8/layout/hChevron3"/>
    <dgm:cxn modelId="{9B94AE1F-12C1-1B4A-A410-9056DC402E86}" type="presOf" srcId="{2D6FBD64-17FC-4A4F-9F1B-9D740E6290C5}" destId="{EA1AD719-A19B-294F-9E3D-B7979601EE99}" srcOrd="0" destOrd="0" presId="urn:microsoft.com/office/officeart/2005/8/layout/hChevron3"/>
    <dgm:cxn modelId="{D1A77362-A038-834C-A569-9726FD026527}" srcId="{76DEE7ED-3A10-B949-9EB4-A7A0654C92E7}" destId="{4BEEAB4D-03EF-6F44-9E75-171DCECA5069}" srcOrd="0" destOrd="0" parTransId="{CC34A88C-3CCD-F84E-BEC0-1D1EBF67611E}" sibTransId="{0432BAC6-D4FC-2240-9E34-7CEAC825AFEC}"/>
    <dgm:cxn modelId="{8F8F9A5B-B2FA-EE4A-8E75-4FC2BE3BBFA0}" srcId="{76DEE7ED-3A10-B949-9EB4-A7A0654C92E7}" destId="{B84EC3F0-D70D-7E4D-B3A6-70158428CCCB}" srcOrd="2" destOrd="0" parTransId="{99786331-8B8A-8D45-87F0-4C586F7B76E9}" sibTransId="{27B151ED-FB5F-7A4C-A6B6-0D4686F6B09C}"/>
    <dgm:cxn modelId="{4C73ACDE-BF37-F84D-9832-CEB0AEBE486F}" type="presOf" srcId="{4BEEAB4D-03EF-6F44-9E75-171DCECA5069}" destId="{F25CC7FC-8664-0146-BF09-A9D33B20B4E4}" srcOrd="0" destOrd="0" presId="urn:microsoft.com/office/officeart/2005/8/layout/hChevron3"/>
    <dgm:cxn modelId="{DF5F46A1-768F-4743-B2D2-68B6A1F8F296}" type="presParOf" srcId="{7933EC29-BA51-794A-B078-22E65B88C17E}" destId="{F25CC7FC-8664-0146-BF09-A9D33B20B4E4}" srcOrd="0" destOrd="0" presId="urn:microsoft.com/office/officeart/2005/8/layout/hChevron3"/>
    <dgm:cxn modelId="{0E4FC33A-A5A0-E648-B91E-EDFE17F3D904}" type="presParOf" srcId="{7933EC29-BA51-794A-B078-22E65B88C17E}" destId="{4B678660-FB0C-B940-80AD-9B9694A928BE}" srcOrd="1" destOrd="0" presId="urn:microsoft.com/office/officeart/2005/8/layout/hChevron3"/>
    <dgm:cxn modelId="{6C4D3466-F4CB-8948-8EB8-B09712D1F1FE}" type="presParOf" srcId="{7933EC29-BA51-794A-B078-22E65B88C17E}" destId="{EA1AD719-A19B-294F-9E3D-B7979601EE99}" srcOrd="2" destOrd="0" presId="urn:microsoft.com/office/officeart/2005/8/layout/hChevron3"/>
    <dgm:cxn modelId="{3C521B07-C72C-E248-954F-8D3517B04BC0}" type="presParOf" srcId="{7933EC29-BA51-794A-B078-22E65B88C17E}" destId="{351DDE3E-D29A-0B46-B096-75738EF159A6}" srcOrd="3" destOrd="0" presId="urn:microsoft.com/office/officeart/2005/8/layout/hChevron3"/>
    <dgm:cxn modelId="{2FEBF690-3A66-4D40-9894-DC2154C9F68C}" type="presParOf" srcId="{7933EC29-BA51-794A-B078-22E65B88C17E}" destId="{C885F437-B21A-FB48-9FAF-8D0D2F3649E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 custT="1"/>
      <dgm:spPr/>
      <dgm:t>
        <a:bodyPr/>
        <a:lstStyle/>
        <a:p>
          <a:r>
            <a:rPr lang="zh-CN" altLang="en-US" sz="2400" dirty="0" smtClean="0"/>
            <a:t>主题</a:t>
          </a:r>
          <a:endParaRPr lang="en-US" sz="2400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 sz="1200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 sz="1200"/>
        </a:p>
      </dgm:t>
    </dgm:pt>
    <dgm:pt modelId="{648E48B5-6C1B-4B48-8860-4C81A63732D6}">
      <dgm:prSet phldrT="[Text]" custT="1"/>
      <dgm:spPr/>
      <dgm:t>
        <a:bodyPr/>
        <a:lstStyle/>
        <a:p>
          <a:r>
            <a:rPr lang="zh-CN" altLang="en-US" sz="1800" dirty="0" smtClean="0"/>
            <a:t>挑战方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 sz="1200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 sz="1200"/>
        </a:p>
      </dgm:t>
    </dgm:pt>
    <dgm:pt modelId="{FC5F51F5-F1B0-E142-B1AA-D9C5BDDCB670}">
      <dgm:prSet phldrT="[Text]" custT="1"/>
      <dgm:spPr/>
      <dgm:t>
        <a:bodyPr/>
        <a:lstStyle/>
        <a:p>
          <a:r>
            <a:rPr lang="zh-CN" altLang="en-US" sz="1800" dirty="0" smtClean="0"/>
            <a:t>任务方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 sz="1200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 sz="1200"/>
        </a:p>
      </dgm:t>
    </dgm:pt>
    <dgm:pt modelId="{763C6774-D457-ED48-860D-58EE20102655}">
      <dgm:prSet phldrT="[Text]" custT="1"/>
      <dgm:spPr/>
      <dgm:t>
        <a:bodyPr/>
        <a:lstStyle/>
        <a:p>
          <a:r>
            <a:rPr lang="zh-CN" altLang="en-US" sz="1800" dirty="0" smtClean="0"/>
            <a:t>评委</a:t>
          </a:r>
          <a:endParaRPr lang="en-US" sz="1800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 sz="1200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 sz="1200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</a:t>
          </a:r>
          <a:r>
            <a:rPr lang="zh-CN" altLang="en-US" dirty="0" smtClean="0"/>
            <a:t>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CC7FC-8664-0146-BF09-A9D33B20B4E4}">
      <dsp:nvSpPr>
        <dsp:cNvPr id="0" name=""/>
        <dsp:cNvSpPr/>
      </dsp:nvSpPr>
      <dsp:spPr>
        <a:xfrm>
          <a:off x="2678" y="0"/>
          <a:ext cx="2342554" cy="7641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挑战方准备</a:t>
          </a:r>
          <a:endParaRPr lang="en-US" sz="1600" kern="1200" dirty="0"/>
        </a:p>
      </dsp:txBody>
      <dsp:txXfrm>
        <a:off x="2678" y="0"/>
        <a:ext cx="2151516" cy="764153"/>
      </dsp:txXfrm>
    </dsp:sp>
    <dsp:sp modelId="{EA1AD719-A19B-294F-9E3D-B7979601EE99}">
      <dsp:nvSpPr>
        <dsp:cNvPr id="0" name=""/>
        <dsp:cNvSpPr/>
      </dsp:nvSpPr>
      <dsp:spPr>
        <a:xfrm>
          <a:off x="1876722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任务执行阶段</a:t>
          </a:r>
          <a:endParaRPr lang="en-US" sz="1600" kern="1200" dirty="0"/>
        </a:p>
      </dsp:txBody>
      <dsp:txXfrm>
        <a:off x="2258799" y="0"/>
        <a:ext cx="1578401" cy="764153"/>
      </dsp:txXfrm>
    </dsp:sp>
    <dsp:sp modelId="{C885F437-B21A-FB48-9FAF-8D0D2F3649EB}">
      <dsp:nvSpPr>
        <dsp:cNvPr id="0" name=""/>
        <dsp:cNvSpPr/>
      </dsp:nvSpPr>
      <dsp:spPr>
        <a:xfrm>
          <a:off x="3750766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挑战方回顾总结</a:t>
          </a:r>
          <a:endParaRPr lang="en-US" sz="1600" kern="1200" dirty="0"/>
        </a:p>
      </dsp:txBody>
      <dsp:txXfrm>
        <a:off x="4132843" y="0"/>
        <a:ext cx="1578401" cy="76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628C9-84B1-0D4F-89B7-680D7002C678}">
      <dsp:nvSpPr>
        <dsp:cNvPr id="0" name=""/>
        <dsp:cNvSpPr/>
      </dsp:nvSpPr>
      <dsp:spPr>
        <a:xfrm>
          <a:off x="3273070" y="1113334"/>
          <a:ext cx="934996" cy="9349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主题</a:t>
          </a:r>
          <a:endParaRPr lang="en-US" sz="2400" kern="1200" dirty="0"/>
        </a:p>
      </dsp:txBody>
      <dsp:txXfrm>
        <a:off x="3409997" y="1250261"/>
        <a:ext cx="661142" cy="661142"/>
      </dsp:txXfrm>
    </dsp:sp>
    <dsp:sp modelId="{798C3725-AAFD-6E4D-B82F-51F9BDDFC6FF}">
      <dsp:nvSpPr>
        <dsp:cNvPr id="0" name=""/>
        <dsp:cNvSpPr/>
      </dsp:nvSpPr>
      <dsp:spPr>
        <a:xfrm rot="12900000">
          <a:off x="2671934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4D4DF-DCA9-0144-9EAF-B36DE6274F76}">
      <dsp:nvSpPr>
        <dsp:cNvPr id="0" name=""/>
        <dsp:cNvSpPr/>
      </dsp:nvSpPr>
      <dsp:spPr>
        <a:xfrm>
          <a:off x="2292582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挑战方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2313395" y="543433"/>
        <a:ext cx="846620" cy="668971"/>
      </dsp:txXfrm>
    </dsp:sp>
    <dsp:sp modelId="{3C3A0490-3C74-B346-8362-880B5C7F171D}">
      <dsp:nvSpPr>
        <dsp:cNvPr id="0" name=""/>
        <dsp:cNvSpPr/>
      </dsp:nvSpPr>
      <dsp:spPr>
        <a:xfrm rot="16200000">
          <a:off x="3382417" y="580255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B5824-BB08-FB4B-8E7F-FDA15FD96F64}">
      <dsp:nvSpPr>
        <dsp:cNvPr id="0" name=""/>
        <dsp:cNvSpPr/>
      </dsp:nvSpPr>
      <dsp:spPr>
        <a:xfrm>
          <a:off x="3296445" y="42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任务方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3317258" y="20855"/>
        <a:ext cx="846620" cy="668971"/>
      </dsp:txXfrm>
    </dsp:sp>
    <dsp:sp modelId="{3FB1EE94-AB27-DB41-B0F6-0B07CEE659DD}">
      <dsp:nvSpPr>
        <dsp:cNvPr id="0" name=""/>
        <dsp:cNvSpPr/>
      </dsp:nvSpPr>
      <dsp:spPr>
        <a:xfrm rot="19500000">
          <a:off x="4092900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C1902-1EEE-DC4A-A8D6-34E1EDE1A9D4}">
      <dsp:nvSpPr>
        <dsp:cNvPr id="0" name=""/>
        <dsp:cNvSpPr/>
      </dsp:nvSpPr>
      <dsp:spPr>
        <a:xfrm>
          <a:off x="4300309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评委</a:t>
          </a:r>
          <a:endParaRPr lang="en-US" sz="1800" kern="1200" dirty="0"/>
        </a:p>
      </dsp:txBody>
      <dsp:txXfrm>
        <a:off x="4321122" y="543433"/>
        <a:ext cx="846620" cy="668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43E-FFE3-924B-8D07-CE4B2F4644C8}">
      <dsp:nvSpPr>
        <dsp:cNvPr id="0" name=""/>
        <dsp:cNvSpPr/>
      </dsp:nvSpPr>
      <dsp:spPr>
        <a:xfrm>
          <a:off x="4093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第一期：建造全自动供应链</a:t>
          </a:r>
          <a:endParaRPr lang="en-US" sz="1600" kern="1200" dirty="0"/>
        </a:p>
      </dsp:txBody>
      <dsp:txXfrm>
        <a:off x="4093" y="95725"/>
        <a:ext cx="1861062" cy="620339"/>
      </dsp:txXfrm>
    </dsp:sp>
    <dsp:sp modelId="{1879004D-6824-3448-8F31-E53F3B1D6FFC}">
      <dsp:nvSpPr>
        <dsp:cNvPr id="0" name=""/>
        <dsp:cNvSpPr/>
      </dsp:nvSpPr>
      <dsp:spPr>
        <a:xfrm>
          <a:off x="385274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2012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22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25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挑战方：来自各地的自愿者和大学生，</a:t>
          </a:r>
          <a:r>
            <a:rPr lang="en-US" altLang="zh-CN" sz="1600" kern="1200" dirty="0" smtClean="0"/>
            <a:t>6</a:t>
          </a:r>
          <a:r>
            <a:rPr lang="zh-CN" altLang="en-US" sz="1600" kern="1200" dirty="0" smtClean="0"/>
            <a:t>人；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个不同科系的工程管理硕士，</a:t>
          </a:r>
          <a:r>
            <a:rPr lang="en-US" altLang="zh-CN" sz="1600" kern="1200" dirty="0" smtClean="0"/>
            <a:t>78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439783" y="770574"/>
        <a:ext cx="1752044" cy="2310182"/>
      </dsp:txXfrm>
    </dsp:sp>
    <dsp:sp modelId="{B6930F6E-6DDB-5648-A246-88BAAB8D2C08}">
      <dsp:nvSpPr>
        <dsp:cNvPr id="0" name=""/>
        <dsp:cNvSpPr/>
      </dsp:nvSpPr>
      <dsp:spPr>
        <a:xfrm>
          <a:off x="2147286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47286" y="266890"/>
        <a:ext cx="459111" cy="278010"/>
      </dsp:txXfrm>
    </dsp:sp>
    <dsp:sp modelId="{7792C6CE-0AFE-F54B-B4B9-7C8C05AC3072}">
      <dsp:nvSpPr>
        <dsp:cNvPr id="0" name=""/>
        <dsp:cNvSpPr/>
      </dsp:nvSpPr>
      <dsp:spPr>
        <a:xfrm>
          <a:off x="2993677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第二期：建设南海无人岛</a:t>
          </a:r>
          <a:endParaRPr lang="en-US" sz="1600" kern="1200" dirty="0"/>
        </a:p>
      </dsp:txBody>
      <dsp:txXfrm>
        <a:off x="2993677" y="95725"/>
        <a:ext cx="1861062" cy="620339"/>
      </dsp:txXfrm>
    </dsp:sp>
    <dsp:sp modelId="{521F2BBA-4D16-0A40-84AB-E04092224D6E}">
      <dsp:nvSpPr>
        <dsp:cNvPr id="0" name=""/>
        <dsp:cNvSpPr/>
      </dsp:nvSpPr>
      <dsp:spPr>
        <a:xfrm>
          <a:off x="3374859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17</a:t>
          </a:r>
          <a:r>
            <a:rPr lang="zh-CN" altLang="en-US" sz="1600" kern="1200" dirty="0" smtClean="0"/>
            <a:t>日</a:t>
          </a:r>
          <a:r>
            <a:rPr lang="zh-CN" altLang="en-US" sz="1600" kern="1200" dirty="0" smtClean="0"/>
            <a:t>－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挑战方：全校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个科系</a:t>
          </a:r>
          <a:r>
            <a:rPr lang="en-US" altLang="zh-CN" sz="1600" kern="1200" smtClean="0"/>
            <a:t>50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任务方：钱学森力学班</a:t>
          </a:r>
          <a:r>
            <a:rPr lang="en-US" altLang="zh-CN" sz="1600" kern="1200" dirty="0" smtClean="0"/>
            <a:t>30</a:t>
          </a:r>
          <a:r>
            <a:rPr lang="zh-CN" altLang="en-US" sz="1600" kern="1200" dirty="0" smtClean="0"/>
            <a:t>人，其他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个科系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3429368" y="770574"/>
        <a:ext cx="1752044" cy="2310182"/>
      </dsp:txXfrm>
    </dsp:sp>
    <dsp:sp modelId="{366BE592-239C-404C-8789-E251C8C3DC67}">
      <dsp:nvSpPr>
        <dsp:cNvPr id="0" name=""/>
        <dsp:cNvSpPr/>
      </dsp:nvSpPr>
      <dsp:spPr>
        <a:xfrm>
          <a:off x="5136871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6871" y="266890"/>
        <a:ext cx="459111" cy="278010"/>
      </dsp:txXfrm>
    </dsp:sp>
    <dsp:sp modelId="{4A1E400B-500E-864F-A1C9-9F6A0A8C1425}">
      <dsp:nvSpPr>
        <dsp:cNvPr id="0" name=""/>
        <dsp:cNvSpPr/>
      </dsp:nvSpPr>
      <dsp:spPr>
        <a:xfrm>
          <a:off x="5983262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第三期：开发可持续发展数字国度</a:t>
          </a:r>
          <a:endParaRPr lang="en-US" sz="1600" kern="1200" dirty="0"/>
        </a:p>
      </dsp:txBody>
      <dsp:txXfrm>
        <a:off x="5983262" y="95725"/>
        <a:ext cx="1861062" cy="620339"/>
      </dsp:txXfrm>
    </dsp:sp>
    <dsp:sp modelId="{E10D82BB-4DC2-1F44-A047-DA5DF0C818F6}">
      <dsp:nvSpPr>
        <dsp:cNvPr id="0" name=""/>
        <dsp:cNvSpPr/>
      </dsp:nvSpPr>
      <dsp:spPr>
        <a:xfrm>
          <a:off x="6364443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28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－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挑战方：全球各地各学校的自愿者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科系的工程管理硕士班</a:t>
          </a:r>
          <a:r>
            <a:rPr lang="en-US" altLang="zh-CN" sz="1600" kern="1200" dirty="0" smtClean="0"/>
            <a:t>80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6418952" y="770574"/>
        <a:ext cx="1752044" cy="2310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13-12-24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13-12-24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Fabrication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C41C-FA04-0548-9947-6FBC52FCA0F0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“廉价”资金的供应，造成青年的创业潮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409838"/>
              </p:ext>
            </p:extLst>
          </p:nvPr>
        </p:nvGraphicFramePr>
        <p:xfrm>
          <a:off x="74164" y="2262049"/>
          <a:ext cx="3902799" cy="359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5603" y="1529663"/>
            <a:ext cx="5961329" cy="51916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清华驻校创客项目已启动</a:t>
            </a:r>
            <a:endParaRPr lang="en-US" altLang="zh-CN" dirty="0" smtClean="0"/>
          </a:p>
          <a:p>
            <a:r>
              <a:rPr lang="zh-CN" altLang="en-US" dirty="0" smtClean="0"/>
              <a:t>让清华成为全球最大的创客空间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03" y="2624633"/>
            <a:ext cx="2042967" cy="3050520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963" y="2178613"/>
            <a:ext cx="2720306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3-05-25 at 8.11.1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920" y="0"/>
            <a:ext cx="7875854" cy="6858000"/>
          </a:xfrm>
          <a:prstGeom prst="rect">
            <a:avLst/>
          </a:prstGeom>
        </p:spPr>
      </p:pic>
      <p:pic>
        <p:nvPicPr>
          <p:cNvPr id="2" name="Picture 1" descr="Screen Shot 2013-06-08 at 8.49.45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756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42608" y="2917322"/>
            <a:ext cx="497111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图片来源：清华美院付志勇老师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23900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/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学习成果累积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8" name="Right Arrow 57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5159" y="1504235"/>
            <a:ext cx="2339102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分布式数据</a:t>
            </a:r>
            <a:endParaRPr lang="en-US" altLang="zh-CN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内容分发与管理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338" y="1236653"/>
            <a:ext cx="945418" cy="945418"/>
          </a:xfrm>
          <a:prstGeom prst="rect">
            <a:avLst/>
          </a:prstGeom>
        </p:spPr>
      </p:pic>
      <p:pic>
        <p:nvPicPr>
          <p:cNvPr id="27" name="Picture 26" descr="Screen Shot 2013-12-24 at 上午10.34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30" y="5173676"/>
            <a:ext cx="2178604" cy="1440000"/>
          </a:xfrm>
          <a:prstGeom prst="rect">
            <a:avLst/>
          </a:prstGeom>
        </p:spPr>
      </p:pic>
      <p:pic>
        <p:nvPicPr>
          <p:cNvPr id="26" name="Picture 25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13" b="22613"/>
          <a:stretch/>
        </p:blipFill>
        <p:spPr>
          <a:xfrm>
            <a:off x="2326712" y="5173675"/>
            <a:ext cx="171861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2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第四期：我的空间我做主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把校园作为项目的主题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成为钱学森力学班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Tsinghua Campus 3D Map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40" y="4005836"/>
            <a:ext cx="4373031" cy="21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4672897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谢谢各位！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Tsinghua Campus 3D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卢达溶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79" y="3322438"/>
            <a:ext cx="3878560" cy="2583122"/>
          </a:xfrm>
          <a:prstGeom prst="rect">
            <a:avLst/>
          </a:prstGeom>
        </p:spPr>
      </p:pic>
      <p:pic>
        <p:nvPicPr>
          <p:cNvPr id="8" name="Picture 7" descr="gitlabhq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092" y="4896460"/>
            <a:ext cx="2042250" cy="7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798504"/>
            <a:ext cx="658080" cy="6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2125" y="1417638"/>
            <a:ext cx="4436994" cy="120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学分，前三天草船借箭，最后一天攻下赤壁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9344936"/>
              </p:ext>
            </p:extLst>
          </p:nvPr>
        </p:nvGraphicFramePr>
        <p:xfrm>
          <a:off x="1584066" y="2912851"/>
          <a:ext cx="6096000" cy="76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6649967" y="2617966"/>
            <a:ext cx="50655" cy="4023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37301" y="3500862"/>
            <a:ext cx="566338" cy="12613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668" y="3432218"/>
            <a:ext cx="909573" cy="13299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6249" y="3440799"/>
            <a:ext cx="157362" cy="7121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48198" y="3432218"/>
            <a:ext cx="420463" cy="11068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068120"/>
              </p:ext>
            </p:extLst>
          </p:nvPr>
        </p:nvGraphicFramePr>
        <p:xfrm>
          <a:off x="674285" y="3826922"/>
          <a:ext cx="7481138" cy="204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29098" y="4655501"/>
            <a:ext cx="158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文</a:t>
            </a:r>
            <a:r>
              <a:rPr lang="zh-CN" altLang="en-US" dirty="0" smtClean="0"/>
              <a:t>／</a:t>
            </a:r>
            <a:r>
              <a:rPr lang="zh-CN" altLang="en-US" dirty="0" smtClean="0"/>
              <a:t>法</a:t>
            </a:r>
            <a:r>
              <a:rPr lang="zh-CN" altLang="en-US" dirty="0" smtClean="0"/>
              <a:t>／</a:t>
            </a:r>
            <a:r>
              <a:rPr lang="zh-CN" altLang="en-US" dirty="0" smtClean="0"/>
              <a:t>商</a:t>
            </a:r>
            <a:r>
              <a:rPr lang="zh-CN" altLang="en-US" dirty="0"/>
              <a:t>，工程，科学，教育，</a:t>
            </a:r>
            <a:r>
              <a:rPr lang="zh-CN" altLang="en-US" dirty="0" smtClean="0"/>
              <a:t>政治</a:t>
            </a:r>
            <a:r>
              <a:rPr lang="zh-CN" altLang="en-US" dirty="0" smtClean="0"/>
              <a:t>等</a:t>
            </a:r>
            <a:r>
              <a:rPr lang="zh-CN" altLang="en-US" dirty="0" smtClean="0"/>
              <a:t>专业</a:t>
            </a:r>
            <a:r>
              <a:rPr lang="zh-CN" altLang="en-US" dirty="0" smtClean="0"/>
              <a:t>学生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>
              <a:lnSpc>
                <a:spcPct val="5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第二课堂学习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第一课堂学习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ight Arrow 22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280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Toyhouse </a:t>
            </a:r>
            <a:r>
              <a:rPr lang="zh-CN" altLang="en-US" dirty="0" smtClean="0"/>
              <a:t>工业工程系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清华大学美术学院互动设计系</a:t>
            </a:r>
            <a:endParaRPr lang="en-US" altLang="zh-CN" dirty="0" smtClean="0"/>
          </a:p>
          <a:p>
            <a:r>
              <a:rPr lang="en-US" altLang="zh-CN" dirty="0" smtClean="0"/>
              <a:t>Creative </a:t>
            </a:r>
            <a:r>
              <a:rPr lang="en-US" altLang="zh-CN" dirty="0" smtClean="0"/>
              <a:t>Common</a:t>
            </a:r>
            <a:r>
              <a:rPr lang="en-US" altLang="zh-CN" dirty="0" smtClean="0"/>
              <a:t>s </a:t>
            </a:r>
            <a:r>
              <a:rPr lang="zh-CN" altLang="en-US" dirty="0" smtClean="0"/>
              <a:t>知识共享中国大陆</a:t>
            </a:r>
            <a:endParaRPr lang="en-US" altLang="zh-CN" dirty="0" smtClean="0"/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18592"/>
              </p:ext>
            </p:extLst>
          </p:nvPr>
        </p:nvGraphicFramePr>
        <p:xfrm>
          <a:off x="457200" y="1354895"/>
          <a:ext cx="8229600" cy="323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DSC_0664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25" y="4384970"/>
            <a:ext cx="2490586" cy="1649610"/>
          </a:xfrm>
          <a:prstGeom prst="rect">
            <a:avLst/>
          </a:prstGeom>
        </p:spPr>
      </p:pic>
      <p:pic>
        <p:nvPicPr>
          <p:cNvPr id="6" name="Picture 5" descr="2013-01 跨学科系统集成设计挑战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248" y="4153295"/>
            <a:ext cx="2672964" cy="1776171"/>
          </a:xfrm>
          <a:prstGeom prst="rect">
            <a:avLst/>
          </a:prstGeom>
        </p:spPr>
      </p:pic>
      <p:pic>
        <p:nvPicPr>
          <p:cNvPr id="8" name="Picture 7" descr="Venture capitalists, professors, and intellectual property managers are presented with the 9 projects in Masters of Engineering Management orientation 1. Photo by Qi Xin, Toyhouse Studi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071" y="5015641"/>
            <a:ext cx="2011063" cy="1340709"/>
          </a:xfrm>
          <a:prstGeom prst="rect">
            <a:avLst/>
          </a:prstGeom>
        </p:spPr>
      </p:pic>
      <p:pic>
        <p:nvPicPr>
          <p:cNvPr id="7" name="Picture 6" descr="Students from UCL are building an atomic force microscope with LEGO and other reconfigurable parts. Photo by Qi Xin, Toyhouse Studio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164" y="4125721"/>
            <a:ext cx="1920033" cy="12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/>
          <p:cNvSpPr/>
          <p:nvPr/>
        </p:nvSpPr>
        <p:spPr>
          <a:xfrm rot="16200000">
            <a:off x="2309023" y="-251620"/>
            <a:ext cx="4525963" cy="8229601"/>
          </a:xfrm>
          <a:prstGeom prst="corner">
            <a:avLst>
              <a:gd name="adj1" fmla="val 90945"/>
              <a:gd name="adj2" fmla="val 690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zh-CN" altLang="en-US" dirty="0" smtClean="0"/>
              <a:t>使用者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学生</a:t>
            </a:r>
            <a:r>
              <a:rPr lang="zh-CN" altLang="zh-CN" dirty="0"/>
              <a:t>）</a:t>
            </a:r>
            <a:r>
              <a:rPr lang="zh-CN" altLang="en-US" dirty="0" smtClean="0"/>
              <a:t>决</a:t>
            </a:r>
            <a:r>
              <a:rPr lang="zh-CN" altLang="en-US" dirty="0" smtClean="0"/>
              <a:t>定内容与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个人能力总有瓶颈</a:t>
            </a:r>
            <a:endParaRPr lang="en-US" altLang="zh-CN" dirty="0"/>
          </a:p>
          <a:p>
            <a:pPr lvl="1"/>
            <a:r>
              <a:rPr lang="zh-CN" altLang="en-US" dirty="0"/>
              <a:t>状元只会有一个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无限</a:t>
            </a:r>
            <a:r>
              <a:rPr lang="zh-CN" altLang="en-US" dirty="0"/>
              <a:t>的群组协作能力</a:t>
            </a:r>
            <a:endParaRPr lang="en-US" altLang="zh-CN" dirty="0"/>
          </a:p>
          <a:p>
            <a:pPr lvl="1"/>
            <a:r>
              <a:rPr lang="zh-CN" altLang="en-US" dirty="0"/>
              <a:t>同样的一群人可以有多种组合，创造新的团队功能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当晶片频率无法以等比级数成长时</a:t>
            </a:r>
            <a:endParaRPr lang="en-US" altLang="zh-CN" sz="2400" dirty="0"/>
          </a:p>
          <a:p>
            <a:pPr lvl="1"/>
            <a:r>
              <a:rPr lang="zh-CN" altLang="en-US" sz="2000" dirty="0"/>
              <a:t>摩尔定律继续适用？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单运算核心</a:t>
            </a:r>
            <a:r>
              <a:rPr lang="en-US" altLang="zh-CN" sz="2400" dirty="0"/>
              <a:t> </a:t>
            </a:r>
            <a:r>
              <a:rPr lang="zh-CN" altLang="en-US" sz="2400" dirty="0"/>
              <a:t>多核心</a:t>
            </a:r>
            <a:endParaRPr lang="en-US" altLang="zh-CN" sz="2400" dirty="0"/>
          </a:p>
          <a:p>
            <a:pPr lvl="1"/>
            <a:r>
              <a:rPr lang="zh-CN" altLang="en-US" sz="2000" dirty="0"/>
              <a:t>把计算任务分布给多个计算核心</a:t>
            </a:r>
            <a:endParaRPr lang="en-US" altLang="zh-CN" sz="2000" dirty="0"/>
          </a:p>
          <a:p>
            <a:pPr lvl="1"/>
            <a:r>
              <a:rPr lang="zh-CN" altLang="en-US" sz="2000" dirty="0"/>
              <a:t>单位面积</a:t>
            </a:r>
            <a:r>
              <a:rPr lang="zh-CN" altLang="en-US" sz="2000" dirty="0" smtClean="0"/>
              <a:t>的计算速率继续以摩尔定律成长</a:t>
            </a:r>
            <a:endParaRPr lang="en-US" altLang="zh-C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78" y="4581357"/>
            <a:ext cx="1914477" cy="1510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774" y="4659317"/>
            <a:ext cx="2889389" cy="1295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6072" y="1417638"/>
            <a:ext cx="8426228" cy="4708525"/>
            <a:chOff x="326072" y="1417638"/>
            <a:chExt cx="8426228" cy="4708525"/>
          </a:xfrm>
        </p:grpSpPr>
        <p:pic>
          <p:nvPicPr>
            <p:cNvPr id="9" name="Picture 8" descr="Screen Shot 2013-12-24 at 上午10.29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2" y="1417638"/>
              <a:ext cx="4985031" cy="4176877"/>
            </a:xfrm>
            <a:prstGeom prst="rect">
              <a:avLst/>
            </a:prstGeom>
          </p:spPr>
        </p:pic>
        <p:pic>
          <p:nvPicPr>
            <p:cNvPr id="10" name="Picture 9" descr="Screen Shot 2013-12-24 at 上午10.34.5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175" y="2246827"/>
              <a:ext cx="5869125" cy="3879336"/>
            </a:xfrm>
            <a:prstGeom prst="rect">
              <a:avLst/>
            </a:prstGeom>
          </p:spPr>
        </p:pic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13023" y="1515227"/>
            <a:ext cx="3627976" cy="519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学习过程的完整记录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620" y="5805836"/>
            <a:ext cx="640653" cy="640653"/>
          </a:xfrm>
          <a:prstGeom prst="rect">
            <a:avLst/>
          </a:prstGeom>
        </p:spPr>
      </p:pic>
      <p:pic>
        <p:nvPicPr>
          <p:cNvPr id="14" name="Picture 13" descr="gitlabhq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14337"/>
            <a:ext cx="1235648" cy="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6212</TotalTime>
  <Words>471</Words>
  <Application>Microsoft Macintosh PowerPoint</Application>
  <PresentationFormat>On-screen Show (4:3)</PresentationFormat>
  <Paragraphs>139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极限学习工作流 －－在跨学科系统集成设计挑战课程中的实施应用</vt:lpstr>
      <vt:lpstr>让实践教学追上摩尔？</vt:lpstr>
      <vt:lpstr>XLP的课程原理</vt:lpstr>
      <vt:lpstr>PowerPoint Presentation</vt:lpstr>
      <vt:lpstr>课程主要组织方</vt:lpstr>
      <vt:lpstr>三次课程操练</vt:lpstr>
      <vt:lpstr>启示一：信息化行业的思维</vt:lpstr>
      <vt:lpstr>校园的信息化？</vt:lpstr>
      <vt:lpstr>启示二：规模化工具的重要性</vt:lpstr>
      <vt:lpstr>启示三：微学校的独特优势</vt:lpstr>
      <vt:lpstr>微学校的典型：创客空间</vt:lpstr>
      <vt:lpstr>PowerPoint Presentation</vt:lpstr>
      <vt:lpstr>PowerPoint Presentation</vt:lpstr>
      <vt:lpstr>第四期：我的空间我做主</vt:lpstr>
      <vt:lpstr>谢谢各位！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Woody De-Yu Wang</cp:lastModifiedBy>
  <cp:revision>861</cp:revision>
  <cp:lastPrinted>2013-11-01T12:48:36Z</cp:lastPrinted>
  <dcterms:created xsi:type="dcterms:W3CDTF">2013-10-17T02:20:10Z</dcterms:created>
  <dcterms:modified xsi:type="dcterms:W3CDTF">2013-12-24T02:42:35Z</dcterms:modified>
</cp:coreProperties>
</file>