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5" r:id="rId2"/>
    <p:sldId id="311" r:id="rId3"/>
    <p:sldId id="302" r:id="rId4"/>
    <p:sldId id="319" r:id="rId5"/>
    <p:sldId id="318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FF"/>
    <a:srgbClr val="992FF2"/>
    <a:srgbClr val="C84EFF"/>
    <a:srgbClr val="AD41FF"/>
    <a:srgbClr val="BD7BFF"/>
    <a:srgbClr val="7EFFFF"/>
    <a:srgbClr val="FFA720"/>
    <a:srgbClr val="FFA737"/>
    <a:srgbClr val="41F0D1"/>
    <a:srgbClr val="A2CE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9029" autoAdjust="0"/>
  </p:normalViewPr>
  <p:slideViewPr>
    <p:cSldViewPr snapToGrid="0" snapToObjects="1">
      <p:cViewPr varScale="1">
        <p:scale>
          <a:sx n="69" d="100"/>
          <a:sy n="69" d="100"/>
        </p:scale>
        <p:origin x="-86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A8B-1341-754C-90A1-99BFACD0EA2C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EAD11-2048-D141-99DD-A47B8BF2CA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02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以科技为驱动的创业模式已经日趋成熟，然而在设计与科技融合的创业领域依然充满了未知和机遇。清华大学和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公司在双方合作的交互设计课程中，运用以人为本的理念来描绘年轻创业人的关切，探究创业空间和生态环境的机理；并借助设计思考的方法发展出开放性的创意，帮助年轻人更顺利地从校园过渡到社会。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同时清华大学美术学院服务设计研究所组织的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 Now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系列工作坊，与国内外专家以及创业孵化器的合作，也探索和验证着设计驱动创业模式的可行性。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本工作坊将分享为创业者而设计的理念、方法和案例，采用开放式创新工具与参与者互动，以更广泛的视角来思考和发现创业中的问题，并以概念化和原型化的方式共同发展出可行的愿景和提案。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目标听众：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设计师、技术人员、创业相关专家、相关企业或政府管理者</a:t>
            </a:r>
          </a:p>
          <a:p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参会者获益：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以更广泛的视角来学习交互设计，拓展人脉，了解以人为本和设计思考的理念，掌握开放式创新工具运用的方法，合作发展创新和创业相关的愿景和模式，服务于自身或是企业的发展。</a:t>
            </a:r>
          </a:p>
          <a:p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环节安排：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、理念、方法、案例分享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、分组讨论和体验并运用工具生成概念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、设计发表与互动交流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983B4-3BC9-2D4D-A7AB-B5DAF7EEF9E1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80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空间设计方面将整个空间按照功能划分为若干区间，可以根据功能性进行划分。例如头脑风暴讨论区需要开放的空间；而具体的制作，编码等阶段需要相对安静、稳定的空间。需要为不同的空间提供特定的物品，比如讨论区的白板，制作区的焊接工作台等。*为特定工种提供防护。部分工艺有噪音，需要进行隔音降噪处理，部分工艺可能会有有毒有害气体的排放，需要通风良好的空间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技术支持方面最好常用的工艺有熟练的师傅值班，可以让团队短时间内了解到该选择何种工艺进行制作，如何制作。如果暂时无法满足该要求，可以将有权限进入创客空间的创客佩戴标记（或集成在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卡中），标示自己擅长的领域和正在做的项目，以及现在的状态（请勿打扰</a:t>
            </a:r>
            <a:r>
              <a:rPr lang="en-US" altLang="zh-CN" dirty="0" smtClean="0"/>
              <a:t>|</a:t>
            </a:r>
            <a:r>
              <a:rPr lang="zh-CN" altLang="en-US" dirty="0" smtClean="0"/>
              <a:t>欢迎讨论等等），让创客空间的硬件（空间、机器）和软件（人才，想法）成大程度地发挥他们的作用。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平台支持有些长期项目的人员流动性比较大，为了最大程度的保留项目的进程，可以搭建一个项目平台，类似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，只不过这个平台上不仅有代码，还有项目的整体介绍。既是一份真贵的存档，也方便日后对项目进行总结，攥写科研论文等。并且可以选择一部分内容在线发布，有利于整个创客空间的创意交流。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A82B6-F425-8849-95DA-A6447838FE1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721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理念、目标、思 路、措施和环节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EAD11-2048-D141-99DD-A47B8BF2CA80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8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930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67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306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25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050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7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21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765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1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4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24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A9CC-21C0-7447-AA43-BAC4B3C67F34}" type="datetimeFigureOut">
              <a:rPr kumimoji="1" lang="zh-CN" altLang="en-US" smtClean="0"/>
              <a:pPr/>
              <a:t>2013/12/25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E6E7-39AD-954D-ACFE-E58C248F7EE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33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193131"/>
            <a:ext cx="9144000" cy="43862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43" y="687958"/>
            <a:ext cx="7153115" cy="1308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79646"/>
                </a:solidFill>
                <a:latin typeface="Hiragino Sans GB W6"/>
                <a:ea typeface="Hiragino Sans GB W6"/>
                <a:cs typeface="Hiragino Sans GB W6"/>
              </a:rPr>
              <a:t>清华创客空间</a:t>
            </a:r>
            <a:endParaRPr lang="en-US" altLang="zh-CN" sz="2400" dirty="0" smtClean="0">
              <a:solidFill>
                <a:srgbClr val="F79646"/>
              </a:solidFill>
              <a:latin typeface="Hiragino Sans GB W6"/>
              <a:ea typeface="Hiragino Sans GB W6"/>
              <a:cs typeface="Hiragino Sans GB W6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共同设计＋设计思考＋团队合作＋智慧创新实验室＋原型制作实验室</a:t>
            </a:r>
            <a:endParaRPr lang="en-US" altLang="zh-CN" sz="18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Co-Design + Design Thinking + Teamwork + Living Lab</a:t>
            </a:r>
            <a:r>
              <a:rPr lang="en-US" altLang="en-US" sz="18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 + </a:t>
            </a:r>
            <a:r>
              <a:rPr lang="en-US" altLang="zh-CN" sz="18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Fab Lab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54832" y="3468132"/>
            <a:ext cx="1107996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社区</a:t>
            </a:r>
            <a:r>
              <a:rPr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网络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325" y="3283466"/>
            <a:ext cx="877163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项</a:t>
            </a:r>
            <a:r>
              <a:rPr lang="zh-TW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5751" y="5024398"/>
            <a:ext cx="1338828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培训和支持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9498" y="4116864"/>
            <a:ext cx="2416347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工具</a:t>
            </a:r>
            <a:r>
              <a:rPr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包括硬件和软件</a:t>
            </a:r>
            <a:r>
              <a:rPr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6330" y="4839732"/>
            <a:ext cx="1338828" cy="369332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学习实验室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445" y="824217"/>
            <a:ext cx="1361422" cy="10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4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701" y="675368"/>
            <a:ext cx="3410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创客空间的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基本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内容：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54" y="1612654"/>
            <a:ext cx="2610114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１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社区网络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构建一个开放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协作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网络，可以和世界范围内的创客社区开展合作，分享见解、创意和最好的实践。同时与本地创客保持关系并得到创客社区的支持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4333" y="1624801"/>
            <a:ext cx="2495753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项目库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提供灵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活的、模块化的项目介绍技巧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，创客根据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自己的兴趣，能力和可用的设备筛选项目。这些项目要容易上手，有更好的支持，并使之适合团队工作。</a:t>
            </a:r>
            <a:endParaRPr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554" y="4149524"/>
            <a:ext cx="3993002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培训和支持：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如何在开展课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程？使学生专注于参与项目？如何建立恰当的学习环境？多学科交叉？建立创客教育者的在线工作坊和交流空间，培育充满活力的实践社区。并借此引入新的想法和项目，提供持续的反馈和支持。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0110" y="4149524"/>
            <a:ext cx="3810001" cy="2031325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noAutofit/>
          </a:bodyPr>
          <a:lstStyle/>
          <a:p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工具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包括硬件和软件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通过预制工具包降低创造空间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的障碍。设计一套满足基本条件的</a:t>
            </a:r>
            <a:r>
              <a:rPr lang="en-US" altLang="zh-CN" sz="16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Makerspace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套装，如简单的椅子，焊接，软电路等。高级套件将增加</a:t>
            </a:r>
            <a:r>
              <a:rPr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3D</a:t>
            </a: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打印机和其他可选的扩展模块工具一套标准的套件。</a:t>
            </a:r>
            <a:endParaRPr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9997" y="1624801"/>
            <a:ext cx="2610114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学习实验室：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创客</a:t>
            </a:r>
            <a:r>
              <a:rPr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媒体和更大的创客已经产生的大量的内容，使新的创客能够快速入门和提升。需要为学习者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提供更好</a:t>
            </a:r>
            <a:r>
              <a:rPr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的方式来发现和访问相关内容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7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40980" y="2801704"/>
            <a:ext cx="3389574" cy="3389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3143" y="687958"/>
            <a:ext cx="7153115" cy="1308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solidFill>
                  <a:srgbClr val="F79646"/>
                </a:solidFill>
                <a:latin typeface="Hiragino Sans GB W6"/>
                <a:ea typeface="Hiragino Sans GB W6"/>
                <a:cs typeface="Hiragino Sans GB W6"/>
              </a:rPr>
              <a:t>D.School</a:t>
            </a:r>
            <a:r>
              <a:rPr lang="en-US" altLang="zh-CN" sz="2400" dirty="0" smtClean="0">
                <a:solidFill>
                  <a:srgbClr val="F79646"/>
                </a:solidFill>
                <a:latin typeface="Hiragino Sans GB W6"/>
                <a:ea typeface="Hiragino Sans GB W6"/>
                <a:cs typeface="Hiragino Sans GB W6"/>
              </a:rPr>
              <a:t> Model @ Tsinghua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跨学科团队＋设计思考与创新机制＋创新空间平台</a:t>
            </a:r>
            <a:endParaRPr lang="en-US" altLang="zh-CN" sz="18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7F7F7F"/>
                </a:solidFill>
                <a:latin typeface="Helvetica Light"/>
                <a:cs typeface="Helvetica Light"/>
              </a:rPr>
              <a:t>Multidisciplinary Teams+ Design Thinking Process+ Variable Space</a:t>
            </a:r>
          </a:p>
        </p:txBody>
      </p:sp>
      <p:sp>
        <p:nvSpPr>
          <p:cNvPr id="2" name="Oval 1"/>
          <p:cNvSpPr/>
          <p:nvPr/>
        </p:nvSpPr>
        <p:spPr>
          <a:xfrm>
            <a:off x="3671937" y="3823413"/>
            <a:ext cx="1534658" cy="15346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kumimoji="1" lang="zh-CN" altLang="en-US" dirty="0" smtClean="0">
                <a:latin typeface="Hiragino Sans GB W6"/>
                <a:ea typeface="Hiragino Sans GB W6"/>
                <a:cs typeface="Hiragino Sans GB W6"/>
              </a:rPr>
              <a:t>以培养创新者为核心</a:t>
            </a:r>
            <a:endParaRPr kumimoji="1" lang="zh-CN" altLang="en-US" dirty="0"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56099" y="3234944"/>
            <a:ext cx="2982794" cy="298279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39639" y="3234944"/>
            <a:ext cx="2982794" cy="298279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Oval 7"/>
          <p:cNvSpPr/>
          <p:nvPr/>
        </p:nvSpPr>
        <p:spPr>
          <a:xfrm>
            <a:off x="2944370" y="2507575"/>
            <a:ext cx="2982794" cy="298279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2295" y="27283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科技实现力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444875" y="46466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商业领导力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5541" y="46466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设计整合力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8893" y="35064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创业经营课程组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84921" y="35720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创新方法课程组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44382" y="56094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项目实践课程组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77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936" y="1029074"/>
            <a:ext cx="69413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理念：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学科交叉、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设计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思考和工程实践的视角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推动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培养模式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创新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目标：提升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学生创新创业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素养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和能力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为目标。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思路：采用辐射模式、教学活动在全校范围内展开、主要培养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学生的创业精神和创业意识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,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为学生从事各种职业打下基础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（这段感觉不成熟，可不提）</a:t>
            </a:r>
            <a:endParaRPr lang="en-US" altLang="zh-CN" dirty="0" smtClean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措施和环节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链接现有的课程形成体系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案例、项目、讲座等形式进行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创客社区与创客驻校计划</a:t>
            </a:r>
            <a:endParaRPr kumimoji="1"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开放式教学环境和管理机制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协同工作软硬件平台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0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215973" y="5616119"/>
            <a:ext cx="6732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5973" y="4481852"/>
            <a:ext cx="6732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5973" y="3300842"/>
            <a:ext cx="6732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15973" y="1896189"/>
            <a:ext cx="6732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6416" y="8860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顶层设计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4083" y="2584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课程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083" y="37439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活动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4083" y="49151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支持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4083" y="5913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过程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23171" y="5913825"/>
            <a:ext cx="1679167" cy="369332"/>
          </a:xfrm>
          <a:prstGeom prst="rect">
            <a:avLst/>
          </a:prstGeom>
          <a:solidFill>
            <a:srgbClr val="FAC09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创新意识培养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0337" y="5913825"/>
            <a:ext cx="1624271" cy="369332"/>
          </a:xfrm>
          <a:prstGeom prst="rect">
            <a:avLst/>
          </a:prstGeom>
          <a:solidFill>
            <a:srgbClr val="FAC09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创新能力训练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5799" y="2468064"/>
            <a:ext cx="2579578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Hiragino Sans GB W3"/>
                <a:ea typeface="Hiragino Sans GB W3"/>
                <a:cs typeface="Hiragino Sans GB W3"/>
              </a:rPr>
              <a:t>设计与科技创业实验室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1904" y="2875105"/>
            <a:ext cx="1800493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实验室科研探究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5683" y="2906173"/>
            <a:ext cx="2031325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服务设计专题研究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2314" y="2031000"/>
            <a:ext cx="1646605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项目实践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1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、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2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0656" y="3879387"/>
            <a:ext cx="1800493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Hiragino Sans GB W3"/>
                <a:ea typeface="Hiragino Sans GB W3"/>
                <a:cs typeface="Hiragino Sans GB W3"/>
              </a:rPr>
              <a:t>全球创客马拉松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09" y="3529076"/>
            <a:ext cx="1491746" cy="3542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549388" y="3928589"/>
            <a:ext cx="646331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XLP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84369" y="3920158"/>
            <a:ext cx="1107996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学生社团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5" name="Picture 34" descr="d75e7e7fjw1e8ugp2k53lj21kw2aqqa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445340" y="3832840"/>
            <a:ext cx="756678" cy="61170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530136" y="4792339"/>
            <a:ext cx="1460505" cy="646331"/>
          </a:xfrm>
          <a:prstGeom prst="rect">
            <a:avLst/>
          </a:prstGeom>
          <a:solidFill>
            <a:srgbClr val="FAC09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工业工程系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dirty="0" err="1" smtClean="0">
                <a:latin typeface="Hiragino Sans GB W3"/>
                <a:ea typeface="Hiragino Sans GB W3"/>
                <a:cs typeface="Hiragino Sans GB W3"/>
              </a:rPr>
              <a:t>Toyhouse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98811" y="4915177"/>
            <a:ext cx="2031325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基础工业训练中心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35967" y="4926194"/>
            <a:ext cx="2262158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美院服务设计研究所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66659" y="5913825"/>
            <a:ext cx="1569660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创业项目孵化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50338" y="1270041"/>
            <a:ext cx="3054565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创新创业课程群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辅修专业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14474" y="2400332"/>
            <a:ext cx="1187864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创业课程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*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37803" y="3374591"/>
            <a:ext cx="1107996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兴趣团队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0371" y="3839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教务处</a:t>
            </a:r>
            <a:endParaRPr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9" name="Straight Arrow Connector 8"/>
          <p:cNvCxnSpPr>
            <a:stCxn id="43" idx="2"/>
          </p:cNvCxnSpPr>
          <p:nvPr/>
        </p:nvCxnSpPr>
        <p:spPr>
          <a:xfrm>
            <a:off x="3168953" y="753248"/>
            <a:ext cx="453517" cy="38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14"/>
          <p:cNvSpPr/>
          <p:nvPr/>
        </p:nvSpPr>
        <p:spPr>
          <a:xfrm>
            <a:off x="1396266" y="2875105"/>
            <a:ext cx="2031325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工程训练系列课程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4" name="Rectangle 35"/>
          <p:cNvSpPr/>
          <p:nvPr/>
        </p:nvSpPr>
        <p:spPr>
          <a:xfrm>
            <a:off x="7169845" y="4792339"/>
            <a:ext cx="877163" cy="646331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其它三</a:t>
            </a:r>
            <a:endParaRPr lang="en-US" altLang="zh-CN" dirty="0" smtClean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创场所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5" name="Rectangle 31"/>
          <p:cNvSpPr/>
          <p:nvPr/>
        </p:nvSpPr>
        <p:spPr>
          <a:xfrm>
            <a:off x="1498811" y="3513993"/>
            <a:ext cx="1107996" cy="369332"/>
          </a:xfrm>
          <a:prstGeom prst="rect">
            <a:avLst/>
          </a:prstGeom>
          <a:solidFill>
            <a:srgbClr val="FAC09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Hiragino Sans GB W3"/>
                <a:ea typeface="Hiragino Sans GB W3"/>
                <a:cs typeface="Hiragino Sans GB W3"/>
              </a:rPr>
              <a:t>学科竞赛</a:t>
            </a:r>
            <a:endParaRPr lang="zh-CN" altLang="en-US" dirty="0">
              <a:solidFill>
                <a:srgbClr val="FF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0" dirty="0" smtClean="0">
                <a:solidFill>
                  <a:schemeClr val="accent6"/>
                </a:solidFill>
                <a:latin typeface="Hiragino Sans GB W6"/>
                <a:ea typeface="Hiragino Sans GB W6"/>
                <a:cs typeface="Hiragino Sans GB W6"/>
              </a:rPr>
              <a:t>请各位老师批评指正！</a:t>
            </a:r>
            <a:endParaRPr kumimoji="1" lang="zh-CN" altLang="en-US" b="0" dirty="0">
              <a:solidFill>
                <a:schemeClr val="accent6"/>
              </a:solidFill>
              <a:latin typeface="Hiragino Sans GB W6"/>
              <a:ea typeface="Hiragino Sans GB W6"/>
              <a:cs typeface="Hiragino Sans GB W6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付志勇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err="1">
                <a:latin typeface="Hiragino Sans GB W3"/>
                <a:ea typeface="Hiragino Sans GB W3"/>
                <a:cs typeface="Hiragino Sans GB W3"/>
              </a:rPr>
              <a:t>fuzhiyong@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tsinghua.edu.cn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9" y="1659966"/>
            <a:ext cx="3793725" cy="9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0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957</Words>
  <Application>Microsoft Macintosh PowerPoint</Application>
  <PresentationFormat>全屏显示(4:3)</PresentationFormat>
  <Paragraphs>100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幻灯片 1</vt:lpstr>
      <vt:lpstr>幻灯片 2</vt:lpstr>
      <vt:lpstr>幻灯片 3</vt:lpstr>
      <vt:lpstr>幻灯片 4</vt:lpstr>
      <vt:lpstr>幻灯片 5</vt:lpstr>
      <vt:lpstr>请各位老师批评指正！</vt:lpstr>
    </vt:vector>
  </TitlesOfParts>
  <Company>Tsinghua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创客模式——设计与科技互融</dc:title>
  <dc:creator>Zhiyong Fu</dc:creator>
  <cp:lastModifiedBy>pro</cp:lastModifiedBy>
  <cp:revision>201</cp:revision>
  <cp:lastPrinted>2013-12-22T04:10:28Z</cp:lastPrinted>
  <dcterms:created xsi:type="dcterms:W3CDTF">2013-12-21T05:48:33Z</dcterms:created>
  <dcterms:modified xsi:type="dcterms:W3CDTF">2013-12-25T03:55:20Z</dcterms:modified>
</cp:coreProperties>
</file>