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60" r:id="rId3"/>
    <p:sldId id="283" r:id="rId4"/>
    <p:sldId id="351" r:id="rId5"/>
    <p:sldId id="363" r:id="rId6"/>
    <p:sldId id="359" r:id="rId7"/>
    <p:sldId id="352" r:id="rId8"/>
    <p:sldId id="362" r:id="rId9"/>
    <p:sldId id="313" r:id="rId10"/>
    <p:sldId id="322" r:id="rId11"/>
    <p:sldId id="361" r:id="rId12"/>
    <p:sldId id="301" r:id="rId13"/>
    <p:sldId id="358" r:id="rId14"/>
    <p:sldId id="342" r:id="rId15"/>
    <p:sldId id="364" r:id="rId16"/>
    <p:sldId id="346" r:id="rId17"/>
    <p:sldId id="31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2" autoAdjust="0"/>
  </p:normalViewPr>
  <p:slideViewPr>
    <p:cSldViewPr snapToGrid="0" snapToObjects="1">
      <p:cViewPr varScale="1">
        <p:scale>
          <a:sx n="112" d="100"/>
          <a:sy n="112" d="100"/>
        </p:scale>
        <p:origin x="-120" y="-3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4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4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6574152"/>
        <c:axId val="-2026587368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28726232"/>
        <c:axId val="-2028735352"/>
      </c:barChart>
      <c:catAx>
        <c:axId val="-2026574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26587368"/>
        <c:crosses val="autoZero"/>
        <c:auto val="1"/>
        <c:lblAlgn val="ctr"/>
        <c:lblOffset val="100"/>
        <c:noMultiLvlLbl val="0"/>
      </c:catAx>
      <c:valAx>
        <c:axId val="-2026587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26574152"/>
        <c:crosses val="autoZero"/>
        <c:crossBetween val="between"/>
      </c:valAx>
      <c:valAx>
        <c:axId val="-20287353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28726232"/>
        <c:crosses val="max"/>
        <c:crossBetween val="between"/>
      </c:valAx>
      <c:catAx>
        <c:axId val="-2028726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2873535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/>
      <dgm:spPr/>
      <dgm:t>
        <a:bodyPr/>
        <a:lstStyle/>
        <a:p>
          <a:r>
            <a:rPr lang="zh-CN" altLang="en-US" dirty="0" smtClean="0"/>
            <a:t>主题（</a:t>
          </a:r>
          <a:r>
            <a:rPr lang="en-US" altLang="zh-CN" dirty="0" err="1" smtClean="0"/>
            <a:t>Git</a:t>
          </a:r>
          <a:r>
            <a:rPr lang="zh-CN" altLang="en-US" dirty="0" smtClean="0"/>
            <a:t>）</a:t>
          </a:r>
        </a:p>
        <a:p>
          <a:endParaRPr lang="en-US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/>
        </a:p>
      </dgm:t>
    </dgm:pt>
    <dgm:pt modelId="{648E48B5-6C1B-4B48-8860-4C81A63732D6}">
      <dgm:prSet phldrT="[Text]"/>
      <dgm:spPr/>
      <dgm:t>
        <a:bodyPr/>
        <a:lstStyle/>
        <a:p>
          <a:r>
            <a:rPr lang="zh-CN" altLang="en-US" dirty="0" smtClean="0"/>
            <a:t>挑战方（</a:t>
          </a:r>
          <a:r>
            <a:rPr lang="en-US" altLang="zh-CN" dirty="0" smtClean="0"/>
            <a:t>30</a:t>
          </a:r>
          <a:r>
            <a:rPr lang="zh-CN" altLang="en-US" dirty="0" smtClean="0"/>
            <a:t>人）</a:t>
          </a:r>
          <a:endParaRPr lang="en-US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/>
        </a:p>
      </dgm:t>
    </dgm:pt>
    <dgm:pt modelId="{FC5F51F5-F1B0-E142-B1AA-D9C5BDDCB670}">
      <dgm:prSet phldrT="[Text]"/>
      <dgm:spPr/>
      <dgm:t>
        <a:bodyPr/>
        <a:lstStyle/>
        <a:p>
          <a:r>
            <a:rPr lang="zh-CN" altLang="en-US" dirty="0" smtClean="0"/>
            <a:t>任务方（</a:t>
          </a:r>
          <a:r>
            <a:rPr lang="en-US" altLang="zh-CN" dirty="0" smtClean="0"/>
            <a:t>30</a:t>
          </a:r>
          <a:r>
            <a:rPr lang="zh-CN" altLang="en-US" dirty="0" smtClean="0"/>
            <a:t>人）</a:t>
          </a:r>
          <a:endParaRPr lang="en-US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/>
        </a:p>
      </dgm:t>
    </dgm:pt>
    <dgm:pt modelId="{763C6774-D457-ED48-860D-58EE20102655}">
      <dgm:prSet phldrT="[Text]"/>
      <dgm:spPr/>
      <dgm:t>
        <a:bodyPr/>
        <a:lstStyle/>
        <a:p>
          <a:r>
            <a:rPr lang="zh-CN" altLang="en-US" dirty="0" smtClean="0"/>
            <a:t>评委</a:t>
          </a:r>
          <a:endParaRPr lang="en-US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r>
            <a:rPr lang="zh-CN" altLang="zh-CN" dirty="0" smtClean="0"/>
            <a:t>（</a:t>
          </a:r>
          <a:r>
            <a:rPr lang="zh-CN" altLang="en-US" dirty="0" smtClean="0"/>
            <a:t>照片）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628C9-84B1-0D4F-89B7-680D7002C678}">
      <dsp:nvSpPr>
        <dsp:cNvPr id="0" name=""/>
        <dsp:cNvSpPr/>
      </dsp:nvSpPr>
      <dsp:spPr>
        <a:xfrm>
          <a:off x="3079759" y="1573189"/>
          <a:ext cx="1321619" cy="13216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主题（</a:t>
          </a:r>
          <a:r>
            <a:rPr lang="en-US" altLang="zh-CN" sz="1900" kern="1200" dirty="0" err="1" smtClean="0"/>
            <a:t>Git</a:t>
          </a:r>
          <a:r>
            <a:rPr lang="zh-CN" altLang="en-US" sz="1900" kern="1200" dirty="0" smtClean="0"/>
            <a:t>）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3273306" y="1766736"/>
        <a:ext cx="934525" cy="934525"/>
      </dsp:txXfrm>
    </dsp:sp>
    <dsp:sp modelId="{798C3725-AAFD-6E4D-B82F-51F9BDDFC6FF}">
      <dsp:nvSpPr>
        <dsp:cNvPr id="0" name=""/>
        <dsp:cNvSpPr/>
      </dsp:nvSpPr>
      <dsp:spPr>
        <a:xfrm rot="12900000">
          <a:off x="2230934" y="1342766"/>
          <a:ext cx="1011574" cy="37666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4D4DF-DCA9-0144-9EAF-B36DE6274F76}">
      <dsp:nvSpPr>
        <dsp:cNvPr id="0" name=""/>
        <dsp:cNvSpPr/>
      </dsp:nvSpPr>
      <dsp:spPr>
        <a:xfrm>
          <a:off x="1694636" y="738774"/>
          <a:ext cx="1255538" cy="1004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挑战方（</a:t>
          </a:r>
          <a:r>
            <a:rPr lang="en-US" altLang="zh-CN" sz="2800" kern="1200" dirty="0" smtClean="0"/>
            <a:t>30</a:t>
          </a:r>
          <a:r>
            <a:rPr lang="zh-CN" altLang="en-US" sz="2800" kern="1200" dirty="0" smtClean="0"/>
            <a:t>人）</a:t>
          </a:r>
          <a:endParaRPr lang="en-US" sz="2800" kern="1200" dirty="0"/>
        </a:p>
      </dsp:txBody>
      <dsp:txXfrm>
        <a:off x="1724055" y="768193"/>
        <a:ext cx="1196700" cy="945592"/>
      </dsp:txXfrm>
    </dsp:sp>
    <dsp:sp modelId="{3C3A0490-3C74-B346-8362-880B5C7F171D}">
      <dsp:nvSpPr>
        <dsp:cNvPr id="0" name=""/>
        <dsp:cNvSpPr/>
      </dsp:nvSpPr>
      <dsp:spPr>
        <a:xfrm rot="16200000">
          <a:off x="3234781" y="820197"/>
          <a:ext cx="1011574" cy="37666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B5824-BB08-FB4B-8E7F-FDA15FD96F64}">
      <dsp:nvSpPr>
        <dsp:cNvPr id="0" name=""/>
        <dsp:cNvSpPr/>
      </dsp:nvSpPr>
      <dsp:spPr>
        <a:xfrm>
          <a:off x="3112799" y="525"/>
          <a:ext cx="1255538" cy="1004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任务方（</a:t>
          </a:r>
          <a:r>
            <a:rPr lang="en-US" altLang="zh-CN" sz="2800" kern="1200" dirty="0" smtClean="0"/>
            <a:t>30</a:t>
          </a:r>
          <a:r>
            <a:rPr lang="zh-CN" altLang="en-US" sz="2800" kern="1200" dirty="0" smtClean="0"/>
            <a:t>人）</a:t>
          </a:r>
          <a:endParaRPr lang="en-US" sz="2800" kern="1200" dirty="0"/>
        </a:p>
      </dsp:txBody>
      <dsp:txXfrm>
        <a:off x="3142218" y="29944"/>
        <a:ext cx="1196700" cy="945592"/>
      </dsp:txXfrm>
    </dsp:sp>
    <dsp:sp modelId="{3FB1EE94-AB27-DB41-B0F6-0B07CEE659DD}">
      <dsp:nvSpPr>
        <dsp:cNvPr id="0" name=""/>
        <dsp:cNvSpPr/>
      </dsp:nvSpPr>
      <dsp:spPr>
        <a:xfrm rot="19500000">
          <a:off x="4238629" y="1342766"/>
          <a:ext cx="1011574" cy="37666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C1902-1EEE-DC4A-A8D6-34E1EDE1A9D4}">
      <dsp:nvSpPr>
        <dsp:cNvPr id="0" name=""/>
        <dsp:cNvSpPr/>
      </dsp:nvSpPr>
      <dsp:spPr>
        <a:xfrm>
          <a:off x="4530963" y="738774"/>
          <a:ext cx="1255538" cy="1004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评委</a:t>
          </a:r>
          <a:endParaRPr lang="en-US" sz="2800" kern="1200" dirty="0"/>
        </a:p>
      </dsp:txBody>
      <dsp:txXfrm>
        <a:off x="4560382" y="768193"/>
        <a:ext cx="1196700" cy="945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43E-FFE3-924B-8D07-CE4B2F4644C8}">
      <dsp:nvSpPr>
        <dsp:cNvPr id="0" name=""/>
        <dsp:cNvSpPr/>
      </dsp:nvSpPr>
      <dsp:spPr>
        <a:xfrm>
          <a:off x="4093" y="743211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第一期：建造全自动供应链</a:t>
          </a:r>
          <a:endParaRPr lang="en-US" sz="1600" kern="1200" dirty="0"/>
        </a:p>
      </dsp:txBody>
      <dsp:txXfrm>
        <a:off x="4093" y="743211"/>
        <a:ext cx="1861062" cy="620339"/>
      </dsp:txXfrm>
    </dsp:sp>
    <dsp:sp modelId="{1879004D-6824-3448-8F31-E53F3B1D6FFC}">
      <dsp:nvSpPr>
        <dsp:cNvPr id="0" name=""/>
        <dsp:cNvSpPr/>
      </dsp:nvSpPr>
      <dsp:spPr>
        <a:xfrm>
          <a:off x="385274" y="1363551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2012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22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25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挑战方：来自各地的自愿者和大学生，</a:t>
          </a:r>
          <a:r>
            <a:rPr lang="en-US" altLang="zh-CN" sz="1600" kern="1200" dirty="0" smtClean="0"/>
            <a:t>6</a:t>
          </a:r>
          <a:r>
            <a:rPr lang="zh-CN" altLang="en-US" sz="1600" kern="1200" dirty="0" smtClean="0"/>
            <a:t>人；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个不同科系的工程管理硕士，</a:t>
          </a:r>
          <a:r>
            <a:rPr lang="en-US" altLang="zh-CN" sz="1600" kern="1200" dirty="0" smtClean="0"/>
            <a:t>78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439783" y="1418060"/>
        <a:ext cx="1752044" cy="2310182"/>
      </dsp:txXfrm>
    </dsp:sp>
    <dsp:sp modelId="{B6930F6E-6DDB-5648-A246-88BAAB8D2C08}">
      <dsp:nvSpPr>
        <dsp:cNvPr id="0" name=""/>
        <dsp:cNvSpPr/>
      </dsp:nvSpPr>
      <dsp:spPr>
        <a:xfrm>
          <a:off x="2147286" y="821706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47286" y="914376"/>
        <a:ext cx="459111" cy="278010"/>
      </dsp:txXfrm>
    </dsp:sp>
    <dsp:sp modelId="{7792C6CE-0AFE-F54B-B4B9-7C8C05AC3072}">
      <dsp:nvSpPr>
        <dsp:cNvPr id="0" name=""/>
        <dsp:cNvSpPr/>
      </dsp:nvSpPr>
      <dsp:spPr>
        <a:xfrm>
          <a:off x="2993677" y="743211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第二期：建设南海无人岛</a:t>
          </a:r>
          <a:endParaRPr lang="en-US" sz="1600" kern="1200" dirty="0"/>
        </a:p>
      </dsp:txBody>
      <dsp:txXfrm>
        <a:off x="2993677" y="743211"/>
        <a:ext cx="1861062" cy="620339"/>
      </dsp:txXfrm>
    </dsp:sp>
    <dsp:sp modelId="{521F2BBA-4D16-0A40-84AB-E04092224D6E}">
      <dsp:nvSpPr>
        <dsp:cNvPr id="0" name=""/>
        <dsp:cNvSpPr/>
      </dsp:nvSpPr>
      <dsp:spPr>
        <a:xfrm>
          <a:off x="3374859" y="1363551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17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（</a:t>
          </a:r>
          <a:r>
            <a:rPr lang="zh-CN" altLang="en-US" sz="1600" kern="1200" dirty="0" smtClean="0"/>
            <a:t>照片）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挑战方：全校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个科系</a:t>
          </a:r>
          <a:r>
            <a:rPr lang="en-US" altLang="zh-CN" sz="1600" kern="1200" smtClean="0"/>
            <a:t>50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任务方：钱学森力学班</a:t>
          </a:r>
          <a:r>
            <a:rPr lang="en-US" altLang="zh-CN" sz="1600" kern="1200" dirty="0" smtClean="0"/>
            <a:t>30</a:t>
          </a:r>
          <a:r>
            <a:rPr lang="zh-CN" altLang="en-US" sz="1600" kern="1200" dirty="0" smtClean="0"/>
            <a:t>人，其他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个科系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3429368" y="1418060"/>
        <a:ext cx="1752044" cy="2310182"/>
      </dsp:txXfrm>
    </dsp:sp>
    <dsp:sp modelId="{366BE592-239C-404C-8789-E251C8C3DC67}">
      <dsp:nvSpPr>
        <dsp:cNvPr id="0" name=""/>
        <dsp:cNvSpPr/>
      </dsp:nvSpPr>
      <dsp:spPr>
        <a:xfrm>
          <a:off x="5136871" y="821706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6871" y="914376"/>
        <a:ext cx="459111" cy="278010"/>
      </dsp:txXfrm>
    </dsp:sp>
    <dsp:sp modelId="{4A1E400B-500E-864F-A1C9-9F6A0A8C1425}">
      <dsp:nvSpPr>
        <dsp:cNvPr id="0" name=""/>
        <dsp:cNvSpPr/>
      </dsp:nvSpPr>
      <dsp:spPr>
        <a:xfrm>
          <a:off x="5983262" y="743211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第三期：开发可持续发展数字国度</a:t>
          </a:r>
          <a:endParaRPr lang="en-US" sz="1600" kern="1200" dirty="0"/>
        </a:p>
      </dsp:txBody>
      <dsp:txXfrm>
        <a:off x="5983262" y="743211"/>
        <a:ext cx="1861062" cy="620339"/>
      </dsp:txXfrm>
    </dsp:sp>
    <dsp:sp modelId="{E10D82BB-4DC2-1F44-A047-DA5DF0C818F6}">
      <dsp:nvSpPr>
        <dsp:cNvPr id="0" name=""/>
        <dsp:cNvSpPr/>
      </dsp:nvSpPr>
      <dsp:spPr>
        <a:xfrm>
          <a:off x="6364443" y="1363551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28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－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挑战方：全球各地各学校的自愿者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科系的工程管理硕士班</a:t>
          </a:r>
          <a:r>
            <a:rPr lang="en-US" altLang="zh-CN" sz="1600" kern="1200" dirty="0" smtClean="0"/>
            <a:t>80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6418952" y="1418060"/>
        <a:ext cx="1752044" cy="2310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13-12-24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13-12-24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Fabrication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C41C-FA04-0548-9947-6FBC52FCA0F0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13-12-24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78" y="4864530"/>
            <a:ext cx="1914477" cy="1510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774" y="4942490"/>
            <a:ext cx="2889389" cy="1295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的介绍图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“廉价”资金的供应，造成青年的创业潮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409838"/>
              </p:ext>
            </p:extLst>
          </p:nvPr>
        </p:nvGraphicFramePr>
        <p:xfrm>
          <a:off x="74164" y="2262049"/>
          <a:ext cx="3902799" cy="359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5603" y="1529663"/>
            <a:ext cx="5961329" cy="51916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清华驻校创客项目已启动</a:t>
            </a:r>
            <a:endParaRPr lang="en-US" altLang="zh-CN" dirty="0" smtClean="0"/>
          </a:p>
          <a:p>
            <a:r>
              <a:rPr lang="zh-CN" altLang="en-US" dirty="0" smtClean="0"/>
              <a:t>让清华成为全球最大的创客空间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03" y="2624633"/>
            <a:ext cx="2042967" cy="3050520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963" y="2178613"/>
            <a:ext cx="2720306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3-05-25 at 8.11.1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920" y="0"/>
            <a:ext cx="7875854" cy="6858000"/>
          </a:xfrm>
          <a:prstGeom prst="rect">
            <a:avLst/>
          </a:prstGeom>
        </p:spPr>
      </p:pic>
      <p:pic>
        <p:nvPicPr>
          <p:cNvPr id="2" name="Picture 1" descr="Screen Shot 2013-06-08 at 8.49.45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756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42608" y="2917322"/>
            <a:ext cx="497111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图片来源：清华美院付志勇老师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23900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/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rgbClr val="50268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学习成果累积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rgbClr val="502683"/>
          </a:solidFill>
          <a:ln>
            <a:solidFill>
              <a:srgbClr val="6600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8" name="Right Arrow 57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5159" y="1504235"/>
            <a:ext cx="2339102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分布式数据</a:t>
            </a:r>
            <a:endParaRPr lang="en-US" altLang="zh-CN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内容</a:t>
            </a: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分发与</a:t>
            </a: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管理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56392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何处不是第二课堂？（增加</a:t>
            </a:r>
            <a:r>
              <a:rPr lang="en-US" altLang="zh-CN" dirty="0" err="1" smtClean="0">
                <a:latin typeface="华文楷体"/>
                <a:ea typeface="华文楷体"/>
                <a:cs typeface="华文楷体"/>
              </a:rPr>
              <a:t>git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）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" name="Right Arrow 4"/>
          <p:cNvSpPr/>
          <p:nvPr/>
        </p:nvSpPr>
        <p:spPr>
          <a:xfrm rot="900000">
            <a:off x="299312" y="3932050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" name="Right Arrow 5"/>
          <p:cNvSpPr/>
          <p:nvPr/>
        </p:nvSpPr>
        <p:spPr>
          <a:xfrm rot="1800000">
            <a:off x="2282494" y="2451168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7" name="Right Arrow 6"/>
          <p:cNvSpPr/>
          <p:nvPr/>
        </p:nvSpPr>
        <p:spPr>
          <a:xfrm rot="20700000">
            <a:off x="299311" y="5108792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9008" y="4022771"/>
            <a:ext cx="575556" cy="1859795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导引课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05376" y="4377349"/>
            <a:ext cx="1842138" cy="78247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华文楷体"/>
                <a:ea typeface="华文楷体"/>
                <a:cs typeface="华文楷体"/>
              </a:rPr>
              <a:t>TEDxTHU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74359" y="4101328"/>
            <a:ext cx="1632908" cy="78247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89228" y="3377476"/>
            <a:ext cx="1632908" cy="782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实验室探究课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9630" y="1409279"/>
            <a:ext cx="827794" cy="119685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第一课堂学习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07064" y="2107371"/>
            <a:ext cx="575556" cy="254021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4" name="Right Arrow 13"/>
          <p:cNvSpPr/>
          <p:nvPr/>
        </p:nvSpPr>
        <p:spPr>
          <a:xfrm rot="900000">
            <a:off x="1727256" y="3071690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505376" y="5768021"/>
            <a:ext cx="1768984" cy="541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340" y="305431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1609" y="3908226"/>
            <a:ext cx="1469830" cy="86422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74359" y="2649976"/>
            <a:ext cx="1632908" cy="78247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社团活动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38303" y="4779093"/>
            <a:ext cx="1523135" cy="815023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项目设计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03831" y="2767522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347514" y="5768022"/>
            <a:ext cx="2531492" cy="54187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903864" y="5768021"/>
            <a:ext cx="2086482" cy="54187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244564" y="5307263"/>
            <a:ext cx="3662703" cy="13369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23" idx="3"/>
            <a:endCxn id="13" idx="2"/>
          </p:cNvCxnSpPr>
          <p:nvPr/>
        </p:nvCxnSpPr>
        <p:spPr>
          <a:xfrm flipV="1">
            <a:off x="7461438" y="4647581"/>
            <a:ext cx="733404" cy="539024"/>
          </a:xfrm>
          <a:prstGeom prst="curvedConnector2">
            <a:avLst/>
          </a:prstGeom>
          <a:ln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>
                <a:latin typeface="华文楷体"/>
                <a:ea typeface="华文楷体"/>
                <a:cs typeface="华文楷体"/>
              </a:rPr>
              <a:pPr/>
              <a:t>16</a:t>
            </a:fld>
            <a:endParaRPr lang="en-US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8" name="Picture 27" descr="Screen Shot 2013-06-08 at 8.49.45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5203" y="5320632"/>
            <a:ext cx="1415143" cy="32291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568008" y="1388774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212669" y="5785389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0494" y="1740818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97160" y="1600967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15108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第四期：我的空间我做主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把校园作为项目的主题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成为钱学森力学班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摩尔定律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/>
              <a:t>，全校</a:t>
            </a:r>
            <a:r>
              <a:rPr lang="en-US" altLang="zh-CN" dirty="0"/>
              <a:t>100+</a:t>
            </a:r>
            <a:r>
              <a:rPr lang="zh-CN" altLang="en-US" dirty="0"/>
              <a:t>重点实验室</a:t>
            </a:r>
            <a:endParaRPr lang="en-US" altLang="zh-CN" dirty="0"/>
          </a:p>
          <a:p>
            <a:pPr lvl="1"/>
            <a:r>
              <a:rPr lang="zh-CN" altLang="en-US" dirty="0"/>
              <a:t>卢达溶，李双寿，汤彬</a:t>
            </a:r>
            <a:endParaRPr lang="en-US" altLang="zh-CN" dirty="0"/>
          </a:p>
          <a:p>
            <a:r>
              <a:rPr lang="zh-CN" altLang="en-US" dirty="0"/>
              <a:t>大数据时代的协同工作与经验传承。（</a:t>
            </a:r>
            <a:r>
              <a:rPr lang="en-US" altLang="zh-CN" dirty="0" err="1"/>
              <a:t>git</a:t>
            </a:r>
            <a:r>
              <a:rPr lang="en-US" altLang="zh-CN" dirty="0"/>
              <a:t> logo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大数据时代的协同工作与经验传承。（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25" y="3652655"/>
            <a:ext cx="2809104" cy="18693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59561518"/>
              </p:ext>
            </p:extLst>
          </p:nvPr>
        </p:nvGraphicFramePr>
        <p:xfrm>
          <a:off x="528408" y="1452625"/>
          <a:ext cx="7481138" cy="2895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621455" y="4660668"/>
            <a:ext cx="55714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学分，前三天草船借箭，最后一天攻下赤壁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>
              <a:lnSpc>
                <a:spcPct val="5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第二课堂</a:t>
            </a: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学习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rgbClr val="50268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第一课堂学习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rgbClr val="502683"/>
          </a:solidFill>
          <a:ln>
            <a:solidFill>
              <a:srgbClr val="6600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ight Arrow 22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2806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33340" y="1409279"/>
            <a:ext cx="8249280" cy="4900615"/>
            <a:chOff x="63918" y="1912400"/>
            <a:chExt cx="8249280" cy="4900615"/>
          </a:xfrm>
        </p:grpSpPr>
        <p:sp>
          <p:nvSpPr>
            <p:cNvPr id="5" name="Right Arrow 4"/>
            <p:cNvSpPr/>
            <p:nvPr/>
          </p:nvSpPr>
          <p:spPr>
            <a:xfrm rot="900000">
              <a:off x="129890" y="4435171"/>
              <a:ext cx="1296000" cy="680414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来校新生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 rot="1800000">
              <a:off x="2113072" y="2954289"/>
              <a:ext cx="1296000" cy="680414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驻校创客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20700000">
              <a:off x="129889" y="5611913"/>
              <a:ext cx="1296000" cy="680414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校外创客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9586" y="4411347"/>
              <a:ext cx="575556" cy="2265832"/>
            </a:xfrm>
            <a:prstGeom prst="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导引课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35954" y="4880470"/>
              <a:ext cx="1842138" cy="782475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华文楷体"/>
                  <a:ea typeface="华文楷体"/>
                  <a:cs typeface="华文楷体"/>
                </a:rPr>
                <a:t>TEDxTHU</a:t>
              </a:r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演讲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04937" y="4604449"/>
              <a:ext cx="1632908" cy="782475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驻校创客系列讲座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919806" y="3880597"/>
              <a:ext cx="1632908" cy="7824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实验室探究课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90208" y="1912400"/>
              <a:ext cx="827794" cy="1196857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第一课堂学习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37642" y="2610492"/>
              <a:ext cx="575556" cy="2540210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创客马拉松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900000">
              <a:off x="1557834" y="3574811"/>
              <a:ext cx="1296000" cy="680414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在校学生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335954" y="6271142"/>
              <a:ext cx="1768984" cy="541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内容挖掘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918" y="3557431"/>
              <a:ext cx="1509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dirty="0">
                  <a:latin typeface="华文楷体"/>
                  <a:ea typeface="华文楷体"/>
                  <a:cs typeface="华文楷体"/>
                </a:rPr>
                <a:t>内容的筛选、发布与传</a:t>
              </a:r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播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822187" y="4411347"/>
              <a:ext cx="1469830" cy="864225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驻校创客项目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04937" y="3153097"/>
              <a:ext cx="1632908" cy="782475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社团活动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68881" y="5282214"/>
              <a:ext cx="1523135" cy="815023"/>
            </a:xfrm>
            <a:prstGeom prst="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华文楷体"/>
                  <a:ea typeface="华文楷体"/>
                  <a:cs typeface="华文楷体"/>
                </a:rPr>
                <a:t>XLP</a:t>
              </a:r>
              <a:r>
                <a:rPr lang="zh-CN" altLang="en-US" dirty="0" smtClean="0">
                  <a:latin typeface="华文楷体"/>
                  <a:ea typeface="华文楷体"/>
                  <a:cs typeface="华文楷体"/>
                </a:rPr>
                <a:t>项目设计</a:t>
              </a:r>
              <a:endParaRPr lang="en-US" dirty="0">
                <a:latin typeface="华文楷体"/>
                <a:ea typeface="华文楷体"/>
                <a:cs typeface="华文楷体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34409" y="3270643"/>
              <a:ext cx="2203233" cy="104900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bg1">
                      <a:lumMod val="65000"/>
                    </a:schemeClr>
                  </a:solidFill>
                  <a:latin typeface="华文楷体"/>
                  <a:ea typeface="华文楷体"/>
                  <a:cs typeface="华文楷体"/>
                </a:rPr>
                <a:t>第二课堂</a:t>
              </a:r>
              <a:endParaRPr lang="en-US" sz="3200" dirty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347514" y="5768022"/>
            <a:ext cx="2531492" cy="541873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903864" y="5768021"/>
            <a:ext cx="2086482" cy="5418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244564" y="5307263"/>
            <a:ext cx="3662703" cy="13369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23" idx="3"/>
            <a:endCxn id="13" idx="2"/>
          </p:cNvCxnSpPr>
          <p:nvPr/>
        </p:nvCxnSpPr>
        <p:spPr>
          <a:xfrm flipV="1">
            <a:off x="7461438" y="4647581"/>
            <a:ext cx="733404" cy="539024"/>
          </a:xfrm>
          <a:prstGeom prst="curvedConnector2">
            <a:avLst/>
          </a:prstGeom>
          <a:ln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>
                <a:latin typeface="华文楷体"/>
                <a:ea typeface="华文楷体"/>
                <a:cs typeface="华文楷体"/>
              </a:rPr>
              <a:pPr/>
              <a:t>6</a:t>
            </a:fld>
            <a:endParaRPr lang="en-US"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8" name="Picture 27" descr="Screen Shot 2013-06-08 at 8.49.45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5203" y="5320632"/>
            <a:ext cx="1415143" cy="3229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-212669" y="5785389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0494" y="1740818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97160" y="1600967"/>
            <a:ext cx="2203233" cy="1049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楷体"/>
                <a:ea typeface="华文楷体"/>
                <a:cs typeface="华文楷体"/>
              </a:rPr>
              <a:t>第二课堂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91647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Toyhouse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清华大学美术学院互动设计系</a:t>
            </a:r>
            <a:endParaRPr lang="en-US" altLang="zh-CN" dirty="0" smtClean="0"/>
          </a:p>
          <a:p>
            <a:r>
              <a:rPr lang="en-US" altLang="zh-CN" dirty="0" smtClean="0"/>
              <a:t>Creative Common China</a:t>
            </a:r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1548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由使用者</a:t>
            </a:r>
            <a:r>
              <a:rPr lang="en-US" altLang="zh-CN" dirty="0" smtClean="0"/>
              <a:t>(</a:t>
            </a:r>
            <a:r>
              <a:rPr lang="zh-CN" altLang="en-US" dirty="0" smtClean="0"/>
              <a:t>学生</a:t>
            </a:r>
            <a:r>
              <a:rPr lang="en-US" altLang="zh-CN" dirty="0" smtClean="0"/>
              <a:t>)</a:t>
            </a:r>
            <a:r>
              <a:rPr lang="zh-CN" altLang="en-US" dirty="0" smtClean="0"/>
              <a:t>决定内容与格式</a:t>
            </a:r>
            <a:endParaRPr lang="en-US" altLang="zh-CN" dirty="0"/>
          </a:p>
          <a:p>
            <a:r>
              <a:rPr lang="zh-CN" altLang="en-US" dirty="0" smtClean="0"/>
              <a:t>以群众斗争群众是最有效的</a:t>
            </a:r>
            <a:endParaRPr lang="en-US" altLang="zh-C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6157</TotalTime>
  <Words>534</Words>
  <Application>Microsoft Macintosh PowerPoint</Application>
  <PresentationFormat>On-screen Show (4:3)</PresentationFormat>
  <Paragraphs>176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极限学习工作流 －－在跨学科系统集成设计挑战课程中的实施应用</vt:lpstr>
      <vt:lpstr>摩尔定律50年</vt:lpstr>
      <vt:lpstr>让实践教学追上摩尔？</vt:lpstr>
      <vt:lpstr>XLP的课程原理</vt:lpstr>
      <vt:lpstr>PowerPoint Presentation</vt:lpstr>
      <vt:lpstr>极限学习工作流</vt:lpstr>
      <vt:lpstr>课程主要组织方</vt:lpstr>
      <vt:lpstr>三次课程操练</vt:lpstr>
      <vt:lpstr>启示一：信息化行业的思维</vt:lpstr>
      <vt:lpstr>校园的信息化？</vt:lpstr>
      <vt:lpstr>启示二：规模化工具的重要性</vt:lpstr>
      <vt:lpstr>启示三：微学校的独特优势</vt:lpstr>
      <vt:lpstr>微学校的典型：创客空间</vt:lpstr>
      <vt:lpstr>PowerPoint Presentation</vt:lpstr>
      <vt:lpstr>PowerPoint Presentation</vt:lpstr>
      <vt:lpstr>何处不是第二课堂？（增加git）</vt:lpstr>
      <vt:lpstr>第四期：我的空间我做主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Woody De-Yu Wang</cp:lastModifiedBy>
  <cp:revision>841</cp:revision>
  <cp:lastPrinted>2013-11-01T12:48:36Z</cp:lastPrinted>
  <dcterms:created xsi:type="dcterms:W3CDTF">2013-10-17T02:20:10Z</dcterms:created>
  <dcterms:modified xsi:type="dcterms:W3CDTF">2013-12-24T00:14:56Z</dcterms:modified>
</cp:coreProperties>
</file>