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tif"/><Relationship Id="rId3" Type="http://schemas.openxmlformats.org/officeDocument/2006/relationships/image" Target="../media/image11.tif"/><Relationship Id="rId4" Type="http://schemas.openxmlformats.org/officeDocument/2006/relationships/image" Target="../media/image12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tif"/><Relationship Id="rId3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tif"/><Relationship Id="rId3" Type="http://schemas.openxmlformats.org/officeDocument/2006/relationships/image" Target="../media/image6.tif"/><Relationship Id="rId4" Type="http://schemas.openxmlformats.org/officeDocument/2006/relationships/image" Target="../media/image7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tif"/><Relationship Id="rId3" Type="http://schemas.openxmlformats.org/officeDocument/2006/relationships/image" Target="../media/image9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DPC in a nut shell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Dynamic Project Control</a:t>
            </a:r>
          </a:p>
        </p:txBody>
      </p:sp>
      <p:sp>
        <p:nvSpPr>
          <p:cNvPr id="34" name="Shape 34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40" y="1281690"/>
            <a:ext cx="4191001" cy="40960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68990" y="1258013"/>
            <a:ext cx="4191001" cy="4143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55240" y="1251959"/>
            <a:ext cx="4191001" cy="4155484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hape 107"/>
          <p:cNvSpPr/>
          <p:nvPr/>
        </p:nvSpPr>
        <p:spPr>
          <a:xfrm>
            <a:off x="967232" y="5644140"/>
            <a:ext cx="242201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/>
              <a:t>Parallel track</a:t>
            </a:r>
            <a:endParaRPr sz="3000"/>
          </a:p>
          <a:p>
            <a:pPr lvl="0">
              <a:defRPr sz="1800"/>
            </a:pPr>
            <a:r>
              <a:rPr sz="3000"/>
              <a:t>Continue</a:t>
            </a:r>
          </a:p>
        </p:txBody>
      </p:sp>
      <p:sp>
        <p:nvSpPr>
          <p:cNvPr id="108" name="Shape 108"/>
          <p:cNvSpPr/>
          <p:nvPr/>
        </p:nvSpPr>
        <p:spPr>
          <a:xfrm>
            <a:off x="4502442" y="5644140"/>
            <a:ext cx="3924098" cy="285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/>
              <a:t>Divergent track</a:t>
            </a:r>
            <a:endParaRPr sz="3000"/>
          </a:p>
          <a:p>
            <a:pPr lvl="0">
              <a:defRPr sz="1800"/>
            </a:pPr>
            <a:r>
              <a:rPr sz="3000"/>
              <a:t>Need to act</a:t>
            </a:r>
            <a:endParaRPr sz="30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2400"/>
              <a:t>Increase resources</a:t>
            </a:r>
            <a:endParaRPr sz="24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2400"/>
              <a:t>Increase working hours</a:t>
            </a:r>
            <a:endParaRPr sz="24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2400"/>
              <a:t>Improve logistics</a:t>
            </a:r>
            <a:endParaRPr sz="24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2400"/>
              <a:t>Improve communication</a:t>
            </a:r>
            <a:endParaRPr sz="24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2400"/>
              <a:t>Improve information</a:t>
            </a:r>
          </a:p>
        </p:txBody>
      </p:sp>
      <p:sp>
        <p:nvSpPr>
          <p:cNvPr id="109" name="Shape 109"/>
          <p:cNvSpPr/>
          <p:nvPr/>
        </p:nvSpPr>
        <p:spPr>
          <a:xfrm>
            <a:off x="8579421" y="5644140"/>
            <a:ext cx="4342639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/>
              <a:t>Convergent track</a:t>
            </a:r>
            <a:endParaRPr sz="3000"/>
          </a:p>
          <a:p>
            <a:pPr lvl="0">
              <a:defRPr sz="1800"/>
            </a:pPr>
            <a:r>
              <a:rPr sz="3000"/>
              <a:t>Your are recovering now</a:t>
            </a:r>
            <a:endParaRPr sz="3000"/>
          </a:p>
          <a:p>
            <a:pPr lvl="0">
              <a:defRPr sz="1800"/>
            </a:pPr>
            <a:r>
              <a:rPr sz="3000"/>
              <a:t>Continue</a:t>
            </a:r>
          </a:p>
        </p:txBody>
      </p:sp>
      <p:sp>
        <p:nvSpPr>
          <p:cNvPr id="110" name="Shape 110"/>
          <p:cNvSpPr/>
          <p:nvPr>
            <p:ph type="sldNum" sz="quarter" idx="4294967295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5049" y="454281"/>
            <a:ext cx="9519102" cy="5949438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113"/>
          <p:cNvSpPr/>
          <p:nvPr/>
        </p:nvSpPr>
        <p:spPr>
          <a:xfrm flipV="1">
            <a:off x="4784129" y="3876030"/>
            <a:ext cx="2515097" cy="25558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4" name="Shape 114"/>
          <p:cNvSpPr/>
          <p:nvPr/>
        </p:nvSpPr>
        <p:spPr>
          <a:xfrm flipV="1">
            <a:off x="7273329" y="3213149"/>
            <a:ext cx="2571701" cy="664469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5" name="Shape 115"/>
          <p:cNvSpPr/>
          <p:nvPr/>
        </p:nvSpPr>
        <p:spPr>
          <a:xfrm flipV="1">
            <a:off x="9831833" y="587126"/>
            <a:ext cx="845891" cy="2630092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16" name="Shape 116"/>
          <p:cNvSpPr/>
          <p:nvPr/>
        </p:nvSpPr>
        <p:spPr>
          <a:xfrm>
            <a:off x="7112000" y="3726011"/>
            <a:ext cx="236389" cy="236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7" name="Shape 117"/>
          <p:cNvSpPr/>
          <p:nvPr/>
        </p:nvSpPr>
        <p:spPr>
          <a:xfrm>
            <a:off x="9702800" y="3052911"/>
            <a:ext cx="236389" cy="236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8" name="Shape 118"/>
          <p:cNvSpPr/>
          <p:nvPr/>
        </p:nvSpPr>
        <p:spPr>
          <a:xfrm>
            <a:off x="5119725" y="1578322"/>
            <a:ext cx="16477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Track A</a:t>
            </a:r>
          </a:p>
        </p:txBody>
      </p:sp>
      <p:sp>
        <p:nvSpPr>
          <p:cNvPr id="119" name="Shape 119"/>
          <p:cNvSpPr/>
          <p:nvPr/>
        </p:nvSpPr>
        <p:spPr>
          <a:xfrm>
            <a:off x="8396325" y="4032250"/>
            <a:ext cx="16477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Track B</a:t>
            </a:r>
          </a:p>
        </p:txBody>
      </p:sp>
      <p:sp>
        <p:nvSpPr>
          <p:cNvPr id="120" name="Shape 120"/>
          <p:cNvSpPr/>
          <p:nvPr/>
        </p:nvSpPr>
        <p:spPr>
          <a:xfrm>
            <a:off x="5878628" y="2140587"/>
            <a:ext cx="1251324" cy="362703"/>
          </a:xfrm>
          <a:prstGeom prst="line">
            <a:avLst/>
          </a:prstGeom>
          <a:ln w="25400">
            <a:solidFill>
              <a:srgbClr val="00882B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21" name="Shape 121"/>
          <p:cNvSpPr/>
          <p:nvPr/>
        </p:nvSpPr>
        <p:spPr>
          <a:xfrm flipH="1" flipV="1">
            <a:off x="8911665" y="3467896"/>
            <a:ext cx="191176" cy="749842"/>
          </a:xfrm>
          <a:prstGeom prst="line">
            <a:avLst/>
          </a:prstGeom>
          <a:ln w="25400">
            <a:solidFill>
              <a:srgbClr val="C82506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22" name="Shape 122"/>
          <p:cNvSpPr/>
          <p:nvPr/>
        </p:nvSpPr>
        <p:spPr>
          <a:xfrm>
            <a:off x="1661312" y="6438900"/>
            <a:ext cx="5313376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TRACK A</a:t>
            </a:r>
            <a:endParaRPr sz="36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2400"/>
              <a:t>Excellent</a:t>
            </a:r>
            <a:endParaRPr sz="24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2400"/>
              <a:t>Low risk</a:t>
            </a:r>
            <a:endParaRPr sz="24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2400"/>
              <a:t>Stays well in the safe (green zone)</a:t>
            </a:r>
            <a:endParaRPr sz="24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2400"/>
              <a:t>Success</a:t>
            </a:r>
            <a:endParaRPr sz="2400"/>
          </a:p>
          <a:p>
            <a:pPr lvl="1" marL="889000" indent="-444500" algn="l">
              <a:buSzPct val="75000"/>
              <a:buChar char="•"/>
              <a:defRPr sz="1800"/>
            </a:pPr>
            <a:r>
              <a:rPr sz="2400"/>
              <a:t>in time</a:t>
            </a:r>
            <a:endParaRPr sz="2400"/>
          </a:p>
          <a:p>
            <a:pPr lvl="1" marL="889000" indent="-444500" algn="l">
              <a:buSzPct val="75000"/>
              <a:buChar char="•"/>
              <a:defRPr sz="1800"/>
            </a:pPr>
            <a:r>
              <a:rPr sz="2400"/>
              <a:t>full scope</a:t>
            </a:r>
            <a:endParaRPr sz="2400"/>
          </a:p>
          <a:p>
            <a:pPr lvl="1" marL="889000" indent="-444500" algn="l">
              <a:buSzPct val="75000"/>
              <a:buChar char="•"/>
              <a:defRPr sz="1800"/>
            </a:pPr>
            <a:r>
              <a:rPr sz="2400"/>
              <a:t>100% quality</a:t>
            </a:r>
          </a:p>
        </p:txBody>
      </p:sp>
      <p:sp>
        <p:nvSpPr>
          <p:cNvPr id="123" name="Shape 123"/>
          <p:cNvSpPr/>
          <p:nvPr/>
        </p:nvSpPr>
        <p:spPr>
          <a:xfrm>
            <a:off x="7730187" y="6438900"/>
            <a:ext cx="3239314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TRACK B</a:t>
            </a:r>
            <a:endParaRPr sz="36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2400"/>
              <a:t>Bad</a:t>
            </a:r>
            <a:endParaRPr sz="24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2400"/>
              <a:t>High risk</a:t>
            </a:r>
            <a:endParaRPr sz="24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2400"/>
              <a:t>Is red zone</a:t>
            </a:r>
            <a:endParaRPr sz="24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2400"/>
              <a:t>Failure</a:t>
            </a:r>
            <a:endParaRPr sz="2400"/>
          </a:p>
          <a:p>
            <a:pPr lvl="1" marL="889000" indent="-444500" algn="l">
              <a:buSzPct val="75000"/>
              <a:buChar char="•"/>
              <a:defRPr sz="1800"/>
            </a:pPr>
            <a:r>
              <a:rPr sz="2400"/>
              <a:t>in time, yes, but</a:t>
            </a:r>
            <a:endParaRPr sz="2400"/>
          </a:p>
          <a:p>
            <a:pPr lvl="1" marL="889000" indent="-444500" algn="l">
              <a:buSzPct val="75000"/>
              <a:buChar char="•"/>
              <a:defRPr sz="1800"/>
            </a:pPr>
            <a:r>
              <a:rPr sz="2400"/>
              <a:t>not full scope</a:t>
            </a:r>
            <a:endParaRPr sz="2400"/>
          </a:p>
          <a:p>
            <a:pPr lvl="1" marL="889000" indent="-444500" algn="l">
              <a:buSzPct val="75000"/>
              <a:buChar char="•"/>
              <a:defRPr sz="1800"/>
            </a:pPr>
            <a:r>
              <a:rPr sz="2400"/>
              <a:t>low quality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4772355" y="692150"/>
            <a:ext cx="34600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The dream track</a:t>
            </a:r>
          </a:p>
        </p:txBody>
      </p:sp>
      <p:sp>
        <p:nvSpPr>
          <p:cNvPr id="126" name="Shape 126"/>
          <p:cNvSpPr/>
          <p:nvPr/>
        </p:nvSpPr>
        <p:spPr>
          <a:xfrm flipV="1">
            <a:off x="3225965" y="1727814"/>
            <a:ext cx="1" cy="595047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7" name="Shape 127"/>
          <p:cNvSpPr/>
          <p:nvPr/>
        </p:nvSpPr>
        <p:spPr>
          <a:xfrm flipV="1">
            <a:off x="3228792" y="7646193"/>
            <a:ext cx="7655340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42" name="Shape 142"/>
          <p:cNvSpPr/>
          <p:nvPr/>
        </p:nvSpPr>
        <p:spPr>
          <a:xfrm>
            <a:off x="4155191" y="3569685"/>
            <a:ext cx="3833913" cy="3693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6782" y="21504"/>
                  <a:pt x="13982" y="14304"/>
                  <a:pt x="21600" y="0"/>
                </a:cubicBezTo>
              </a:path>
            </a:pathLst>
          </a:custGeom>
          <a:ln w="25400">
            <a:solidFill>
              <a:srgbClr val="0365C0"/>
            </a:solidFill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143" name="Shape 143"/>
          <p:cNvSpPr/>
          <p:nvPr/>
        </p:nvSpPr>
        <p:spPr>
          <a:xfrm>
            <a:off x="7987465" y="2334665"/>
            <a:ext cx="1931344" cy="12371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03" fill="norm" stroke="1" extrusionOk="0">
                <a:moveTo>
                  <a:pt x="0" y="20603"/>
                </a:moveTo>
                <a:cubicBezTo>
                  <a:pt x="5708" y="5832"/>
                  <a:pt x="12908" y="-997"/>
                  <a:pt x="21600" y="117"/>
                </a:cubicBezTo>
              </a:path>
            </a:pathLst>
          </a:custGeom>
          <a:ln w="25400">
            <a:solidFill>
              <a:srgbClr val="0365C0"/>
            </a:solidFill>
            <a:miter lim="400000"/>
          </a:ln>
        </p:spPr>
        <p:txBody>
          <a:bodyPr/>
          <a:lstStyle/>
          <a:p>
            <a:pPr lvl="0"/>
          </a:p>
        </p:txBody>
      </p:sp>
      <p:sp>
        <p:nvSpPr>
          <p:cNvPr id="130" name="Shape 130"/>
          <p:cNvSpPr/>
          <p:nvPr/>
        </p:nvSpPr>
        <p:spPr>
          <a:xfrm>
            <a:off x="3546713" y="1784350"/>
            <a:ext cx="5207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%</a:t>
            </a:r>
          </a:p>
        </p:txBody>
      </p:sp>
      <p:sp>
        <p:nvSpPr>
          <p:cNvPr id="131" name="Shape 131"/>
          <p:cNvSpPr/>
          <p:nvPr/>
        </p:nvSpPr>
        <p:spPr>
          <a:xfrm>
            <a:off x="10607888" y="7804150"/>
            <a:ext cx="2414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</a:t>
            </a:r>
          </a:p>
        </p:txBody>
      </p:sp>
      <p:sp>
        <p:nvSpPr>
          <p:cNvPr id="132" name="Shape 132"/>
          <p:cNvSpPr/>
          <p:nvPr/>
        </p:nvSpPr>
        <p:spPr>
          <a:xfrm>
            <a:off x="2320762" y="6951704"/>
            <a:ext cx="7749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0%</a:t>
            </a:r>
          </a:p>
        </p:txBody>
      </p:sp>
      <p:sp>
        <p:nvSpPr>
          <p:cNvPr id="133" name="Shape 133"/>
          <p:cNvSpPr/>
          <p:nvPr/>
        </p:nvSpPr>
        <p:spPr>
          <a:xfrm>
            <a:off x="1888606" y="2016174"/>
            <a:ext cx="128336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100%</a:t>
            </a:r>
          </a:p>
        </p:txBody>
      </p:sp>
      <p:sp>
        <p:nvSpPr>
          <p:cNvPr id="134" name="Shape 134"/>
          <p:cNvSpPr/>
          <p:nvPr/>
        </p:nvSpPr>
        <p:spPr>
          <a:xfrm>
            <a:off x="3232690" y="2340024"/>
            <a:ext cx="6700413" cy="1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35" name="Shape 135"/>
          <p:cNvSpPr/>
          <p:nvPr/>
        </p:nvSpPr>
        <p:spPr>
          <a:xfrm>
            <a:off x="3232690" y="7277100"/>
            <a:ext cx="1148799" cy="0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36" name="Shape 136"/>
          <p:cNvSpPr/>
          <p:nvPr/>
        </p:nvSpPr>
        <p:spPr>
          <a:xfrm>
            <a:off x="3212272" y="6165850"/>
            <a:ext cx="21040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Start slow</a:t>
            </a:r>
          </a:p>
        </p:txBody>
      </p:sp>
      <p:sp>
        <p:nvSpPr>
          <p:cNvPr id="137" name="Shape 137"/>
          <p:cNvSpPr/>
          <p:nvPr/>
        </p:nvSpPr>
        <p:spPr>
          <a:xfrm>
            <a:off x="4968326" y="4577894"/>
            <a:ext cx="397672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Reasonable speed</a:t>
            </a:r>
          </a:p>
        </p:txBody>
      </p:sp>
      <p:sp>
        <p:nvSpPr>
          <p:cNvPr id="138" name="Shape 138"/>
          <p:cNvSpPr/>
          <p:nvPr/>
        </p:nvSpPr>
        <p:spPr>
          <a:xfrm>
            <a:off x="9319363" y="2442032"/>
            <a:ext cx="2477111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Finish slow</a:t>
            </a:r>
            <a:endParaRPr sz="36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2400"/>
              <a:t>in time</a:t>
            </a:r>
            <a:endParaRPr sz="24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2400"/>
              <a:t>full scope</a:t>
            </a:r>
            <a:endParaRPr sz="24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2400"/>
              <a:t>100% quality</a:t>
            </a:r>
          </a:p>
        </p:txBody>
      </p:sp>
      <p:sp>
        <p:nvSpPr>
          <p:cNvPr id="139" name="Shape 139"/>
          <p:cNvSpPr/>
          <p:nvPr/>
        </p:nvSpPr>
        <p:spPr>
          <a:xfrm>
            <a:off x="4113526" y="7124791"/>
            <a:ext cx="301527" cy="301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0" name="Shape 140"/>
          <p:cNvSpPr/>
          <p:nvPr/>
        </p:nvSpPr>
        <p:spPr>
          <a:xfrm>
            <a:off x="9752326" y="2189261"/>
            <a:ext cx="301527" cy="301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1" name="Shape 141"/>
          <p:cNvSpPr/>
          <p:nvPr>
            <p:ph type="sldNum" sz="quarter" idx="4294967295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24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1"/>
          <p:cNvGrpSpPr/>
          <p:nvPr/>
        </p:nvGrpSpPr>
        <p:grpSpPr>
          <a:xfrm>
            <a:off x="1239019" y="2465186"/>
            <a:ext cx="10526762" cy="4823228"/>
            <a:chOff x="0" y="1386"/>
            <a:chExt cx="10526761" cy="4823227"/>
          </a:xfrm>
        </p:grpSpPr>
        <p:grpSp>
          <p:nvGrpSpPr>
            <p:cNvPr id="38" name="Group 38"/>
            <p:cNvGrpSpPr/>
            <p:nvPr/>
          </p:nvGrpSpPr>
          <p:grpSpPr>
            <a:xfrm>
              <a:off x="2303700" y="927100"/>
              <a:ext cx="5664201" cy="2590800"/>
              <a:chOff x="0" y="0"/>
              <a:chExt cx="5664200" cy="2590800"/>
            </a:xfrm>
          </p:grpSpPr>
          <p:sp>
            <p:nvSpPr>
              <p:cNvPr id="36" name="Shape 36"/>
              <p:cNvSpPr/>
              <p:nvPr/>
            </p:nvSpPr>
            <p:spPr>
              <a:xfrm>
                <a:off x="0" y="0"/>
                <a:ext cx="5664200" cy="2590800"/>
              </a:xfrm>
              <a:prstGeom prst="roundRect">
                <a:avLst>
                  <a:gd name="adj" fmla="val 7353"/>
                </a:avLst>
              </a:prstGeom>
              <a:gradFill flip="none" rotWithShape="1">
                <a:gsLst>
                  <a:gs pos="0">
                    <a:srgbClr val="0082E6">
                      <a:alpha val="75000"/>
                    </a:srgbClr>
                  </a:gs>
                  <a:gs pos="100000">
                    <a:srgbClr val="0057E6">
                      <a:alpha val="64999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101600" dist="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  <a:effectLst>
                      <a:outerShdw sx="100000" sy="100000" kx="0" ky="0" algn="b" rotWithShape="0" blurRad="38100" dist="64529" dir="2700000">
                        <a:srgbClr val="000000">
                          <a:alpha val="48275"/>
                        </a:srgbClr>
                      </a:outerShdw>
                    </a:effectLst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pic>
            <p:nvPicPr>
              <p:cNvPr id="37" name="droppedImage.pdf"/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30246" y="567641"/>
                <a:ext cx="5207001" cy="17796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39" name="Shape 39"/>
            <p:cNvSpPr/>
            <p:nvPr/>
          </p:nvSpPr>
          <p:spPr>
            <a:xfrm>
              <a:off x="864044" y="242686"/>
              <a:ext cx="1112292" cy="7338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200">
                  <a:solidFill>
                    <a:srgbClr val="80FF00"/>
                  </a:solidFill>
                  <a:effectLst>
                    <a:outerShdw sx="100000" sy="100000" kx="0" ky="0" algn="b" rotWithShape="0" blurRad="38100" dist="64529" dir="2700000">
                      <a:srgbClr val="000000">
                        <a:alpha val="48275"/>
                      </a:srgbClr>
                    </a:outerShdw>
                  </a:effectLst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4200">
                  <a:solidFill>
                    <a:srgbClr val="80FF00"/>
                  </a:solidFill>
                  <a:effectLst>
                    <a:outerShdw sx="100000" sy="100000" kx="0" ky="0" algn="b" rotWithShape="0" blurRad="38100" dist="64529" dir="2700000">
                      <a:srgbClr val="000000">
                        <a:alpha val="48275"/>
                      </a:srgbClr>
                    </a:outerShdw>
                  </a:effectLst>
                </a:rPr>
                <a:t>Plan</a:t>
              </a:r>
            </a:p>
          </p:txBody>
        </p:sp>
        <p:sp>
          <p:nvSpPr>
            <p:cNvPr id="40" name="Shape 40"/>
            <p:cNvSpPr/>
            <p:nvPr/>
          </p:nvSpPr>
          <p:spPr>
            <a:xfrm>
              <a:off x="4147589" y="1386"/>
              <a:ext cx="1961999" cy="7338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200">
                  <a:solidFill>
                    <a:srgbClr val="80FF00"/>
                  </a:solidFill>
                  <a:effectLst>
                    <a:outerShdw sx="100000" sy="100000" kx="0" ky="0" algn="b" rotWithShape="0" blurRad="38100" dist="64529" dir="2700000">
                      <a:srgbClr val="000000">
                        <a:alpha val="48275"/>
                      </a:srgbClr>
                    </a:outerShdw>
                  </a:effectLst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4200">
                  <a:solidFill>
                    <a:srgbClr val="80FF00"/>
                  </a:solidFill>
                  <a:effectLst>
                    <a:outerShdw sx="100000" sy="100000" kx="0" ky="0" algn="b" rotWithShape="0" blurRad="38100" dist="64529" dir="2700000">
                      <a:srgbClr val="000000">
                        <a:alpha val="48275"/>
                      </a:srgbClr>
                    </a:outerShdw>
                  </a:effectLst>
                </a:rPr>
                <a:t>Execute</a:t>
              </a:r>
            </a:p>
          </p:txBody>
        </p:sp>
        <p:sp>
          <p:nvSpPr>
            <p:cNvPr id="41" name="Shape 41"/>
            <p:cNvSpPr/>
            <p:nvPr/>
          </p:nvSpPr>
          <p:spPr>
            <a:xfrm>
              <a:off x="8442615" y="1855586"/>
              <a:ext cx="2084147" cy="7338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200">
                  <a:solidFill>
                    <a:srgbClr val="80FF00"/>
                  </a:solidFill>
                  <a:effectLst>
                    <a:outerShdw sx="100000" sy="100000" kx="0" ky="0" algn="b" rotWithShape="0" blurRad="38100" dist="64529" dir="2700000">
                      <a:srgbClr val="000000">
                        <a:alpha val="48275"/>
                      </a:srgbClr>
                    </a:outerShdw>
                  </a:effectLst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4200">
                  <a:solidFill>
                    <a:srgbClr val="80FF00"/>
                  </a:solidFill>
                  <a:effectLst>
                    <a:outerShdw sx="100000" sy="100000" kx="0" ky="0" algn="b" rotWithShape="0" blurRad="38100" dist="64529" dir="2700000">
                      <a:srgbClr val="000000">
                        <a:alpha val="48275"/>
                      </a:srgbClr>
                    </a:outerShdw>
                  </a:effectLst>
                </a:rPr>
                <a:t>Measure</a:t>
              </a:r>
            </a:p>
          </p:txBody>
        </p:sp>
        <p:sp>
          <p:nvSpPr>
            <p:cNvPr id="42" name="Shape 42"/>
            <p:cNvSpPr/>
            <p:nvPr/>
          </p:nvSpPr>
          <p:spPr>
            <a:xfrm>
              <a:off x="6780271" y="4090786"/>
              <a:ext cx="2535403" cy="7338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200">
                  <a:solidFill>
                    <a:srgbClr val="80FF00"/>
                  </a:solidFill>
                  <a:effectLst>
                    <a:outerShdw sx="100000" sy="100000" kx="0" ky="0" algn="b" rotWithShape="0" blurRad="38100" dist="64529" dir="2700000">
                      <a:srgbClr val="000000">
                        <a:alpha val="48275"/>
                      </a:srgbClr>
                    </a:outerShdw>
                  </a:effectLst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4200">
                  <a:solidFill>
                    <a:srgbClr val="80FF00"/>
                  </a:solidFill>
                  <a:effectLst>
                    <a:outerShdw sx="100000" sy="100000" kx="0" ky="0" algn="b" rotWithShape="0" blurRad="38100" dist="64529" dir="2700000">
                      <a:srgbClr val="000000">
                        <a:alpha val="48275"/>
                      </a:srgbClr>
                    </a:outerShdw>
                  </a:effectLst>
                </a:rPr>
                <a:t>Feed back</a:t>
              </a:r>
            </a:p>
          </p:txBody>
        </p:sp>
        <p:sp>
          <p:nvSpPr>
            <p:cNvPr id="43" name="Shape 43"/>
            <p:cNvSpPr/>
            <p:nvPr/>
          </p:nvSpPr>
          <p:spPr>
            <a:xfrm>
              <a:off x="1349806" y="4090786"/>
              <a:ext cx="2248968" cy="7338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200">
                  <a:solidFill>
                    <a:srgbClr val="80FF00"/>
                  </a:solidFill>
                  <a:effectLst>
                    <a:outerShdw sx="100000" sy="100000" kx="0" ky="0" algn="b" rotWithShape="0" blurRad="38100" dist="64529" dir="2700000">
                      <a:srgbClr val="000000">
                        <a:alpha val="48275"/>
                      </a:srgbClr>
                    </a:outerShdw>
                  </a:effectLst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4200">
                  <a:solidFill>
                    <a:srgbClr val="80FF00"/>
                  </a:solidFill>
                  <a:effectLst>
                    <a:outerShdw sx="100000" sy="100000" kx="0" ky="0" algn="b" rotWithShape="0" blurRad="38100" dist="64529" dir="2700000">
                      <a:srgbClr val="000000">
                        <a:alpha val="48275"/>
                      </a:srgbClr>
                    </a:outerShdw>
                  </a:effectLst>
                </a:rPr>
                <a:t>Compare</a:t>
              </a:r>
            </a:p>
          </p:txBody>
        </p:sp>
        <p:sp>
          <p:nvSpPr>
            <p:cNvPr id="44" name="Shape 44"/>
            <p:cNvSpPr/>
            <p:nvPr/>
          </p:nvSpPr>
          <p:spPr>
            <a:xfrm>
              <a:off x="-1" y="2020686"/>
              <a:ext cx="1824382" cy="7338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200">
                  <a:solidFill>
                    <a:srgbClr val="80FF00"/>
                  </a:solidFill>
                  <a:effectLst>
                    <a:outerShdw sx="100000" sy="100000" kx="0" ky="0" algn="b" rotWithShape="0" blurRad="38100" dist="64529" dir="2700000">
                      <a:srgbClr val="000000">
                        <a:alpha val="48275"/>
                      </a:srgbClr>
                    </a:outerShdw>
                  </a:effectLst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4200">
                  <a:solidFill>
                    <a:srgbClr val="80FF00"/>
                  </a:solidFill>
                  <a:effectLst>
                    <a:outerShdw sx="100000" sy="100000" kx="0" ky="0" algn="b" rotWithShape="0" blurRad="38100" dist="64529" dir="2700000">
                      <a:srgbClr val="000000">
                        <a:alpha val="48275"/>
                      </a:srgbClr>
                    </a:outerShdw>
                  </a:effectLst>
                </a:rPr>
                <a:t>Correct</a:t>
              </a:r>
            </a:p>
          </p:txBody>
        </p:sp>
        <p:sp>
          <p:nvSpPr>
            <p:cNvPr id="45" name="Shape 45"/>
            <p:cNvSpPr/>
            <p:nvPr/>
          </p:nvSpPr>
          <p:spPr>
            <a:xfrm flipH="1" flipV="1">
              <a:off x="1935400" y="863600"/>
              <a:ext cx="736601" cy="81280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" name="Shape 46"/>
            <p:cNvSpPr/>
            <p:nvPr/>
          </p:nvSpPr>
          <p:spPr>
            <a:xfrm flipV="1">
              <a:off x="4934436" y="635000"/>
              <a:ext cx="10865" cy="91301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" name="Shape 47"/>
            <p:cNvSpPr/>
            <p:nvPr/>
          </p:nvSpPr>
          <p:spPr>
            <a:xfrm>
              <a:off x="6792108" y="1840805"/>
              <a:ext cx="1656458" cy="40387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" name="Shape 48"/>
            <p:cNvSpPr/>
            <p:nvPr/>
          </p:nvSpPr>
          <p:spPr>
            <a:xfrm>
              <a:off x="5562143" y="3185368"/>
              <a:ext cx="1221483" cy="123304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" name="Shape 49"/>
            <p:cNvSpPr/>
            <p:nvPr/>
          </p:nvSpPr>
          <p:spPr>
            <a:xfrm flipH="1">
              <a:off x="2477383" y="1991568"/>
              <a:ext cx="722561" cy="227498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" name="Shape 50"/>
            <p:cNvSpPr/>
            <p:nvPr/>
          </p:nvSpPr>
          <p:spPr>
            <a:xfrm flipH="1">
              <a:off x="1783000" y="1917303"/>
              <a:ext cx="1352700" cy="48299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52" name="Shape 52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24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48150" y="2654300"/>
            <a:ext cx="4508500" cy="4457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6" name="Shape 56"/>
          <p:cNvSpPr/>
          <p:nvPr/>
        </p:nvSpPr>
        <p:spPr>
          <a:xfrm>
            <a:off x="3108147" y="1174750"/>
            <a:ext cx="67885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Monitoring the growth of a flower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24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41800" y="2660650"/>
            <a:ext cx="4521200" cy="4432300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60" name="Shape 60"/>
          <p:cNvSpPr/>
          <p:nvPr/>
        </p:nvSpPr>
        <p:spPr>
          <a:xfrm>
            <a:off x="3945094" y="7378699"/>
            <a:ext cx="51146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296333" indent="-296333" algn="l">
              <a:buSzPct val="75000"/>
              <a:buChar char="•"/>
              <a:defRPr sz="1800"/>
            </a:pPr>
            <a:r>
              <a:rPr sz="2400">
                <a:solidFill>
                  <a:srgbClr val="FFFFFF"/>
                </a:solidFill>
              </a:rPr>
              <a:t>Ho much: the dots</a:t>
            </a:r>
            <a:endParaRPr sz="2400">
              <a:solidFill>
                <a:srgbClr val="FFFFFF"/>
              </a:solidFill>
            </a:endParaRPr>
          </a:p>
          <a:p>
            <a:pPr lvl="0" marL="296333" indent="-296333" algn="l">
              <a:buSzPct val="75000"/>
              <a:buChar char="•"/>
              <a:defRPr sz="1800"/>
            </a:pPr>
            <a:r>
              <a:rPr sz="2400">
                <a:solidFill>
                  <a:srgbClr val="FFFFFF"/>
                </a:solidFill>
              </a:rPr>
              <a:t>How fast: the slope of the red lines</a:t>
            </a:r>
          </a:p>
        </p:txBody>
      </p:sp>
      <p:sp>
        <p:nvSpPr>
          <p:cNvPr id="61" name="Shape 61"/>
          <p:cNvSpPr/>
          <p:nvPr/>
        </p:nvSpPr>
        <p:spPr>
          <a:xfrm>
            <a:off x="3400526" y="1339850"/>
            <a:ext cx="62037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Progress and progress speed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24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01024"/>
            <a:ext cx="13004800" cy="7351552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9750" y="3651250"/>
            <a:ext cx="6845300" cy="2451100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CDE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Num" sz="quarter" idx="4294967295"/>
          </p:nvPr>
        </p:nvSpPr>
        <p:spPr>
          <a:xfrm>
            <a:off x="6120952" y="925195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70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353" y="120650"/>
            <a:ext cx="8255001" cy="11650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353" y="1617555"/>
            <a:ext cx="8255001" cy="2028497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8353" y="3977896"/>
            <a:ext cx="8255001" cy="5096303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/>
          <p:nvPr/>
        </p:nvSpPr>
        <p:spPr>
          <a:xfrm>
            <a:off x="8485527" y="449180"/>
            <a:ext cx="372915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700"/>
            </a:lvl1pPr>
          </a:lstStyle>
          <a:p>
            <a:pPr lvl="0">
              <a:defRPr sz="1800"/>
            </a:pPr>
            <a:r>
              <a:rPr sz="2700"/>
              <a:t>First level: only one root</a:t>
            </a:r>
          </a:p>
        </p:txBody>
      </p:sp>
      <p:sp>
        <p:nvSpPr>
          <p:cNvPr id="74" name="Shape 74"/>
          <p:cNvSpPr/>
          <p:nvPr/>
        </p:nvSpPr>
        <p:spPr>
          <a:xfrm>
            <a:off x="8485527" y="2377803"/>
            <a:ext cx="348740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700"/>
            </a:lvl1pPr>
          </a:lstStyle>
          <a:p>
            <a:pPr lvl="0">
              <a:defRPr sz="1800"/>
            </a:pPr>
            <a:r>
              <a:rPr sz="2700"/>
              <a:t>First and second level</a:t>
            </a:r>
          </a:p>
        </p:txBody>
      </p:sp>
      <p:sp>
        <p:nvSpPr>
          <p:cNvPr id="75" name="Shape 75"/>
          <p:cNvSpPr/>
          <p:nvPr/>
        </p:nvSpPr>
        <p:spPr>
          <a:xfrm>
            <a:off x="8485527" y="6272047"/>
            <a:ext cx="435768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700"/>
            </a:lvl1pPr>
          </a:lstStyle>
          <a:p>
            <a:pPr lvl="0">
              <a:defRPr sz="1800"/>
            </a:pPr>
            <a:r>
              <a:rPr sz="2700"/>
              <a:t>First, second and third level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grpSp>
        <p:nvGrpSpPr>
          <p:cNvPr id="81" name="Group 81"/>
          <p:cNvGrpSpPr/>
          <p:nvPr/>
        </p:nvGrpSpPr>
        <p:grpSpPr>
          <a:xfrm>
            <a:off x="1408087" y="3048000"/>
            <a:ext cx="3283398" cy="927101"/>
            <a:chOff x="0" y="0"/>
            <a:chExt cx="3283396" cy="927100"/>
          </a:xfrm>
        </p:grpSpPr>
        <p:sp>
          <p:nvSpPr>
            <p:cNvPr id="78" name="Shape 78"/>
            <p:cNvSpPr/>
            <p:nvPr/>
          </p:nvSpPr>
          <p:spPr>
            <a:xfrm>
              <a:off x="0" y="0"/>
              <a:ext cx="1270000" cy="381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79" name="Shape 79"/>
            <p:cNvSpPr/>
            <p:nvPr/>
          </p:nvSpPr>
          <p:spPr>
            <a:xfrm>
              <a:off x="1320800" y="546100"/>
              <a:ext cx="1962597" cy="381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1291680" y="232319"/>
              <a:ext cx="1" cy="51672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  <p:grpSp>
        <p:nvGrpSpPr>
          <p:cNvPr id="85" name="Group 85"/>
          <p:cNvGrpSpPr/>
          <p:nvPr/>
        </p:nvGrpSpPr>
        <p:grpSpPr>
          <a:xfrm>
            <a:off x="2636267" y="4413250"/>
            <a:ext cx="2055218" cy="927101"/>
            <a:chOff x="0" y="0"/>
            <a:chExt cx="2055216" cy="927100"/>
          </a:xfrm>
        </p:grpSpPr>
        <p:sp>
          <p:nvSpPr>
            <p:cNvPr id="82" name="Shape 82"/>
            <p:cNvSpPr/>
            <p:nvPr/>
          </p:nvSpPr>
          <p:spPr>
            <a:xfrm>
              <a:off x="79919" y="0"/>
              <a:ext cx="1270001" cy="381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12</a:t>
              </a:r>
            </a:p>
          </p:txBody>
        </p:sp>
        <p:sp>
          <p:nvSpPr>
            <p:cNvPr id="83" name="Shape 83"/>
            <p:cNvSpPr/>
            <p:nvPr/>
          </p:nvSpPr>
          <p:spPr>
            <a:xfrm>
              <a:off x="92619" y="546100"/>
              <a:ext cx="1962598" cy="381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13</a:t>
              </a:r>
            </a:p>
          </p:txBody>
        </p:sp>
        <p:sp>
          <p:nvSpPr>
            <p:cNvPr id="84" name="Shape 84"/>
            <p:cNvSpPr/>
            <p:nvPr/>
          </p:nvSpPr>
          <p:spPr>
            <a:xfrm flipH="1">
              <a:off x="-1" y="206919"/>
              <a:ext cx="2" cy="51672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  <p:grpSp>
        <p:nvGrpSpPr>
          <p:cNvPr id="89" name="Group 89"/>
          <p:cNvGrpSpPr/>
          <p:nvPr/>
        </p:nvGrpSpPr>
        <p:grpSpPr>
          <a:xfrm>
            <a:off x="2650503" y="5562600"/>
            <a:ext cx="2040982" cy="927101"/>
            <a:chOff x="0" y="0"/>
            <a:chExt cx="2040980" cy="927100"/>
          </a:xfrm>
        </p:grpSpPr>
        <p:sp>
          <p:nvSpPr>
            <p:cNvPr id="86" name="Shape 86"/>
            <p:cNvSpPr/>
            <p:nvPr/>
          </p:nvSpPr>
          <p:spPr>
            <a:xfrm>
              <a:off x="698500" y="0"/>
              <a:ext cx="1270000" cy="3810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23</a:t>
              </a:r>
            </a:p>
          </p:txBody>
        </p:sp>
        <p:sp>
          <p:nvSpPr>
            <p:cNvPr id="87" name="Shape 87"/>
            <p:cNvSpPr/>
            <p:nvPr/>
          </p:nvSpPr>
          <p:spPr>
            <a:xfrm>
              <a:off x="0" y="546100"/>
              <a:ext cx="1962597" cy="381001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31</a:t>
              </a:r>
            </a:p>
          </p:txBody>
        </p:sp>
        <p:sp>
          <p:nvSpPr>
            <p:cNvPr id="88" name="Shape 88"/>
            <p:cNvSpPr/>
            <p:nvPr/>
          </p:nvSpPr>
          <p:spPr>
            <a:xfrm>
              <a:off x="2040980" y="206919"/>
              <a:ext cx="1" cy="51672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  <p:grpSp>
        <p:nvGrpSpPr>
          <p:cNvPr id="93" name="Group 93"/>
          <p:cNvGrpSpPr/>
          <p:nvPr/>
        </p:nvGrpSpPr>
        <p:grpSpPr>
          <a:xfrm>
            <a:off x="1408087" y="6858000"/>
            <a:ext cx="3283398" cy="914401"/>
            <a:chOff x="0" y="0"/>
            <a:chExt cx="3283396" cy="914400"/>
          </a:xfrm>
        </p:grpSpPr>
        <p:sp>
          <p:nvSpPr>
            <p:cNvPr id="90" name="Shape 90"/>
            <p:cNvSpPr/>
            <p:nvPr/>
          </p:nvSpPr>
          <p:spPr>
            <a:xfrm>
              <a:off x="0" y="0"/>
              <a:ext cx="2303961" cy="38100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44</a:t>
              </a:r>
            </a:p>
          </p:txBody>
        </p:sp>
        <p:sp>
          <p:nvSpPr>
            <p:cNvPr id="91" name="Shape 91"/>
            <p:cNvSpPr/>
            <p:nvPr/>
          </p:nvSpPr>
          <p:spPr>
            <a:xfrm>
              <a:off x="1320800" y="533400"/>
              <a:ext cx="1962597" cy="38100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45</a:t>
              </a:r>
            </a:p>
          </p:txBody>
        </p:sp>
        <p:sp>
          <p:nvSpPr>
            <p:cNvPr id="92" name="Shape 92"/>
            <p:cNvSpPr/>
            <p:nvPr/>
          </p:nvSpPr>
          <p:spPr>
            <a:xfrm flipH="1">
              <a:off x="1335955" y="156119"/>
              <a:ext cx="966144" cy="6339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  <p:graphicFrame>
        <p:nvGraphicFramePr>
          <p:cNvPr id="94" name="Table 94"/>
          <p:cNvGraphicFramePr/>
          <p:nvPr/>
        </p:nvGraphicFramePr>
        <p:xfrm>
          <a:off x="5116487" y="1860550"/>
          <a:ext cx="6480226" cy="6032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{CF821DB8-F4EB-4A41-A1BA-3FCAFE7338EE}</a:tableStyleId>
              </a:tblPr>
              <a:tblGrid>
                <a:gridCol w="4295824"/>
                <a:gridCol w="1346200"/>
                <a:gridCol w="838200"/>
              </a:tblGrid>
              <a:tr h="1206500">
                <a:tc>
                  <a:txBody>
                    <a:bodyPr/>
                    <a:lstStyle/>
                    <a:p>
                      <a:pPr lvl="0" defTabSz="914400"/>
                      <a:r>
                        <a:rPr b="1" sz="1600"/>
                        <a:t>Meaning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b="1" sz="1600"/>
                        <a:t>Syntax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b="1" sz="1600"/>
                        <a:t>Parallel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6500">
                <a:tc>
                  <a:txBody>
                    <a:bodyPr/>
                    <a:lstStyle/>
                    <a:p>
                      <a:pPr lvl="0" defTabSz="914400"/>
                      <a:r>
                        <a:rPr sz="1600"/>
                        <a:t>2 starts when 1 is completed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600"/>
                        <a:t>2:1FS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600"/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6500">
                <a:tc>
                  <a:txBody>
                    <a:bodyPr/>
                    <a:lstStyle/>
                    <a:p>
                      <a:pPr lvl="0" defTabSz="914400"/>
                      <a:r>
                        <a:rPr sz="1600"/>
                        <a:t>12 and 13 start at same time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600"/>
                        <a:t>13: 12SS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600"/>
                        <a:t>Full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6500">
                <a:tc>
                  <a:txBody>
                    <a:bodyPr/>
                    <a:lstStyle/>
                    <a:p>
                      <a:pPr lvl="0" defTabSz="914400"/>
                      <a:r>
                        <a:rPr sz="1600"/>
                        <a:t>23 and 31 finish at same time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600"/>
                        <a:t>31: 23FF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600"/>
                        <a:t>Full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6500">
                <a:tc>
                  <a:txBody>
                    <a:bodyPr/>
                    <a:lstStyle/>
                    <a:p>
                      <a:pPr lvl="0" defTabSz="914400"/>
                      <a:r>
                        <a:rPr sz="1600"/>
                        <a:t>45 starts while 44 is still busy; lag is -10 days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600"/>
                        <a:t>45: 44FS-10d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600"/>
                        <a:t>Partial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95" name="Shape 95"/>
          <p:cNvSpPr/>
          <p:nvPr/>
        </p:nvSpPr>
        <p:spPr>
          <a:xfrm>
            <a:off x="330200" y="1847850"/>
            <a:ext cx="456925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t>Every bar below is a task in the Gantt chart</a:t>
            </a:r>
          </a:p>
          <a:p>
            <a:pPr lvl="0" algn="l">
              <a:defRPr sz="1800"/>
            </a:pPr>
            <a:r>
              <a:t>The nr is the line number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5252" y="479681"/>
            <a:ext cx="5694681" cy="3559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34867" y="481268"/>
            <a:ext cx="3754185" cy="3556001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00" name="Shape 100"/>
          <p:cNvSpPr/>
          <p:nvPr/>
        </p:nvSpPr>
        <p:spPr>
          <a:xfrm>
            <a:off x="2387403" y="4184650"/>
            <a:ext cx="224896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Daisy Tree</a:t>
            </a:r>
          </a:p>
        </p:txBody>
      </p:sp>
      <p:sp>
        <p:nvSpPr>
          <p:cNvPr id="101" name="Shape 101"/>
          <p:cNvSpPr/>
          <p:nvPr/>
        </p:nvSpPr>
        <p:spPr>
          <a:xfrm>
            <a:off x="7677915" y="4184650"/>
            <a:ext cx="1689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S-curve</a:t>
            </a:r>
          </a:p>
        </p:txBody>
      </p:sp>
      <p:sp>
        <p:nvSpPr>
          <p:cNvPr id="102" name="Shape 102"/>
          <p:cNvSpPr/>
          <p:nvPr/>
        </p:nvSpPr>
        <p:spPr>
          <a:xfrm>
            <a:off x="2062429" y="4978144"/>
            <a:ext cx="8879942" cy="378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444500" indent="-444500" algn="l">
              <a:buSzPct val="75000"/>
              <a:buChar char="•"/>
              <a:defRPr sz="1800"/>
            </a:pPr>
            <a:r>
              <a:rPr sz="2400"/>
              <a:t>Daisy tree: total view, tree structure in the rings</a:t>
            </a:r>
            <a:endParaRPr sz="2400"/>
          </a:p>
          <a:p>
            <a:pPr lvl="1" marL="889000" indent="-444500" algn="l">
              <a:buSzPct val="75000"/>
              <a:buChar char="•"/>
              <a:defRPr sz="1800"/>
            </a:pPr>
            <a:r>
              <a:rPr sz="2400"/>
              <a:t>Global view</a:t>
            </a:r>
            <a:endParaRPr sz="2400"/>
          </a:p>
          <a:p>
            <a:pPr lvl="1" marL="889000" indent="-444500" algn="l">
              <a:buSzPct val="75000"/>
              <a:buChar char="•"/>
              <a:defRPr sz="1800"/>
            </a:pPr>
            <a:r>
              <a:rPr sz="2400"/>
              <a:t>Helps spot where the problems are well ahead of time</a:t>
            </a:r>
            <a:endParaRPr sz="24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2400"/>
              <a:t>S-curve</a:t>
            </a:r>
            <a:endParaRPr sz="2400"/>
          </a:p>
          <a:p>
            <a:pPr lvl="1" marL="889000" indent="-444500" algn="l">
              <a:buSzPct val="75000"/>
              <a:buChar char="•"/>
              <a:defRPr sz="1800"/>
            </a:pPr>
            <a:r>
              <a:rPr sz="2400"/>
              <a:t>Blue line: scheduled progress line</a:t>
            </a:r>
            <a:endParaRPr sz="2400"/>
          </a:p>
          <a:p>
            <a:pPr lvl="1" marL="889000" indent="-444500" algn="l">
              <a:buSzPct val="75000"/>
              <a:buChar char="•"/>
              <a:defRPr sz="1800"/>
            </a:pPr>
            <a:r>
              <a:rPr sz="2400"/>
              <a:t>Black line: observed progress, dots are measuring points</a:t>
            </a:r>
            <a:endParaRPr sz="2400"/>
          </a:p>
          <a:p>
            <a:pPr lvl="1" marL="889000" indent="-444500" algn="l">
              <a:buSzPct val="75000"/>
              <a:buChar char="•"/>
              <a:defRPr sz="1800"/>
            </a:pPr>
            <a:r>
              <a:rPr sz="2400"/>
              <a:t>Green: safe</a:t>
            </a:r>
            <a:endParaRPr sz="2400"/>
          </a:p>
          <a:p>
            <a:pPr lvl="1" marL="889000" indent="-444500" algn="l">
              <a:buSzPct val="75000"/>
              <a:buChar char="•"/>
              <a:defRPr sz="1800"/>
            </a:pPr>
            <a:r>
              <a:rPr sz="2400"/>
              <a:t>Yellow: less safe</a:t>
            </a:r>
            <a:endParaRPr sz="2400"/>
          </a:p>
          <a:p>
            <a:pPr lvl="1" marL="889000" indent="-444500" algn="l">
              <a:buSzPct val="75000"/>
              <a:buChar char="•"/>
              <a:defRPr sz="1800"/>
            </a:pPr>
            <a:r>
              <a:rPr sz="2400"/>
              <a:t>Orange: lesser safe, consider action</a:t>
            </a:r>
            <a:endParaRPr sz="2400"/>
          </a:p>
          <a:p>
            <a:pPr lvl="1" marL="889000" indent="-444500" algn="l">
              <a:buSzPct val="75000"/>
              <a:buChar char="•"/>
              <a:defRPr sz="1800"/>
            </a:pPr>
            <a:r>
              <a:rPr sz="2400"/>
              <a:t>Outside orange (red): problem, need to act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