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233514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t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8000" dirty="0" smtClean="0"/>
              <a:t>动态项目控制精要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3200" dirty="0" smtClean="0"/>
              <a:t>* </a:t>
            </a:r>
            <a:r>
              <a:rPr lang="en-US" altLang="zh-CN" sz="3200" dirty="0" smtClean="0"/>
              <a:t>JP </a:t>
            </a:r>
            <a:r>
              <a:rPr lang="en-US" altLang="zh-CN" sz="3200" dirty="0" err="1" smtClean="0"/>
              <a:t>Tollenboom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*</a:t>
            </a:r>
            <a:endParaRPr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7589520" y="7660620"/>
            <a:ext cx="44958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Jean Pierre </a:t>
            </a:r>
            <a:r>
              <a:rPr kumimoji="0" lang="en-US" altLang="zh-CN" sz="1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Toll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enboom</a:t>
            </a:r>
            <a:r>
              <a:rPr lang="zh-CN" altLang="en-US" sz="1600" dirty="0" smtClean="0">
                <a:solidFill>
                  <a:srgbClr val="000000"/>
                </a:solidFill>
              </a:rPr>
              <a:t>，比利时人，工程师、教授。开创动态项目控制</a:t>
            </a:r>
            <a:r>
              <a:rPr lang="en-US" altLang="zh-CN" sz="1600" dirty="0" smtClean="0">
                <a:solidFill>
                  <a:srgbClr val="000000"/>
                </a:solidFill>
              </a:rPr>
              <a:t>DPC</a:t>
            </a:r>
            <a:r>
              <a:rPr lang="zh-CN" altLang="en-US" sz="1600" dirty="0" smtClean="0">
                <a:solidFill>
                  <a:srgbClr val="000000"/>
                </a:solidFill>
              </a:rPr>
              <a:t>方法</a:t>
            </a:r>
            <a:r>
              <a:rPr lang="en-US" altLang="zh-CN" sz="1600" dirty="0" smtClean="0">
                <a:solidFill>
                  <a:srgbClr val="000000"/>
                </a:solidFill>
              </a:rPr>
              <a:t>20</a:t>
            </a:r>
            <a:r>
              <a:rPr lang="zh-CN" altLang="en-US" sz="1600" dirty="0" smtClean="0">
                <a:solidFill>
                  <a:srgbClr val="000000"/>
                </a:solidFill>
              </a:rPr>
              <a:t>余年，为可口可乐、</a:t>
            </a:r>
            <a:r>
              <a:rPr lang="zh-CN" altLang="en-US" sz="1600" dirty="0"/>
              <a:t>健</a:t>
            </a:r>
            <a:r>
              <a:rPr lang="zh-CN" altLang="en-US" sz="1600" dirty="0" smtClean="0"/>
              <a:t>赞制药、力拓矿业</a:t>
            </a:r>
            <a:r>
              <a:rPr lang="zh-CN" altLang="en-US" sz="1600" dirty="0" smtClean="0">
                <a:solidFill>
                  <a:srgbClr val="000000"/>
                </a:solidFill>
              </a:rPr>
              <a:t>等国际企业提供基于动态项目控制</a:t>
            </a:r>
            <a:r>
              <a:rPr lang="en-US" altLang="zh-CN" sz="1600" dirty="0" smtClean="0">
                <a:solidFill>
                  <a:srgbClr val="000000"/>
                </a:solidFill>
              </a:rPr>
              <a:t>DPC</a:t>
            </a:r>
            <a:r>
              <a:rPr lang="zh-CN" altLang="en-US" sz="1600" dirty="0" smtClean="0">
                <a:solidFill>
                  <a:srgbClr val="000000"/>
                </a:solidFill>
              </a:rPr>
              <a:t>的项目管理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zh-CN" altLang="en-US" sz="1600" dirty="0" smtClean="0">
                <a:solidFill>
                  <a:srgbClr val="000000"/>
                </a:solidFill>
              </a:rPr>
              <a:t>计划与执行控制等咨询服务</a:t>
            </a:r>
            <a:r>
              <a:rPr lang="zh-CN" altLang="en-US" sz="1600" dirty="0" smtClean="0">
                <a:solidFill>
                  <a:srgbClr val="000000"/>
                </a:solidFill>
              </a:rPr>
              <a:t>。近二十年来，</a:t>
            </a:r>
            <a:r>
              <a:rPr lang="en-US" altLang="zh-CN" sz="1600" dirty="0" smtClean="0">
                <a:solidFill>
                  <a:srgbClr val="000000"/>
                </a:solidFill>
              </a:rPr>
              <a:t>JP</a:t>
            </a:r>
            <a:r>
              <a:rPr lang="zh-CN" altLang="en-US" sz="1600" dirty="0" smtClean="0">
                <a:solidFill>
                  <a:srgbClr val="000000"/>
                </a:solidFill>
              </a:rPr>
              <a:t>还持续担任比利时鲁汶大学工业工程学院硕士论文委员会主席。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40" y="1281690"/>
            <a:ext cx="4191001" cy="4096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8990" y="1258013"/>
            <a:ext cx="4191001" cy="4143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55240" y="1251959"/>
            <a:ext cx="4191001" cy="4155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224181" y="5639180"/>
            <a:ext cx="39081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计划曲线平行 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lvl="0">
              <a:defRPr sz="1800"/>
            </a:pP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项目继续</a:t>
            </a:r>
            <a:endParaRPr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803778" y="5636600"/>
            <a:ext cx="3321422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实际进度偏离 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/>
            </a:pP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需要采取行动</a:t>
            </a:r>
            <a:endParaRPr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增加资源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改善物流，充分备料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改善信息沟通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改善数据同步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9160560" y="5636947"/>
            <a:ext cx="318035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汇合型曲线 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lvl="0">
              <a:defRPr sz="1800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进度正在恢复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项目继续</a:t>
            </a:r>
            <a:endParaRPr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049" y="454281"/>
            <a:ext cx="9519102" cy="594943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 flipV="1">
            <a:off x="4784129" y="3876030"/>
            <a:ext cx="2515097" cy="255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flipV="1">
            <a:off x="7273329" y="3213149"/>
            <a:ext cx="2571701" cy="66446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flipV="1">
            <a:off x="9831833" y="587126"/>
            <a:ext cx="845891" cy="263009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235985" y="3818999"/>
            <a:ext cx="108000" cy="1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9764792" y="3145899"/>
            <a:ext cx="108000" cy="1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202962" y="1275634"/>
            <a:ext cx="135133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8444808" y="4211309"/>
            <a:ext cx="131606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168325" y="1932225"/>
            <a:ext cx="961626" cy="571066"/>
          </a:xfrm>
          <a:prstGeom prst="line">
            <a:avLst/>
          </a:prstGeom>
          <a:ln w="25400">
            <a:solidFill>
              <a:srgbClr val="00882B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flipH="1" flipV="1">
            <a:off x="8911665" y="3467896"/>
            <a:ext cx="191176" cy="749842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503401" y="6430844"/>
            <a:ext cx="3629199" cy="324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状态很好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基本处于绿色安全区域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项目成功完成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进度及时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结果全面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质量优秀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7689133" y="6430844"/>
            <a:ext cx="3321422" cy="324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状态很差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高风险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进度处于红色危险区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项目失败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及时完成，但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任务完成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不全面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质量低劣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5066109" y="687706"/>
            <a:ext cx="287258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理想进度曲线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Shape 126"/>
          <p:cNvSpPr/>
          <p:nvPr/>
        </p:nvSpPr>
        <p:spPr>
          <a:xfrm flipV="1">
            <a:off x="3225965" y="1727814"/>
            <a:ext cx="1" cy="59504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flipV="1">
            <a:off x="3228792" y="7646193"/>
            <a:ext cx="765534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155191" y="3569685"/>
            <a:ext cx="3833913" cy="369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6782" y="21504"/>
                  <a:pt x="13982" y="14304"/>
                  <a:pt x="21600" y="0"/>
                </a:cubicBezTo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987465" y="2334665"/>
            <a:ext cx="1931344" cy="1237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03" extrusionOk="0">
                <a:moveTo>
                  <a:pt x="0" y="20603"/>
                </a:moveTo>
                <a:cubicBezTo>
                  <a:pt x="5708" y="5832"/>
                  <a:pt x="12908" y="-997"/>
                  <a:pt x="21600" y="117"/>
                </a:cubicBezTo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0591533" y="7799706"/>
            <a:ext cx="2741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132" name="Shape 132"/>
          <p:cNvSpPr/>
          <p:nvPr/>
        </p:nvSpPr>
        <p:spPr>
          <a:xfrm>
            <a:off x="2316305" y="6947260"/>
            <a:ext cx="78386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</a:p>
        </p:txBody>
      </p:sp>
      <p:sp>
        <p:nvSpPr>
          <p:cNvPr id="133" name="Shape 133"/>
          <p:cNvSpPr/>
          <p:nvPr/>
        </p:nvSpPr>
        <p:spPr>
          <a:xfrm>
            <a:off x="1867445" y="2011730"/>
            <a:ext cx="132568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</a:p>
        </p:txBody>
      </p:sp>
      <p:sp>
        <p:nvSpPr>
          <p:cNvPr id="134" name="Shape 134"/>
          <p:cNvSpPr/>
          <p:nvPr/>
        </p:nvSpPr>
        <p:spPr>
          <a:xfrm>
            <a:off x="3232690" y="2340024"/>
            <a:ext cx="6700413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3232690" y="7277100"/>
            <a:ext cx="1148799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3289662" y="6248326"/>
            <a:ext cx="19492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初期平缓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415053" y="3936017"/>
            <a:ext cx="287258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合理速度推进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9319363" y="2442032"/>
            <a:ext cx="2477111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缓慢收尾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保证及时完成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保证全面完成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保证质量优良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13526" y="7124791"/>
            <a:ext cx="301527" cy="30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752326" y="2189261"/>
            <a:ext cx="301527" cy="30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393093" y="2524323"/>
            <a:ext cx="11356538" cy="4704954"/>
            <a:chOff x="-845926" y="60523"/>
            <a:chExt cx="11356537" cy="4704953"/>
          </a:xfrm>
        </p:grpSpPr>
        <p:grpSp>
          <p:nvGrpSpPr>
            <p:cNvPr id="38" name="Group 38"/>
            <p:cNvGrpSpPr/>
            <p:nvPr/>
          </p:nvGrpSpPr>
          <p:grpSpPr>
            <a:xfrm>
              <a:off x="2303700" y="927100"/>
              <a:ext cx="5664201" cy="2590800"/>
              <a:chOff x="0" y="0"/>
              <a:chExt cx="5664200" cy="2590800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0" y="0"/>
                <a:ext cx="5664200" cy="2590800"/>
              </a:xfrm>
              <a:prstGeom prst="roundRect">
                <a:avLst>
                  <a:gd name="adj" fmla="val 7353"/>
                </a:avLst>
              </a:prstGeom>
              <a:gradFill flip="none" rotWithShape="1">
                <a:gsLst>
                  <a:gs pos="0">
                    <a:srgbClr val="0082E6">
                      <a:alpha val="75000"/>
                    </a:srgbClr>
                  </a:gs>
                  <a:gs pos="100000">
                    <a:srgbClr val="0057E6">
                      <a:alpha val="64999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1016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  <a:effectLst>
                      <a:outerShdw blurRad="38100" dist="64529" dir="2700000" rotWithShape="0">
                        <a:srgbClr val="000000">
                          <a:alpha val="48275"/>
                        </a:srgbClr>
                      </a:outerShdw>
                    </a:effectLst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sz="3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7" name="droppedImage.pdf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30246" y="567641"/>
                <a:ext cx="5207001" cy="17796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9" name="Shape 39"/>
            <p:cNvSpPr/>
            <p:nvPr/>
          </p:nvSpPr>
          <p:spPr>
            <a:xfrm>
              <a:off x="907229" y="301823"/>
              <a:ext cx="1025922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200">
                  <a:solidFill>
                    <a:srgbClr val="80FF00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lang="zh-CN" altLang="en-US" sz="4000" dirty="0" smtClean="0">
                  <a:solidFill>
                    <a:srgbClr val="80FF00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</a:t>
              </a:r>
              <a:endParaRPr sz="4000" dirty="0">
                <a:solidFill>
                  <a:srgbClr val="80FF00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4615627" y="60523"/>
              <a:ext cx="1025922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200">
                  <a:solidFill>
                    <a:srgbClr val="80FF00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lang="zh-CN" altLang="en-US" sz="4000" dirty="0" smtClean="0">
                  <a:solidFill>
                    <a:srgbClr val="80FF00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endParaRPr sz="4000" dirty="0">
                <a:solidFill>
                  <a:srgbClr val="80FF00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458767" y="1914723"/>
              <a:ext cx="2051844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200">
                  <a:solidFill>
                    <a:srgbClr val="80FF00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lang="zh-CN" altLang="en-US" sz="4000" dirty="0" smtClean="0">
                  <a:solidFill>
                    <a:srgbClr val="80FF00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度量进度</a:t>
              </a:r>
              <a:endParaRPr sz="4000" dirty="0">
                <a:solidFill>
                  <a:srgbClr val="80FF00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022051" y="4149923"/>
              <a:ext cx="2051844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200">
                  <a:solidFill>
                    <a:srgbClr val="80FF00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lang="zh-CN" altLang="en-US" sz="4000" dirty="0" smtClean="0">
                  <a:solidFill>
                    <a:srgbClr val="80FF00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进度反馈</a:t>
              </a:r>
              <a:endParaRPr sz="4000" dirty="0">
                <a:solidFill>
                  <a:srgbClr val="80FF00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78927" y="4149923"/>
              <a:ext cx="3590727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200">
                  <a:solidFill>
                    <a:srgbClr val="80FF00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lang="zh-CN" altLang="en-US" sz="4000" dirty="0" smtClean="0">
                  <a:solidFill>
                    <a:srgbClr val="80FF00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实际与计划比照</a:t>
              </a:r>
              <a:endParaRPr sz="4000" dirty="0">
                <a:solidFill>
                  <a:srgbClr val="80FF00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-845926" y="2076769"/>
              <a:ext cx="2564805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200">
                  <a:solidFill>
                    <a:srgbClr val="80FF00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lang="zh-CN" altLang="en-US" sz="4000" dirty="0" smtClean="0">
                  <a:solidFill>
                    <a:srgbClr val="80FF00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修正与调整</a:t>
              </a:r>
              <a:endParaRPr sz="4000" dirty="0">
                <a:solidFill>
                  <a:srgbClr val="80FF00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flipH="1" flipV="1">
              <a:off x="1935400" y="863600"/>
              <a:ext cx="736601" cy="81280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200">
                  <a:solidFill>
                    <a:srgbClr val="FFFFFF"/>
                  </a:solidFill>
                </a:defRPr>
              </a:pPr>
              <a:endParaRPr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flipV="1">
              <a:off x="4934436" y="635000"/>
              <a:ext cx="10865" cy="91301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200">
                  <a:solidFill>
                    <a:srgbClr val="FFFFFF"/>
                  </a:solidFill>
                </a:defRPr>
              </a:pPr>
              <a:endParaRPr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6792108" y="1840805"/>
              <a:ext cx="1656458" cy="4038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200">
                  <a:solidFill>
                    <a:srgbClr val="FFFFFF"/>
                  </a:solidFill>
                </a:defRPr>
              </a:pPr>
              <a:endParaRPr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562143" y="3185368"/>
              <a:ext cx="1221483" cy="123304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200">
                  <a:solidFill>
                    <a:srgbClr val="FFFFFF"/>
                  </a:solidFill>
                </a:defRPr>
              </a:pPr>
              <a:endParaRPr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 flipH="1">
              <a:off x="2477383" y="1991568"/>
              <a:ext cx="722561" cy="22749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200">
                  <a:solidFill>
                    <a:srgbClr val="FFFFFF"/>
                  </a:solidFill>
                </a:defRPr>
              </a:pPr>
              <a:endParaRPr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1823033" y="1917303"/>
              <a:ext cx="1312665" cy="44228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200">
                  <a:solidFill>
                    <a:srgbClr val="FFFFFF"/>
                  </a:solidFill>
                </a:defRPr>
              </a:pPr>
              <a:endParaRPr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Shape 52"/>
          <p:cNvSpPr>
            <a:spLocks noGrp="1"/>
          </p:cNvSpPr>
          <p:nvPr>
            <p:ph type="sldNum" sz="quarter" idx="4294967295"/>
          </p:nvPr>
        </p:nvSpPr>
        <p:spPr>
          <a:xfrm>
            <a:off x="6435937" y="9251950"/>
            <a:ext cx="12022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8150" y="2654300"/>
            <a:ext cx="4508500" cy="4457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3</a:t>
            </a:fld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604445" y="1170306"/>
            <a:ext cx="379591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监控一朵花的生长</a:t>
            </a:r>
            <a:endParaRPr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1800" y="2660650"/>
            <a:ext cx="4521200" cy="44323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4</a:t>
            </a:fld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945094" y="7377172"/>
            <a:ext cx="59420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96333" lvl="0" indent="-296333" algn="l">
              <a:buSzPct val="75000"/>
              <a:buChar char="•"/>
              <a:defRPr sz="1800"/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进度：原点的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纵坐标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位置（进度百分比）</a:t>
            </a:r>
            <a:endParaRPr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6333" lvl="0" indent="-296333" algn="l">
              <a:buSzPct val="75000"/>
              <a:buChar char="•"/>
              <a:defRPr sz="1800"/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速度：红色切线的斜率</a:t>
            </a:r>
            <a:endParaRPr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5296942" y="1335406"/>
            <a:ext cx="241091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进度与速度</a:t>
            </a:r>
            <a:endParaRPr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01024"/>
            <a:ext cx="13004800" cy="735155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912839" y="2018876"/>
                <a:ext cx="5012719" cy="1387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altLang="zh-CN" sz="4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altLang="zh-CN" sz="4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4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4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m:rPr>
                              <m:sty m:val="p"/>
                            </m:rPr>
                            <a:rPr lang="en-US" altLang="zh-CN" sz="4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4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4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zh-CN" sz="4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0" lang="zh-CN" alt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839" y="2018876"/>
                <a:ext cx="5012719" cy="13876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419198" y="6394450"/>
            <a:ext cx="7381829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D</a:t>
            </a:r>
            <a:r>
              <a:rPr kumimoji="0" lang="en-US" altLang="zh-CN" sz="3200" b="0" i="0" u="none" strike="noStrike" cap="none" spc="0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est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：预估的任务所需时间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    S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：最短可能完成的时间</a:t>
            </a:r>
            <a:endParaRPr kumimoji="0" lang="en-US" altLang="zh-CN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：预期时间（最有可能的完成时间）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    L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：最长允许完成时间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4294967295"/>
          </p:nvPr>
        </p:nvSpPr>
        <p:spPr>
          <a:xfrm>
            <a:off x="6120952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7</a:t>
            </a:fld>
            <a:endParaRPr/>
          </a:p>
        </p:txBody>
      </p:sp>
      <p:pic>
        <p:nvPicPr>
          <p:cNvPr id="7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53" y="120650"/>
            <a:ext cx="8255001" cy="1165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53" y="1617555"/>
            <a:ext cx="8255001" cy="2028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353" y="3977896"/>
            <a:ext cx="8255001" cy="5096303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8400976" y="444134"/>
            <a:ext cx="460382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700"/>
            </a:lvl1pPr>
          </a:lstStyle>
          <a:p>
            <a:pPr lvl="0">
              <a:defRPr sz="1800"/>
            </a:pPr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第一层任务：只有一个根任务</a:t>
            </a:r>
            <a:endParaRPr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8485527" y="2372758"/>
            <a:ext cx="218008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700"/>
            </a:lvl1pPr>
          </a:lstStyle>
          <a:p>
            <a:pPr lvl="0">
              <a:defRPr sz="1800"/>
            </a:pPr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第一、第二层</a:t>
            </a:r>
            <a:endParaRPr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8485527" y="6267002"/>
            <a:ext cx="321883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700"/>
            </a:lvl1pPr>
          </a:lstStyle>
          <a:p>
            <a:pPr lvl="0">
              <a:defRPr sz="1800"/>
            </a:pPr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第一、第二、第三层</a:t>
            </a:r>
            <a:endParaRPr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sldNum" sz="quarter" idx="4294967295"/>
          </p:nvPr>
        </p:nvSpPr>
        <p:spPr>
          <a:xfrm>
            <a:off x="6428724" y="9251950"/>
            <a:ext cx="13465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Group 81"/>
          <p:cNvGrpSpPr/>
          <p:nvPr/>
        </p:nvGrpSpPr>
        <p:grpSpPr>
          <a:xfrm>
            <a:off x="1408087" y="3048000"/>
            <a:ext cx="3283398" cy="927101"/>
            <a:chOff x="0" y="0"/>
            <a:chExt cx="3283396" cy="927100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1270000" cy="381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20800" y="546100"/>
              <a:ext cx="1962597" cy="381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1291680" y="232319"/>
              <a:ext cx="1" cy="5167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2636267" y="4413250"/>
            <a:ext cx="2055218" cy="927101"/>
            <a:chOff x="0" y="0"/>
            <a:chExt cx="2055216" cy="927100"/>
          </a:xfrm>
        </p:grpSpPr>
        <p:sp>
          <p:nvSpPr>
            <p:cNvPr id="82" name="Shape 82"/>
            <p:cNvSpPr/>
            <p:nvPr/>
          </p:nvSpPr>
          <p:spPr>
            <a:xfrm>
              <a:off x="79919" y="0"/>
              <a:ext cx="1270001" cy="38100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92619" y="546100"/>
              <a:ext cx="1962598" cy="381001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-1" y="206919"/>
              <a:ext cx="2" cy="5167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Group 89"/>
          <p:cNvGrpSpPr/>
          <p:nvPr/>
        </p:nvGrpSpPr>
        <p:grpSpPr>
          <a:xfrm>
            <a:off x="2650503" y="5562600"/>
            <a:ext cx="2040982" cy="927101"/>
            <a:chOff x="0" y="0"/>
            <a:chExt cx="2040980" cy="927100"/>
          </a:xfrm>
        </p:grpSpPr>
        <p:sp>
          <p:nvSpPr>
            <p:cNvPr id="86" name="Shape 86"/>
            <p:cNvSpPr/>
            <p:nvPr/>
          </p:nvSpPr>
          <p:spPr>
            <a:xfrm>
              <a:off x="698500" y="0"/>
              <a:ext cx="1270000" cy="381001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0" y="546100"/>
              <a:ext cx="1962597" cy="381001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2040980" y="206919"/>
              <a:ext cx="1" cy="5167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1408087" y="6858000"/>
            <a:ext cx="3283398" cy="914401"/>
            <a:chOff x="0" y="0"/>
            <a:chExt cx="3283396" cy="914400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2303961" cy="38100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44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1320800" y="533400"/>
              <a:ext cx="1962597" cy="38100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</a:p>
          </p:txBody>
        </p:sp>
        <p:sp>
          <p:nvSpPr>
            <p:cNvPr id="92" name="Shape 92"/>
            <p:cNvSpPr/>
            <p:nvPr/>
          </p:nvSpPr>
          <p:spPr>
            <a:xfrm flipH="1">
              <a:off x="1335955" y="156119"/>
              <a:ext cx="966144" cy="6339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94" name="Table 94"/>
          <p:cNvGraphicFramePr/>
          <p:nvPr>
            <p:extLst>
              <p:ext uri="{D42A27DB-BD31-4B8C-83A1-F6EECF244321}">
                <p14:modId xmlns:p14="http://schemas.microsoft.com/office/powerpoint/2010/main" val="1914799448"/>
              </p:ext>
            </p:extLst>
          </p:nvPr>
        </p:nvGraphicFramePr>
        <p:xfrm>
          <a:off x="5116487" y="1860550"/>
          <a:ext cx="6480224" cy="6032500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4295824"/>
                <a:gridCol w="1346200"/>
                <a:gridCol w="838200"/>
              </a:tblGrid>
              <a:tr h="1206500"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b="1" dirty="0" smtClean="0"/>
                        <a:t>含义</a:t>
                      </a:r>
                      <a:endParaRPr sz="1600" b="1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b="1" dirty="0" smtClean="0"/>
                        <a:t>语法</a:t>
                      </a:r>
                      <a:endParaRPr sz="1600" b="1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b="1" dirty="0" smtClean="0"/>
                        <a:t>同时性</a:t>
                      </a:r>
                      <a:endParaRPr sz="1600" b="1" dirty="0"/>
                    </a:p>
                  </a:txBody>
                  <a:tcPr marL="50800" marR="50800" marT="50800" marB="50800" anchor="ctr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/>
                        <a:t>任务</a:t>
                      </a:r>
                      <a:r>
                        <a:rPr lang="en-US" sz="1600" dirty="0" smtClean="0"/>
                        <a:t>1</a:t>
                      </a:r>
                      <a:r>
                        <a:rPr lang="zh-CN" altLang="en-US" sz="1600" dirty="0" smtClean="0"/>
                        <a:t>完成（</a:t>
                      </a:r>
                      <a:r>
                        <a:rPr lang="en-US" altLang="zh-CN" sz="1600" dirty="0" smtClean="0"/>
                        <a:t>Finish</a:t>
                      </a:r>
                      <a:r>
                        <a:rPr lang="zh-CN" altLang="en-US" sz="1600" dirty="0" smtClean="0"/>
                        <a:t>）后，执行（</a:t>
                      </a:r>
                      <a:r>
                        <a:rPr lang="en-US" altLang="zh-CN" sz="1600" dirty="0" smtClean="0"/>
                        <a:t>Start</a:t>
                      </a:r>
                      <a:r>
                        <a:rPr lang="zh-CN" altLang="en-US" sz="1600" dirty="0" smtClean="0"/>
                        <a:t>）任务</a:t>
                      </a:r>
                      <a:r>
                        <a:rPr lang="en-US" altLang="zh-CN" sz="1600" dirty="0" smtClean="0"/>
                        <a:t>2</a:t>
                      </a:r>
                      <a:endParaRPr sz="1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 dirty="0"/>
                        <a:t>2:1FS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/>
                        <a:t>无</a:t>
                      </a:r>
                      <a:endParaRPr sz="1600" dirty="0"/>
                    </a:p>
                  </a:txBody>
                  <a:tcPr marL="50800" marR="50800" marT="50800" marB="50800" anchor="ctr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/>
                        <a:t>任务</a:t>
                      </a:r>
                      <a:r>
                        <a:rPr lang="en-US" altLang="zh-CN" sz="1600" dirty="0" smtClean="0"/>
                        <a:t>12</a:t>
                      </a:r>
                      <a:r>
                        <a:rPr lang="zh-CN" altLang="en-US" sz="1600" dirty="0" smtClean="0"/>
                        <a:t>和任务</a:t>
                      </a:r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同时开始执行（</a:t>
                      </a:r>
                      <a:r>
                        <a:rPr lang="en-US" altLang="zh-CN" sz="1600" dirty="0" smtClean="0"/>
                        <a:t>Start</a:t>
                      </a:r>
                      <a:r>
                        <a:rPr lang="zh-CN" altLang="en-US" sz="1600" dirty="0" smtClean="0"/>
                        <a:t>）</a:t>
                      </a:r>
                      <a:endParaRPr sz="1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 dirty="0"/>
                        <a:t>13: 12SS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/>
                        <a:t>完全</a:t>
                      </a:r>
                      <a:endParaRPr sz="1600" dirty="0"/>
                    </a:p>
                  </a:txBody>
                  <a:tcPr marL="50800" marR="50800" marT="50800" marB="50800" anchor="ctr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/>
                        <a:t>任务</a:t>
                      </a:r>
                      <a:r>
                        <a:rPr lang="en-US" altLang="zh-CN" sz="1600" dirty="0" smtClean="0"/>
                        <a:t>23</a:t>
                      </a:r>
                      <a:r>
                        <a:rPr lang="zh-CN" altLang="en-US" sz="1600" dirty="0" smtClean="0"/>
                        <a:t>和任务</a:t>
                      </a:r>
                      <a:r>
                        <a:rPr lang="en-US" altLang="zh-CN" sz="1600" dirty="0" smtClean="0"/>
                        <a:t>31</a:t>
                      </a:r>
                      <a:r>
                        <a:rPr lang="zh-CN" altLang="en-US" sz="1600" dirty="0" smtClean="0"/>
                        <a:t>同时结束（</a:t>
                      </a:r>
                      <a:r>
                        <a:rPr lang="en-US" altLang="zh-CN" sz="1600" dirty="0" smtClean="0"/>
                        <a:t>Finish</a:t>
                      </a:r>
                      <a:r>
                        <a:rPr lang="zh-CN" altLang="en-US" sz="1600" dirty="0" smtClean="0"/>
                        <a:t>）</a:t>
                      </a:r>
                      <a:endParaRPr sz="1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 dirty="0"/>
                        <a:t>31: 23FF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/>
                        <a:t>完全</a:t>
                      </a:r>
                      <a:endParaRPr sz="1600" dirty="0"/>
                    </a:p>
                  </a:txBody>
                  <a:tcPr marL="50800" marR="50800" marT="50800" marB="50800" anchor="ctr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/>
                        <a:t>任务</a:t>
                      </a:r>
                      <a:r>
                        <a:rPr lang="en-US" altLang="zh-CN" sz="1600" dirty="0" smtClean="0"/>
                        <a:t>44</a:t>
                      </a:r>
                      <a:r>
                        <a:rPr lang="zh-CN" altLang="en-US" sz="1600" dirty="0" smtClean="0"/>
                        <a:t>结束（</a:t>
                      </a:r>
                      <a:r>
                        <a:rPr lang="en-US" altLang="zh-CN" sz="1600" dirty="0" smtClean="0"/>
                        <a:t>Finish</a:t>
                      </a:r>
                      <a:r>
                        <a:rPr lang="zh-CN" altLang="en-US" sz="1600" dirty="0" smtClean="0"/>
                        <a:t>）前，任务</a:t>
                      </a:r>
                      <a:r>
                        <a:rPr lang="en-US" altLang="zh-CN" sz="1600" dirty="0" smtClean="0"/>
                        <a:t>45</a:t>
                      </a:r>
                      <a:r>
                        <a:rPr lang="zh-CN" altLang="en-US" sz="1600" dirty="0" smtClean="0"/>
                        <a:t>启动（</a:t>
                      </a:r>
                      <a:r>
                        <a:rPr lang="en-US" altLang="zh-CN" sz="1600" dirty="0" smtClean="0"/>
                        <a:t>Start</a:t>
                      </a:r>
                      <a:r>
                        <a:rPr lang="zh-CN" altLang="en-US" sz="1600" dirty="0" smtClean="0"/>
                        <a:t>）；提前量为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天（</a:t>
                      </a:r>
                      <a:r>
                        <a:rPr lang="en-US" altLang="zh-CN" sz="1600" dirty="0" smtClean="0"/>
                        <a:t>day</a:t>
                      </a:r>
                      <a:r>
                        <a:rPr lang="zh-CN" altLang="en-US" sz="1600" dirty="0" smtClean="0"/>
                        <a:t>）</a:t>
                      </a:r>
                      <a:endParaRPr sz="1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 dirty="0"/>
                        <a:t>45: 44FS-10d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/>
                        <a:t>部分</a:t>
                      </a:r>
                      <a:endParaRPr sz="1600" dirty="0"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1" name="Shape 95"/>
          <p:cNvSpPr/>
          <p:nvPr/>
        </p:nvSpPr>
        <p:spPr>
          <a:xfrm>
            <a:off x="470221" y="1018259"/>
            <a:ext cx="702756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每一个任务条都代表甘特图上的一个任务，数字代表任务所在的行数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5252" y="479681"/>
            <a:ext cx="5694681" cy="3559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4867" y="481268"/>
            <a:ext cx="3754185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9</a:t>
            </a:fld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075596" y="4180206"/>
            <a:ext cx="287258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zh-CN" altLang="en-US" sz="3600" dirty="0" smtClean="0"/>
              <a:t>雏菊型任务树</a:t>
            </a:r>
            <a:endParaRPr sz="3600" dirty="0"/>
          </a:p>
        </p:txBody>
      </p:sp>
      <p:sp>
        <p:nvSpPr>
          <p:cNvPr id="101" name="Shape 101"/>
          <p:cNvSpPr/>
          <p:nvPr/>
        </p:nvSpPr>
        <p:spPr>
          <a:xfrm>
            <a:off x="7201718" y="4180206"/>
            <a:ext cx="264175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altLang="zh-CN" sz="3600" dirty="0" smtClean="0"/>
              <a:t>S</a:t>
            </a:r>
            <a:r>
              <a:rPr lang="zh-CN" altLang="en-US" sz="3600" dirty="0" smtClean="0"/>
              <a:t>型成长曲线</a:t>
            </a:r>
            <a:endParaRPr sz="3600" dirty="0"/>
          </a:p>
        </p:txBody>
      </p:sp>
      <p:sp>
        <p:nvSpPr>
          <p:cNvPr id="102" name="Shape 102"/>
          <p:cNvSpPr/>
          <p:nvPr/>
        </p:nvSpPr>
        <p:spPr>
          <a:xfrm>
            <a:off x="1693391" y="4972489"/>
            <a:ext cx="9169177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FontTx/>
              <a:buChar char="•"/>
              <a:defRPr sz="1800"/>
            </a:pPr>
            <a:r>
              <a:rPr lang="zh-CN" altLang="en-US" sz="2400" dirty="0"/>
              <a:t>雏菊型任务</a:t>
            </a:r>
            <a:r>
              <a:rPr lang="zh-CN" altLang="en-US" sz="2400" dirty="0" smtClean="0"/>
              <a:t>树：层级完整的项目任务进度视图，圆环形树状结构</a:t>
            </a:r>
            <a:endParaRPr lang="zh-CN" altLang="en-US" sz="2400" dirty="0"/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 smtClean="0"/>
              <a:t>提供项目进度的全局视角</a:t>
            </a:r>
            <a:endParaRPr sz="2400" dirty="0"/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 smtClean="0"/>
              <a:t>帮助团队及早定位项目中影响进度的环节</a:t>
            </a:r>
            <a:endParaRPr lang="en-US" sz="2400" dirty="0" smtClean="0"/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en-US" altLang="zh-CN" sz="2400" dirty="0" smtClean="0"/>
              <a:t>S</a:t>
            </a:r>
            <a:r>
              <a:rPr lang="zh-CN" altLang="en-US" sz="2400" dirty="0" smtClean="0"/>
              <a:t>型成长曲线</a:t>
            </a:r>
            <a:endParaRPr sz="2400" dirty="0"/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 smtClean="0"/>
              <a:t>蓝色曲线：计划进度路径</a:t>
            </a:r>
            <a:endParaRPr lang="en-US" altLang="zh-CN" sz="2400" dirty="0" smtClean="0"/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 smtClean="0"/>
              <a:t>黑色曲线：实际进度路径，圆点代表进度检查点</a:t>
            </a:r>
            <a:endParaRPr lang="en-US" sz="2400" dirty="0" smtClean="0"/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 smtClean="0"/>
              <a:t>绿色区域：项目进度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安全</a:t>
            </a:r>
            <a:endParaRPr sz="2400" dirty="0"/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 smtClean="0"/>
              <a:t>黄色区域：项目进度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不</a:t>
            </a:r>
            <a:r>
              <a:rPr lang="zh-CN" altLang="en-US" sz="2400" dirty="0" smtClean="0"/>
              <a:t>安全</a:t>
            </a:r>
            <a:endParaRPr sz="2400" dirty="0"/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 smtClean="0"/>
              <a:t>橙色区域：项目进度</a:t>
            </a:r>
            <a:r>
              <a:rPr lang="en-US" altLang="zh-CN" sz="2400" dirty="0" smtClean="0"/>
              <a:t>-</a:t>
            </a:r>
            <a:r>
              <a:rPr lang="zh-CN" altLang="en-US" sz="2400" dirty="0"/>
              <a:t>很</a:t>
            </a:r>
            <a:r>
              <a:rPr lang="zh-CN" altLang="en-US" sz="2400" dirty="0" smtClean="0"/>
              <a:t>不安全，考虑并采取措施</a:t>
            </a:r>
            <a:endParaRPr lang="en-US" altLang="zh-CN" sz="2400" dirty="0" smtClean="0"/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2400" dirty="0" smtClean="0"/>
              <a:t>橙色以下：项目进度</a:t>
            </a:r>
            <a:r>
              <a:rPr lang="en-US" altLang="zh-CN" sz="2400" dirty="0" smtClean="0"/>
              <a:t>-</a:t>
            </a:r>
            <a:r>
              <a:rPr lang="zh-CN" altLang="en-US" sz="2400" dirty="0"/>
              <a:t>严重</a:t>
            </a:r>
            <a:r>
              <a:rPr lang="zh-CN" altLang="en-US" sz="2400" dirty="0" smtClean="0"/>
              <a:t>问题，必须采取应对措施</a:t>
            </a:r>
            <a:endParaRPr sz="2400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495</Words>
  <Application>Microsoft Office PowerPoint</Application>
  <PresentationFormat>自定义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Avenir Roman</vt:lpstr>
      <vt:lpstr>Helvetica Light</vt:lpstr>
      <vt:lpstr>Helvetica Neue Light</vt:lpstr>
      <vt:lpstr>微软雅黑</vt:lpstr>
      <vt:lpstr>Cambria Math</vt:lpstr>
      <vt:lpstr>White</vt:lpstr>
      <vt:lpstr>动态项目控制精要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动态项目控制精要</dc:title>
  <cp:lastModifiedBy>WOODY</cp:lastModifiedBy>
  <cp:revision>16</cp:revision>
  <dcterms:modified xsi:type="dcterms:W3CDTF">2014-09-16T23:11:38Z</dcterms:modified>
</cp:coreProperties>
</file>