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Bold" charset="1" panose="00000000000000000000"/>
      <p:regular r:id="rId17"/>
    </p:embeddedFont>
    <p:embeddedFont>
      <p:font typeface="Montserrat Bold" charset="1" panose="00000600000000000000"/>
      <p:regular r:id="rId18"/>
    </p:embeddedFont>
    <p:embeddedFont>
      <p:font typeface="IBM Plex Sans Bold" charset="1" panose="020B0803050203000203"/>
      <p:regular r:id="rId19"/>
    </p:embeddedFont>
    <p:embeddedFont>
      <p:font typeface="Garet Bold" charset="1" panose="00000000000000000000"/>
      <p:regular r:id="rId20"/>
    </p:embeddedFont>
    <p:embeddedFont>
      <p:font typeface="Garet" charset="1" panose="00000000000000000000"/>
      <p:regular r:id="rId21"/>
    </p:embeddedFont>
    <p:embeddedFont>
      <p:font typeface="Pattanakarn Bold" charset="1" panose="00000000000000000000"/>
      <p:regular r:id="rId22"/>
    </p:embeddedFont>
    <p:embeddedFont>
      <p:font typeface="Open Sans" charset="1" panose="00000000000000000000"/>
      <p:regular r:id="rId23"/>
    </p:embeddedFont>
    <p:embeddedFont>
      <p:font typeface="Pattanakarn" charset="1" panose="00000000000000000000"/>
      <p:regular r:id="rId24"/>
    </p:embeddedFont>
    <p:embeddedFont>
      <p:font typeface="DM San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79965" y="64715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0" y="4114800"/>
                </a:moveTo>
                <a:lnTo>
                  <a:pt x="4202919" y="4114800"/>
                </a:lnTo>
                <a:lnTo>
                  <a:pt x="420291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89477">
            <a:off x="9673559" y="1340310"/>
            <a:ext cx="8237511" cy="5002416"/>
          </a:xfrm>
          <a:custGeom>
            <a:avLst/>
            <a:gdLst/>
            <a:ahLst/>
            <a:cxnLst/>
            <a:rect r="r" b="b" t="t" l="l"/>
            <a:pathLst>
              <a:path h="5002416" w="8237511">
                <a:moveTo>
                  <a:pt x="0" y="0"/>
                </a:moveTo>
                <a:lnTo>
                  <a:pt x="8237510" y="0"/>
                </a:lnTo>
                <a:lnTo>
                  <a:pt x="8237510" y="5002415"/>
                </a:lnTo>
                <a:lnTo>
                  <a:pt x="0" y="5002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39717" y="301905"/>
            <a:ext cx="977967" cy="603810"/>
          </a:xfrm>
          <a:custGeom>
            <a:avLst/>
            <a:gdLst/>
            <a:ahLst/>
            <a:cxnLst/>
            <a:rect r="r" b="b" t="t" l="l"/>
            <a:pathLst>
              <a:path h="603810" w="977967">
                <a:moveTo>
                  <a:pt x="0" y="0"/>
                </a:moveTo>
                <a:lnTo>
                  <a:pt x="977966" y="0"/>
                </a:lnTo>
                <a:lnTo>
                  <a:pt x="977966" y="603811"/>
                </a:lnTo>
                <a:lnTo>
                  <a:pt x="0" y="603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333868" y="9426797"/>
            <a:ext cx="40488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762" y="-6"/>
            <a:ext cx="18283238" cy="19117"/>
          </a:xfrm>
          <a:custGeom>
            <a:avLst/>
            <a:gdLst/>
            <a:ahLst/>
            <a:cxnLst/>
            <a:rect r="r" b="b" t="t" l="l"/>
            <a:pathLst>
              <a:path h="19117" w="18283238">
                <a:moveTo>
                  <a:pt x="0" y="0"/>
                </a:moveTo>
                <a:lnTo>
                  <a:pt x="18283238" y="0"/>
                </a:lnTo>
                <a:lnTo>
                  <a:pt x="18283238" y="19116"/>
                </a:lnTo>
                <a:lnTo>
                  <a:pt x="0" y="191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0" y="9943130"/>
            <a:ext cx="588905" cy="343870"/>
          </a:xfrm>
          <a:custGeom>
            <a:avLst/>
            <a:gdLst/>
            <a:ahLst/>
            <a:cxnLst/>
            <a:rect r="r" b="b" t="t" l="l"/>
            <a:pathLst>
              <a:path h="343870" w="588905">
                <a:moveTo>
                  <a:pt x="0" y="0"/>
                </a:moveTo>
                <a:lnTo>
                  <a:pt x="588905" y="0"/>
                </a:lnTo>
                <a:lnTo>
                  <a:pt x="588905" y="343870"/>
                </a:lnTo>
                <a:lnTo>
                  <a:pt x="0" y="34387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3309" r="0" b="-37948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88905" y="2469931"/>
            <a:ext cx="1184650" cy="7529512"/>
          </a:xfrm>
          <a:custGeom>
            <a:avLst/>
            <a:gdLst/>
            <a:ahLst/>
            <a:cxnLst/>
            <a:rect r="r" b="b" t="t" l="l"/>
            <a:pathLst>
              <a:path h="7529512" w="1184650">
                <a:moveTo>
                  <a:pt x="0" y="0"/>
                </a:moveTo>
                <a:lnTo>
                  <a:pt x="1184650" y="0"/>
                </a:lnTo>
                <a:lnTo>
                  <a:pt x="1184650" y="7529513"/>
                </a:lnTo>
                <a:lnTo>
                  <a:pt x="0" y="7529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79488" y="2763272"/>
            <a:ext cx="146028" cy="339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b="true" sz="2027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1232" y="6525347"/>
            <a:ext cx="146028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b="true" sz="2027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1232" y="7816728"/>
            <a:ext cx="148410" cy="346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4"/>
              </a:lnSpc>
            </a:pPr>
            <a:r>
              <a:rPr lang="en-US" b="true" sz="2060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79488" y="5269190"/>
            <a:ext cx="146028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b="true" sz="2027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91232" y="9068372"/>
            <a:ext cx="146028" cy="341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b="true" sz="2027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4269" y="4015052"/>
            <a:ext cx="145847" cy="341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5"/>
              </a:lnSpc>
            </a:pPr>
            <a:r>
              <a:rPr lang="en-US" b="true" sz="2025" spc="-14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12922" y="8852791"/>
            <a:ext cx="1761770" cy="63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6"/>
              </a:lnSpc>
            </a:pPr>
            <a:r>
              <a:rPr lang="en-US" b="true" sz="3754" spc="-52">
                <a:solidFill>
                  <a:srgbClr val="FFFFF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Mentor: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73555" y="3887648"/>
            <a:ext cx="3422855" cy="63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7"/>
              </a:lnSpc>
            </a:pPr>
            <a:r>
              <a:rPr lang="en-US" b="true" sz="3755" spc="-52">
                <a:solidFill>
                  <a:srgbClr val="FFFFF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 </a:t>
            </a:r>
            <a:r>
              <a:rPr lang="en-US" b="true" sz="3755" spc="-52">
                <a:solidFill>
                  <a:srgbClr val="FFFFF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Sector: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12922" y="7174065"/>
            <a:ext cx="2538984" cy="1006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74"/>
              </a:lnSpc>
            </a:pPr>
            <a:r>
              <a:rPr lang="en-US" b="true" sz="3752" spc="-52">
                <a:solidFill>
                  <a:srgbClr val="FFFFF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Institution: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812922" y="5076825"/>
            <a:ext cx="626110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 spc="-51">
                <a:solidFill>
                  <a:srgbClr val="FFFFF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Topic: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196410" y="403785"/>
            <a:ext cx="7461525" cy="117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62"/>
              </a:lnSpc>
            </a:pPr>
            <a:r>
              <a:rPr lang="en-US" b="true" sz="6000" spc="12" u="sng">
                <a:solidFill>
                  <a:srgbClr val="FFFFFD"/>
                </a:solidFill>
                <a:latin typeface="Garet Bold"/>
                <a:ea typeface="Garet Bold"/>
                <a:cs typeface="Garet Bold"/>
                <a:sym typeface="Garet Bold"/>
              </a:rPr>
              <a:t>INTRODUCTION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96410" y="2709151"/>
            <a:ext cx="9649089" cy="57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8"/>
              </a:lnSpc>
              <a:spcBef>
                <a:spcPct val="0"/>
              </a:spcBef>
            </a:pPr>
            <a:r>
              <a:rPr lang="en-US" sz="3477" spc="79">
                <a:solidFill>
                  <a:srgbClr val="FFFFFD"/>
                </a:solidFill>
                <a:latin typeface="Garet"/>
                <a:ea typeface="Garet"/>
                <a:cs typeface="Garet"/>
                <a:sym typeface="Garet"/>
              </a:rPr>
              <a:t>Internet Of Things &amp; Web Development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196410" y="3922223"/>
            <a:ext cx="4237038" cy="578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8"/>
              </a:lnSpc>
              <a:spcBef>
                <a:spcPct val="0"/>
              </a:spcBef>
            </a:pPr>
            <a:r>
              <a:rPr lang="en-US" sz="3477" spc="79">
                <a:solidFill>
                  <a:srgbClr val="FFFFFD"/>
                </a:solidFill>
                <a:latin typeface="Garet"/>
                <a:ea typeface="Garet"/>
                <a:cs typeface="Garet"/>
                <a:sym typeface="Garet"/>
              </a:rPr>
              <a:t>Smart Agriculture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889526" y="5141364"/>
            <a:ext cx="6543922" cy="57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1"/>
              </a:lnSpc>
              <a:spcBef>
                <a:spcPct val="0"/>
              </a:spcBef>
            </a:pPr>
            <a:r>
              <a:rPr lang="en-US" sz="3479" spc="80">
                <a:solidFill>
                  <a:srgbClr val="FFFFFD"/>
                </a:solidFill>
                <a:latin typeface="Garet"/>
                <a:ea typeface="Garet"/>
                <a:cs typeface="Garet"/>
                <a:sym typeface="Garet"/>
              </a:rPr>
              <a:t>Smart Irrigation System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835144" y="2626484"/>
            <a:ext cx="6261106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 spc="-51">
                <a:solidFill>
                  <a:srgbClr val="FFFFF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Project </a:t>
            </a:r>
            <a:r>
              <a:rPr lang="en-US" b="true" sz="3699" spc="-51">
                <a:solidFill>
                  <a:srgbClr val="FFFFF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Domain: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168521" y="7555065"/>
            <a:ext cx="12725336" cy="1188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8"/>
              </a:lnSpc>
              <a:spcBef>
                <a:spcPct val="0"/>
              </a:spcBef>
            </a:pPr>
            <a:r>
              <a:rPr lang="en-US" sz="3477" spc="79">
                <a:solidFill>
                  <a:srgbClr val="FFFFFD"/>
                </a:solidFill>
                <a:latin typeface="Garet"/>
                <a:ea typeface="Garet"/>
                <a:cs typeface="Garet"/>
                <a:sym typeface="Garet"/>
              </a:rPr>
              <a:t>SOS Engineering and Technology GGV-(A Central University ) Bilaspur, Chhattisgarh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617046" y="8912481"/>
            <a:ext cx="7037698" cy="57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1"/>
              </a:lnSpc>
              <a:spcBef>
                <a:spcPct val="0"/>
              </a:spcBef>
            </a:pPr>
            <a:r>
              <a:rPr lang="en-US" sz="3479" spc="80">
                <a:solidFill>
                  <a:srgbClr val="FFFFFD"/>
                </a:solidFill>
                <a:latin typeface="Garet"/>
                <a:ea typeface="Garet"/>
                <a:cs typeface="Garet"/>
                <a:sym typeface="Garet"/>
              </a:rPr>
              <a:t>Dr. Amit Kumar Khaskalam Sir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773555" y="5992764"/>
            <a:ext cx="2538984" cy="1006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74"/>
              </a:lnSpc>
            </a:pPr>
            <a:r>
              <a:rPr lang="en-US" b="true" sz="3752" spc="-52">
                <a:solidFill>
                  <a:srgbClr val="FFFFFD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Subject: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574692" y="6421310"/>
            <a:ext cx="5597274" cy="578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1"/>
              </a:lnSpc>
              <a:spcBef>
                <a:spcPct val="0"/>
              </a:spcBef>
            </a:pPr>
            <a:r>
              <a:rPr lang="en-US" sz="3479" spc="80">
                <a:solidFill>
                  <a:srgbClr val="FFFFFD"/>
                </a:solidFill>
                <a:latin typeface="Garet"/>
                <a:ea typeface="Garet"/>
                <a:cs typeface="Garet"/>
                <a:sym typeface="Garet"/>
              </a:rPr>
              <a:t>Mini Project (ITUDPV1)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2245018" y="4828501"/>
            <a:ext cx="4918992" cy="2987170"/>
          </a:xfrm>
          <a:custGeom>
            <a:avLst/>
            <a:gdLst/>
            <a:ahLst/>
            <a:cxnLst/>
            <a:rect r="r" b="b" t="t" l="l"/>
            <a:pathLst>
              <a:path h="2987170" w="4918992">
                <a:moveTo>
                  <a:pt x="0" y="0"/>
                </a:moveTo>
                <a:lnTo>
                  <a:pt x="4918993" y="0"/>
                </a:lnTo>
                <a:lnTo>
                  <a:pt x="4918993" y="2987170"/>
                </a:lnTo>
                <a:lnTo>
                  <a:pt x="0" y="29871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true" rot="0">
            <a:off x="-179965" y="64715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0" y="4114800"/>
                </a:moveTo>
                <a:lnTo>
                  <a:pt x="4202919" y="4114800"/>
                </a:lnTo>
                <a:lnTo>
                  <a:pt x="420291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84572" y="2162041"/>
            <a:ext cx="1033111" cy="627380"/>
          </a:xfrm>
          <a:custGeom>
            <a:avLst/>
            <a:gdLst/>
            <a:ahLst/>
            <a:cxnLst/>
            <a:rect r="r" b="b" t="t" l="l"/>
            <a:pathLst>
              <a:path h="627380" w="1033111">
                <a:moveTo>
                  <a:pt x="0" y="0"/>
                </a:moveTo>
                <a:lnTo>
                  <a:pt x="1033111" y="0"/>
                </a:lnTo>
                <a:lnTo>
                  <a:pt x="1033111" y="627381"/>
                </a:lnTo>
                <a:lnTo>
                  <a:pt x="0" y="6273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39717" y="301905"/>
            <a:ext cx="977967" cy="603810"/>
          </a:xfrm>
          <a:custGeom>
            <a:avLst/>
            <a:gdLst/>
            <a:ahLst/>
            <a:cxnLst/>
            <a:rect r="r" b="b" t="t" l="l"/>
            <a:pathLst>
              <a:path h="603810" w="977967">
                <a:moveTo>
                  <a:pt x="0" y="0"/>
                </a:moveTo>
                <a:lnTo>
                  <a:pt x="977966" y="0"/>
                </a:lnTo>
                <a:lnTo>
                  <a:pt x="977966" y="603811"/>
                </a:lnTo>
                <a:lnTo>
                  <a:pt x="0" y="603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333868" y="9426797"/>
            <a:ext cx="40488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009800" y="819991"/>
            <a:ext cx="793645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 u="sng">
                <a:solidFill>
                  <a:srgbClr val="FFFFFD"/>
                </a:solidFill>
                <a:latin typeface="Pattanakarn"/>
                <a:ea typeface="Pattanakarn"/>
                <a:cs typeface="Pattanakarn"/>
                <a:sym typeface="Pattanakarn"/>
              </a:rPr>
              <a:t>LITERATURE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6753" y="2732272"/>
            <a:ext cx="16259555" cy="594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0"/>
              </a:lnSpc>
            </a:pPr>
            <a:r>
              <a:rPr lang="en-US" sz="3421" spc="78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The IoT is very useful in various fields</a:t>
            </a:r>
            <a:r>
              <a:rPr lang="en-US" sz="3421" spc="78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 including Agriculture by enabling real world interaction . </a:t>
            </a:r>
          </a:p>
          <a:p>
            <a:pPr algn="l">
              <a:lnSpc>
                <a:spcPts val="4790"/>
              </a:lnSpc>
            </a:pPr>
            <a:r>
              <a:rPr lang="en-US" sz="3421" spc="78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IoT technologies such as sensors, communication systems and data analysis transformed conventional farming into smart agriculture. </a:t>
            </a:r>
          </a:p>
          <a:p>
            <a:pPr algn="l">
              <a:lnSpc>
                <a:spcPts val="4790"/>
              </a:lnSpc>
            </a:pPr>
          </a:p>
          <a:p>
            <a:pPr algn="l">
              <a:lnSpc>
                <a:spcPts val="4790"/>
              </a:lnSpc>
            </a:pPr>
            <a:r>
              <a:rPr lang="en-US" sz="3421" spc="78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Its potential is high but it faces major challanges, as slection of appropriate sensors , data analysis need advanced algorithms.</a:t>
            </a:r>
          </a:p>
          <a:p>
            <a:pPr algn="l">
              <a:lnSpc>
                <a:spcPts val="4790"/>
              </a:lnSpc>
            </a:pPr>
            <a:r>
              <a:rPr lang="en-US" sz="3421" spc="78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IOT is expected to drive smart agriculture with the global market projected to grow to </a:t>
            </a:r>
            <a:r>
              <a:rPr lang="en-US" sz="3421" spc="78" b="true">
                <a:solidFill>
                  <a:srgbClr val="FFFFF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3.39 </a:t>
            </a:r>
            <a:r>
              <a:rPr lang="en-US" sz="3421" spc="78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billion dollor by 2030. </a:t>
            </a:r>
          </a:p>
          <a:p>
            <a:pPr algn="l">
              <a:lnSpc>
                <a:spcPts val="47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79965" y="64715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0" y="4114800"/>
                </a:moveTo>
                <a:lnTo>
                  <a:pt x="4202919" y="4114800"/>
                </a:lnTo>
                <a:lnTo>
                  <a:pt x="420291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7681523" y="2708161"/>
            <a:ext cx="8020579" cy="4870679"/>
          </a:xfrm>
          <a:custGeom>
            <a:avLst/>
            <a:gdLst/>
            <a:ahLst/>
            <a:cxnLst/>
            <a:rect r="r" b="b" t="t" l="l"/>
            <a:pathLst>
              <a:path h="4870679" w="8020579">
                <a:moveTo>
                  <a:pt x="0" y="0"/>
                </a:moveTo>
                <a:lnTo>
                  <a:pt x="8020579" y="0"/>
                </a:lnTo>
                <a:lnTo>
                  <a:pt x="8020579" y="4870678"/>
                </a:lnTo>
                <a:lnTo>
                  <a:pt x="0" y="4870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324704" y="4596486"/>
            <a:ext cx="4911060" cy="2982353"/>
          </a:xfrm>
          <a:custGeom>
            <a:avLst/>
            <a:gdLst/>
            <a:ahLst/>
            <a:cxnLst/>
            <a:rect r="r" b="b" t="t" l="l"/>
            <a:pathLst>
              <a:path h="2982353" w="4911060">
                <a:moveTo>
                  <a:pt x="0" y="0"/>
                </a:moveTo>
                <a:lnTo>
                  <a:pt x="4911061" y="0"/>
                </a:lnTo>
                <a:lnTo>
                  <a:pt x="4911061" y="2982353"/>
                </a:lnTo>
                <a:lnTo>
                  <a:pt x="0" y="2982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2147485" y="5334000"/>
            <a:ext cx="4138674" cy="0"/>
          </a:xfrm>
          <a:prstGeom prst="line">
            <a:avLst/>
          </a:prstGeom>
          <a:ln cap="flat" w="19050">
            <a:solidFill>
              <a:srgbClr val="96FF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539717" y="301905"/>
            <a:ext cx="1050244" cy="648436"/>
          </a:xfrm>
          <a:custGeom>
            <a:avLst/>
            <a:gdLst/>
            <a:ahLst/>
            <a:cxnLst/>
            <a:rect r="r" b="b" t="t" l="l"/>
            <a:pathLst>
              <a:path h="648436" w="1050244">
                <a:moveTo>
                  <a:pt x="0" y="0"/>
                </a:moveTo>
                <a:lnTo>
                  <a:pt x="1050244" y="0"/>
                </a:lnTo>
                <a:lnTo>
                  <a:pt x="1050244" y="648436"/>
                </a:lnTo>
                <a:lnTo>
                  <a:pt x="0" y="6484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858146" y="1560781"/>
            <a:ext cx="2428566" cy="3582719"/>
          </a:xfrm>
          <a:custGeom>
            <a:avLst/>
            <a:gdLst/>
            <a:ahLst/>
            <a:cxnLst/>
            <a:rect r="r" b="b" t="t" l="l"/>
            <a:pathLst>
              <a:path h="3582719" w="2428566">
                <a:moveTo>
                  <a:pt x="0" y="0"/>
                </a:moveTo>
                <a:lnTo>
                  <a:pt x="2428566" y="0"/>
                </a:lnTo>
                <a:lnTo>
                  <a:pt x="2428566" y="3582719"/>
                </a:lnTo>
                <a:lnTo>
                  <a:pt x="0" y="35827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w="38100" cap="rnd">
            <a:solidFill>
              <a:srgbClr val="FFFFFD"/>
            </a:solidFill>
            <a:prstDash val="solid"/>
            <a:round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2129727" y="5577851"/>
            <a:ext cx="1650508" cy="1344994"/>
          </a:xfrm>
          <a:custGeom>
            <a:avLst/>
            <a:gdLst/>
            <a:ahLst/>
            <a:cxnLst/>
            <a:rect r="r" b="b" t="t" l="l"/>
            <a:pathLst>
              <a:path h="1344994" w="1650508">
                <a:moveTo>
                  <a:pt x="0" y="0"/>
                </a:moveTo>
                <a:lnTo>
                  <a:pt x="1650507" y="0"/>
                </a:lnTo>
                <a:lnTo>
                  <a:pt x="1650507" y="1344995"/>
                </a:lnTo>
                <a:lnTo>
                  <a:pt x="0" y="13449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7333868" y="9426797"/>
            <a:ext cx="40488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147485" y="5349251"/>
            <a:ext cx="10560805" cy="20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5"/>
              </a:lnSpc>
              <a:spcBef>
                <a:spcPct val="0"/>
              </a:spcBef>
            </a:pPr>
            <a:r>
              <a:rPr lang="en-US" sz="11753">
                <a:solidFill>
                  <a:srgbClr val="FFFFFD"/>
                </a:solidFill>
                <a:latin typeface="Pattanakarn"/>
                <a:ea typeface="Pattanakarn"/>
                <a:cs typeface="Pattanakarn"/>
                <a:sym typeface="Pattanakar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79965" y="64715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0" y="4114800"/>
                </a:moveTo>
                <a:lnTo>
                  <a:pt x="4202919" y="4114800"/>
                </a:lnTo>
                <a:lnTo>
                  <a:pt x="420291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503359" y="7670605"/>
            <a:ext cx="1033111" cy="627380"/>
          </a:xfrm>
          <a:custGeom>
            <a:avLst/>
            <a:gdLst/>
            <a:ahLst/>
            <a:cxnLst/>
            <a:rect r="r" b="b" t="t" l="l"/>
            <a:pathLst>
              <a:path h="627380" w="1033111">
                <a:moveTo>
                  <a:pt x="0" y="0"/>
                </a:moveTo>
                <a:lnTo>
                  <a:pt x="1033112" y="0"/>
                </a:lnTo>
                <a:lnTo>
                  <a:pt x="1033112" y="627380"/>
                </a:lnTo>
                <a:lnTo>
                  <a:pt x="0" y="627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9717" y="301905"/>
            <a:ext cx="977967" cy="603810"/>
          </a:xfrm>
          <a:custGeom>
            <a:avLst/>
            <a:gdLst/>
            <a:ahLst/>
            <a:cxnLst/>
            <a:rect r="r" b="b" t="t" l="l"/>
            <a:pathLst>
              <a:path h="603810" w="977967">
                <a:moveTo>
                  <a:pt x="0" y="0"/>
                </a:moveTo>
                <a:lnTo>
                  <a:pt x="977966" y="0"/>
                </a:lnTo>
                <a:lnTo>
                  <a:pt x="977966" y="603811"/>
                </a:lnTo>
                <a:lnTo>
                  <a:pt x="0" y="603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1854387"/>
            <a:ext cx="9153172" cy="3410738"/>
            <a:chOff x="0" y="0"/>
            <a:chExt cx="2410712" cy="89830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10712" cy="898301"/>
            </a:xfrm>
            <a:custGeom>
              <a:avLst/>
              <a:gdLst/>
              <a:ahLst/>
              <a:cxnLst/>
              <a:rect r="r" b="b" t="t" l="l"/>
              <a:pathLst>
                <a:path h="898301" w="2410712">
                  <a:moveTo>
                    <a:pt x="43137" y="0"/>
                  </a:moveTo>
                  <a:lnTo>
                    <a:pt x="2367575" y="0"/>
                  </a:lnTo>
                  <a:cubicBezTo>
                    <a:pt x="2379016" y="0"/>
                    <a:pt x="2389988" y="4545"/>
                    <a:pt x="2398078" y="12634"/>
                  </a:cubicBezTo>
                  <a:cubicBezTo>
                    <a:pt x="2406167" y="20724"/>
                    <a:pt x="2410712" y="31696"/>
                    <a:pt x="2410712" y="43137"/>
                  </a:cubicBezTo>
                  <a:lnTo>
                    <a:pt x="2410712" y="855165"/>
                  </a:lnTo>
                  <a:cubicBezTo>
                    <a:pt x="2410712" y="866605"/>
                    <a:pt x="2406167" y="877577"/>
                    <a:pt x="2398078" y="885667"/>
                  </a:cubicBezTo>
                  <a:cubicBezTo>
                    <a:pt x="2389988" y="893756"/>
                    <a:pt x="2379016" y="898301"/>
                    <a:pt x="2367575" y="898301"/>
                  </a:cubicBezTo>
                  <a:lnTo>
                    <a:pt x="43137" y="898301"/>
                  </a:lnTo>
                  <a:cubicBezTo>
                    <a:pt x="31696" y="898301"/>
                    <a:pt x="20724" y="893756"/>
                    <a:pt x="12634" y="885667"/>
                  </a:cubicBezTo>
                  <a:cubicBezTo>
                    <a:pt x="4545" y="877577"/>
                    <a:pt x="0" y="866605"/>
                    <a:pt x="0" y="855165"/>
                  </a:cubicBezTo>
                  <a:lnTo>
                    <a:pt x="0" y="43137"/>
                  </a:lnTo>
                  <a:cubicBezTo>
                    <a:pt x="0" y="31696"/>
                    <a:pt x="4545" y="20724"/>
                    <a:pt x="12634" y="12634"/>
                  </a:cubicBezTo>
                  <a:cubicBezTo>
                    <a:pt x="20724" y="4545"/>
                    <a:pt x="31696" y="0"/>
                    <a:pt x="43137" y="0"/>
                  </a:cubicBezTo>
                  <a:close/>
                </a:path>
              </a:pathLst>
            </a:custGeom>
            <a:solidFill>
              <a:srgbClr val="0A2813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410712" cy="936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084019" y="5520805"/>
            <a:ext cx="10761373" cy="3925042"/>
            <a:chOff x="0" y="0"/>
            <a:chExt cx="2834271" cy="103375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834271" cy="1033756"/>
            </a:xfrm>
            <a:custGeom>
              <a:avLst/>
              <a:gdLst/>
              <a:ahLst/>
              <a:cxnLst/>
              <a:rect r="r" b="b" t="t" l="l"/>
              <a:pathLst>
                <a:path h="1033756" w="2834271">
                  <a:moveTo>
                    <a:pt x="36690" y="0"/>
                  </a:moveTo>
                  <a:lnTo>
                    <a:pt x="2797581" y="0"/>
                  </a:lnTo>
                  <a:cubicBezTo>
                    <a:pt x="2817844" y="0"/>
                    <a:pt x="2834271" y="16427"/>
                    <a:pt x="2834271" y="36690"/>
                  </a:cubicBezTo>
                  <a:lnTo>
                    <a:pt x="2834271" y="997066"/>
                  </a:lnTo>
                  <a:cubicBezTo>
                    <a:pt x="2834271" y="1017329"/>
                    <a:pt x="2817844" y="1033756"/>
                    <a:pt x="2797581" y="1033756"/>
                  </a:cubicBezTo>
                  <a:lnTo>
                    <a:pt x="36690" y="1033756"/>
                  </a:lnTo>
                  <a:cubicBezTo>
                    <a:pt x="16427" y="1033756"/>
                    <a:pt x="0" y="1017329"/>
                    <a:pt x="0" y="997066"/>
                  </a:cubicBezTo>
                  <a:lnTo>
                    <a:pt x="0" y="36690"/>
                  </a:lnTo>
                  <a:cubicBezTo>
                    <a:pt x="0" y="16427"/>
                    <a:pt x="16427" y="0"/>
                    <a:pt x="36690" y="0"/>
                  </a:cubicBezTo>
                  <a:close/>
                </a:path>
              </a:pathLst>
            </a:custGeom>
            <a:solidFill>
              <a:srgbClr val="0A281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834271" cy="1071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1768321" y="1854387"/>
            <a:ext cx="3470806" cy="2713539"/>
          </a:xfrm>
          <a:custGeom>
            <a:avLst/>
            <a:gdLst/>
            <a:ahLst/>
            <a:cxnLst/>
            <a:rect r="r" b="b" t="t" l="l"/>
            <a:pathLst>
              <a:path h="2713539" w="3470806">
                <a:moveTo>
                  <a:pt x="0" y="0"/>
                </a:moveTo>
                <a:lnTo>
                  <a:pt x="3470806" y="0"/>
                </a:lnTo>
                <a:lnTo>
                  <a:pt x="3470806" y="2713540"/>
                </a:lnTo>
                <a:lnTo>
                  <a:pt x="0" y="27135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7333868" y="9426797"/>
            <a:ext cx="40488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84276" y="819991"/>
            <a:ext cx="871944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499" spc="103" u="sng">
                <a:solidFill>
                  <a:srgbClr val="FFFFFD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WHY ARE WE SOLVING?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11609" y="2062442"/>
            <a:ext cx="9441010" cy="3458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9"/>
              </a:lnSpc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Agriculture uses over 70% of the world's freshwater.</a:t>
            </a:r>
          </a:p>
          <a:p>
            <a:pPr algn="l">
              <a:lnSpc>
                <a:spcPts val="3989"/>
              </a:lnSpc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Yet, most farmers rely on guesswork for irrigation, resulting in:</a:t>
            </a:r>
          </a:p>
          <a:p>
            <a:pPr algn="l" marL="615203" indent="-307602" lvl="1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Water wastage</a:t>
            </a:r>
          </a:p>
          <a:p>
            <a:pPr algn="l" marL="615203" indent="-307602" lvl="1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Crop stress or damage</a:t>
            </a:r>
          </a:p>
          <a:p>
            <a:pPr algn="l" marL="615203" indent="-307602" lvl="1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Reduced productivity</a:t>
            </a:r>
          </a:p>
          <a:p>
            <a:pPr algn="l">
              <a:lnSpc>
                <a:spcPts val="398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6211090" y="5668817"/>
            <a:ext cx="10634301" cy="3955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9"/>
              </a:lnSpc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Because there’s a critical lack of data-driven irrigation systems.</a:t>
            </a:r>
          </a:p>
          <a:p>
            <a:pPr algn="l">
              <a:lnSpc>
                <a:spcPts val="3989"/>
              </a:lnSpc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We aim to:</a:t>
            </a:r>
          </a:p>
          <a:p>
            <a:pPr algn="l" marL="615203" indent="-307602" lvl="1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Conserve water resources</a:t>
            </a:r>
          </a:p>
          <a:p>
            <a:pPr algn="l" marL="615203" indent="-307602" lvl="1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Empower farmers with smart, actionable insights</a:t>
            </a:r>
          </a:p>
          <a:p>
            <a:pPr algn="l" marL="615203" indent="-307602" lvl="1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Contribute to sustainable agriculture</a:t>
            </a:r>
          </a:p>
          <a:p>
            <a:pPr algn="l" marL="615203" indent="-307602" lvl="1">
              <a:lnSpc>
                <a:spcPts val="3989"/>
              </a:lnSpc>
              <a:buFont typeface="Arial"/>
              <a:buChar char="•"/>
            </a:pPr>
            <a:r>
              <a:rPr lang="en-US" sz="2849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To develop an affordable, real-time smart irrigation solution.</a:t>
            </a:r>
          </a:p>
          <a:p>
            <a:pPr algn="l">
              <a:lnSpc>
                <a:spcPts val="398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79965" y="64715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0" y="4114800"/>
                </a:moveTo>
                <a:lnTo>
                  <a:pt x="4202919" y="4114800"/>
                </a:lnTo>
                <a:lnTo>
                  <a:pt x="420291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1715491">
            <a:off x="18139041" y="1446011"/>
            <a:ext cx="1359491" cy="2019325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96FF00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798814" y="2605142"/>
            <a:ext cx="1033111" cy="627380"/>
          </a:xfrm>
          <a:custGeom>
            <a:avLst/>
            <a:gdLst/>
            <a:ahLst/>
            <a:cxnLst/>
            <a:rect r="r" b="b" t="t" l="l"/>
            <a:pathLst>
              <a:path h="627380" w="1033111">
                <a:moveTo>
                  <a:pt x="0" y="0"/>
                </a:moveTo>
                <a:lnTo>
                  <a:pt x="1033112" y="0"/>
                </a:lnTo>
                <a:lnTo>
                  <a:pt x="1033112" y="627380"/>
                </a:lnTo>
                <a:lnTo>
                  <a:pt x="0" y="627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39717" y="301905"/>
            <a:ext cx="977967" cy="603810"/>
          </a:xfrm>
          <a:custGeom>
            <a:avLst/>
            <a:gdLst/>
            <a:ahLst/>
            <a:cxnLst/>
            <a:rect r="r" b="b" t="t" l="l"/>
            <a:pathLst>
              <a:path h="603810" w="977967">
                <a:moveTo>
                  <a:pt x="0" y="0"/>
                </a:moveTo>
                <a:lnTo>
                  <a:pt x="977966" y="0"/>
                </a:lnTo>
                <a:lnTo>
                  <a:pt x="977966" y="603811"/>
                </a:lnTo>
                <a:lnTo>
                  <a:pt x="0" y="603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93116" y="603810"/>
            <a:ext cx="397367" cy="28996"/>
            <a:chOff x="0" y="0"/>
            <a:chExt cx="128243" cy="935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333868" y="9426797"/>
            <a:ext cx="40488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47191" y="819991"/>
            <a:ext cx="779361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499" u="sng">
                <a:solidFill>
                  <a:srgbClr val="FFFFFD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PROJECT OVERVIEW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2244" y="2160135"/>
            <a:ext cx="16259555" cy="2957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0"/>
              </a:lnSpc>
              <a:spcBef>
                <a:spcPct val="0"/>
              </a:spcBef>
            </a:pPr>
            <a:r>
              <a:rPr lang="en-US" b="true" sz="3421">
                <a:solidFill>
                  <a:srgbClr val="FFFFF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The Smart Agriculture Predictive Irrigation System is an IoT solution that seeks to optimize water usage with a promise of maximum crop yield in drought-sensitive farming regions. It merges real-time data from soil moisture sensors, weather APIs, and water requirements specific to crops into one channel. Display on</a:t>
            </a:r>
            <a:r>
              <a:rPr lang="en-US" b="true" sz="3421">
                <a:solidFill>
                  <a:srgbClr val="FFFFF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web application.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129974" y="7525851"/>
            <a:ext cx="1649780" cy="240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  <a:spcBef>
                <a:spcPct val="0"/>
              </a:spcBef>
            </a:pPr>
            <a:r>
              <a:rPr lang="en-US" b="true" sz="1401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32244" y="6015417"/>
            <a:ext cx="16304063" cy="328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0"/>
              </a:lnSpc>
              <a:spcBef>
                <a:spcPct val="0"/>
              </a:spcBef>
            </a:pPr>
            <a:r>
              <a:rPr lang="en-US" sz="3150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⦁ Sensors are used to collect soil moisture data.</a:t>
            </a:r>
          </a:p>
          <a:p>
            <a:pPr algn="l">
              <a:lnSpc>
                <a:spcPts val="4410"/>
              </a:lnSpc>
              <a:spcBef>
                <a:spcPct val="0"/>
              </a:spcBef>
            </a:pPr>
            <a:r>
              <a:rPr lang="en-US" sz="3150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⦁ Weather API to get forecast information.</a:t>
            </a:r>
          </a:p>
          <a:p>
            <a:pPr algn="l">
              <a:lnSpc>
                <a:spcPts val="4410"/>
              </a:lnSpc>
              <a:spcBef>
                <a:spcPct val="0"/>
              </a:spcBef>
            </a:pPr>
            <a:r>
              <a:rPr lang="en-US" sz="3150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⦁ Check irrigation schedules.</a:t>
            </a:r>
          </a:p>
          <a:p>
            <a:pPr algn="l">
              <a:lnSpc>
                <a:spcPts val="4410"/>
              </a:lnSpc>
              <a:spcBef>
                <a:spcPct val="0"/>
              </a:spcBef>
            </a:pPr>
            <a:r>
              <a:rPr lang="en-US" sz="3150" spc="72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⦁ Creating a web application that will provide </a:t>
            </a:r>
          </a:p>
          <a:p>
            <a:pPr algn="l">
              <a:lnSpc>
                <a:spcPts val="4410"/>
              </a:lnSpc>
              <a:spcBef>
                <a:spcPct val="0"/>
              </a:spcBef>
            </a:pPr>
            <a:r>
              <a:rPr lang="en-US" sz="3150" spc="72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   information to the user.</a:t>
            </a:r>
          </a:p>
          <a:p>
            <a:pPr algn="l">
              <a:lnSpc>
                <a:spcPts val="4410"/>
              </a:lnSpc>
              <a:spcBef>
                <a:spcPct val="0"/>
              </a:spcBef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0783256" y="6651906"/>
            <a:ext cx="6509860" cy="2228976"/>
            <a:chOff x="0" y="0"/>
            <a:chExt cx="6350000" cy="21742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2174240"/>
            </a:xfrm>
            <a:custGeom>
              <a:avLst/>
              <a:gdLst/>
              <a:ahLst/>
              <a:cxnLst/>
              <a:rect r="r" b="b" t="t" l="l"/>
              <a:pathLst>
                <a:path h="2174240" w="6350000">
                  <a:moveTo>
                    <a:pt x="6350000" y="0"/>
                  </a:moveTo>
                  <a:lnTo>
                    <a:pt x="6350000" y="2174240"/>
                  </a:lnTo>
                  <a:lnTo>
                    <a:pt x="647700" y="2174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FF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0798814" y="5879740"/>
            <a:ext cx="8310496" cy="2845514"/>
            <a:chOff x="0" y="0"/>
            <a:chExt cx="6350000" cy="21742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2174240"/>
            </a:xfrm>
            <a:custGeom>
              <a:avLst/>
              <a:gdLst/>
              <a:ahLst/>
              <a:cxnLst/>
              <a:rect r="r" b="b" t="t" l="l"/>
              <a:pathLst>
                <a:path h="2174240" w="6350000">
                  <a:moveTo>
                    <a:pt x="6350000" y="0"/>
                  </a:moveTo>
                  <a:lnTo>
                    <a:pt x="6350000" y="2174240"/>
                  </a:lnTo>
                  <a:lnTo>
                    <a:pt x="647700" y="2174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47291" r="0" b="-47291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79965" y="64715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0" y="4114800"/>
                </a:moveTo>
                <a:lnTo>
                  <a:pt x="4202919" y="4114800"/>
                </a:lnTo>
                <a:lnTo>
                  <a:pt x="420291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1715491">
            <a:off x="18139041" y="1446011"/>
            <a:ext cx="1359491" cy="2019325"/>
            <a:chOff x="0" y="0"/>
            <a:chExt cx="4275074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5074" cy="6350000"/>
            </a:xfrm>
            <a:custGeom>
              <a:avLst/>
              <a:gdLst/>
              <a:ahLst/>
              <a:cxnLst/>
              <a:rect r="r" b="b" t="t" l="l"/>
              <a:pathLst>
                <a:path h="6350000" w="4275074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96FF00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798814" y="2605142"/>
            <a:ext cx="1033111" cy="627380"/>
          </a:xfrm>
          <a:custGeom>
            <a:avLst/>
            <a:gdLst/>
            <a:ahLst/>
            <a:cxnLst/>
            <a:rect r="r" b="b" t="t" l="l"/>
            <a:pathLst>
              <a:path h="627380" w="1033111">
                <a:moveTo>
                  <a:pt x="0" y="0"/>
                </a:moveTo>
                <a:lnTo>
                  <a:pt x="1033112" y="0"/>
                </a:lnTo>
                <a:lnTo>
                  <a:pt x="1033112" y="627380"/>
                </a:lnTo>
                <a:lnTo>
                  <a:pt x="0" y="6273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39717" y="301905"/>
            <a:ext cx="977967" cy="603810"/>
          </a:xfrm>
          <a:custGeom>
            <a:avLst/>
            <a:gdLst/>
            <a:ahLst/>
            <a:cxnLst/>
            <a:rect r="r" b="b" t="t" l="l"/>
            <a:pathLst>
              <a:path h="603810" w="977967">
                <a:moveTo>
                  <a:pt x="0" y="0"/>
                </a:moveTo>
                <a:lnTo>
                  <a:pt x="977966" y="0"/>
                </a:lnTo>
                <a:lnTo>
                  <a:pt x="977966" y="603811"/>
                </a:lnTo>
                <a:lnTo>
                  <a:pt x="0" y="603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293116" y="603810"/>
            <a:ext cx="397367" cy="28996"/>
            <a:chOff x="0" y="0"/>
            <a:chExt cx="128243" cy="935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333868" y="9426797"/>
            <a:ext cx="40488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47191" y="819991"/>
            <a:ext cx="7793617" cy="761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499" u="sng">
                <a:solidFill>
                  <a:srgbClr val="FFFFFD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CORE FEATURES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74313" y="2274703"/>
            <a:ext cx="16259555" cy="7194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1. Real-Time Soil Moisture Monitoring</a:t>
            </a:r>
          </a:p>
          <a:p>
            <a:pPr algn="l" marL="738697" indent="-369348" lvl="1">
              <a:lnSpc>
                <a:spcPts val="4790"/>
              </a:lnSpc>
              <a:buFont typeface="Arial"/>
              <a:buChar char="•"/>
            </a:pP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Continuously tracks soil moisture levels using sensors.</a:t>
            </a:r>
          </a:p>
          <a:p>
            <a:pPr algn="l" marL="738697" indent="-369348" lvl="1">
              <a:lnSpc>
                <a:spcPts val="4790"/>
              </a:lnSpc>
              <a:buFont typeface="Arial"/>
              <a:buChar char="•"/>
            </a:pP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Sends live data to a dashboard or cloud server.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2. Automated Irrigation Control</a:t>
            </a:r>
          </a:p>
          <a:p>
            <a:pPr algn="l" marL="738697" indent="-369348" lvl="1">
              <a:lnSpc>
                <a:spcPts val="4790"/>
              </a:lnSpc>
              <a:buFont typeface="Arial"/>
              <a:buChar char="•"/>
            </a:pP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Automatically turns ON/OFF the water pump based on moisture levels and weather conditions.</a:t>
            </a:r>
          </a:p>
          <a:p>
            <a:pPr algn="l" marL="738697" indent="-369348" lvl="1">
              <a:lnSpc>
                <a:spcPts val="4790"/>
              </a:lnSpc>
              <a:buFont typeface="Arial"/>
              <a:buChar char="•"/>
            </a:pP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Adjusts irrigation automatically based on weather forecasts (e.g., delays watering if rain is expected)</a:t>
            </a:r>
          </a:p>
          <a:p>
            <a:pPr algn="l">
              <a:lnSpc>
                <a:spcPts val="4790"/>
              </a:lnSpc>
            </a:pP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3.</a:t>
            </a: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Web dashboard</a:t>
            </a:r>
          </a:p>
          <a:p>
            <a:pPr algn="l" marL="738697" indent="-369348" lvl="1">
              <a:lnSpc>
                <a:spcPts val="4790"/>
              </a:lnSpc>
              <a:buFont typeface="Arial"/>
              <a:buChar char="•"/>
            </a:pP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User-friendly interface to view live data, analytics.</a:t>
            </a:r>
          </a:p>
          <a:p>
            <a:pPr algn="l">
              <a:lnSpc>
                <a:spcPts val="4790"/>
              </a:lnSpc>
              <a:spcBef>
                <a:spcPct val="0"/>
              </a:spcBef>
            </a:pP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  <a:r>
              <a:rPr lang="en-US" sz="3421">
                <a:solidFill>
                  <a:srgbClr val="FFFFFD"/>
                </a:solidFill>
                <a:latin typeface="Open Sans"/>
                <a:ea typeface="Open Sans"/>
                <a:cs typeface="Open Sans"/>
                <a:sym typeface="Open Sans"/>
              </a:rPr>
              <a:t>Low power consumption.</a:t>
            </a:r>
          </a:p>
          <a:p>
            <a:pPr algn="l">
              <a:lnSpc>
                <a:spcPts val="479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129974" y="7525851"/>
            <a:ext cx="1649780" cy="240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2"/>
              </a:lnSpc>
              <a:spcBef>
                <a:spcPct val="0"/>
              </a:spcBef>
            </a:pPr>
            <a:r>
              <a:rPr lang="en-US" b="true" sz="1401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79965" y="64715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0" y="4114800"/>
                </a:moveTo>
                <a:lnTo>
                  <a:pt x="4202919" y="4114800"/>
                </a:lnTo>
                <a:lnTo>
                  <a:pt x="420291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13573510" y="6969712"/>
            <a:ext cx="2258272" cy="2140017"/>
            <a:chOff x="0" y="0"/>
            <a:chExt cx="6353786" cy="60210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solidFill>
              <a:srgbClr val="96FF00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70729" y="1758036"/>
            <a:ext cx="1935489" cy="1834137"/>
            <a:chOff x="0" y="0"/>
            <a:chExt cx="6353786" cy="6021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3786" cy="6021070"/>
            </a:xfrm>
            <a:custGeom>
              <a:avLst/>
              <a:gdLst/>
              <a:ahLst/>
              <a:cxnLst/>
              <a:rect r="r" b="b" t="t" l="l"/>
              <a:pathLst>
                <a:path h="6021070" w="6353786">
                  <a:moveTo>
                    <a:pt x="0" y="6021070"/>
                  </a:moveTo>
                  <a:lnTo>
                    <a:pt x="738340" y="0"/>
                  </a:lnTo>
                  <a:lnTo>
                    <a:pt x="6353786" y="0"/>
                  </a:lnTo>
                  <a:lnTo>
                    <a:pt x="5615446" y="6021070"/>
                  </a:lnTo>
                  <a:close/>
                </a:path>
              </a:pathLst>
            </a:custGeom>
            <a:solidFill>
              <a:srgbClr val="96FF00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539717" y="165586"/>
            <a:ext cx="1198757" cy="740130"/>
          </a:xfrm>
          <a:custGeom>
            <a:avLst/>
            <a:gdLst/>
            <a:ahLst/>
            <a:cxnLst/>
            <a:rect r="r" b="b" t="t" l="l"/>
            <a:pathLst>
              <a:path h="740130" w="1198757">
                <a:moveTo>
                  <a:pt x="0" y="0"/>
                </a:moveTo>
                <a:lnTo>
                  <a:pt x="1198757" y="0"/>
                </a:lnTo>
                <a:lnTo>
                  <a:pt x="1198757" y="740130"/>
                </a:lnTo>
                <a:lnTo>
                  <a:pt x="0" y="7401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3500238" y="1758036"/>
            <a:ext cx="6316218" cy="4176522"/>
            <a:chOff x="0" y="0"/>
            <a:chExt cx="1663531" cy="109998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663531" cy="1099989"/>
            </a:xfrm>
            <a:custGeom>
              <a:avLst/>
              <a:gdLst/>
              <a:ahLst/>
              <a:cxnLst/>
              <a:rect r="r" b="b" t="t" l="l"/>
              <a:pathLst>
                <a:path h="1099989" w="1663531">
                  <a:moveTo>
                    <a:pt x="62512" y="0"/>
                  </a:moveTo>
                  <a:lnTo>
                    <a:pt x="1601019" y="0"/>
                  </a:lnTo>
                  <a:cubicBezTo>
                    <a:pt x="1635543" y="0"/>
                    <a:pt x="1663531" y="27987"/>
                    <a:pt x="1663531" y="62512"/>
                  </a:cubicBezTo>
                  <a:lnTo>
                    <a:pt x="1663531" y="1037478"/>
                  </a:lnTo>
                  <a:cubicBezTo>
                    <a:pt x="1663531" y="1072002"/>
                    <a:pt x="1635543" y="1099989"/>
                    <a:pt x="1601019" y="1099989"/>
                  </a:cubicBezTo>
                  <a:lnTo>
                    <a:pt x="62512" y="1099989"/>
                  </a:lnTo>
                  <a:cubicBezTo>
                    <a:pt x="27987" y="1099989"/>
                    <a:pt x="0" y="1072002"/>
                    <a:pt x="0" y="1037478"/>
                  </a:cubicBezTo>
                  <a:lnTo>
                    <a:pt x="0" y="62512"/>
                  </a:lnTo>
                  <a:cubicBezTo>
                    <a:pt x="0" y="27987"/>
                    <a:pt x="27987" y="0"/>
                    <a:pt x="62512" y="0"/>
                  </a:cubicBezTo>
                  <a:close/>
                </a:path>
              </a:pathLst>
            </a:custGeom>
            <a:solidFill>
              <a:srgbClr val="0A2813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1663531" cy="12047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90"/>
                </a:lnSpc>
              </a:pPr>
              <a:r>
                <a:rPr lang="en-US" b="true" sz="3099" u="sng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Hardware:</a:t>
              </a:r>
            </a:p>
            <a:p>
              <a:pPr algn="ctr">
                <a:lnSpc>
                  <a:spcPts val="4346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ESP8266 (NodeMCU)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Soil Moisture Sensor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Power Supply (5v Battery)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Relay module</a:t>
              </a:r>
            </a:p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Submersibe Pump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7333868" y="9426797"/>
            <a:ext cx="40488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403249" y="518085"/>
            <a:ext cx="548150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 u="sng">
                <a:solidFill>
                  <a:srgbClr val="FFFFFD"/>
                </a:solidFill>
                <a:latin typeface="Pattanakarn"/>
                <a:ea typeface="Pattanakarn"/>
                <a:cs typeface="Pattanakarn"/>
                <a:sym typeface="Pattanakarn"/>
              </a:rPr>
              <a:t> TECH STACK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832700" y="6939214"/>
            <a:ext cx="4294443" cy="2808213"/>
            <a:chOff x="0" y="0"/>
            <a:chExt cx="1131047" cy="73961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31047" cy="739612"/>
            </a:xfrm>
            <a:custGeom>
              <a:avLst/>
              <a:gdLst/>
              <a:ahLst/>
              <a:cxnLst/>
              <a:rect r="r" b="b" t="t" l="l"/>
              <a:pathLst>
                <a:path h="739612" w="1131047">
                  <a:moveTo>
                    <a:pt x="91942" y="0"/>
                  </a:moveTo>
                  <a:lnTo>
                    <a:pt x="1039105" y="0"/>
                  </a:lnTo>
                  <a:cubicBezTo>
                    <a:pt x="1089883" y="0"/>
                    <a:pt x="1131047" y="41164"/>
                    <a:pt x="1131047" y="91942"/>
                  </a:cubicBezTo>
                  <a:lnTo>
                    <a:pt x="1131047" y="647670"/>
                  </a:lnTo>
                  <a:cubicBezTo>
                    <a:pt x="1131047" y="698448"/>
                    <a:pt x="1089883" y="739612"/>
                    <a:pt x="1039105" y="739612"/>
                  </a:cubicBezTo>
                  <a:lnTo>
                    <a:pt x="91942" y="739612"/>
                  </a:lnTo>
                  <a:cubicBezTo>
                    <a:pt x="41164" y="739612"/>
                    <a:pt x="0" y="698448"/>
                    <a:pt x="0" y="647670"/>
                  </a:cubicBezTo>
                  <a:lnTo>
                    <a:pt x="0" y="91942"/>
                  </a:lnTo>
                  <a:cubicBezTo>
                    <a:pt x="0" y="41164"/>
                    <a:pt x="41164" y="0"/>
                    <a:pt x="91942" y="0"/>
                  </a:cubicBezTo>
                  <a:close/>
                </a:path>
              </a:pathLst>
            </a:custGeom>
            <a:solidFill>
              <a:srgbClr val="0A2813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1131047" cy="844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90"/>
                </a:lnSpc>
              </a:pPr>
              <a:r>
                <a:rPr lang="en-US" b="true" sz="3099" u="sng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Software:</a:t>
              </a:r>
            </a:p>
            <a:p>
              <a:pPr algn="ctr">
                <a:lnSpc>
                  <a:spcPts val="4346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Firebase(cloud)</a:t>
              </a:r>
            </a:p>
            <a:p>
              <a:pPr algn="ctr">
                <a:lnSpc>
                  <a:spcPts val="4346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Arduino IDE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475617" y="2711722"/>
            <a:ext cx="4664775" cy="3116823"/>
            <a:chOff x="0" y="0"/>
            <a:chExt cx="1228583" cy="82089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28583" cy="820892"/>
            </a:xfrm>
            <a:custGeom>
              <a:avLst/>
              <a:gdLst/>
              <a:ahLst/>
              <a:cxnLst/>
              <a:rect r="r" b="b" t="t" l="l"/>
              <a:pathLst>
                <a:path h="820892" w="1228583">
                  <a:moveTo>
                    <a:pt x="84642" y="0"/>
                  </a:moveTo>
                  <a:lnTo>
                    <a:pt x="1143940" y="0"/>
                  </a:lnTo>
                  <a:cubicBezTo>
                    <a:pt x="1166389" y="0"/>
                    <a:pt x="1187918" y="8918"/>
                    <a:pt x="1203792" y="24791"/>
                  </a:cubicBezTo>
                  <a:cubicBezTo>
                    <a:pt x="1219665" y="40665"/>
                    <a:pt x="1228583" y="62194"/>
                    <a:pt x="1228583" y="84642"/>
                  </a:cubicBezTo>
                  <a:lnTo>
                    <a:pt x="1228583" y="736249"/>
                  </a:lnTo>
                  <a:cubicBezTo>
                    <a:pt x="1228583" y="758698"/>
                    <a:pt x="1219665" y="780227"/>
                    <a:pt x="1203792" y="796100"/>
                  </a:cubicBezTo>
                  <a:cubicBezTo>
                    <a:pt x="1187918" y="811974"/>
                    <a:pt x="1166389" y="820892"/>
                    <a:pt x="1143940" y="820892"/>
                  </a:cubicBezTo>
                  <a:lnTo>
                    <a:pt x="84642" y="820892"/>
                  </a:lnTo>
                  <a:cubicBezTo>
                    <a:pt x="62194" y="820892"/>
                    <a:pt x="40665" y="811974"/>
                    <a:pt x="24791" y="796100"/>
                  </a:cubicBezTo>
                  <a:cubicBezTo>
                    <a:pt x="8918" y="780227"/>
                    <a:pt x="0" y="758698"/>
                    <a:pt x="0" y="736249"/>
                  </a:cubicBezTo>
                  <a:lnTo>
                    <a:pt x="0" y="84642"/>
                  </a:lnTo>
                  <a:cubicBezTo>
                    <a:pt x="0" y="62194"/>
                    <a:pt x="8918" y="40665"/>
                    <a:pt x="24791" y="24791"/>
                  </a:cubicBezTo>
                  <a:cubicBezTo>
                    <a:pt x="40665" y="8918"/>
                    <a:pt x="62194" y="0"/>
                    <a:pt x="84642" y="0"/>
                  </a:cubicBezTo>
                  <a:close/>
                </a:path>
              </a:pathLst>
            </a:custGeom>
            <a:solidFill>
              <a:srgbClr val="0A281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1228583" cy="925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990"/>
                </a:lnSpc>
              </a:pPr>
              <a:r>
                <a:rPr lang="en-US" b="true" sz="3099" u="sng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Web Development:</a:t>
              </a:r>
            </a:p>
            <a:p>
              <a:pPr algn="ctr">
                <a:lnSpc>
                  <a:spcPts val="4346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HTML, CSS</a:t>
              </a:r>
            </a:p>
            <a:p>
              <a:pPr algn="ctr">
                <a:lnSpc>
                  <a:spcPts val="4346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JAVASCRIPT</a:t>
              </a:r>
            </a:p>
            <a:p>
              <a:pPr algn="ctr">
                <a:lnSpc>
                  <a:spcPts val="4346"/>
                </a:lnSpc>
              </a:pPr>
              <a:r>
                <a:rPr lang="en-US" sz="26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CHART.JS</a:t>
              </a:r>
            </a:p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79965" y="64715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0" y="4114800"/>
                </a:moveTo>
                <a:lnTo>
                  <a:pt x="4202919" y="4114800"/>
                </a:lnTo>
                <a:lnTo>
                  <a:pt x="420291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7333868" y="9426797"/>
            <a:ext cx="40488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560203" y="460178"/>
            <a:ext cx="798475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 u="sng">
                <a:solidFill>
                  <a:srgbClr val="FFFFFD"/>
                </a:solidFill>
                <a:latin typeface="Pattanakarn"/>
                <a:ea typeface="Pattanakarn"/>
                <a:cs typeface="Pattanakarn"/>
                <a:sym typeface="Pattanakarn"/>
              </a:rPr>
              <a:t>SYSTEM ACHIETECTURE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539717" y="301905"/>
            <a:ext cx="977967" cy="603810"/>
          </a:xfrm>
          <a:custGeom>
            <a:avLst/>
            <a:gdLst/>
            <a:ahLst/>
            <a:cxnLst/>
            <a:rect r="r" b="b" t="t" l="l"/>
            <a:pathLst>
              <a:path h="603810" w="977967">
                <a:moveTo>
                  <a:pt x="0" y="0"/>
                </a:moveTo>
                <a:lnTo>
                  <a:pt x="977966" y="0"/>
                </a:lnTo>
                <a:lnTo>
                  <a:pt x="977966" y="603811"/>
                </a:lnTo>
                <a:lnTo>
                  <a:pt x="0" y="603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658083" y="2609972"/>
            <a:ext cx="2304144" cy="1000884"/>
            <a:chOff x="0" y="0"/>
            <a:chExt cx="606853" cy="2636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06853" cy="263607"/>
            </a:xfrm>
            <a:custGeom>
              <a:avLst/>
              <a:gdLst/>
              <a:ahLst/>
              <a:cxnLst/>
              <a:rect r="r" b="b" t="t" l="l"/>
              <a:pathLst>
                <a:path h="263607" w="606853">
                  <a:moveTo>
                    <a:pt x="131804" y="0"/>
                  </a:moveTo>
                  <a:lnTo>
                    <a:pt x="475049" y="0"/>
                  </a:lnTo>
                  <a:cubicBezTo>
                    <a:pt x="547842" y="0"/>
                    <a:pt x="606853" y="59010"/>
                    <a:pt x="606853" y="131804"/>
                  </a:cubicBezTo>
                  <a:lnTo>
                    <a:pt x="606853" y="131804"/>
                  </a:lnTo>
                  <a:cubicBezTo>
                    <a:pt x="606853" y="204597"/>
                    <a:pt x="547842" y="263607"/>
                    <a:pt x="475049" y="263607"/>
                  </a:cubicBezTo>
                  <a:lnTo>
                    <a:pt x="131804" y="263607"/>
                  </a:lnTo>
                  <a:cubicBezTo>
                    <a:pt x="59010" y="263607"/>
                    <a:pt x="0" y="204597"/>
                    <a:pt x="0" y="131804"/>
                  </a:cubicBezTo>
                  <a:lnTo>
                    <a:pt x="0" y="131804"/>
                  </a:lnTo>
                  <a:cubicBezTo>
                    <a:pt x="0" y="59010"/>
                    <a:pt x="59010" y="0"/>
                    <a:pt x="131804" y="0"/>
                  </a:cubicBezTo>
                  <a:close/>
                </a:path>
              </a:pathLst>
            </a:custGeom>
            <a:solidFill>
              <a:srgbClr val="4285F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606853" cy="311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Field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2829205" y="3610856"/>
            <a:ext cx="0" cy="107402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arrow" len="sm" w="med"/>
          </a:ln>
        </p:spPr>
      </p:sp>
      <p:grpSp>
        <p:nvGrpSpPr>
          <p:cNvPr name="Group 21" id="21"/>
          <p:cNvGrpSpPr/>
          <p:nvPr/>
        </p:nvGrpSpPr>
        <p:grpSpPr>
          <a:xfrm rot="0">
            <a:off x="1216648" y="4684875"/>
            <a:ext cx="3225114" cy="1000884"/>
            <a:chOff x="0" y="0"/>
            <a:chExt cx="849413" cy="26360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49413" cy="263607"/>
            </a:xfrm>
            <a:custGeom>
              <a:avLst/>
              <a:gdLst/>
              <a:ahLst/>
              <a:cxnLst/>
              <a:rect r="r" b="b" t="t" l="l"/>
              <a:pathLst>
                <a:path h="263607" w="849413">
                  <a:moveTo>
                    <a:pt x="122426" y="0"/>
                  </a:moveTo>
                  <a:lnTo>
                    <a:pt x="726987" y="0"/>
                  </a:lnTo>
                  <a:cubicBezTo>
                    <a:pt x="794601" y="0"/>
                    <a:pt x="849413" y="54812"/>
                    <a:pt x="849413" y="122426"/>
                  </a:cubicBezTo>
                  <a:lnTo>
                    <a:pt x="849413" y="141181"/>
                  </a:lnTo>
                  <a:cubicBezTo>
                    <a:pt x="849413" y="173651"/>
                    <a:pt x="836514" y="204790"/>
                    <a:pt x="813555" y="227749"/>
                  </a:cubicBezTo>
                  <a:cubicBezTo>
                    <a:pt x="790596" y="250709"/>
                    <a:pt x="759456" y="263607"/>
                    <a:pt x="726987" y="263607"/>
                  </a:cubicBezTo>
                  <a:lnTo>
                    <a:pt x="122426" y="263607"/>
                  </a:lnTo>
                  <a:cubicBezTo>
                    <a:pt x="89957" y="263607"/>
                    <a:pt x="58817" y="250709"/>
                    <a:pt x="35858" y="227749"/>
                  </a:cubicBezTo>
                  <a:cubicBezTo>
                    <a:pt x="12898" y="204790"/>
                    <a:pt x="0" y="173651"/>
                    <a:pt x="0" y="141181"/>
                  </a:cubicBezTo>
                  <a:lnTo>
                    <a:pt x="0" y="122426"/>
                  </a:lnTo>
                  <a:cubicBezTo>
                    <a:pt x="0" y="89957"/>
                    <a:pt x="12898" y="58817"/>
                    <a:pt x="35858" y="35858"/>
                  </a:cubicBezTo>
                  <a:cubicBezTo>
                    <a:pt x="58817" y="12898"/>
                    <a:pt x="89957" y="0"/>
                    <a:pt x="122426" y="0"/>
                  </a:cubicBezTo>
                  <a:close/>
                </a:path>
              </a:pathLst>
            </a:custGeom>
            <a:solidFill>
              <a:srgbClr val="4285F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49413" cy="311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Microcontroller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-63662">
            <a:off x="2218441" y="6657304"/>
            <a:ext cx="1189203" cy="805528"/>
          </a:xfrm>
          <a:custGeom>
            <a:avLst/>
            <a:gdLst/>
            <a:ahLst/>
            <a:cxnLst/>
            <a:rect r="r" b="b" t="t" l="l"/>
            <a:pathLst>
              <a:path h="805528" w="1189203">
                <a:moveTo>
                  <a:pt x="0" y="0"/>
                </a:moveTo>
                <a:lnTo>
                  <a:pt x="1189203" y="0"/>
                </a:lnTo>
                <a:lnTo>
                  <a:pt x="1189203" y="805528"/>
                </a:lnTo>
                <a:lnTo>
                  <a:pt x="0" y="8055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658083" y="8433726"/>
            <a:ext cx="2304144" cy="1000884"/>
            <a:chOff x="0" y="0"/>
            <a:chExt cx="606853" cy="26360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06853" cy="263607"/>
            </a:xfrm>
            <a:custGeom>
              <a:avLst/>
              <a:gdLst/>
              <a:ahLst/>
              <a:cxnLst/>
              <a:rect r="r" b="b" t="t" l="l"/>
              <a:pathLst>
                <a:path h="263607" w="606853">
                  <a:moveTo>
                    <a:pt x="131804" y="0"/>
                  </a:moveTo>
                  <a:lnTo>
                    <a:pt x="475049" y="0"/>
                  </a:lnTo>
                  <a:cubicBezTo>
                    <a:pt x="547842" y="0"/>
                    <a:pt x="606853" y="59010"/>
                    <a:pt x="606853" y="131804"/>
                  </a:cubicBezTo>
                  <a:lnTo>
                    <a:pt x="606853" y="131804"/>
                  </a:lnTo>
                  <a:cubicBezTo>
                    <a:pt x="606853" y="204597"/>
                    <a:pt x="547842" y="263607"/>
                    <a:pt x="475049" y="263607"/>
                  </a:cubicBezTo>
                  <a:lnTo>
                    <a:pt x="131804" y="263607"/>
                  </a:lnTo>
                  <a:cubicBezTo>
                    <a:pt x="59010" y="263607"/>
                    <a:pt x="0" y="204597"/>
                    <a:pt x="0" y="131804"/>
                  </a:cubicBezTo>
                  <a:lnTo>
                    <a:pt x="0" y="131804"/>
                  </a:lnTo>
                  <a:cubicBezTo>
                    <a:pt x="0" y="59010"/>
                    <a:pt x="59010" y="0"/>
                    <a:pt x="131804" y="0"/>
                  </a:cubicBezTo>
                  <a:close/>
                </a:path>
              </a:pathLst>
            </a:custGeom>
            <a:solidFill>
              <a:srgbClr val="4285F4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606853" cy="311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Firebase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H="true">
            <a:off x="2805584" y="5685759"/>
            <a:ext cx="23621" cy="97161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>
            <a:off x="2820501" y="7462763"/>
            <a:ext cx="36459" cy="93977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30" id="30"/>
          <p:cNvGrpSpPr/>
          <p:nvPr/>
        </p:nvGrpSpPr>
        <p:grpSpPr>
          <a:xfrm rot="0">
            <a:off x="7288168" y="2352898"/>
            <a:ext cx="3086100" cy="1000791"/>
            <a:chOff x="0" y="0"/>
            <a:chExt cx="812800" cy="26358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263583"/>
            </a:xfrm>
            <a:custGeom>
              <a:avLst/>
              <a:gdLst/>
              <a:ahLst/>
              <a:cxnLst/>
              <a:rect r="r" b="b" t="t" l="l"/>
              <a:pathLst>
                <a:path h="26358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63583"/>
                  </a:lnTo>
                  <a:lnTo>
                    <a:pt x="0" y="263583"/>
                  </a:lnTo>
                  <a:close/>
                </a:path>
              </a:pathLst>
            </a:custGeom>
            <a:solidFill>
              <a:srgbClr val="3C8838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311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Website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 flipH="true">
            <a:off x="1658083" y="2352898"/>
            <a:ext cx="7173134" cy="658126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5688184" y="4077589"/>
            <a:ext cx="2304144" cy="1216111"/>
            <a:chOff x="0" y="0"/>
            <a:chExt cx="606853" cy="32029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06853" cy="320293"/>
            </a:xfrm>
            <a:custGeom>
              <a:avLst/>
              <a:gdLst/>
              <a:ahLst/>
              <a:cxnLst/>
              <a:rect r="r" b="b" t="t" l="l"/>
              <a:pathLst>
                <a:path h="320293" w="606853">
                  <a:moveTo>
                    <a:pt x="160146" y="0"/>
                  </a:moveTo>
                  <a:lnTo>
                    <a:pt x="446706" y="0"/>
                  </a:lnTo>
                  <a:cubicBezTo>
                    <a:pt x="489180" y="0"/>
                    <a:pt x="529914" y="16873"/>
                    <a:pt x="559947" y="46906"/>
                  </a:cubicBezTo>
                  <a:cubicBezTo>
                    <a:pt x="589980" y="76939"/>
                    <a:pt x="606853" y="117673"/>
                    <a:pt x="606853" y="160146"/>
                  </a:cubicBezTo>
                  <a:lnTo>
                    <a:pt x="606853" y="160146"/>
                  </a:lnTo>
                  <a:cubicBezTo>
                    <a:pt x="606853" y="202620"/>
                    <a:pt x="589980" y="243354"/>
                    <a:pt x="559947" y="273387"/>
                  </a:cubicBezTo>
                  <a:cubicBezTo>
                    <a:pt x="529914" y="303420"/>
                    <a:pt x="489180" y="320293"/>
                    <a:pt x="446706" y="320293"/>
                  </a:cubicBezTo>
                  <a:lnTo>
                    <a:pt x="160146" y="320293"/>
                  </a:lnTo>
                  <a:cubicBezTo>
                    <a:pt x="117673" y="320293"/>
                    <a:pt x="76939" y="303420"/>
                    <a:pt x="46906" y="273387"/>
                  </a:cubicBezTo>
                  <a:cubicBezTo>
                    <a:pt x="16873" y="243354"/>
                    <a:pt x="0" y="202620"/>
                    <a:pt x="0" y="160146"/>
                  </a:cubicBezTo>
                  <a:lnTo>
                    <a:pt x="0" y="160146"/>
                  </a:lnTo>
                  <a:cubicBezTo>
                    <a:pt x="0" y="117673"/>
                    <a:pt x="16873" y="76939"/>
                    <a:pt x="46906" y="46906"/>
                  </a:cubicBezTo>
                  <a:cubicBezTo>
                    <a:pt x="76939" y="16873"/>
                    <a:pt x="117673" y="0"/>
                    <a:pt x="160146" y="0"/>
                  </a:cubicBezTo>
                  <a:close/>
                </a:path>
              </a:pathLst>
            </a:custGeom>
            <a:solidFill>
              <a:srgbClr val="4285F4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606853" cy="367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Moisture</a:t>
              </a:r>
            </a:p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condition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698181" y="8021991"/>
            <a:ext cx="2342229" cy="1326037"/>
            <a:chOff x="0" y="0"/>
            <a:chExt cx="616883" cy="34924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16883" cy="349244"/>
            </a:xfrm>
            <a:custGeom>
              <a:avLst/>
              <a:gdLst/>
              <a:ahLst/>
              <a:cxnLst/>
              <a:rect r="r" b="b" t="t" l="l"/>
              <a:pathLst>
                <a:path h="349244" w="616883">
                  <a:moveTo>
                    <a:pt x="168574" y="0"/>
                  </a:moveTo>
                  <a:lnTo>
                    <a:pt x="448310" y="0"/>
                  </a:lnTo>
                  <a:cubicBezTo>
                    <a:pt x="541410" y="0"/>
                    <a:pt x="616883" y="75473"/>
                    <a:pt x="616883" y="168574"/>
                  </a:cubicBezTo>
                  <a:lnTo>
                    <a:pt x="616883" y="180671"/>
                  </a:lnTo>
                  <a:cubicBezTo>
                    <a:pt x="616883" y="225379"/>
                    <a:pt x="599123" y="268257"/>
                    <a:pt x="567509" y="299870"/>
                  </a:cubicBezTo>
                  <a:cubicBezTo>
                    <a:pt x="535896" y="331484"/>
                    <a:pt x="493018" y="349244"/>
                    <a:pt x="448310" y="349244"/>
                  </a:cubicBezTo>
                  <a:lnTo>
                    <a:pt x="168574" y="349244"/>
                  </a:lnTo>
                  <a:cubicBezTo>
                    <a:pt x="75473" y="349244"/>
                    <a:pt x="0" y="273771"/>
                    <a:pt x="0" y="180671"/>
                  </a:cubicBezTo>
                  <a:lnTo>
                    <a:pt x="0" y="168574"/>
                  </a:lnTo>
                  <a:cubicBezTo>
                    <a:pt x="0" y="75473"/>
                    <a:pt x="75473" y="0"/>
                    <a:pt x="168574" y="0"/>
                  </a:cubicBezTo>
                  <a:close/>
                </a:path>
              </a:pathLst>
            </a:custGeom>
            <a:solidFill>
              <a:srgbClr val="4285F4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616883" cy="3968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Process All condition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222196" y="4077589"/>
            <a:ext cx="2304144" cy="1216111"/>
            <a:chOff x="0" y="0"/>
            <a:chExt cx="606853" cy="32029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06853" cy="320293"/>
            </a:xfrm>
            <a:custGeom>
              <a:avLst/>
              <a:gdLst/>
              <a:ahLst/>
              <a:cxnLst/>
              <a:rect r="r" b="b" t="t" l="l"/>
              <a:pathLst>
                <a:path h="320293" w="606853">
                  <a:moveTo>
                    <a:pt x="160146" y="0"/>
                  </a:moveTo>
                  <a:lnTo>
                    <a:pt x="446706" y="0"/>
                  </a:lnTo>
                  <a:cubicBezTo>
                    <a:pt x="489180" y="0"/>
                    <a:pt x="529914" y="16873"/>
                    <a:pt x="559947" y="46906"/>
                  </a:cubicBezTo>
                  <a:cubicBezTo>
                    <a:pt x="589980" y="76939"/>
                    <a:pt x="606853" y="117673"/>
                    <a:pt x="606853" y="160146"/>
                  </a:cubicBezTo>
                  <a:lnTo>
                    <a:pt x="606853" y="160146"/>
                  </a:lnTo>
                  <a:cubicBezTo>
                    <a:pt x="606853" y="202620"/>
                    <a:pt x="589980" y="243354"/>
                    <a:pt x="559947" y="273387"/>
                  </a:cubicBezTo>
                  <a:cubicBezTo>
                    <a:pt x="529914" y="303420"/>
                    <a:pt x="489180" y="320293"/>
                    <a:pt x="446706" y="320293"/>
                  </a:cubicBezTo>
                  <a:lnTo>
                    <a:pt x="160146" y="320293"/>
                  </a:lnTo>
                  <a:cubicBezTo>
                    <a:pt x="117673" y="320293"/>
                    <a:pt x="76939" y="303420"/>
                    <a:pt x="46906" y="273387"/>
                  </a:cubicBezTo>
                  <a:cubicBezTo>
                    <a:pt x="16873" y="243354"/>
                    <a:pt x="0" y="202620"/>
                    <a:pt x="0" y="160146"/>
                  </a:cubicBezTo>
                  <a:lnTo>
                    <a:pt x="0" y="160146"/>
                  </a:lnTo>
                  <a:cubicBezTo>
                    <a:pt x="0" y="117673"/>
                    <a:pt x="16873" y="76939"/>
                    <a:pt x="46906" y="46906"/>
                  </a:cubicBezTo>
                  <a:cubicBezTo>
                    <a:pt x="76939" y="16873"/>
                    <a:pt x="117673" y="0"/>
                    <a:pt x="160146" y="0"/>
                  </a:cubicBezTo>
                  <a:close/>
                </a:path>
              </a:pathLst>
            </a:custGeom>
            <a:solidFill>
              <a:srgbClr val="4285F4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606853" cy="367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Weather API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3917114" y="4259318"/>
            <a:ext cx="3086100" cy="1520888"/>
            <a:chOff x="0" y="0"/>
            <a:chExt cx="812800" cy="40056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400563"/>
            </a:xfrm>
            <a:custGeom>
              <a:avLst/>
              <a:gdLst/>
              <a:ahLst/>
              <a:cxnLst/>
              <a:rect r="r" b="b" t="t" l="l"/>
              <a:pathLst>
                <a:path h="400563" w="812800">
                  <a:moveTo>
                    <a:pt x="406400" y="0"/>
                  </a:moveTo>
                  <a:lnTo>
                    <a:pt x="812800" y="200282"/>
                  </a:lnTo>
                  <a:lnTo>
                    <a:pt x="406400" y="400563"/>
                  </a:lnTo>
                  <a:lnTo>
                    <a:pt x="0" y="20028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C8838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139700" y="30747"/>
              <a:ext cx="533400" cy="300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All condition true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4169078" y="7167181"/>
            <a:ext cx="2582173" cy="1216111"/>
            <a:chOff x="0" y="0"/>
            <a:chExt cx="680078" cy="32029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80078" cy="320293"/>
            </a:xfrm>
            <a:custGeom>
              <a:avLst/>
              <a:gdLst/>
              <a:ahLst/>
              <a:cxnLst/>
              <a:rect r="r" b="b" t="t" l="l"/>
              <a:pathLst>
                <a:path h="320293" w="680078">
                  <a:moveTo>
                    <a:pt x="152909" y="0"/>
                  </a:moveTo>
                  <a:lnTo>
                    <a:pt x="527169" y="0"/>
                  </a:lnTo>
                  <a:cubicBezTo>
                    <a:pt x="611619" y="0"/>
                    <a:pt x="680078" y="68460"/>
                    <a:pt x="680078" y="152909"/>
                  </a:cubicBezTo>
                  <a:lnTo>
                    <a:pt x="680078" y="167383"/>
                  </a:lnTo>
                  <a:cubicBezTo>
                    <a:pt x="680078" y="251833"/>
                    <a:pt x="611619" y="320293"/>
                    <a:pt x="527169" y="320293"/>
                  </a:cubicBezTo>
                  <a:lnTo>
                    <a:pt x="152909" y="320293"/>
                  </a:lnTo>
                  <a:cubicBezTo>
                    <a:pt x="68460" y="320293"/>
                    <a:pt x="0" y="251833"/>
                    <a:pt x="0" y="167383"/>
                  </a:cubicBezTo>
                  <a:lnTo>
                    <a:pt x="0" y="152909"/>
                  </a:lnTo>
                  <a:cubicBezTo>
                    <a:pt x="0" y="68460"/>
                    <a:pt x="68460" y="0"/>
                    <a:pt x="152909" y="0"/>
                  </a:cubicBezTo>
                  <a:close/>
                </a:path>
              </a:pathLst>
            </a:custGeom>
            <a:solidFill>
              <a:srgbClr val="4285F4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680078" cy="367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Start irrigation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698181" y="5981579"/>
            <a:ext cx="2304144" cy="1216111"/>
            <a:chOff x="0" y="0"/>
            <a:chExt cx="606853" cy="32029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06853" cy="320293"/>
            </a:xfrm>
            <a:custGeom>
              <a:avLst/>
              <a:gdLst/>
              <a:ahLst/>
              <a:cxnLst/>
              <a:rect r="r" b="b" t="t" l="l"/>
              <a:pathLst>
                <a:path h="320293" w="606853">
                  <a:moveTo>
                    <a:pt x="160146" y="0"/>
                  </a:moveTo>
                  <a:lnTo>
                    <a:pt x="446706" y="0"/>
                  </a:lnTo>
                  <a:cubicBezTo>
                    <a:pt x="489180" y="0"/>
                    <a:pt x="529914" y="16873"/>
                    <a:pt x="559947" y="46906"/>
                  </a:cubicBezTo>
                  <a:cubicBezTo>
                    <a:pt x="589980" y="76939"/>
                    <a:pt x="606853" y="117673"/>
                    <a:pt x="606853" y="160146"/>
                  </a:cubicBezTo>
                  <a:lnTo>
                    <a:pt x="606853" y="160146"/>
                  </a:lnTo>
                  <a:cubicBezTo>
                    <a:pt x="606853" y="202620"/>
                    <a:pt x="589980" y="243354"/>
                    <a:pt x="559947" y="273387"/>
                  </a:cubicBezTo>
                  <a:cubicBezTo>
                    <a:pt x="529914" y="303420"/>
                    <a:pt x="489180" y="320293"/>
                    <a:pt x="446706" y="320293"/>
                  </a:cubicBezTo>
                  <a:lnTo>
                    <a:pt x="160146" y="320293"/>
                  </a:lnTo>
                  <a:cubicBezTo>
                    <a:pt x="117673" y="320293"/>
                    <a:pt x="76939" y="303420"/>
                    <a:pt x="46906" y="273387"/>
                  </a:cubicBezTo>
                  <a:cubicBezTo>
                    <a:pt x="16873" y="243354"/>
                    <a:pt x="0" y="202620"/>
                    <a:pt x="0" y="160146"/>
                  </a:cubicBezTo>
                  <a:lnTo>
                    <a:pt x="0" y="160146"/>
                  </a:lnTo>
                  <a:cubicBezTo>
                    <a:pt x="0" y="117673"/>
                    <a:pt x="16873" y="76939"/>
                    <a:pt x="46906" y="46906"/>
                  </a:cubicBezTo>
                  <a:cubicBezTo>
                    <a:pt x="76939" y="16873"/>
                    <a:pt x="117673" y="0"/>
                    <a:pt x="160146" y="0"/>
                  </a:cubicBezTo>
                  <a:close/>
                </a:path>
              </a:pathLst>
            </a:custGeom>
            <a:solidFill>
              <a:srgbClr val="4285F4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47625"/>
              <a:ext cx="606853" cy="367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Irrigation time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flipH="true">
            <a:off x="6840256" y="3353689"/>
            <a:ext cx="1990961" cy="7239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>
            <a:off x="8831218" y="3353689"/>
            <a:ext cx="1543050" cy="7239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arrow" len="sm" w="med"/>
          </a:ln>
        </p:spPr>
      </p:sp>
      <p:sp>
        <p:nvSpPr>
          <p:cNvPr name="AutoShape 54" id="54"/>
          <p:cNvSpPr/>
          <p:nvPr/>
        </p:nvSpPr>
        <p:spPr>
          <a:xfrm flipH="true">
            <a:off x="8812168" y="3353689"/>
            <a:ext cx="19050" cy="2628482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arrow" len="sm" w="med"/>
          </a:ln>
        </p:spPr>
      </p:sp>
      <p:sp>
        <p:nvSpPr>
          <p:cNvPr name="AutoShape 55" id="55"/>
          <p:cNvSpPr/>
          <p:nvPr/>
        </p:nvSpPr>
        <p:spPr>
          <a:xfrm>
            <a:off x="8850253" y="7197690"/>
            <a:ext cx="19043" cy="82430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arrow" len="sm" w="med"/>
          </a:ln>
        </p:spPr>
      </p:sp>
      <p:sp>
        <p:nvSpPr>
          <p:cNvPr name="AutoShape 56" id="56"/>
          <p:cNvSpPr/>
          <p:nvPr/>
        </p:nvSpPr>
        <p:spPr>
          <a:xfrm flipH="true">
            <a:off x="8869296" y="5019762"/>
            <a:ext cx="5047819" cy="43282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57" id="57"/>
          <p:cNvSpPr/>
          <p:nvPr/>
        </p:nvSpPr>
        <p:spPr>
          <a:xfrm>
            <a:off x="15460164" y="5780206"/>
            <a:ext cx="0" cy="138697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arrow" len="sm" w="med"/>
          </a:ln>
        </p:spPr>
      </p:sp>
      <p:sp>
        <p:nvSpPr>
          <p:cNvPr name="Freeform 58" id="58"/>
          <p:cNvSpPr/>
          <p:nvPr/>
        </p:nvSpPr>
        <p:spPr>
          <a:xfrm flipH="false" flipV="false" rot="0">
            <a:off x="14702949" y="2272046"/>
            <a:ext cx="1162495" cy="1162495"/>
          </a:xfrm>
          <a:custGeom>
            <a:avLst/>
            <a:gdLst/>
            <a:ahLst/>
            <a:cxnLst/>
            <a:rect r="r" b="b" t="t" l="l"/>
            <a:pathLst>
              <a:path h="1162495" w="1162495">
                <a:moveTo>
                  <a:pt x="0" y="0"/>
                </a:moveTo>
                <a:lnTo>
                  <a:pt x="1162494" y="0"/>
                </a:lnTo>
                <a:lnTo>
                  <a:pt x="1162494" y="1162495"/>
                </a:lnTo>
                <a:lnTo>
                  <a:pt x="0" y="11624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9" id="59"/>
          <p:cNvSpPr/>
          <p:nvPr/>
        </p:nvSpPr>
        <p:spPr>
          <a:xfrm>
            <a:off x="10374268" y="2853294"/>
            <a:ext cx="4328681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60" id="60"/>
          <p:cNvSpPr/>
          <p:nvPr/>
        </p:nvSpPr>
        <p:spPr>
          <a:xfrm>
            <a:off x="6840256" y="5293700"/>
            <a:ext cx="1426571" cy="272829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arrow" len="sm" w="med"/>
          </a:ln>
        </p:spPr>
      </p:sp>
      <p:sp>
        <p:nvSpPr>
          <p:cNvPr name="AutoShape 61" id="61"/>
          <p:cNvSpPr/>
          <p:nvPr/>
        </p:nvSpPr>
        <p:spPr>
          <a:xfrm flipH="true">
            <a:off x="9477689" y="5293700"/>
            <a:ext cx="896579" cy="272829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oval" len="lg" w="lg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39717" y="301905"/>
            <a:ext cx="977967" cy="603810"/>
          </a:xfrm>
          <a:custGeom>
            <a:avLst/>
            <a:gdLst/>
            <a:ahLst/>
            <a:cxnLst/>
            <a:rect r="r" b="b" t="t" l="l"/>
            <a:pathLst>
              <a:path h="603810" w="977967">
                <a:moveTo>
                  <a:pt x="0" y="0"/>
                </a:moveTo>
                <a:lnTo>
                  <a:pt x="977966" y="0"/>
                </a:lnTo>
                <a:lnTo>
                  <a:pt x="977966" y="603811"/>
                </a:lnTo>
                <a:lnTo>
                  <a:pt x="0" y="603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33868" y="9426797"/>
            <a:ext cx="40488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734215" y="397072"/>
            <a:ext cx="934236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 u="sng">
                <a:solidFill>
                  <a:srgbClr val="FFFFFD"/>
                </a:solidFill>
                <a:latin typeface="Pattanakarn"/>
                <a:ea typeface="Pattanakarn"/>
                <a:cs typeface="Pattanakarn"/>
                <a:sym typeface="Pattanakarn"/>
              </a:rPr>
              <a:t>HARDWARE ARCHIETECTURE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18119" y="458426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46038" y="691508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6911" y="1415708"/>
            <a:ext cx="5525612" cy="130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37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Hardware Requirements:</a:t>
            </a:r>
          </a:p>
          <a:p>
            <a:pPr algn="ctr">
              <a:lnSpc>
                <a:spcPts val="5208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16911" y="2096174"/>
            <a:ext cx="9518684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  <a:spcBef>
                <a:spcPct val="0"/>
              </a:spcBef>
            </a:pPr>
            <a:r>
              <a:rPr lang="en-US" sz="37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⦁ Micro Controller : ESP8266 Node MCU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6570" y="2978570"/>
            <a:ext cx="4909026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  <a:spcBef>
                <a:spcPct val="0"/>
              </a:spcBef>
            </a:pPr>
            <a:r>
              <a:rPr lang="en-US" sz="37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⦁ Soil Moisture Sensor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66570" y="3894792"/>
            <a:ext cx="3994626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  <a:spcBef>
                <a:spcPct val="0"/>
              </a:spcBef>
            </a:pPr>
            <a:r>
              <a:rPr lang="en-US" sz="372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⦁ 5v Relay Module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6570" y="4921085"/>
            <a:ext cx="4570254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7"/>
              </a:lnSpc>
              <a:spcBef>
                <a:spcPct val="0"/>
              </a:spcBef>
            </a:pPr>
            <a:r>
              <a:rPr lang="en-US" sz="371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⦁ Submersible Pump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66570" y="6064847"/>
            <a:ext cx="4191159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7"/>
              </a:lnSpc>
              <a:spcBef>
                <a:spcPct val="0"/>
              </a:spcBef>
            </a:pPr>
            <a:r>
              <a:rPr lang="en-US" sz="371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⦁ 5V Power Supply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66570" y="7126543"/>
            <a:ext cx="9320212" cy="64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7"/>
              </a:lnSpc>
              <a:spcBef>
                <a:spcPct val="0"/>
              </a:spcBef>
            </a:pPr>
            <a:r>
              <a:rPr lang="en-US" sz="371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⦁ Jumper Wires, Resistors, Transistors, etc.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39717" y="301905"/>
            <a:ext cx="977967" cy="603810"/>
          </a:xfrm>
          <a:custGeom>
            <a:avLst/>
            <a:gdLst/>
            <a:ahLst/>
            <a:cxnLst/>
            <a:rect r="r" b="b" t="t" l="l"/>
            <a:pathLst>
              <a:path h="603810" w="977967">
                <a:moveTo>
                  <a:pt x="0" y="0"/>
                </a:moveTo>
                <a:lnTo>
                  <a:pt x="977966" y="0"/>
                </a:lnTo>
                <a:lnTo>
                  <a:pt x="977966" y="603811"/>
                </a:lnTo>
                <a:lnTo>
                  <a:pt x="0" y="603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40488" y="1340579"/>
            <a:ext cx="10807024" cy="8105268"/>
          </a:xfrm>
          <a:custGeom>
            <a:avLst/>
            <a:gdLst/>
            <a:ahLst/>
            <a:cxnLst/>
            <a:rect r="r" b="b" t="t" l="l"/>
            <a:pathLst>
              <a:path h="8105268" w="10807024">
                <a:moveTo>
                  <a:pt x="0" y="0"/>
                </a:moveTo>
                <a:lnTo>
                  <a:pt x="10807024" y="0"/>
                </a:lnTo>
                <a:lnTo>
                  <a:pt x="10807024" y="8105268"/>
                </a:lnTo>
                <a:lnTo>
                  <a:pt x="0" y="81052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333868" y="9426797"/>
            <a:ext cx="40488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598953" y="397072"/>
            <a:ext cx="934236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 u="sng">
                <a:solidFill>
                  <a:srgbClr val="FFFFFD"/>
                </a:solidFill>
                <a:latin typeface="Pattanakarn"/>
                <a:ea typeface="Pattanakarn"/>
                <a:cs typeface="Pattanakarn"/>
                <a:sym typeface="Pattanakarn"/>
              </a:rPr>
              <a:t>CONNECTION DIAGRAM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86603" y="3926500"/>
            <a:ext cx="927079" cy="25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sz="14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Analog pin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0B">
                <a:alpha val="100000"/>
              </a:srgbClr>
            </a:gs>
            <a:gs pos="100000">
              <a:srgbClr val="07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4265046" y="-299364"/>
            <a:ext cx="4202919" cy="4114800"/>
          </a:xfrm>
          <a:custGeom>
            <a:avLst/>
            <a:gdLst/>
            <a:ahLst/>
            <a:cxnLst/>
            <a:rect r="r" b="b" t="t" l="l"/>
            <a:pathLst>
              <a:path h="4114800" w="4202919">
                <a:moveTo>
                  <a:pt x="4202919" y="0"/>
                </a:moveTo>
                <a:lnTo>
                  <a:pt x="0" y="0"/>
                </a:lnTo>
                <a:lnTo>
                  <a:pt x="0" y="4114800"/>
                </a:lnTo>
                <a:lnTo>
                  <a:pt x="4202919" y="4114800"/>
                </a:lnTo>
                <a:lnTo>
                  <a:pt x="4202919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93116" y="453800"/>
            <a:ext cx="397367" cy="28996"/>
            <a:chOff x="0" y="0"/>
            <a:chExt cx="128243" cy="9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293116" y="545903"/>
            <a:ext cx="397367" cy="28996"/>
            <a:chOff x="0" y="0"/>
            <a:chExt cx="128243" cy="935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9258300"/>
            <a:ext cx="554015" cy="554015"/>
            <a:chOff x="0" y="0"/>
            <a:chExt cx="145913" cy="1459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913" cy="145913"/>
            </a:xfrm>
            <a:custGeom>
              <a:avLst/>
              <a:gdLst/>
              <a:ahLst/>
              <a:cxnLst/>
              <a:rect r="r" b="b" t="t" l="l"/>
              <a:pathLst>
                <a:path h="145913" w="145913">
                  <a:moveTo>
                    <a:pt x="0" y="0"/>
                  </a:moveTo>
                  <a:lnTo>
                    <a:pt x="145913" y="0"/>
                  </a:lnTo>
                  <a:lnTo>
                    <a:pt x="145913" y="145913"/>
                  </a:lnTo>
                  <a:lnTo>
                    <a:pt x="0" y="145913"/>
                  </a:lnTo>
                  <a:close/>
                </a:path>
              </a:pathLst>
            </a:custGeom>
            <a:solidFill>
              <a:srgbClr val="96FF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5913" cy="184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7794265" y="8343320"/>
            <a:ext cx="0" cy="766409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39717" y="301905"/>
            <a:ext cx="977967" cy="603810"/>
          </a:xfrm>
          <a:custGeom>
            <a:avLst/>
            <a:gdLst/>
            <a:ahLst/>
            <a:cxnLst/>
            <a:rect r="r" b="b" t="t" l="l"/>
            <a:pathLst>
              <a:path h="603810" w="977967">
                <a:moveTo>
                  <a:pt x="0" y="0"/>
                </a:moveTo>
                <a:lnTo>
                  <a:pt x="977966" y="0"/>
                </a:lnTo>
                <a:lnTo>
                  <a:pt x="977966" y="603811"/>
                </a:lnTo>
                <a:lnTo>
                  <a:pt x="0" y="6038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482411" y="1461251"/>
            <a:ext cx="2319402" cy="593570"/>
            <a:chOff x="0" y="0"/>
            <a:chExt cx="610871" cy="15633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0871" cy="156331"/>
            </a:xfrm>
            <a:custGeom>
              <a:avLst/>
              <a:gdLst/>
              <a:ahLst/>
              <a:cxnLst/>
              <a:rect r="r" b="b" t="t" l="l"/>
              <a:pathLst>
                <a:path h="156331" w="610871">
                  <a:moveTo>
                    <a:pt x="78166" y="0"/>
                  </a:moveTo>
                  <a:lnTo>
                    <a:pt x="532706" y="0"/>
                  </a:lnTo>
                  <a:cubicBezTo>
                    <a:pt x="553437" y="0"/>
                    <a:pt x="573318" y="8235"/>
                    <a:pt x="587977" y="22894"/>
                  </a:cubicBezTo>
                  <a:cubicBezTo>
                    <a:pt x="602636" y="37553"/>
                    <a:pt x="610871" y="57435"/>
                    <a:pt x="610871" y="78166"/>
                  </a:cubicBezTo>
                  <a:lnTo>
                    <a:pt x="610871" y="78166"/>
                  </a:lnTo>
                  <a:cubicBezTo>
                    <a:pt x="610871" y="98896"/>
                    <a:pt x="602636" y="118778"/>
                    <a:pt x="587977" y="133437"/>
                  </a:cubicBezTo>
                  <a:cubicBezTo>
                    <a:pt x="573318" y="148096"/>
                    <a:pt x="553437" y="156331"/>
                    <a:pt x="532706" y="156331"/>
                  </a:cubicBezTo>
                  <a:lnTo>
                    <a:pt x="78166" y="156331"/>
                  </a:lnTo>
                  <a:cubicBezTo>
                    <a:pt x="57435" y="156331"/>
                    <a:pt x="37553" y="148096"/>
                    <a:pt x="22894" y="133437"/>
                  </a:cubicBezTo>
                  <a:cubicBezTo>
                    <a:pt x="8235" y="118778"/>
                    <a:pt x="0" y="98896"/>
                    <a:pt x="0" y="78166"/>
                  </a:cubicBezTo>
                  <a:lnTo>
                    <a:pt x="0" y="78166"/>
                  </a:lnTo>
                  <a:cubicBezTo>
                    <a:pt x="0" y="57435"/>
                    <a:pt x="8235" y="37553"/>
                    <a:pt x="22894" y="22894"/>
                  </a:cubicBezTo>
                  <a:cubicBezTo>
                    <a:pt x="37553" y="8235"/>
                    <a:pt x="57435" y="0"/>
                    <a:pt x="78166" y="0"/>
                  </a:cubicBezTo>
                  <a:close/>
                </a:path>
              </a:pathLst>
            </a:custGeom>
            <a:solidFill>
              <a:srgbClr val="50B59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610871" cy="203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Start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491039" y="5226255"/>
            <a:ext cx="2319402" cy="2302146"/>
            <a:chOff x="0" y="0"/>
            <a:chExt cx="818892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8892" cy="812800"/>
            </a:xfrm>
            <a:custGeom>
              <a:avLst/>
              <a:gdLst/>
              <a:ahLst/>
              <a:cxnLst/>
              <a:rect r="r" b="b" t="t" l="l"/>
              <a:pathLst>
                <a:path h="812800" w="818892">
                  <a:moveTo>
                    <a:pt x="409446" y="0"/>
                  </a:moveTo>
                  <a:lnTo>
                    <a:pt x="818892" y="406400"/>
                  </a:lnTo>
                  <a:lnTo>
                    <a:pt x="409446" y="812800"/>
                  </a:lnTo>
                  <a:lnTo>
                    <a:pt x="0" y="406400"/>
                  </a:lnTo>
                  <a:lnTo>
                    <a:pt x="409446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40747" y="101600"/>
              <a:ext cx="537398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Check if chances of precipitation is lower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9801813" y="6365340"/>
            <a:ext cx="1839149" cy="1198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8642112" y="2054821"/>
            <a:ext cx="0" cy="52787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2" id="22"/>
          <p:cNvGrpSpPr/>
          <p:nvPr/>
        </p:nvGrpSpPr>
        <p:grpSpPr>
          <a:xfrm rot="0">
            <a:off x="11640962" y="5226255"/>
            <a:ext cx="2302146" cy="230214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Check if sensor values are lower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289095" y="8173173"/>
            <a:ext cx="2728245" cy="778588"/>
            <a:chOff x="0" y="0"/>
            <a:chExt cx="718550" cy="2050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718550" cy="205060"/>
            </a:xfrm>
            <a:custGeom>
              <a:avLst/>
              <a:gdLst/>
              <a:ahLst/>
              <a:cxnLst/>
              <a:rect r="r" b="b" t="t" l="l"/>
              <a:pathLst>
                <a:path h="205060" w="718550">
                  <a:moveTo>
                    <a:pt x="0" y="0"/>
                  </a:moveTo>
                  <a:lnTo>
                    <a:pt x="718550" y="0"/>
                  </a:lnTo>
                  <a:lnTo>
                    <a:pt x="718550" y="205060"/>
                  </a:lnTo>
                  <a:lnTo>
                    <a:pt x="0" y="205060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718550" cy="243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Pump Switch : OFF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7333868" y="9426797"/>
            <a:ext cx="40488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06081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612711" y="460178"/>
            <a:ext cx="2076057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 u="sng">
                <a:solidFill>
                  <a:srgbClr val="FFFFFD"/>
                </a:solidFill>
                <a:latin typeface="Pattanakarn"/>
                <a:ea typeface="Pattanakarn"/>
                <a:cs typeface="Pattanakarn"/>
                <a:sym typeface="Pattanakarn"/>
              </a:rPr>
              <a:t>LOGIC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5213525" y="5968780"/>
            <a:ext cx="2525223" cy="817096"/>
            <a:chOff x="0" y="0"/>
            <a:chExt cx="665079" cy="21520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5079" cy="215202"/>
            </a:xfrm>
            <a:custGeom>
              <a:avLst/>
              <a:gdLst/>
              <a:ahLst/>
              <a:cxnLst/>
              <a:rect r="r" b="b" t="t" l="l"/>
              <a:pathLst>
                <a:path h="215202" w="665079">
                  <a:moveTo>
                    <a:pt x="0" y="0"/>
                  </a:moveTo>
                  <a:lnTo>
                    <a:pt x="665079" y="0"/>
                  </a:lnTo>
                  <a:lnTo>
                    <a:pt x="665079" y="215202"/>
                  </a:lnTo>
                  <a:lnTo>
                    <a:pt x="0" y="215202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665079" cy="253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Pump Switch : ON</a:t>
              </a:r>
            </a:p>
          </p:txBody>
        </p:sp>
      </p:grpSp>
      <p:sp>
        <p:nvSpPr>
          <p:cNvPr name="AutoShape 33" id="33"/>
          <p:cNvSpPr/>
          <p:nvPr/>
        </p:nvSpPr>
        <p:spPr>
          <a:xfrm>
            <a:off x="8650740" y="7528401"/>
            <a:ext cx="2478" cy="64477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V="true">
            <a:off x="13943108" y="6377328"/>
            <a:ext cx="127041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5" id="35"/>
          <p:cNvSpPr/>
          <p:nvPr/>
        </p:nvSpPr>
        <p:spPr>
          <a:xfrm flipV="true">
            <a:off x="12792035" y="7528401"/>
            <a:ext cx="0" cy="103406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H="true">
            <a:off x="10017341" y="8562467"/>
            <a:ext cx="277469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7" id="37"/>
          <p:cNvSpPr/>
          <p:nvPr/>
        </p:nvSpPr>
        <p:spPr>
          <a:xfrm>
            <a:off x="16476136" y="6785876"/>
            <a:ext cx="0" cy="302643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3334704" y="9812315"/>
            <a:ext cx="13141431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H="true">
            <a:off x="3334704" y="2376201"/>
            <a:ext cx="0" cy="743611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V="true">
            <a:off x="3334704" y="2376201"/>
            <a:ext cx="5154146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41" id="41"/>
          <p:cNvSpPr txBox="true"/>
          <p:nvPr/>
        </p:nvSpPr>
        <p:spPr>
          <a:xfrm rot="0">
            <a:off x="10326351" y="5930680"/>
            <a:ext cx="41513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YES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769628" y="7670129"/>
            <a:ext cx="35528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370751" y="5930680"/>
            <a:ext cx="41513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YES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906335" y="7670129"/>
            <a:ext cx="35528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NO</a:t>
            </a:r>
          </a:p>
        </p:txBody>
      </p:sp>
      <p:sp>
        <p:nvSpPr>
          <p:cNvPr name="AutoShape 45" id="45"/>
          <p:cNvSpPr/>
          <p:nvPr/>
        </p:nvSpPr>
        <p:spPr>
          <a:xfrm flipH="true">
            <a:off x="8650740" y="8951761"/>
            <a:ext cx="2478" cy="86055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7379501" y="2636742"/>
            <a:ext cx="2525223" cy="817096"/>
            <a:chOff x="0" y="0"/>
            <a:chExt cx="665079" cy="215202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65079" cy="215202"/>
            </a:xfrm>
            <a:custGeom>
              <a:avLst/>
              <a:gdLst/>
              <a:ahLst/>
              <a:cxnLst/>
              <a:rect r="r" b="b" t="t" l="l"/>
              <a:pathLst>
                <a:path h="215202" w="665079">
                  <a:moveTo>
                    <a:pt x="0" y="0"/>
                  </a:moveTo>
                  <a:lnTo>
                    <a:pt x="665079" y="0"/>
                  </a:lnTo>
                  <a:lnTo>
                    <a:pt x="665079" y="215202"/>
                  </a:lnTo>
                  <a:lnTo>
                    <a:pt x="0" y="215202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665079" cy="253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Connect to WiFi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379501" y="3897144"/>
            <a:ext cx="2525223" cy="817096"/>
            <a:chOff x="0" y="0"/>
            <a:chExt cx="665079" cy="215202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65079" cy="215202"/>
            </a:xfrm>
            <a:custGeom>
              <a:avLst/>
              <a:gdLst/>
              <a:ahLst/>
              <a:cxnLst/>
              <a:rect r="r" b="b" t="t" l="l"/>
              <a:pathLst>
                <a:path h="215202" w="665079">
                  <a:moveTo>
                    <a:pt x="0" y="0"/>
                  </a:moveTo>
                  <a:lnTo>
                    <a:pt x="665079" y="0"/>
                  </a:lnTo>
                  <a:lnTo>
                    <a:pt x="665079" y="215202"/>
                  </a:lnTo>
                  <a:lnTo>
                    <a:pt x="0" y="215202"/>
                  </a:lnTo>
                  <a:close/>
                </a:path>
              </a:pathLst>
            </a:custGeom>
            <a:solidFill>
              <a:srgbClr val="38B6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665079" cy="253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Collect sensor and precipitation data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>
            <a:off x="8642112" y="3453838"/>
            <a:ext cx="90277" cy="44330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3" id="53"/>
          <p:cNvSpPr/>
          <p:nvPr/>
        </p:nvSpPr>
        <p:spPr>
          <a:xfrm flipH="true">
            <a:off x="8379385" y="4714240"/>
            <a:ext cx="262727" cy="42926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DAGj-IJ4TiQ</dc:identifier>
  <dcterms:modified xsi:type="dcterms:W3CDTF">2011-08-01T06:04:30Z</dcterms:modified>
  <cp:revision>1</cp:revision>
  <dc:title>Green Modern Technology Presentation</dc:title>
</cp:coreProperties>
</file>