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58" r:id="rId6"/>
    <p:sldId id="260" r:id="rId7"/>
    <p:sldId id="313" r:id="rId8"/>
    <p:sldId id="314" r:id="rId9"/>
    <p:sldId id="312" r:id="rId10"/>
    <p:sldId id="290" r:id="rId11"/>
    <p:sldId id="307" r:id="rId12"/>
    <p:sldId id="308" r:id="rId13"/>
    <p:sldId id="318" r:id="rId14"/>
    <p:sldId id="291" r:id="rId15"/>
    <p:sldId id="317" r:id="rId16"/>
    <p:sldId id="304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3/19/2025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 dirty="0"/>
              <a:t>Los Angeles Building and Safety Permits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/>
          <a:p>
            <a:r>
              <a:rPr lang="ru-RU" altLang="zh-CN" dirty="0"/>
              <a:t>Практическая работа №1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8" y="5212080"/>
            <a:ext cx="2127250" cy="1071245"/>
          </a:xfrm>
        </p:spPr>
        <p:txBody>
          <a:bodyPr>
            <a:normAutofit/>
          </a:bodyPr>
          <a:lstStyle/>
          <a:p>
            <a:r>
              <a:rPr lang="ru-RU" altLang="zh-CN" dirty="0"/>
              <a:t>Группа 2372</a:t>
            </a:r>
          </a:p>
          <a:p>
            <a:r>
              <a:rPr lang="ru-RU" altLang="zh-CN" dirty="0"/>
              <a:t>Гечис Владас</a:t>
            </a:r>
            <a:br>
              <a:rPr lang="ru-RU" altLang="zh-CN" dirty="0"/>
            </a:br>
            <a:r>
              <a:rPr lang="ru-RU" altLang="zh-CN" dirty="0"/>
              <a:t>Соколовский Владислав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B80D-9339-B96A-B381-09472A8D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5FA3-5EB4-367C-D151-5DB07F84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23B4-D779-DBE3-2AB2-900AAC07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Высокая точность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3E2A-D96C-C0FC-060C-927B8F0FC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D63F1A-75AC-EBCA-1AB2-86175F550FE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altLang="zh-CN" noProof="1"/>
              <a:t>Оптимизация для категориальных признаков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71383C-EED9-26E4-EE18-FA3EE83F6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470F7-DBA5-E66A-7A08-8455ADA6DFD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дисбалансом классов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C8D209-08F1-9D7A-5A32-6CD924782B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907ED-DB55-F54F-5D2C-72DD08D806D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380514"/>
            <a:ext cx="4256019" cy="830527"/>
          </a:xfrm>
        </p:spPr>
        <p:txBody>
          <a:bodyPr/>
          <a:lstStyle/>
          <a:p>
            <a:r>
              <a:rPr lang="ru-RU" dirty="0"/>
              <a:t>Требует тщательной настройки </a:t>
            </a:r>
            <a:r>
              <a:rPr lang="ru-RU" dirty="0" err="1"/>
              <a:t>гиперпараметров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5A2F79B-5B8E-8995-34ED-B6287BB232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260445"/>
            <a:ext cx="4256020" cy="1090951"/>
          </a:xfrm>
        </p:spPr>
        <p:txBody>
          <a:bodyPr/>
          <a:lstStyle/>
          <a:p>
            <a:r>
              <a:rPr lang="ru-RU" dirty="0"/>
              <a:t>Менее интерпретируем, чем </a:t>
            </a:r>
            <a:r>
              <a:rPr lang="en-US" dirty="0"/>
              <a:t>Random Forest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39F008-5BB1-9F20-E905-5F1EB0B7A86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DF92A6-1056-DA27-9858-7A9D656279E3}"/>
              </a:ext>
            </a:extLst>
          </p:cNvPr>
          <p:cNvSpPr/>
          <p:nvPr/>
        </p:nvSpPr>
        <p:spPr>
          <a:xfrm>
            <a:off x="6538913" y="4826794"/>
            <a:ext cx="154107" cy="161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3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568E780-4539-957E-0963-07744ED2171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0"/>
            <a:ext cx="6032576" cy="4393689"/>
          </a:xfrm>
        </p:spPr>
        <p:txBody>
          <a:bodyPr/>
          <a:lstStyle/>
          <a:p>
            <a:r>
              <a:rPr lang="ru-RU" altLang="zh-CN" dirty="0"/>
              <a:t>Оценка моделей</a:t>
            </a:r>
            <a:endParaRPr lang="zh-CN" alt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1788B73-53C4-A74F-AD87-9D62A68E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>
            <a:normAutofit/>
          </a:bodyPr>
          <a:lstStyle/>
          <a:p>
            <a:r>
              <a:rPr lang="ru-RU" altLang="zh-CN" dirty="0"/>
              <a:t>Метрика</a:t>
            </a:r>
            <a:r>
              <a:rPr lang="en-US" altLang="zh-CN" dirty="0"/>
              <a:t>:</a:t>
            </a:r>
            <a:r>
              <a:rPr lang="ru-RU" altLang="zh-CN" dirty="0"/>
              <a:t> Точность</a:t>
            </a:r>
            <a:r>
              <a:rPr lang="en-US" altLang="zh-CN" dirty="0"/>
              <a:t>(Accuracy)</a:t>
            </a:r>
            <a:r>
              <a:rPr lang="ru-RU" altLang="zh-CN" dirty="0"/>
              <a:t> – процент правильно предсказанных классов</a:t>
            </a:r>
            <a:endParaRPr lang="zh-CN" altLang="en-US" dirty="0"/>
          </a:p>
        </p:txBody>
      </p:sp>
      <p:pic>
        <p:nvPicPr>
          <p:cNvPr id="3" name="Picture Placeholder 2" descr="Person analyzing data on a computer screen in a modern office.">
            <a:extLst>
              <a:ext uri="{FF2B5EF4-FFF2-40B4-BE49-F238E27FC236}">
                <a16:creationId xmlns:a16="http://schemas.microsoft.com/office/drawing/2014/main" id="{BB3311AF-2636-8935-E1E0-18EF70E5D2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" r="90"/>
          <a:stretch/>
        </p:blipFill>
        <p:spPr>
          <a:xfrm>
            <a:off x="852020" y="872259"/>
            <a:ext cx="4496227" cy="495554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301A2D-CD56-B3C9-D197-3F51D4D5C814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33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7285-C6F8-3021-D639-992930FB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/>
          <a:lstStyle/>
          <a:p>
            <a:r>
              <a:rPr lang="ru-RU" altLang="zh-CN" noProof="0" dirty="0"/>
              <a:t>Методы оценки качества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F8C8-7436-9AE3-489F-B0C786E3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Матрица ошибок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324BF-6833-9600-BE3D-16A0DA68D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r>
              <a:rPr lang="ru-RU" dirty="0"/>
              <a:t>Для более детального анализа, сколько классов было предсказано неправильно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6DEBD-0AC6-D15A-8A75-755154F96F8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en-US" altLang="zh-CN" dirty="0"/>
              <a:t>F1 - score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0C257-BBEB-F60D-27CB-C282888070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r>
              <a:rPr lang="ru-RU" altLang="zh-CN" dirty="0"/>
              <a:t>Баланс между точностью и полнотой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C0BBF8-BE06-DFBD-36B2-E640EE3AE0C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6"/>
            <a:ext cx="4256019" cy="830527"/>
          </a:xfrm>
        </p:spPr>
        <p:txBody>
          <a:bodyPr/>
          <a:lstStyle/>
          <a:p>
            <a:r>
              <a:rPr lang="en-US" altLang="zh-CN" dirty="0"/>
              <a:t>ROC AUC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CD4274-A455-087F-1E8D-EAF833B8F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2" y="5202878"/>
            <a:ext cx="4256020" cy="1090951"/>
          </a:xfrm>
        </p:spPr>
        <p:txBody>
          <a:bodyPr/>
          <a:lstStyle/>
          <a:p>
            <a:r>
              <a:rPr lang="ru-RU" dirty="0"/>
              <a:t>Для оценки качества классификации в условиях дисбаланса классов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1A4165-B6FC-BCEF-BB8B-4836AAF0E59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en-US" altLang="zh-CN" dirty="0"/>
              <a:t>Financial Goals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ED8B9E-FF1B-1800-E0CC-C21BE40585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r>
              <a:rPr lang="en-US" dirty="0"/>
              <a:t>These are objectives that guide budgeting, such as saving for a house or retirement.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0A79662-E476-17D7-94F3-F34D75ADDC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5EBCAD-505D-D7CC-B128-DB215E8D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23" y="4759965"/>
            <a:ext cx="43624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ru-RU" dirty="0"/>
              <a:t>Спасибо за внимание!</a:t>
            </a:r>
            <a:endParaRPr lang="en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654982-C8DE-B6B6-FB74-6B6B4B1546DA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Структура</a:t>
            </a:r>
            <a:endParaRPr lang="en-C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99FC8-FFF2-566E-E372-F082F9156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2023" y="1671090"/>
            <a:ext cx="579438" cy="559779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1AC-8B54-DD01-4666-DED42E0D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547" y="1677447"/>
            <a:ext cx="5123901" cy="553422"/>
          </a:xfrm>
        </p:spPr>
        <p:txBody>
          <a:bodyPr/>
          <a:lstStyle/>
          <a:p>
            <a:r>
              <a:rPr lang="ru-RU" altLang="zh-CN" dirty="0"/>
              <a:t>Общее описание датасета</a:t>
            </a:r>
            <a:endParaRPr lang="en-US" altLang="zh-C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0ED7F7-0589-0A46-ED26-80574BEDB1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22023" y="2424339"/>
            <a:ext cx="579438" cy="559779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F96A-E234-32DA-A088-259250DCDC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461547" y="2430696"/>
            <a:ext cx="5123901" cy="553422"/>
          </a:xfrm>
        </p:spPr>
        <p:txBody>
          <a:bodyPr/>
          <a:lstStyle/>
          <a:p>
            <a:r>
              <a:rPr lang="ru-RU" altLang="zh-CN" dirty="0"/>
              <a:t>Описание целевой задачи анализа данных</a:t>
            </a:r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6C4A4E9-C50F-8B5A-E705-A89C953419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2023" y="3171231"/>
            <a:ext cx="579438" cy="559779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E90-5F4F-F242-F6A0-0495F2687ED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598" y="3177588"/>
            <a:ext cx="5123901" cy="553422"/>
          </a:xfrm>
        </p:spPr>
        <p:txBody>
          <a:bodyPr/>
          <a:lstStyle/>
          <a:p>
            <a:r>
              <a:rPr lang="ru-RU" altLang="zh-CN" dirty="0"/>
              <a:t>Метаинформация </a:t>
            </a:r>
            <a:endParaRPr lang="en-US" altLang="zh-C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F89406-4A28-46A4-4A0A-C1404E5AE7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22023" y="3931308"/>
            <a:ext cx="579438" cy="559779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B0BC-F63A-E96A-DDDF-AAB1192ECE3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598" y="3937665"/>
            <a:ext cx="5123901" cy="553422"/>
          </a:xfrm>
        </p:spPr>
        <p:txBody>
          <a:bodyPr/>
          <a:lstStyle/>
          <a:p>
            <a:r>
              <a:rPr lang="ru-RU" altLang="zh-CN" dirty="0"/>
              <a:t>Предлагаемые варианты </a:t>
            </a:r>
            <a:r>
              <a:rPr lang="en-US" altLang="zh-CN" dirty="0"/>
              <a:t>ML</a:t>
            </a:r>
            <a:r>
              <a:rPr lang="ru-RU" altLang="zh-CN" dirty="0"/>
              <a:t> алгоритмов</a:t>
            </a:r>
            <a:endParaRPr lang="en-US" altLang="zh-C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AD954-6728-D445-9A73-28539BBE44A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22023" y="4692553"/>
            <a:ext cx="579438" cy="559779"/>
          </a:xfrm>
        </p:spPr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9BEE2C-6947-89B9-9262-197988F27C1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1546" y="4698910"/>
            <a:ext cx="5123901" cy="553422"/>
          </a:xfrm>
        </p:spPr>
        <p:txBody>
          <a:bodyPr/>
          <a:lstStyle/>
          <a:p>
            <a:r>
              <a:rPr lang="ru-RU" altLang="zh-CN" dirty="0"/>
              <a:t>Предлагаемые методы оценки построенных моделей</a:t>
            </a:r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0D72F7-F7AC-7002-D1DC-52813CFF5D4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>
            <a:noAutofit/>
          </a:bodyPr>
          <a:lstStyle/>
          <a:p>
            <a:r>
              <a:rPr lang="ru-RU" dirty="0"/>
              <a:t>Описание датасета</a:t>
            </a:r>
            <a:endParaRPr lang="en-C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anchor="ctr">
            <a:normAutofit/>
          </a:bodyPr>
          <a:lstStyle/>
          <a:p>
            <a:r>
              <a:rPr lang="ru-RU" sz="1600" b="0" i="0" dirty="0">
                <a:effectLst/>
                <a:latin typeface="Bahnschrift Light" panose="020B0502040204020203" pitchFamily="34" charset="0"/>
              </a:rPr>
              <a:t>«Los Angeles Building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and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 Safety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Permits</a:t>
            </a:r>
            <a:r>
              <a:rPr lang="ru-RU" sz="1600" dirty="0">
                <a:latin typeface="Bahnschrift Light" panose="020B0502040204020203" pitchFamily="34" charset="0"/>
              </a:rPr>
              <a:t>»</a:t>
            </a:r>
            <a:endParaRPr lang="ru-RU" sz="1600" b="0" i="0" dirty="0"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Размещён городом Лос-Анджелес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Содержит информацию о разрешениях на строительство, выданных в городе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Данные включают различные атрибуты, такие как</a:t>
            </a:r>
            <a:r>
              <a:rPr lang="en-US" sz="1600" dirty="0">
                <a:latin typeface="Bahnschrift Light" panose="020B0502040204020203" pitchFamily="34" charset="0"/>
              </a:rPr>
              <a:t>:</a:t>
            </a:r>
            <a:r>
              <a:rPr lang="ru-RU" sz="1600" dirty="0">
                <a:latin typeface="Bahnschrift Light" panose="020B0502040204020203" pitchFamily="34" charset="0"/>
              </a:rPr>
              <a:t>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Тип разрешения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Описание разрешения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Дата подачи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Разрешенная площадь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И другие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Данные могут использоваться для анализа тенденций в строительстве, прогнозирования будущих разрешений и др.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7C5845-316A-E91B-CC4D-076A41E4BA2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221995"/>
            <a:ext cx="4030964" cy="2425701"/>
          </a:xfrm>
        </p:spPr>
        <p:txBody>
          <a:bodyPr/>
          <a:lstStyle/>
          <a:p>
            <a:r>
              <a:rPr lang="ru-RU" altLang="zh-CN" noProof="0" dirty="0"/>
              <a:t>Целевая задача анализа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r>
              <a:rPr lang="ru-RU" altLang="zh-CN" dirty="0"/>
              <a:t>На основе данных о характеристиках разрешений, их типах, сопутствующих атрибутах, влияющих на исход одобрения разрешения</a:t>
            </a:r>
            <a:endParaRPr lang="zh-CN" altLang="en-US" dirty="0"/>
          </a:p>
        </p:txBody>
      </p:sp>
      <p:pic>
        <p:nvPicPr>
          <p:cNvPr id="5" name="Picture Placeholder 15" descr="Close-up of a calculator on financial charts and spreadsheets.">
            <a:extLst>
              <a:ext uri="{FF2B5EF4-FFF2-40B4-BE49-F238E27FC236}">
                <a16:creationId xmlns:a16="http://schemas.microsoft.com/office/drawing/2014/main" id="{5B988410-D6F5-A13C-B1C4-80234B0647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"/>
          <a:stretch/>
        </p:blipFill>
        <p:spPr>
          <a:xfrm>
            <a:off x="5776543" y="1320799"/>
            <a:ext cx="5030611" cy="43962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Классификация типов разрешения(</a:t>
            </a:r>
            <a:r>
              <a:rPr lang="ru-RU" altLang="zh-CN" dirty="0" err="1"/>
              <a:t>многоклассовая</a:t>
            </a:r>
            <a:r>
              <a:rPr lang="ru-RU" altLang="zh-CN" dirty="0"/>
              <a:t> классификация)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4256019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Предсказание вероятности одобрения разрешения(бинарная классификация)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3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884-F561-4E4D-994B-875C596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noProof="0" dirty="0"/>
              <a:t>Метаинформация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1B1B-4EB6-37C1-E1DF-DF663492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96A-38C2-639F-6019-5D210FDEF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zh-CN" dirty="0"/>
              <a:t>Формат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65C22-5AED-A768-0043-B4DF13CF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/>
              <a:t>Файл таблицы </a:t>
            </a:r>
            <a:r>
              <a:rPr lang="en-US" dirty="0"/>
              <a:t>.csv</a:t>
            </a:r>
            <a:r>
              <a:rPr lang="ru-RU" dirty="0"/>
              <a:t>, </a:t>
            </a:r>
            <a:r>
              <a:rPr lang="en-US" dirty="0"/>
              <a:t>&lt;1GB</a:t>
            </a:r>
            <a:endParaRPr lang="ru-RU" dirty="0"/>
          </a:p>
          <a:p>
            <a:r>
              <a:rPr lang="ru-RU" dirty="0"/>
              <a:t>Обновляется каждую неделю  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ACEAD-937C-9F38-68FB-6183FE6A7B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D04F8-766B-205B-5E7C-C6A2D514D29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803482" y="2809860"/>
            <a:ext cx="4256019" cy="830527"/>
          </a:xfrm>
        </p:spPr>
        <p:txBody>
          <a:bodyPr/>
          <a:lstStyle/>
          <a:p>
            <a:r>
              <a:rPr lang="ru-RU" altLang="zh-CN" dirty="0"/>
              <a:t>Атрибуты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7E23B8-19A1-9E2B-7919-2BECD158C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711470"/>
            <a:ext cx="4256020" cy="713282"/>
          </a:xfrm>
        </p:spPr>
        <p:txBody>
          <a:bodyPr/>
          <a:lstStyle/>
          <a:p>
            <a:r>
              <a:rPr lang="ru-RU" dirty="0"/>
              <a:t>65 атрибутов, 1млн+ записей</a:t>
            </a:r>
          </a:p>
          <a:p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D73369-E589-A89A-4AC6-0D8712AAE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3940A0-B5C0-EA7F-EC46-CB6B4CA9A4E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altLang="zh-CN" dirty="0"/>
              <a:t>Типы атрибутов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5C42D2-AD3F-93AB-C136-C2945103A5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float64(22)</a:t>
            </a:r>
          </a:p>
          <a:p>
            <a:r>
              <a:rPr lang="en-US" dirty="0"/>
              <a:t>object(43)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B6931E-5F6B-4127-9CB9-390AB90AB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155068C-2911-46B1-88CC-248823D175E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F935C0A-B8E4-CEF6-9A3D-551F708AE56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5570087-B800-9142-74E6-CCC66BCD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830" y="5219700"/>
            <a:ext cx="1666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74A-3F88-BD2C-E61F-D7650331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</p:spPr>
        <p:txBody>
          <a:bodyPr/>
          <a:lstStyle/>
          <a:p>
            <a:r>
              <a:rPr lang="ru-RU" dirty="0"/>
              <a:t>Обработка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1368-DB2A-9983-E8DD-1C569A26936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54095" y="2835696"/>
            <a:ext cx="4256019" cy="830527"/>
          </a:xfrm>
        </p:spPr>
        <p:txBody>
          <a:bodyPr/>
          <a:lstStyle/>
          <a:p>
            <a:r>
              <a:rPr lang="ru-RU" altLang="zh-CN" dirty="0"/>
              <a:t>Пропуски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48AF-4224-C31E-41FF-EAE9ECD786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/>
              <a:t>Всего атрибутов</a:t>
            </a:r>
            <a:r>
              <a:rPr lang="en-US" dirty="0"/>
              <a:t>:</a:t>
            </a:r>
            <a:r>
              <a:rPr lang="ru-RU" dirty="0"/>
              <a:t> 65</a:t>
            </a:r>
            <a:br>
              <a:rPr lang="en-US" dirty="0"/>
            </a:br>
            <a:r>
              <a:rPr lang="ru-RU" dirty="0"/>
              <a:t>Количество атрибутов с пропусками</a:t>
            </a:r>
            <a:r>
              <a:rPr lang="en-US" dirty="0"/>
              <a:t>:</a:t>
            </a:r>
            <a:r>
              <a:rPr lang="ru-RU" dirty="0"/>
              <a:t> 57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6BAD-A747-3B97-F30C-09F21049C118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054093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E5BFF-D419-3026-A87C-B6D6B21AEF6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2" y="4797946"/>
            <a:ext cx="4907795" cy="713282"/>
          </a:xfrm>
        </p:spPr>
        <p:txBody>
          <a:bodyPr>
            <a:normAutofit/>
          </a:bodyPr>
          <a:lstStyle/>
          <a:p>
            <a:r>
              <a:rPr lang="ru-RU" dirty="0"/>
              <a:t>Наибольший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Event Code – 100%</a:t>
            </a:r>
          </a:p>
          <a:p>
            <a:r>
              <a:rPr lang="ru-RU" dirty="0"/>
              <a:t>Наименьший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Street Name – 0.01%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2DEA0-7215-A718-A1AC-EB29E6BADFE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C0E4C-96AC-2EA2-62B0-EE84614479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6A22D-82ED-00C3-5BEE-151F557DA20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D47B9-5599-976A-5307-F0962B54DB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C4B98-CE3D-0813-17A5-78D88ABA51F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1D530E-5D51-F219-F97B-F85F6AB955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1A7EADEC-BE7B-C640-29B4-115DD50644B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514DD5-79CF-EF2F-9471-EAA7D853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1678"/>
            <a:ext cx="5041904" cy="5615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20F1508-21E3-C046-410D-6DD7A9E7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25" y="483803"/>
            <a:ext cx="7349460" cy="42113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C4F5AC-E609-36BB-BC2C-474A05B10B21}"/>
              </a:ext>
            </a:extLst>
          </p:cNvPr>
          <p:cNvSpPr txBox="1"/>
          <p:nvPr/>
        </p:nvSpPr>
        <p:spPr>
          <a:xfrm>
            <a:off x="7593230" y="4631063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Детализация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73613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Алгоритмы </a:t>
            </a:r>
            <a:r>
              <a:rPr lang="en-US" altLang="zh-CN" dirty="0"/>
              <a:t>ML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1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8C8F-268A-1B48-F075-06EEE01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3FA-19D8-1CB2-FF67-C987764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431C-67F9-ED14-6F87-084EC0D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 err="1"/>
              <a:t>Многоклассовая</a:t>
            </a:r>
            <a:r>
              <a:rPr lang="ru-RU" altLang="zh-CN" dirty="0"/>
              <a:t> классификация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FA88-CCA8-22CF-A1E4-E81051772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A27A6-C12B-6E62-E6B9-B0F33D8DD58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noProof="1"/>
              <a:t>Устойчивость к пропускам и шуму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0E804C-4E50-0748-5874-01B78C889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538BA7-B04D-C2DC-8BA9-3FECF614E0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разнородными данными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A3D8A16-1061-1241-A62B-E0DF756031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C8045C-7091-EDE6-EF31-47B97B96EE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Устойчивость к переобучению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2FA9558-16E9-23C5-978D-2F69E6BBB3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9E5E8D-12F2-5E57-C88A-F4B5A7CA52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28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EEF9-F614-E4B0-5151-C7055621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8D0EE408-A464-7E9F-C856-AA7D9AC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</p:spPr>
        <p:txBody>
          <a:bodyPr lIns="0" tIns="0" rIns="0" bIns="0">
            <a:noAutofit/>
          </a:bodyPr>
          <a:lstStyle/>
          <a:p>
            <a:r>
              <a:rPr lang="ru-RU" dirty="0"/>
              <a:t>Как применять?</a:t>
            </a:r>
            <a:endParaRPr lang="en-C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A066D-46EF-636A-B52B-F3F58366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0428" y="2247809"/>
            <a:ext cx="7173139" cy="613318"/>
          </a:xfrm>
        </p:spPr>
        <p:txBody>
          <a:bodyPr/>
          <a:lstStyle/>
          <a:p>
            <a:r>
              <a:rPr lang="ru-RU" altLang="zh-CN" dirty="0"/>
              <a:t>Для бинарной классификации(одобрено</a:t>
            </a:r>
            <a:r>
              <a:rPr lang="en-US" altLang="zh-CN" dirty="0"/>
              <a:t>/</a:t>
            </a:r>
            <a:r>
              <a:rPr lang="ru-RU" altLang="zh-CN" dirty="0"/>
              <a:t>не одобрено)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DCF6-0FF7-AB08-D9C1-B88A5879C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/>
          <a:lstStyle/>
          <a:p>
            <a:r>
              <a:rPr lang="ru-RU" dirty="0"/>
              <a:t>Использовать атрибут </a:t>
            </a:r>
            <a:r>
              <a:rPr lang="en-US" dirty="0"/>
              <a:t>Status</a:t>
            </a:r>
            <a:r>
              <a:rPr lang="ru-RU" dirty="0"/>
              <a:t> (ожидая значения «</a:t>
            </a:r>
            <a:r>
              <a:rPr lang="en-US" dirty="0"/>
              <a:t>Approved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или «</a:t>
            </a:r>
            <a:r>
              <a:rPr lang="en-US" dirty="0"/>
              <a:t>Rejected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DAF61-28D3-52A5-81F4-E2E2D2E4044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160428" y="3626741"/>
            <a:ext cx="7173139" cy="613318"/>
          </a:xfrm>
        </p:spPr>
        <p:txBody>
          <a:bodyPr/>
          <a:lstStyle/>
          <a:p>
            <a:r>
              <a:rPr lang="ru-RU" altLang="zh-CN" dirty="0"/>
              <a:t>Для классификации типов разрешений</a:t>
            </a:r>
            <a:endParaRPr lang="en-US" altLang="zh-C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A8F38B-0E11-1534-EC31-D825E02F9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/>
          <a:lstStyle/>
          <a:p>
            <a:r>
              <a:rPr lang="ru-RU" dirty="0"/>
              <a:t>Использовать атрибут </a:t>
            </a:r>
            <a:r>
              <a:rPr lang="en-US" dirty="0"/>
              <a:t>Permit Type(</a:t>
            </a:r>
            <a:r>
              <a:rPr lang="ru-RU" dirty="0"/>
              <a:t>статус разрешения) или </a:t>
            </a:r>
            <a:r>
              <a:rPr lang="en-US" dirty="0"/>
              <a:t>Permit Sub-Type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A8D18A-52C5-C02C-884C-5D37FD23C9F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60426" y="5007045"/>
            <a:ext cx="7173139" cy="613318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9AC889-3EB5-6E7C-8288-1DB3F45B58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6FC6B0-C40D-7A7D-21D4-53DEFD12325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9F434-A2A9-B8F1-CDBB-0B0E81A6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63" y="4990121"/>
            <a:ext cx="9607140" cy="142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09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a245ac7-8344-459a-b9d4-1fffc5d0cb56.pp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359</Words>
  <Application>Microsoft Office PowerPoint</Application>
  <PresentationFormat>Широкоэкранный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Meiryo</vt:lpstr>
      <vt:lpstr>Aptos</vt:lpstr>
      <vt:lpstr>Arial</vt:lpstr>
      <vt:lpstr>Bahnschrift Light</vt:lpstr>
      <vt:lpstr>Franklin Gothic Book</vt:lpstr>
      <vt:lpstr>Custom</vt:lpstr>
      <vt:lpstr>Los Angeles Building and Safety Permits</vt:lpstr>
      <vt:lpstr>Структура</vt:lpstr>
      <vt:lpstr>Описание датасета</vt:lpstr>
      <vt:lpstr>Целевая задача анализа данных</vt:lpstr>
      <vt:lpstr>Метаинформация</vt:lpstr>
      <vt:lpstr>Обработка</vt:lpstr>
      <vt:lpstr>Алгоритмы ML</vt:lpstr>
      <vt:lpstr>Random Forest</vt:lpstr>
      <vt:lpstr>Как применять?</vt:lpstr>
      <vt:lpstr>Градиентный бустинг</vt:lpstr>
      <vt:lpstr>Оценка моделей</vt:lpstr>
      <vt:lpstr>Методы оценки качества </vt:lpstr>
      <vt:lpstr>Спасибо за внимание!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Владас Гечис</dc:creator>
  <cp:keywords/>
  <dc:description/>
  <cp:lastModifiedBy>Владас Гечис</cp:lastModifiedBy>
  <cp:revision>4</cp:revision>
  <dcterms:modified xsi:type="dcterms:W3CDTF">2025-03-19T16:07:24Z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