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05" r:id="rId5"/>
    <p:sldId id="258" r:id="rId6"/>
    <p:sldId id="260" r:id="rId7"/>
    <p:sldId id="312" r:id="rId8"/>
    <p:sldId id="313" r:id="rId9"/>
    <p:sldId id="319" r:id="rId10"/>
    <p:sldId id="308" r:id="rId11"/>
    <p:sldId id="290" r:id="rId12"/>
    <p:sldId id="320" r:id="rId13"/>
    <p:sldId id="321" r:id="rId14"/>
    <p:sldId id="322" r:id="rId15"/>
    <p:sldId id="307" r:id="rId16"/>
    <p:sldId id="323" r:id="rId17"/>
    <p:sldId id="324" r:id="rId18"/>
    <p:sldId id="325" r:id="rId19"/>
    <p:sldId id="314" r:id="rId20"/>
    <p:sldId id="318" r:id="rId21"/>
    <p:sldId id="326" r:id="rId22"/>
    <p:sldId id="327" r:id="rId23"/>
    <p:sldId id="331" r:id="rId24"/>
    <p:sldId id="330" r:id="rId25"/>
    <p:sldId id="332" r:id="rId26"/>
    <p:sldId id="304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0C1A2-0C33-45AA-8A88-46600E2A4F6C}" v="6" dt="2025-03-12T13:10:4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215144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28" r:id="rId55"/>
    <p:sldLayoutId id="2147483729" r:id="rId56"/>
    <p:sldLayoutId id="2147483700" r:id="rId57"/>
    <p:sldLayoutId id="2147483701" r:id="rId58"/>
    <p:sldLayoutId id="2147483702" r:id="rId59"/>
    <p:sldLayoutId id="2147483703" r:id="rId60"/>
    <p:sldLayoutId id="2147483704" r:id="rId61"/>
    <p:sldLayoutId id="2147483661" r:id="rId6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54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4BFD-6D30-5A70-844F-CA99578E9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26CA1-4A23-56D2-B3FF-35C820A2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lIns="0" tIns="0" rIns="0" bIns="0"/>
          <a:lstStyle/>
          <a:p>
            <a:r>
              <a:rPr lang="en-US" altLang="zh-CN" dirty="0"/>
              <a:t>Los Angeles Building and Safety Permits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40DE07-30E8-D610-CCC9-3F08AA94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/>
          <a:p>
            <a:r>
              <a:rPr lang="ru-RU" altLang="zh-CN" dirty="0"/>
              <a:t>Практическая работа №</a:t>
            </a:r>
            <a:r>
              <a:rPr lang="en-US" altLang="zh-CN" dirty="0"/>
              <a:t>2</a:t>
            </a:r>
            <a:r>
              <a:rPr lang="ru-RU" altLang="zh-CN" dirty="0"/>
              <a:t>+3</a:t>
            </a:r>
            <a:endParaRPr lang="zh-CN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81229-4C1C-2B60-7B6E-BA3D182788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1208" y="5212080"/>
            <a:ext cx="2127250" cy="1071245"/>
          </a:xfrm>
        </p:spPr>
        <p:txBody>
          <a:bodyPr>
            <a:normAutofit/>
          </a:bodyPr>
          <a:lstStyle/>
          <a:p>
            <a:r>
              <a:rPr lang="ru-RU" altLang="zh-CN" dirty="0"/>
              <a:t>Группа 2372</a:t>
            </a:r>
          </a:p>
          <a:p>
            <a:r>
              <a:rPr lang="ru-RU" altLang="zh-CN" dirty="0"/>
              <a:t>Гечис Владас</a:t>
            </a:r>
            <a:br>
              <a:rPr lang="ru-RU" altLang="zh-CN" dirty="0"/>
            </a:br>
            <a:r>
              <a:rPr lang="ru-RU" altLang="zh-CN" dirty="0"/>
              <a:t>Соколовский Владислав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9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3C2-5C7E-DE44-F92B-45F06DA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89" y="221995"/>
            <a:ext cx="7937479" cy="2425701"/>
          </a:xfrm>
        </p:spPr>
        <p:txBody>
          <a:bodyPr/>
          <a:lstStyle/>
          <a:p>
            <a:r>
              <a:rPr lang="ru-RU" dirty="0"/>
              <a:t>Настройки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EB4A-64CF-81AE-83C3-AC1A04E857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18233" y="5055703"/>
            <a:ext cx="4030963" cy="180229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A3077-0DF8-D646-9CFD-72A712EDD61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52DB29F-9712-4CAB-C987-13F53FD13885}"/>
              </a:ext>
            </a:extLst>
          </p:cNvPr>
          <p:cNvSpPr txBox="1">
            <a:spLocks/>
          </p:cNvSpPr>
          <p:nvPr/>
        </p:nvSpPr>
        <p:spPr>
          <a:xfrm>
            <a:off x="1118233" y="3794550"/>
            <a:ext cx="4572630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EE4934-A640-6E5D-BEF5-41895BD6F16E}"/>
              </a:ext>
            </a:extLst>
          </p:cNvPr>
          <p:cNvSpPr txBox="1">
            <a:spLocks/>
          </p:cNvSpPr>
          <p:nvPr/>
        </p:nvSpPr>
        <p:spPr>
          <a:xfrm>
            <a:off x="1118233" y="3078322"/>
            <a:ext cx="6556475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59F2F58-D20B-4DE6-A59B-F8FF8D11CC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DCB4D80-A500-496A-92D6-2CAB3F06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3" y="2810350"/>
            <a:ext cx="8705705" cy="19143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5252D7D-37D2-4D6A-8485-598F38218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3" y="5063091"/>
            <a:ext cx="37528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9688706-3EC1-978E-8B68-D5AD9E77164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108138" y="-321927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 altLang="zh-CN" dirty="0"/>
              <a:t>Random Forest</a:t>
            </a:r>
            <a:endParaRPr lang="zh-CN" altLang="en-US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04B4D8-36AF-3F81-D0A2-6565901A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567" y="1978548"/>
            <a:ext cx="7168299" cy="3460960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dirty="0"/>
              <a:t>Инициализируем модель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dirty="0"/>
              <a:t>Алгоритм </a:t>
            </a:r>
            <a:r>
              <a:rPr lang="en-US" altLang="zh-CN" dirty="0"/>
              <a:t>Random Forest</a:t>
            </a:r>
            <a:endParaRPr lang="ru-RU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sz="1600" dirty="0"/>
              <a:t>Настройки</a:t>
            </a:r>
            <a:r>
              <a:rPr lang="en-US" altLang="zh-CN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sz="1400" dirty="0"/>
              <a:t> </a:t>
            </a:r>
            <a:r>
              <a:rPr lang="ru-RU" altLang="zh-CN" sz="1400" dirty="0" err="1"/>
              <a:t>n_estimators</a:t>
            </a:r>
            <a:r>
              <a:rPr lang="en-US" altLang="zh-CN" sz="1400" dirty="0"/>
              <a:t> </a:t>
            </a:r>
            <a:r>
              <a:rPr lang="ru-RU" altLang="zh-CN" sz="1400" dirty="0"/>
              <a:t>=</a:t>
            </a:r>
            <a:r>
              <a:rPr lang="en-US" altLang="zh-CN" sz="1400" dirty="0"/>
              <a:t> </a:t>
            </a:r>
            <a:r>
              <a:rPr lang="ru-RU" altLang="zh-CN" sz="1400" dirty="0"/>
              <a:t>100  # Количество деревьев в "лесу"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sz="1400" dirty="0"/>
              <a:t> </a:t>
            </a:r>
            <a:r>
              <a:rPr lang="ru-RU" altLang="zh-CN" sz="1400" dirty="0" err="1"/>
              <a:t>n_jobs</a:t>
            </a:r>
            <a:r>
              <a:rPr lang="en-US" altLang="zh-CN" sz="1400" dirty="0"/>
              <a:t> </a:t>
            </a:r>
            <a:r>
              <a:rPr lang="ru-RU" altLang="zh-CN" sz="1400" dirty="0"/>
              <a:t>=</a:t>
            </a:r>
            <a:r>
              <a:rPr lang="en-US" altLang="zh-CN" sz="1400" dirty="0"/>
              <a:t>  </a:t>
            </a:r>
            <a:r>
              <a:rPr lang="ru-RU" altLang="zh-CN" sz="1400" dirty="0"/>
              <a:t>1          # Задействованные ядра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sz="1400" dirty="0"/>
              <a:t> </a:t>
            </a:r>
            <a:r>
              <a:rPr lang="ru-RU" altLang="zh-CN" sz="1400" dirty="0" err="1"/>
              <a:t>random_state</a:t>
            </a:r>
            <a:r>
              <a:rPr lang="en-US" altLang="zh-CN" sz="1400" dirty="0"/>
              <a:t> </a:t>
            </a:r>
            <a:r>
              <a:rPr lang="ru-RU" altLang="zh-CN" sz="1400" dirty="0"/>
              <a:t>=</a:t>
            </a:r>
            <a:r>
              <a:rPr lang="en-US" altLang="zh-CN" sz="1400" dirty="0"/>
              <a:t> </a:t>
            </a:r>
            <a:r>
              <a:rPr lang="ru-RU" altLang="zh-CN" sz="1400" dirty="0"/>
              <a:t>42   # Фиксация случайности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625BCD-D5D7-B032-922C-DD8AB8470A8F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ADA2B-9650-262B-84CC-62C479B4E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34" y="4751947"/>
            <a:ext cx="7891569" cy="16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4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8C8F-268A-1B48-F075-06EEE01B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3FA-19D8-1CB2-FF67-C9877640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>
            <a:noAutofit/>
          </a:bodyPr>
          <a:lstStyle/>
          <a:p>
            <a:r>
              <a:rPr lang="ru-RU" dirty="0"/>
              <a:t>Оценка модели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431C-67F9-ED14-6F87-084EC0D5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/>
              <a:t>Стандартные метрики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FA88-CCA8-22CF-A1E4-E81051772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5A27A6-C12B-6E62-E6B9-B0F33D8DD58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ru-RU" noProof="1"/>
              <a:t>Устойчивость к пропускам и шуму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0E804C-4E50-0748-5874-01B78C889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538BA7-B04D-C2DC-8BA9-3FECF614E0C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Работа с разнородными данными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A3D8A16-1061-1241-A62B-E0DF756031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DC8045C-7091-EDE6-EF31-47B97B96EE9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Устойчивость к переобучению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2FA9558-16E9-23C5-978D-2F69E6BBB3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9E5E8D-12F2-5E57-C88A-F4B5A7CA52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CF20E61-A08E-43C8-9046-2F292349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76" y="4483954"/>
            <a:ext cx="4323631" cy="8286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586F51-4E8D-2C45-C29F-4CD29841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689" r="1394" b="64958"/>
          <a:stretch/>
        </p:blipFill>
        <p:spPr>
          <a:xfrm>
            <a:off x="1242963" y="3039034"/>
            <a:ext cx="4256019" cy="9479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332E39D-7CE8-09EE-5BC3-9EB8E842C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967" y="2151448"/>
            <a:ext cx="6516474" cy="38746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5283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9688706-3EC1-978E-8B68-D5AD9E77164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2983092" y="-956022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US" altLang="zh-CN" dirty="0" err="1"/>
              <a:t>XGBoost</a:t>
            </a:r>
            <a:endParaRPr lang="zh-CN" altLang="en-US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04B4D8-36AF-3F81-D0A2-6565901A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8626" y="933957"/>
            <a:ext cx="7168299" cy="3460960"/>
          </a:xfrm>
        </p:spPr>
        <p:txBody>
          <a:bodyPr vert="horz" lIns="0" tIns="0" rIns="0" bIns="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dirty="0"/>
              <a:t>Инициализируем модель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dirty="0"/>
              <a:t>Алгоритм Градиентный </a:t>
            </a:r>
            <a:r>
              <a:rPr lang="ru-RU" altLang="zh-CN" dirty="0" err="1"/>
              <a:t>бустинг</a:t>
            </a:r>
            <a:endParaRPr lang="ru-RU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sz="1600" dirty="0"/>
              <a:t>Настройки</a:t>
            </a:r>
            <a:r>
              <a:rPr lang="en-US" altLang="zh-CN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400" dirty="0"/>
              <a:t> </a:t>
            </a:r>
            <a:r>
              <a:rPr lang="en-US" altLang="zh-CN" sz="1400" dirty="0" err="1"/>
              <a:t>use_label_encoder</a:t>
            </a:r>
            <a:r>
              <a:rPr lang="en-US" altLang="zh-CN" sz="1400" dirty="0"/>
              <a:t>=False,  # </a:t>
            </a:r>
            <a:r>
              <a:rPr lang="ru-RU" altLang="zh-CN" sz="1400" dirty="0"/>
              <a:t>Отключение внутреннего кодировщика меток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sz="1400" dirty="0"/>
              <a:t> </a:t>
            </a:r>
            <a:r>
              <a:rPr lang="en-US" altLang="zh-CN" sz="1400" dirty="0" err="1"/>
              <a:t>eval_metric</a:t>
            </a:r>
            <a:r>
              <a:rPr lang="en-US" altLang="zh-CN" sz="1400" dirty="0"/>
              <a:t>='</a:t>
            </a:r>
            <a:r>
              <a:rPr lang="en-US" altLang="zh-CN" sz="1400" dirty="0" err="1"/>
              <a:t>logloss</a:t>
            </a:r>
            <a:r>
              <a:rPr lang="en-US" altLang="zh-CN" sz="1400" dirty="0"/>
              <a:t>',    # </a:t>
            </a:r>
            <a:r>
              <a:rPr lang="ru-RU" altLang="zh-CN" sz="1400" dirty="0"/>
              <a:t>Метрика для оценки качества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sz="1400" dirty="0"/>
              <a:t> </a:t>
            </a:r>
            <a:r>
              <a:rPr lang="en-US" altLang="zh-CN" sz="1400" dirty="0" err="1"/>
              <a:t>random_state</a:t>
            </a:r>
            <a:r>
              <a:rPr lang="en-US" altLang="zh-CN" sz="1400" dirty="0"/>
              <a:t>=42           # </a:t>
            </a:r>
            <a:r>
              <a:rPr lang="ru-RU" altLang="zh-CN" sz="1400" dirty="0"/>
              <a:t>Фиксация случайности</a:t>
            </a:r>
            <a:endParaRPr lang="en-US" altLang="zh-CN" sz="1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625BCD-D5D7-B032-922C-DD8AB8470A8F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F1FA53-31FF-D166-1B82-BAD16A9B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40" y="3600450"/>
            <a:ext cx="5972175" cy="28194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F94EC5-8DD8-76A1-5BD8-D5C380BE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5010150"/>
            <a:ext cx="4657725" cy="13906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E8735E-6220-0018-EDEA-35AC110F4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209" y="5010150"/>
            <a:ext cx="20955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2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8C8F-268A-1B48-F075-06EEE01B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3FA-19D8-1CB2-FF67-C9877640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>
            <a:noAutofit/>
          </a:bodyPr>
          <a:lstStyle/>
          <a:p>
            <a:r>
              <a:rPr lang="ru-RU" dirty="0"/>
              <a:t>Оценка модели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431C-67F9-ED14-6F87-084EC0D5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/>
              <a:t>Стандартные метрики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FA88-CCA8-22CF-A1E4-E81051772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5A27A6-C12B-6E62-E6B9-B0F33D8DD58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ru-RU" noProof="1"/>
              <a:t>Устойчивость к пропускам и шуму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0E804C-4E50-0748-5874-01B78C889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538BA7-B04D-C2DC-8BA9-3FECF614E0C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Работа с разнородными данными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A3D8A16-1061-1241-A62B-E0DF756031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DC8045C-7091-EDE6-EF31-47B97B96EE9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Устойчивость к переобучению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2FA9558-16E9-23C5-978D-2F69E6BBB3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9E5E8D-12F2-5E57-C88A-F4B5A7CA52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D008CA-76EB-41EE-BCBF-9D67845B5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98" y="2182007"/>
            <a:ext cx="6359551" cy="35540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0F511B-7144-4048-8BA7-43ED44FF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40" y="4659690"/>
            <a:ext cx="4521305" cy="8286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8058412-74B0-9E6F-9038-86C9EE5609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4" r="1145" b="52626"/>
          <a:stretch/>
        </p:blipFill>
        <p:spPr>
          <a:xfrm>
            <a:off x="1104553" y="3011097"/>
            <a:ext cx="4256019" cy="14328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376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8C8F-268A-1B48-F075-06EEE01B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3FA-19D8-1CB2-FF67-C9877640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>
            <a:noAutofit/>
          </a:bodyPr>
          <a:lstStyle/>
          <a:p>
            <a:r>
              <a:rPr lang="ru-RU" dirty="0"/>
              <a:t>Оценка моделей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431C-67F9-ED14-6F87-084EC0D5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FA88-CCA8-22CF-A1E4-E81051772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5A27A6-C12B-6E62-E6B9-B0F33D8DD58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ru-RU" altLang="zh-CN" noProof="1"/>
              <a:t>По вертикальной оси</a:t>
            </a:r>
            <a:r>
              <a:rPr lang="en-US" altLang="zh-CN" noProof="1"/>
              <a:t>: True Positive rate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0E804C-4E50-0748-5874-01B78C889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538BA7-B04D-C2DC-8BA9-3FECF614E0C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Работа с разнородными данными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A3D8A16-1061-1241-A62B-E0DF756031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DC8045C-7091-EDE6-EF31-47B97B96EE9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244427"/>
            <a:ext cx="4256019" cy="830527"/>
          </a:xfrm>
        </p:spPr>
        <p:txBody>
          <a:bodyPr/>
          <a:lstStyle/>
          <a:p>
            <a:r>
              <a:rPr lang="ru-RU" dirty="0"/>
              <a:t>По горизонтальной оси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False Positive Rate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2FA9558-16E9-23C5-978D-2F69E6BBB3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9E5E8D-12F2-5E57-C88A-F4B5A7CA52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59D516-5A85-6567-6041-CBEB81399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0" y="1986401"/>
            <a:ext cx="6021403" cy="45160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440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884-F561-4E4D-994B-875C596F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noProof="0" dirty="0"/>
              <a:t>Сравнение моделей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1B1B-4EB6-37C1-E1DF-DF66349284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E96A-38C2-639F-6019-5D210FDEF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65C22-5AED-A768-0043-B4DF13CF4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8738" y="2434589"/>
            <a:ext cx="4256020" cy="713282"/>
          </a:xfrm>
        </p:spPr>
        <p:txBody>
          <a:bodyPr>
            <a:normAutofit/>
          </a:bodyPr>
          <a:lstStyle/>
          <a:p>
            <a:r>
              <a:rPr lang="ru-RU" dirty="0" err="1"/>
              <a:t>XGBoost</a:t>
            </a:r>
            <a:r>
              <a:rPr lang="ru-RU" dirty="0"/>
              <a:t> чуть лучше по F1-score и </a:t>
            </a:r>
            <a:r>
              <a:rPr lang="ru-RU" dirty="0" err="1"/>
              <a:t>Recall</a:t>
            </a:r>
            <a:r>
              <a:rPr lang="ru-RU" dirty="0"/>
              <a:t> для класса 1, но хуже предсказывает класс 0.</a:t>
            </a:r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1ACEAD-937C-9F38-68FB-6183FE6A7B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9D04F8-766B-205B-5E7C-C6A2D514D29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803482" y="2809860"/>
            <a:ext cx="4256019" cy="83052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7E23B8-19A1-9E2B-7919-2BECD158CB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78" y="3390111"/>
            <a:ext cx="4256020" cy="713282"/>
          </a:xfrm>
        </p:spPr>
        <p:txBody>
          <a:bodyPr/>
          <a:lstStyle/>
          <a:p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Forest</a:t>
            </a:r>
            <a:r>
              <a:rPr lang="ru-RU" dirty="0"/>
              <a:t> немного лучше балансирует Precision для обоих классов.</a:t>
            </a:r>
          </a:p>
          <a:p>
            <a:endParaRPr lang="ru-RU" dirty="0"/>
          </a:p>
          <a:p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D73369-E589-A89A-4AC6-0D8712AAE0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3940A0-B5C0-EA7F-EC46-CB6B4CA9A4E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ru-RU" altLang="zh-CN" dirty="0"/>
              <a:t>Дисбаланс классов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5C42D2-AD3F-93AB-C136-C2945103A5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Обе модели страдают от дисбаланса данных — это основная проблема.</a:t>
            </a:r>
          </a:p>
          <a:p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B6931E-5F6B-4127-9CB9-390AB90AB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78" y="5265677"/>
            <a:ext cx="4256020" cy="713282"/>
          </a:xfrm>
        </p:spPr>
        <p:txBody>
          <a:bodyPr>
            <a:normAutofit lnSpcReduction="10000"/>
          </a:bodyPr>
          <a:lstStyle/>
          <a:p>
            <a:r>
              <a:rPr lang="ru-RU" altLang="zh-CN" dirty="0"/>
              <a:t>Для улучшения результатов необходимо обработать дисбаланс классов и настройку порогов классификации.</a:t>
            </a:r>
          </a:p>
          <a:p>
            <a:endParaRPr lang="ru-RU" altLang="zh-CN" dirty="0"/>
          </a:p>
          <a:p>
            <a:endParaRPr lang="en-US" altLang="zh-CN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155068C-2911-46B1-88CC-248823D175E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CF935C0A-B8E4-CEF6-9A3D-551F708AE56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42C21B-6D29-4B87-95C2-5DD18FBCB8BD}"/>
              </a:ext>
            </a:extLst>
          </p:cNvPr>
          <p:cNvSpPr txBox="1">
            <a:spLocks/>
          </p:cNvSpPr>
          <p:nvPr/>
        </p:nvSpPr>
        <p:spPr>
          <a:xfrm>
            <a:off x="5713042" y="5235399"/>
            <a:ext cx="744537" cy="7604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r>
              <a:rPr lang="ru-RU" dirty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0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B80D-9339-B96A-B381-09472A8D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5FA3-5EB4-367C-D151-5DB07F84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>
            <a:noAutofit/>
          </a:bodyPr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23B4-D779-DBE3-2AB2-900AAC07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/>
              <a:t>Обе модели практически идентичны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3E2A-D96C-C0FC-060C-927B8F0FC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r>
              <a:rPr lang="ru-RU" dirty="0"/>
              <a:t>В классе 1(одобрено) XGB превосходит по всем метрикам, демонстрируя более сбалансированное качество. В классе 0(не одобрено) </a:t>
            </a:r>
            <a:r>
              <a:rPr lang="en-US" dirty="0"/>
              <a:t>RF </a:t>
            </a:r>
            <a:r>
              <a:rPr lang="ru-RU" dirty="0"/>
              <a:t>показывает результаты лучше.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D63F1A-75AC-EBCA-1AB2-86175F550FE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ru-RU" altLang="zh-CN" noProof="1"/>
              <a:t>Обе модели хорошо находят реальные одобрения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A71383C-EED9-26E4-EE18-FA3EE83F6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>
            <a:noAutofit/>
          </a:bodyPr>
          <a:lstStyle/>
          <a:p>
            <a:r>
              <a:rPr lang="en-US" dirty="0"/>
              <a:t>Recall (</a:t>
            </a:r>
            <a:r>
              <a:rPr lang="ru-RU" dirty="0"/>
              <a:t>Полнота для класса 1):</a:t>
            </a:r>
          </a:p>
          <a:p>
            <a:r>
              <a:rPr lang="en-US" dirty="0"/>
              <a:t>Random Forest: 0.9</a:t>
            </a:r>
            <a:r>
              <a:rPr lang="ru-RU" dirty="0"/>
              <a:t>0</a:t>
            </a:r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: 0.9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470F7-DBA5-E66A-7A08-8455ADA6DFD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Дисбаланс классов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C8D209-08F1-9D7A-5A32-6CD924782B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/>
          <a:lstStyle/>
          <a:p>
            <a:r>
              <a:rPr lang="ru-RU" dirty="0"/>
              <a:t>Обе модели хуже работают с классом 0 из-за дисбаланса (198,951 примеров класса 1 против 17,451 класса 0)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72907ED-DB55-F54F-5D2C-72DD08D806D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380514"/>
            <a:ext cx="4256019" cy="830527"/>
          </a:xfrm>
        </p:spPr>
        <p:txBody>
          <a:bodyPr/>
          <a:lstStyle/>
          <a:p>
            <a:r>
              <a:rPr lang="ru-RU" dirty="0"/>
              <a:t>AUC моделей: </a:t>
            </a:r>
            <a:r>
              <a:rPr lang="en-US" dirty="0"/>
              <a:t>0.75/</a:t>
            </a:r>
            <a:r>
              <a:rPr lang="ru-RU" dirty="0"/>
              <a:t>0.76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5A2F79B-5B8E-8995-34ED-B6287BB232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260445"/>
            <a:ext cx="4256020" cy="1090951"/>
          </a:xfrm>
        </p:spPr>
        <p:txBody>
          <a:bodyPr/>
          <a:lstStyle/>
          <a:p>
            <a:r>
              <a:rPr lang="ru-RU" dirty="0"/>
              <a:t>Обе модели умеренно хорошо разделяют классы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39F008-5BB1-9F20-E905-5F1EB0B7A86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34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9688706-3EC1-978E-8B68-D5AD9E77164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ru-RU" altLang="zh-CN" dirty="0"/>
              <a:t>Параллельный режим</a:t>
            </a:r>
            <a:endParaRPr lang="zh-CN" altLang="en-US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04B4D8-36AF-3F81-D0A2-6565901A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altLang="zh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625BCD-D5D7-B032-922C-DD8AB8470A8F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78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EC28C-6691-9CBD-326A-ACCD7202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4EA5746E-5446-1F0E-84B9-AE301F97022B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108138" y="-321927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ru-RU" altLang="zh-CN" dirty="0"/>
              <a:t>Параллельный режим</a:t>
            </a:r>
            <a:endParaRPr lang="zh-CN" altLang="en-US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B7A667D-AFF2-6FC2-C872-3210DB2CF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567" y="1978548"/>
            <a:ext cx="7168299" cy="34609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ru-RU" altLang="zh-CN" dirty="0"/>
              <a:t>Параллельный режим позволяет: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dirty="0"/>
              <a:t>ускорить обучение нескольких моделей одновременно,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dirty="0"/>
              <a:t>использовать все доступные ядра процессора,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zh-CN" dirty="0"/>
              <a:t>повысить общую эффективность при экспериментах с несколькими алгоритмами.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altLang="zh-CN" sz="14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6769F2-A41B-AD8F-EB3E-EDBFD7B71B48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72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181B677F-5449-79E7-D9CB-491179D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</p:spPr>
        <p:txBody>
          <a:bodyPr anchor="ctr">
            <a:normAutofit/>
          </a:bodyPr>
          <a:lstStyle/>
          <a:p>
            <a:r>
              <a:rPr lang="ru-RU" dirty="0"/>
              <a:t>Структура</a:t>
            </a:r>
            <a:endParaRPr lang="en-C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099FC8-FFF2-566E-E372-F082F915697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22023" y="1671090"/>
            <a:ext cx="579438" cy="559779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1AC-8B54-DD01-4666-DED42E0D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1547" y="1677447"/>
            <a:ext cx="5123901" cy="553422"/>
          </a:xfrm>
        </p:spPr>
        <p:txBody>
          <a:bodyPr/>
          <a:lstStyle/>
          <a:p>
            <a:r>
              <a:rPr lang="ru-RU" altLang="zh-CN" dirty="0"/>
              <a:t>«В прошлых сериях»</a:t>
            </a:r>
            <a:endParaRPr lang="en-US" altLang="zh-C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0ED7F7-0589-0A46-ED26-80574BEDB1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22023" y="2424339"/>
            <a:ext cx="579438" cy="559779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F96A-E234-32DA-A088-259250DCDC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461547" y="2430696"/>
            <a:ext cx="5123901" cy="553422"/>
          </a:xfrm>
        </p:spPr>
        <p:txBody>
          <a:bodyPr/>
          <a:lstStyle/>
          <a:p>
            <a:r>
              <a:rPr lang="ru-RU" altLang="zh-CN" dirty="0"/>
              <a:t>Анализ и преобразование данных </a:t>
            </a:r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6C4A4E9-C50F-8B5A-E705-A89C953419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22023" y="3171231"/>
            <a:ext cx="579438" cy="559779"/>
          </a:xfrm>
        </p:spPr>
        <p:txBody>
          <a:bodyPr/>
          <a:lstStyle/>
          <a:p>
            <a:r>
              <a:rPr lang="en-US" dirty="0"/>
              <a:t>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47E90-5F4F-F242-F6A0-0495F2687ED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80598" y="3177588"/>
            <a:ext cx="5123901" cy="553422"/>
          </a:xfrm>
        </p:spPr>
        <p:txBody>
          <a:bodyPr/>
          <a:lstStyle/>
          <a:p>
            <a:r>
              <a:rPr lang="ru-RU" altLang="zh-CN" dirty="0"/>
              <a:t>Настройки функций</a:t>
            </a:r>
            <a:endParaRPr lang="en-US" altLang="zh-C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FF89406-4A28-46A4-4A0A-C1404E5AE7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22023" y="3931308"/>
            <a:ext cx="579438" cy="559779"/>
          </a:xfrm>
        </p:spPr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B0BC-F63A-E96A-DDDF-AAB1192ECE3D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480598" y="3937665"/>
            <a:ext cx="5123901" cy="553422"/>
          </a:xfrm>
        </p:spPr>
        <p:txBody>
          <a:bodyPr/>
          <a:lstStyle/>
          <a:p>
            <a:r>
              <a:rPr lang="ru-RU" altLang="zh-CN" dirty="0"/>
              <a:t>Настройки алгоритма</a:t>
            </a:r>
            <a:endParaRPr lang="en-US" altLang="zh-C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2AAD954-6728-D445-9A73-28539BBE44A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89996" y="4736381"/>
            <a:ext cx="643492" cy="492763"/>
          </a:xfrm>
        </p:spPr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9BEE2C-6947-89B9-9262-197988F27C1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61546" y="4698910"/>
            <a:ext cx="5123901" cy="553422"/>
          </a:xfrm>
        </p:spPr>
        <p:txBody>
          <a:bodyPr/>
          <a:lstStyle/>
          <a:p>
            <a:r>
              <a:rPr lang="ru-RU" altLang="zh-CN" dirty="0"/>
              <a:t>Оценка алгоритма</a:t>
            </a:r>
            <a:endParaRPr lang="en-US" altLang="zh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0D72F7-F7AC-7002-D1DC-52813CFF5D4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EF8EC4FE-BF58-4955-A5E5-EC6EB729CAF4}"/>
              </a:ext>
            </a:extLst>
          </p:cNvPr>
          <p:cNvSpPr txBox="1">
            <a:spLocks/>
          </p:cNvSpPr>
          <p:nvPr/>
        </p:nvSpPr>
        <p:spPr>
          <a:xfrm>
            <a:off x="4722023" y="5337543"/>
            <a:ext cx="579438" cy="55977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</a:t>
            </a:r>
            <a:r>
              <a:rPr lang="ru-RU" dirty="0"/>
              <a:t>6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DC829A-ED31-4090-A04D-D2EB44B64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132" y="5229144"/>
            <a:ext cx="4881985" cy="21679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0879CC2-4F4A-4A32-8C37-4A31883B0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317" y="5835200"/>
            <a:ext cx="4881985" cy="216799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E6F1012-E34E-4934-AD6F-F1AAC5E76E02}"/>
              </a:ext>
            </a:extLst>
          </p:cNvPr>
          <p:cNvSpPr txBox="1">
            <a:spLocks/>
          </p:cNvSpPr>
          <p:nvPr/>
        </p:nvSpPr>
        <p:spPr>
          <a:xfrm>
            <a:off x="5461546" y="5283942"/>
            <a:ext cx="5123901" cy="55342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Полученные результаты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355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DCD3-8938-7B7F-5147-3F6705E5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CD1C-D171-4175-26BC-E9CF7335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69" y="-422731"/>
            <a:ext cx="5017040" cy="1813068"/>
          </a:xfrm>
        </p:spPr>
        <p:txBody>
          <a:bodyPr/>
          <a:lstStyle/>
          <a:p>
            <a:r>
              <a:rPr lang="ru-RU" dirty="0"/>
              <a:t>Сравнения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0C7A50-C506-248B-156D-54B356EC0C8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525097" y="1114908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EF1A5D-267C-F5B2-E32A-231D43CA86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41C9DC-EFC2-0931-B6B6-098247EAE8E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525101" y="2835696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F01781E-F359-537B-21FE-D23707B71A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52B2C9-3B3A-4DD8-9854-BD9875CC905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525099" y="4544605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9042E8-A597-C16C-5C76-A591301627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37F57469-42D1-B308-B945-88C0F046484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8A4B05A-EF12-BB87-4379-B6DEF695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1678"/>
            <a:ext cx="5041904" cy="561582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CFCCEA6-920A-9B3A-4EDF-543B098D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126" y="775077"/>
            <a:ext cx="6034114" cy="4465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559945-A8F9-8A19-DCFE-2CF251DCA0CC}"/>
              </a:ext>
            </a:extLst>
          </p:cNvPr>
          <p:cNvSpPr txBox="1"/>
          <p:nvPr/>
        </p:nvSpPr>
        <p:spPr>
          <a:xfrm>
            <a:off x="1071936" y="133033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Random Forest (RF).</a:t>
            </a:r>
          </a:p>
          <a:p>
            <a:r>
              <a:rPr lang="ru-RU" altLang="zh-CN" sz="1800" dirty="0"/>
              <a:t>Время обучения почти линейно растёт</a:t>
            </a:r>
          </a:p>
          <a:p>
            <a:r>
              <a:rPr lang="ru-RU" altLang="zh-CN" sz="1800" dirty="0"/>
              <a:t>с числом примеров</a:t>
            </a:r>
            <a:r>
              <a:rPr lang="en-US" altLang="zh-CN" sz="1800" dirty="0"/>
              <a:t>:</a:t>
            </a:r>
            <a:endParaRPr lang="ru-RU" altLang="zh-CN" sz="1800" dirty="0"/>
          </a:p>
          <a:p>
            <a:endParaRPr lang="ru-RU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/>
              <a:t>При 10 % данных — ~8 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/>
              <a:t>при 30 % — ~29 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/>
              <a:t>при 60 % — ~91 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dirty="0"/>
              <a:t>при 100 % — ~150 с.</a:t>
            </a:r>
            <a:endParaRPr lang="en-US" altLang="zh-CN" dirty="0"/>
          </a:p>
          <a:p>
            <a:endParaRPr lang="ru-RU" altLang="zh-CN" sz="18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2C4AADF-5EE0-DB38-D9CC-D98F868A5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74" y="1535027"/>
            <a:ext cx="295275" cy="3333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C171C55-0FB9-C716-37E2-5E165E3D7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196" y="3380473"/>
            <a:ext cx="342900" cy="285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10E7AB-0697-D920-35D2-460855DDEBBB}"/>
              </a:ext>
            </a:extLst>
          </p:cNvPr>
          <p:cNvSpPr txBox="1"/>
          <p:nvPr/>
        </p:nvSpPr>
        <p:spPr>
          <a:xfrm>
            <a:off x="1115696" y="406046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zh-CN" sz="2400" dirty="0" err="1"/>
              <a:t>XGBoost</a:t>
            </a:r>
            <a:r>
              <a:rPr lang="ru-RU" altLang="zh-CN" sz="2400" dirty="0"/>
              <a:t> (XGB)</a:t>
            </a:r>
          </a:p>
          <a:p>
            <a:r>
              <a:rPr lang="ru-RU" altLang="zh-CN" sz="2400" dirty="0"/>
              <a:t>Время растёт гораздо менее сильно: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2000" dirty="0"/>
              <a:t>от ~3 с до ~13 с на 50 %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2000" dirty="0"/>
              <a:t>затем стабилизируется на ~10 с</a:t>
            </a:r>
            <a:endParaRPr lang="en-US" altLang="zh-CN" sz="2000" dirty="0"/>
          </a:p>
          <a:p>
            <a:r>
              <a:rPr lang="ru-RU" altLang="zh-CN" sz="2000" dirty="0"/>
              <a:t>при полном наборе.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FE489F-1884-EDD1-FAC1-AF12A2B4B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68" y="4218164"/>
            <a:ext cx="247650" cy="2286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79CFA0B-B692-1341-1AFB-4690D5E41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18" y="5090841"/>
            <a:ext cx="3429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AD9C3-CC9C-EF42-A545-0A486DF2A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318D-90A8-46BD-F3F9-89843F20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69" y="-422731"/>
            <a:ext cx="5017040" cy="1813068"/>
          </a:xfrm>
        </p:spPr>
        <p:txBody>
          <a:bodyPr/>
          <a:lstStyle/>
          <a:p>
            <a:r>
              <a:rPr lang="ru-RU" dirty="0"/>
              <a:t>Сравнения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5EA0B0-1498-4CE6-18E0-488E09CCF2C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525097" y="1114908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0BA6D0-62AF-DCE8-2A1A-A58B80C581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4AF71A-17D1-B9E5-72A8-5EE59C56D23B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525101" y="2835696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7084ED-D161-7DB0-6B7B-C51B8E42B4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93471F-B714-9578-B408-756643E30055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525099" y="4544605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6C45CCC-2C84-4E4D-BDC5-713CC388299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DBABF9B7-F97A-6840-6AC1-55E675D400A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6DCEFBD-4A51-2EDC-1258-2214F355C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1678"/>
            <a:ext cx="5041904" cy="561582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49BF30-8076-3935-6C4C-4B87956B208E}"/>
              </a:ext>
            </a:extLst>
          </p:cNvPr>
          <p:cNvSpPr txBox="1"/>
          <p:nvPr/>
        </p:nvSpPr>
        <p:spPr>
          <a:xfrm>
            <a:off x="1071936" y="133033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Random Forest (RF).</a:t>
            </a:r>
            <a:endParaRPr lang="ru-RU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1800" dirty="0"/>
              <a:t>При </a:t>
            </a:r>
            <a:r>
              <a:rPr lang="en-US" altLang="zh-CN" sz="1800" dirty="0" err="1"/>
              <a:t>n_jobs</a:t>
            </a:r>
            <a:r>
              <a:rPr lang="en-US" altLang="zh-CN" sz="1800" dirty="0"/>
              <a:t>=1: ~148 </a:t>
            </a:r>
            <a:r>
              <a:rPr lang="ru-RU" altLang="zh-CN" sz="1800" dirty="0"/>
              <a:t>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n_jobs</a:t>
            </a:r>
            <a:r>
              <a:rPr lang="en-US" altLang="zh-CN" sz="1800" dirty="0"/>
              <a:t>=2: ~135 </a:t>
            </a:r>
            <a:r>
              <a:rPr lang="ru-RU" altLang="zh-CN" sz="1800" dirty="0"/>
              <a:t>с (максимальный выигрыш)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n_jobs</a:t>
            </a:r>
            <a:r>
              <a:rPr lang="en-US" altLang="zh-CN" sz="1800" dirty="0"/>
              <a:t>=4: ~154 </a:t>
            </a:r>
            <a:r>
              <a:rPr lang="ru-RU" altLang="zh-CN" sz="1800" dirty="0"/>
              <a:t>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n_jobs</a:t>
            </a:r>
            <a:r>
              <a:rPr lang="en-US" altLang="zh-CN" sz="1800" dirty="0"/>
              <a:t>=8: ~155 </a:t>
            </a:r>
            <a:r>
              <a:rPr lang="ru-RU" altLang="zh-CN" sz="1800" dirty="0"/>
              <a:t>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n_jobs</a:t>
            </a:r>
            <a:r>
              <a:rPr lang="en-US" altLang="zh-CN" sz="1800" dirty="0"/>
              <a:t>=-1 (</a:t>
            </a:r>
            <a:r>
              <a:rPr lang="ru-RU" altLang="zh-CN" sz="1800" dirty="0"/>
              <a:t>все ядра): ~170 с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9AF0204-AD3D-F6E2-DEF1-EDBE659A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74" y="1535027"/>
            <a:ext cx="295275" cy="3333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CAC339F-E06D-D1B9-1E84-4A92E1684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96" y="3380473"/>
            <a:ext cx="342900" cy="2857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776C825-EA43-F1EF-D3D4-D13A2EC48B5D}"/>
              </a:ext>
            </a:extLst>
          </p:cNvPr>
          <p:cNvSpPr txBox="1"/>
          <p:nvPr/>
        </p:nvSpPr>
        <p:spPr>
          <a:xfrm>
            <a:off x="1115696" y="4060467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zh-CN" sz="2000" dirty="0" err="1"/>
              <a:t>XGBoost</a:t>
            </a:r>
            <a:endParaRPr lang="ru-RU" altLang="zh-CN" sz="2000" dirty="0"/>
          </a:p>
          <a:p>
            <a:endParaRPr lang="ru-RU" altLang="zh-CN" sz="2000" dirty="0"/>
          </a:p>
          <a:p>
            <a:r>
              <a:rPr lang="ru-RU" altLang="zh-CN" sz="2000" dirty="0"/>
              <a:t>Время почти не меняется: 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2000" dirty="0"/>
              <a:t>~14 – 12 с на всех настройках.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D2E8181-C477-C51F-BDFC-CBABDC6B9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668" y="4218164"/>
            <a:ext cx="247650" cy="228600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7E18723-13BF-E41A-B4DD-FA9BB90C7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18" y="5090841"/>
            <a:ext cx="342900" cy="28575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B8A9C21-E83A-89D9-21EE-3B2EA3244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6509" y="730860"/>
            <a:ext cx="6084195" cy="45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3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F502A-66B4-0EA7-687E-975703AF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9B82D862-BE3C-D77A-2C3F-E22CD69059A3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108138" y="-321927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ru-RU" altLang="zh-CN" dirty="0"/>
              <a:t>Выводы</a:t>
            </a:r>
            <a:endParaRPr lang="zh-CN" altLang="en-US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95F960E7-9700-51FA-3E1D-771200331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042" y="1978548"/>
            <a:ext cx="7168299" cy="34609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ru-RU" altLang="zh-CN" sz="1600" dirty="0"/>
              <a:t>Вывод: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1400" dirty="0"/>
              <a:t>Для RF: оптимальное значение </a:t>
            </a:r>
            <a:r>
              <a:rPr lang="ru-RU" altLang="zh-CN" sz="1400" dirty="0" err="1"/>
              <a:t>n_jobs</a:t>
            </a:r>
            <a:r>
              <a:rPr lang="ru-RU" altLang="zh-CN" sz="1400" dirty="0"/>
              <a:t> — 2 или 4. Использование всех ядер (-1) может быть неэффективным.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1400" dirty="0"/>
              <a:t>Для XGB: можно оставить </a:t>
            </a:r>
            <a:r>
              <a:rPr lang="ru-RU" altLang="zh-CN" sz="1400" dirty="0" err="1"/>
              <a:t>n_jobs</a:t>
            </a:r>
            <a:r>
              <a:rPr lang="ru-RU" altLang="zh-CN" sz="1400" dirty="0"/>
              <a:t>=-1, модель и так максимально использует ресурсы.</a:t>
            </a:r>
          </a:p>
          <a:p>
            <a:r>
              <a:rPr lang="ru-RU" altLang="zh-CN" sz="1600" dirty="0"/>
              <a:t>Итоговые рекомендации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1400" dirty="0"/>
              <a:t>Для малых и средних датасетов можно использовать обе модели, но </a:t>
            </a:r>
            <a:r>
              <a:rPr lang="ru-RU" altLang="zh-CN" sz="1400" dirty="0" err="1"/>
              <a:t>XGBoost</a:t>
            </a:r>
            <a:r>
              <a:rPr lang="ru-RU" altLang="zh-CN" sz="1400" dirty="0"/>
              <a:t> предпочтительнее по времени.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1400" dirty="0"/>
              <a:t>Для больших объёмов данных или ограниченного времени на обучение — </a:t>
            </a:r>
            <a:r>
              <a:rPr lang="ru-RU" altLang="zh-CN" sz="1400" dirty="0" err="1"/>
              <a:t>XGBoost</a:t>
            </a:r>
            <a:r>
              <a:rPr lang="ru-RU" altLang="zh-CN" sz="1400" dirty="0"/>
              <a:t> выигрывает как по скорости, так и по устойчивости к распараллеливанию.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zh-CN" sz="1400" dirty="0"/>
              <a:t>При использовании многопоточности важно не перебарщивать: больше потоков ≠ быстрее.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8D5A57-9443-2358-3A9B-07CC0CFE63EC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418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B9F4-13E7-6A92-16FE-0D6401FF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062319-98A6-EF00-1F08-BE57C025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b">
            <a:normAutofit/>
          </a:bodyPr>
          <a:lstStyle/>
          <a:p>
            <a:r>
              <a:rPr lang="ru-RU" dirty="0"/>
              <a:t>Спасибо за внимание!</a:t>
            </a:r>
            <a:endParaRPr lang="en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654982-C8DE-B6B6-FB74-6B6B4B1546DA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52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78912B2-205A-3E85-13D6-8287D44B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ctr">
            <a:noAutofit/>
          </a:bodyPr>
          <a:lstStyle/>
          <a:p>
            <a:r>
              <a:rPr lang="ru-RU" dirty="0"/>
              <a:t>«В прошлых сериях»</a:t>
            </a:r>
            <a:endParaRPr lang="en-C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E2D1FA-43CF-6CCD-B933-27F813EEBA8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706865"/>
            <a:ext cx="6128301" cy="4940660"/>
          </a:xfrm>
        </p:spPr>
        <p:txBody>
          <a:bodyPr anchor="ctr">
            <a:normAutofit/>
          </a:bodyPr>
          <a:lstStyle/>
          <a:p>
            <a:r>
              <a:rPr lang="ru-RU" sz="1600" b="0" i="0" dirty="0" err="1">
                <a:effectLst/>
                <a:latin typeface="Bahnschrift Light" panose="020B0502040204020203" pitchFamily="34" charset="0"/>
              </a:rPr>
              <a:t>Датасет</a:t>
            </a:r>
            <a:r>
              <a:rPr lang="ru-RU" sz="1600" b="0" i="0" dirty="0">
                <a:effectLst/>
                <a:latin typeface="Bahnschrift Light" panose="020B0502040204020203" pitchFamily="34" charset="0"/>
              </a:rPr>
              <a:t> «Los Angeles Building </a:t>
            </a:r>
            <a:r>
              <a:rPr lang="ru-RU" sz="1600" b="0" i="0" dirty="0" err="1">
                <a:effectLst/>
                <a:latin typeface="Bahnschrift Light" panose="020B0502040204020203" pitchFamily="34" charset="0"/>
              </a:rPr>
              <a:t>and</a:t>
            </a:r>
            <a:r>
              <a:rPr lang="ru-RU" sz="1600" b="0" i="0" dirty="0">
                <a:effectLst/>
                <a:latin typeface="Bahnschrift Light" panose="020B0502040204020203" pitchFamily="34" charset="0"/>
              </a:rPr>
              <a:t> Safety </a:t>
            </a:r>
            <a:r>
              <a:rPr lang="ru-RU" sz="1600" b="0" i="0" dirty="0" err="1">
                <a:effectLst/>
                <a:latin typeface="Bahnschrift Light" panose="020B0502040204020203" pitchFamily="34" charset="0"/>
              </a:rPr>
              <a:t>Permits</a:t>
            </a:r>
            <a:r>
              <a:rPr lang="ru-RU" sz="1600" dirty="0">
                <a:latin typeface="Bahnschrift Light" panose="020B0502040204020203" pitchFamily="34" charset="0"/>
              </a:rPr>
              <a:t>»</a:t>
            </a:r>
          </a:p>
          <a:p>
            <a:r>
              <a:rPr lang="ru-RU" sz="1600" b="0" i="0" dirty="0">
                <a:effectLst/>
                <a:latin typeface="Bahnschrift Light" panose="020B0502040204020203" pitchFamily="34" charset="0"/>
              </a:rPr>
              <a:t>1) Целевая задача</a:t>
            </a:r>
            <a:r>
              <a:rPr lang="en-US" sz="1600" b="0" i="0" dirty="0">
                <a:effectLst/>
                <a:latin typeface="Bahnschrift Light" panose="020B0502040204020203" pitchFamily="34" charset="0"/>
              </a:rPr>
              <a:t>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Bahnschrift Light" panose="020B0502040204020203" pitchFamily="34" charset="0"/>
              </a:rPr>
              <a:t>Предсказание вероятности одобрения разрешения(бинарная классификация)</a:t>
            </a:r>
            <a:endParaRPr lang="ru-RU" sz="1400" dirty="0">
              <a:latin typeface="Bahnschrift Light" panose="020B0502040204020203" pitchFamily="34" charset="0"/>
            </a:endParaRPr>
          </a:p>
          <a:p>
            <a:r>
              <a:rPr lang="ru-RU" sz="1600" dirty="0">
                <a:latin typeface="Bahnschrift Light" panose="020B0502040204020203" pitchFamily="34" charset="0"/>
              </a:rPr>
              <a:t>2</a:t>
            </a:r>
            <a:r>
              <a:rPr lang="ru-RU" sz="1600" b="0" i="0" dirty="0">
                <a:effectLst/>
                <a:latin typeface="Bahnschrift Light" panose="020B0502040204020203" pitchFamily="34" charset="0"/>
              </a:rPr>
              <a:t>) Алгоритм </a:t>
            </a:r>
            <a:r>
              <a:rPr lang="en-US" sz="1600" dirty="0">
                <a:latin typeface="Bahnschrift Light" panose="020B0502040204020203" pitchFamily="34" charset="0"/>
              </a:rPr>
              <a:t>ML</a:t>
            </a:r>
            <a:r>
              <a:rPr lang="en-US" sz="1600" b="0" i="0" dirty="0">
                <a:effectLst/>
                <a:latin typeface="Bahnschrift Light" panose="020B0502040204020203" pitchFamily="34" charset="0"/>
              </a:rPr>
              <a:t>: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" panose="020B0502040204020203" pitchFamily="34" charset="0"/>
              </a:rPr>
              <a:t>Random forest</a:t>
            </a:r>
            <a:endParaRPr lang="en-US" sz="1400" b="0" i="0" dirty="0">
              <a:effectLst/>
              <a:latin typeface="Bahnschrift Light" panose="020B0502040204020203" pitchFamily="34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Bahnschrift Light" panose="020B0502040204020203" pitchFamily="34" charset="0"/>
              </a:rPr>
              <a:t>Градиентный </a:t>
            </a:r>
            <a:r>
              <a:rPr lang="ru-RU" sz="1400" dirty="0" err="1">
                <a:latin typeface="Bahnschrift Light" panose="020B0502040204020203" pitchFamily="34" charset="0"/>
              </a:rPr>
              <a:t>бустинг</a:t>
            </a:r>
            <a:r>
              <a:rPr lang="ru-RU" sz="1400" dirty="0">
                <a:latin typeface="Bahnschrift Light" panose="020B0502040204020203" pitchFamily="34" charset="0"/>
              </a:rPr>
              <a:t> </a:t>
            </a:r>
            <a:r>
              <a:rPr lang="en-US" sz="1400" dirty="0" err="1">
                <a:latin typeface="Bahnschrift Light" panose="020B0502040204020203" pitchFamily="34" charset="0"/>
              </a:rPr>
              <a:t>XGBoost</a:t>
            </a:r>
            <a:endParaRPr lang="en-US" sz="1400" dirty="0">
              <a:latin typeface="Bahnschrift Light" panose="020B0502040204020203" pitchFamily="34" charset="0"/>
            </a:endParaRPr>
          </a:p>
          <a:p>
            <a:r>
              <a:rPr lang="en-US" sz="1600" b="0" i="0" dirty="0">
                <a:effectLst/>
                <a:latin typeface="Bahnschrift Light" panose="020B0502040204020203" pitchFamily="34" charset="0"/>
              </a:rPr>
              <a:t>3</a:t>
            </a:r>
            <a:r>
              <a:rPr lang="ru-RU" sz="1600" b="0" i="0" dirty="0">
                <a:effectLst/>
                <a:latin typeface="Bahnschrift Light" panose="020B0502040204020203" pitchFamily="34" charset="0"/>
              </a:rPr>
              <a:t>) Методы оценки</a:t>
            </a:r>
            <a:r>
              <a:rPr lang="en-US" sz="1600" b="0" i="0" dirty="0">
                <a:effectLst/>
                <a:latin typeface="Bahnschrift Light" panose="020B0502040204020203" pitchFamily="34" charset="0"/>
              </a:rPr>
              <a:t>:</a:t>
            </a:r>
            <a:endParaRPr lang="en-US" sz="1400" dirty="0">
              <a:latin typeface="Bahnschrift Light" panose="020B0502040204020203" pitchFamily="34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" panose="020B0502040204020203" pitchFamily="34" charset="0"/>
              </a:rPr>
              <a:t>ROC</a:t>
            </a:r>
            <a:r>
              <a:rPr lang="ru-RU" sz="1400" dirty="0">
                <a:latin typeface="Bahnschrift Light" panose="020B0502040204020203" pitchFamily="34" charset="0"/>
              </a:rPr>
              <a:t> </a:t>
            </a:r>
            <a:r>
              <a:rPr lang="en-US" sz="1400" dirty="0">
                <a:latin typeface="Bahnschrift Light" panose="020B0502040204020203" pitchFamily="34" charset="0"/>
              </a:rPr>
              <a:t>AUC</a:t>
            </a:r>
            <a:r>
              <a:rPr lang="ru-RU" sz="1400" dirty="0">
                <a:latin typeface="Bahnschrift Light" panose="020B0502040204020203" pitchFamily="34" charset="0"/>
              </a:rPr>
              <a:t> кривая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Bahnschrift Light" panose="020B0502040204020203" pitchFamily="34" charset="0"/>
              </a:rPr>
              <a:t>F1-score</a:t>
            </a:r>
            <a:endParaRPr lang="ru-RU" sz="1400" dirty="0">
              <a:latin typeface="Bahnschrift Light" panose="020B0502040204020203" pitchFamily="34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Bahnschrift Light" panose="020B0502040204020203" pitchFamily="34" charset="0"/>
              </a:rPr>
              <a:t>Стандартные метрики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Bahnschrift Light" panose="020B0502040204020203" pitchFamily="34" charset="0"/>
            </a:endParaRPr>
          </a:p>
          <a:p>
            <a:pPr lvl="1"/>
            <a:endParaRPr lang="en-US" sz="1400" dirty="0">
              <a:latin typeface="Bahnschrift Light" panose="020B0502040204020203" pitchFamily="34" charset="0"/>
            </a:endParaRPr>
          </a:p>
          <a:p>
            <a:pPr lvl="1"/>
            <a:endParaRPr lang="ru-RU" sz="1400" dirty="0">
              <a:latin typeface="Bahnschrift Light" panose="020B0502040204020203" pitchFamily="34" charset="0"/>
            </a:endParaRPr>
          </a:p>
          <a:p>
            <a:pPr lvl="1"/>
            <a:endParaRPr lang="ru-RU" sz="1400" b="0" i="0" dirty="0">
              <a:effectLst/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b="0" i="0" dirty="0">
              <a:effectLst/>
              <a:latin typeface="Bahnschrift Light" panose="020B0502040204020203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7C5845-316A-E91B-CC4D-076A41E4BA2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94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374A-3F88-BD2C-E61F-D7650331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</p:spPr>
        <p:txBody>
          <a:bodyPr/>
          <a:lstStyle/>
          <a:p>
            <a:r>
              <a:rPr lang="ru-RU" dirty="0"/>
              <a:t>Процесс </a:t>
            </a:r>
            <a:br>
              <a:rPr lang="ru-RU" dirty="0"/>
            </a:br>
            <a:r>
              <a:rPr lang="ru-RU" dirty="0"/>
              <a:t>анализа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1368-DB2A-9983-E8DD-1C569A26936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54095" y="2835696"/>
            <a:ext cx="4256019" cy="830527"/>
          </a:xfrm>
        </p:spPr>
        <p:txBody>
          <a:bodyPr/>
          <a:lstStyle/>
          <a:p>
            <a:r>
              <a:rPr lang="ru-RU" altLang="zh-CN" dirty="0"/>
              <a:t>Пропуски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48AF-4224-C31E-41FF-EAE9ECD786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>
            <a:normAutofit/>
          </a:bodyPr>
          <a:lstStyle/>
          <a:p>
            <a:r>
              <a:rPr lang="ru-RU" dirty="0"/>
              <a:t>Всего атрибутов</a:t>
            </a:r>
            <a:r>
              <a:rPr lang="en-US" dirty="0"/>
              <a:t>:</a:t>
            </a:r>
            <a:r>
              <a:rPr lang="ru-RU" dirty="0"/>
              <a:t> 65</a:t>
            </a:r>
            <a:br>
              <a:rPr lang="en-US" dirty="0"/>
            </a:br>
            <a:r>
              <a:rPr lang="ru-RU" dirty="0"/>
              <a:t>Количество атрибутов с пропусками</a:t>
            </a:r>
            <a:r>
              <a:rPr lang="en-US" dirty="0"/>
              <a:t>:</a:t>
            </a:r>
            <a:r>
              <a:rPr lang="ru-RU" dirty="0"/>
              <a:t> 57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6BAD-A747-3B97-F30C-09F21049C118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054093" y="4544605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E5BFF-D419-3026-A87C-B6D6B21AEF6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2" y="4797946"/>
            <a:ext cx="4907795" cy="713282"/>
          </a:xfrm>
        </p:spPr>
        <p:txBody>
          <a:bodyPr>
            <a:normAutofit/>
          </a:bodyPr>
          <a:lstStyle/>
          <a:p>
            <a:r>
              <a:rPr lang="ru-RU" dirty="0"/>
              <a:t>Наибольший процент пропусков</a:t>
            </a:r>
            <a:r>
              <a:rPr lang="en-US" dirty="0"/>
              <a:t>:</a:t>
            </a:r>
            <a:r>
              <a:rPr lang="ru-RU" dirty="0"/>
              <a:t> атрибут </a:t>
            </a:r>
            <a:r>
              <a:rPr lang="en-US" dirty="0"/>
              <a:t>Event Code – 100%</a:t>
            </a:r>
          </a:p>
          <a:p>
            <a:r>
              <a:rPr lang="ru-RU" dirty="0"/>
              <a:t>Наименьший процент пропусков</a:t>
            </a:r>
            <a:r>
              <a:rPr lang="en-US" dirty="0"/>
              <a:t>:</a:t>
            </a:r>
            <a:r>
              <a:rPr lang="ru-RU" dirty="0"/>
              <a:t> атрибут </a:t>
            </a:r>
            <a:r>
              <a:rPr lang="en-US" dirty="0"/>
              <a:t>Street Name – 0.01%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2DEA0-7215-A718-A1AC-EB29E6BADFE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525097" y="1114908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C0E4C-96AC-2EA2-62B0-EE84614479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6A22D-82ED-00C3-5BEE-151F557DA20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525101" y="2835696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3D47B9-5599-976A-5307-F0962B54DB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BC4B98-CE3D-0813-17A5-78D88ABA51F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525099" y="4544605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1D530E-5D51-F219-F97B-F85F6AB955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1A7EADEC-BE7B-C640-29B4-115DD50644B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514DD5-79CF-EF2F-9471-EAA7D853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1678"/>
            <a:ext cx="5041904" cy="5615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20F1508-21E3-C046-410D-6DD7A9E7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25" y="483803"/>
            <a:ext cx="7349460" cy="42113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C4F5AC-E609-36BB-BC2C-474A05B10B21}"/>
              </a:ext>
            </a:extLst>
          </p:cNvPr>
          <p:cNvSpPr txBox="1"/>
          <p:nvPr/>
        </p:nvSpPr>
        <p:spPr>
          <a:xfrm>
            <a:off x="7593230" y="4631063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Детализация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73613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3C2-5C7E-DE44-F92B-45F06DA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221995"/>
            <a:ext cx="4030964" cy="2425701"/>
          </a:xfrm>
        </p:spPr>
        <p:txBody>
          <a:bodyPr/>
          <a:lstStyle/>
          <a:p>
            <a:r>
              <a:rPr lang="ru-RU" dirty="0"/>
              <a:t>Анализ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EB4A-64CF-81AE-83C3-AC1A04E857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18233" y="5055703"/>
            <a:ext cx="4030963" cy="180229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A3077-0DF8-D646-9CFD-72A712EDD61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52DB29F-9712-4CAB-C987-13F53FD13885}"/>
              </a:ext>
            </a:extLst>
          </p:cNvPr>
          <p:cNvSpPr txBox="1">
            <a:spLocks/>
          </p:cNvSpPr>
          <p:nvPr/>
        </p:nvSpPr>
        <p:spPr>
          <a:xfrm>
            <a:off x="1118233" y="3794550"/>
            <a:ext cx="4572630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EE4934-A640-6E5D-BEF5-41895BD6F16E}"/>
              </a:ext>
            </a:extLst>
          </p:cNvPr>
          <p:cNvSpPr txBox="1">
            <a:spLocks/>
          </p:cNvSpPr>
          <p:nvPr/>
        </p:nvSpPr>
        <p:spPr>
          <a:xfrm>
            <a:off x="1118233" y="3078322"/>
            <a:ext cx="4256019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Уникальные значения в </a:t>
            </a:r>
            <a:r>
              <a:rPr lang="en-US" altLang="zh-CN" dirty="0"/>
              <a:t>“Status”</a:t>
            </a:r>
            <a:endParaRPr lang="zh-CN" altLang="en-US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59F2F58-D20B-4DE6-A59B-F8FF8D11CC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511E1BF-4C98-45FA-A946-0EEF1DAA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08" y="1320799"/>
            <a:ext cx="2652446" cy="5140978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65B43B5-55A3-4B11-A891-737C23AA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3" y="3748777"/>
            <a:ext cx="47148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2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3C2-5C7E-DE44-F92B-45F06DA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221995"/>
            <a:ext cx="4030964" cy="2425701"/>
          </a:xfrm>
        </p:spPr>
        <p:txBody>
          <a:bodyPr/>
          <a:lstStyle/>
          <a:p>
            <a:r>
              <a:rPr lang="ru-RU" dirty="0"/>
              <a:t>Анализ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EB4A-64CF-81AE-83C3-AC1A04E857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18233" y="5055703"/>
            <a:ext cx="4030963" cy="180229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A3077-0DF8-D646-9CFD-72A712EDD61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52DB29F-9712-4CAB-C987-13F53FD13885}"/>
              </a:ext>
            </a:extLst>
          </p:cNvPr>
          <p:cNvSpPr txBox="1">
            <a:spLocks/>
          </p:cNvSpPr>
          <p:nvPr/>
        </p:nvSpPr>
        <p:spPr>
          <a:xfrm>
            <a:off x="1118233" y="3794550"/>
            <a:ext cx="4572630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EE4934-A640-6E5D-BEF5-41895BD6F16E}"/>
              </a:ext>
            </a:extLst>
          </p:cNvPr>
          <p:cNvSpPr txBox="1">
            <a:spLocks/>
          </p:cNvSpPr>
          <p:nvPr/>
        </p:nvSpPr>
        <p:spPr>
          <a:xfrm>
            <a:off x="1118233" y="3078322"/>
            <a:ext cx="4256019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Определяем список статусов, которые считаем «одобренными»</a:t>
            </a:r>
          </a:p>
          <a:p>
            <a:r>
              <a:rPr lang="ru-RU" altLang="zh-CN" dirty="0"/>
              <a:t>Создаем новую колонку «</a:t>
            </a:r>
            <a:r>
              <a:rPr lang="en-US" altLang="zh-CN" dirty="0"/>
              <a:t>Approval</a:t>
            </a:r>
            <a:r>
              <a:rPr lang="ru-RU" altLang="zh-CN" dirty="0"/>
              <a:t>»</a:t>
            </a:r>
            <a:r>
              <a:rPr lang="en-US" altLang="zh-CN" dirty="0"/>
              <a:t> - “1” </a:t>
            </a:r>
            <a:r>
              <a:rPr lang="ru-RU" altLang="zh-CN" dirty="0"/>
              <a:t>для </a:t>
            </a:r>
            <a:r>
              <a:rPr lang="en-US" altLang="zh-CN" dirty="0"/>
              <a:t>approved, “</a:t>
            </a:r>
            <a:r>
              <a:rPr lang="ru-RU" altLang="zh-CN" dirty="0"/>
              <a:t>0</a:t>
            </a:r>
            <a:r>
              <a:rPr lang="en-US" altLang="zh-CN" dirty="0"/>
              <a:t>”</a:t>
            </a:r>
            <a:r>
              <a:rPr lang="ru-RU" altLang="zh-CN" dirty="0"/>
              <a:t> для </a:t>
            </a:r>
            <a:r>
              <a:rPr lang="en-US" altLang="zh-CN" dirty="0"/>
              <a:t>rejected</a:t>
            </a:r>
          </a:p>
          <a:p>
            <a:r>
              <a:rPr lang="ru-RU" altLang="zh-CN" dirty="0"/>
              <a:t>Проверяем распределение классов</a:t>
            </a:r>
            <a:endParaRPr lang="zh-CN" altLang="en-US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59F2F58-D20B-4DE6-A59B-F8FF8D11CC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33C9A67-F76D-4998-92B3-A4088A30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210" y="3356399"/>
            <a:ext cx="31051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FEEF9-F614-E4B0-5151-C7055621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8D0EE408-A464-7E9F-C856-AA7D9ACA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</p:spPr>
        <p:txBody>
          <a:bodyPr lIns="0" tIns="0" rIns="0" bIns="0">
            <a:noAutofit/>
          </a:bodyPr>
          <a:lstStyle/>
          <a:p>
            <a:r>
              <a:rPr lang="ru-RU" dirty="0"/>
              <a:t>Предобработка признаков</a:t>
            </a:r>
            <a:endParaRPr lang="en-C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A066D-46EF-636A-B52B-F3F58366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0428" y="2247809"/>
            <a:ext cx="7173139" cy="613318"/>
          </a:xfrm>
        </p:spPr>
        <p:txBody>
          <a:bodyPr/>
          <a:lstStyle/>
          <a:p>
            <a:r>
              <a:rPr lang="ru-RU" altLang="zh-CN" dirty="0"/>
              <a:t>Будем использовать следующие признаки</a:t>
            </a:r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DCF6-0FF7-AB08-D9C1-B88A5879C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Permit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Permit Sub-Type</a:t>
            </a:r>
            <a:r>
              <a:rPr lang="ru-RU" sz="1600" dirty="0"/>
              <a:t>	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Permit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Initiating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Issue Date (</a:t>
            </a:r>
            <a:r>
              <a:rPr lang="ru-RU" sz="1600" dirty="0"/>
              <a:t>преобразуем в числовое значение – год выдачи)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Valuation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A8D18A-52C5-C02C-884C-5D37FD23C9F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160426" y="5007045"/>
            <a:ext cx="7173139" cy="613318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9AC889-3EB5-6E7C-8288-1DB3F45B58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6FC6B0-C40D-7A7D-21D4-53DEFD12325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9F434-A2A9-B8F1-CDBB-0B0E81A6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63" y="4990121"/>
            <a:ext cx="9607140" cy="14251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62532623-F3CD-4FBB-9FA4-FC7D29437B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37" cy="925167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Valuation</a:t>
            </a:r>
            <a:endParaRPr lang="ru-RU" sz="1700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D2D5653-5755-44BD-BD7C-B1D00F8C7E8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6F4E0B3-C591-430A-8945-61A8377B2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404" y="3883376"/>
            <a:ext cx="390525" cy="419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109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9688706-3EC1-978E-8B68-D5AD9E77164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108138" y="-321927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ru-RU" altLang="zh-CN" dirty="0"/>
              <a:t>Предобработка</a:t>
            </a:r>
            <a:endParaRPr lang="zh-CN" altLang="en-US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04B4D8-36AF-3F81-D0A2-6565901A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altLang="zh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625BCD-D5D7-B032-922C-DD8AB8470A8F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BFD19E-2D9D-4538-8073-B2A7E887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642" y="1985920"/>
            <a:ext cx="4428881" cy="36544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46AD8E-D998-4A9A-BCBF-FCA1299A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19" y="1894541"/>
            <a:ext cx="4568886" cy="37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7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3C2-5C7E-DE44-F92B-45F06DA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89" y="221995"/>
            <a:ext cx="7937479" cy="2425701"/>
          </a:xfrm>
        </p:spPr>
        <p:txBody>
          <a:bodyPr/>
          <a:lstStyle/>
          <a:p>
            <a:r>
              <a:rPr lang="ru-RU" dirty="0"/>
              <a:t>Настройки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EB4A-64CF-81AE-83C3-AC1A04E857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18233" y="5055703"/>
            <a:ext cx="4030963" cy="180229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A3077-0DF8-D646-9CFD-72A712EDD61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52DB29F-9712-4CAB-C987-13F53FD13885}"/>
              </a:ext>
            </a:extLst>
          </p:cNvPr>
          <p:cNvSpPr txBox="1">
            <a:spLocks/>
          </p:cNvSpPr>
          <p:nvPr/>
        </p:nvSpPr>
        <p:spPr>
          <a:xfrm>
            <a:off x="1118233" y="3794550"/>
            <a:ext cx="4572630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EE4934-A640-6E5D-BEF5-41895BD6F16E}"/>
              </a:ext>
            </a:extLst>
          </p:cNvPr>
          <p:cNvSpPr txBox="1">
            <a:spLocks/>
          </p:cNvSpPr>
          <p:nvPr/>
        </p:nvSpPr>
        <p:spPr>
          <a:xfrm>
            <a:off x="1118233" y="3078322"/>
            <a:ext cx="6556475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Для алгоритмов машинного обучения необходимо перевести категориальные признаки в числовой формат. В данном примере применим One-Hot </a:t>
            </a:r>
            <a:r>
              <a:rPr lang="ru-RU" altLang="zh-CN" dirty="0" err="1"/>
              <a:t>Encoding</a:t>
            </a:r>
            <a:r>
              <a:rPr lang="ru-RU" altLang="zh-CN" dirty="0"/>
              <a:t> для категориальных признаков.</a:t>
            </a:r>
            <a:endParaRPr lang="zh-CN" altLang="en-US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59F2F58-D20B-4DE6-A59B-F8FF8D11CC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5DCC419-FDFF-4F05-8274-5518EC95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89" y="4858786"/>
            <a:ext cx="7200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22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9dd060f-7b3c-4145-bd9c-ea0aa73d6332.pp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a245ac7-8344-459a-b9d4-1fffc5d0cb56.pp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c9a1441-0c96-4a73-833c-00183c4f2758.pp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c9a1441-0c96-4a73-833c-00183c4f2758.ppt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c9a1441-0c96-4a73-833c-00183c4f2758.ppt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c9a1441-0c96-4a73-833c-00183c4f2758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5E0DC9-32A2-412B-BBED-98FD58D61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A1FBFC-04F0-4094-926E-15D44DB73A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2530</TotalTime>
  <Words>806</Words>
  <Application>Microsoft Office PowerPoint</Application>
  <PresentationFormat>Широкоэкранный</PresentationFormat>
  <Paragraphs>170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Meiryo</vt:lpstr>
      <vt:lpstr>Aptos</vt:lpstr>
      <vt:lpstr>Arial</vt:lpstr>
      <vt:lpstr>Bahnschrift Light</vt:lpstr>
      <vt:lpstr>Franklin Gothic Book</vt:lpstr>
      <vt:lpstr>Custom</vt:lpstr>
      <vt:lpstr>Los Angeles Building and Safety Permits</vt:lpstr>
      <vt:lpstr>Структура</vt:lpstr>
      <vt:lpstr>«В прошлых сериях»</vt:lpstr>
      <vt:lpstr>Процесс  анализа</vt:lpstr>
      <vt:lpstr>Анализ</vt:lpstr>
      <vt:lpstr>Анализ</vt:lpstr>
      <vt:lpstr>Предобработка признаков</vt:lpstr>
      <vt:lpstr>Предобработка</vt:lpstr>
      <vt:lpstr>Настройки</vt:lpstr>
      <vt:lpstr>Настройки</vt:lpstr>
      <vt:lpstr>Random Forest</vt:lpstr>
      <vt:lpstr>Оценка модели</vt:lpstr>
      <vt:lpstr>XGBoost</vt:lpstr>
      <vt:lpstr>Оценка модели</vt:lpstr>
      <vt:lpstr>Оценка моделей</vt:lpstr>
      <vt:lpstr>Сравнение моделей</vt:lpstr>
      <vt:lpstr>Выводы</vt:lpstr>
      <vt:lpstr>Параллельный режим</vt:lpstr>
      <vt:lpstr>Параллельный режим</vt:lpstr>
      <vt:lpstr>Сравнения</vt:lpstr>
      <vt:lpstr>Сравнения</vt:lpstr>
      <vt:lpstr>Выводы</vt:lpstr>
      <vt:lpstr>Спасибо за внимание!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Angeles Building and Safety Permits</dc:title>
  <dc:subject/>
  <dc:creator>Владас Гечис</dc:creator>
  <cp:keywords/>
  <dc:description/>
  <cp:lastModifiedBy>Владас Гечис</cp:lastModifiedBy>
  <cp:revision>38</cp:revision>
  <dcterms:modified xsi:type="dcterms:W3CDTF">2025-04-18T22:28:43Z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