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  <p:sldMasterId id="2147483881" r:id="rId2"/>
    <p:sldMasterId id="214748388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64" r:id="rId6"/>
    <p:sldId id="270" r:id="rId7"/>
    <p:sldId id="258" r:id="rId8"/>
    <p:sldId id="261" r:id="rId9"/>
    <p:sldId id="265" r:id="rId10"/>
    <p:sldId id="266" r:id="rId11"/>
    <p:sldId id="259" r:id="rId12"/>
    <p:sldId id="260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A2A"/>
    <a:srgbClr val="00703D"/>
    <a:srgbClr val="0070BC"/>
    <a:srgbClr val="0098FF"/>
    <a:srgbClr val="00A45A"/>
    <a:srgbClr val="00D172"/>
    <a:srgbClr val="E8E0D8"/>
    <a:srgbClr val="B9B6B0"/>
    <a:srgbClr val="CEC9C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2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8940" cy="308864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8305" cy="360235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3705" cy="46037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4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9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47244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4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47244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4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2020-12-23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8324552" y="1489150"/>
            <a:ext cx="3514725" cy="27108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b="1" dirty="0">
                <a:solidFill>
                  <a:srgbClr val="C20A2A"/>
                </a:solidFill>
                <a:ea typeface="나눔스퀘어 ExtraBold" charset="0"/>
              </a:rPr>
              <a:t>+</a:t>
            </a:r>
            <a:br>
              <a:rPr sz="1600" b="1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</a:br>
            <a:r>
              <a:rPr sz="1600" b="1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TABLE OF CONTENTS</a:t>
            </a:r>
            <a:endParaRPr lang="ko-KR" altLang="en-US" sz="1600" b="1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600" b="1" dirty="0">
                <a:solidFill>
                  <a:srgbClr val="006413"/>
                </a:solidFill>
                <a:latin typeface="나눔스퀘어" charset="0"/>
                <a:ea typeface="HelveticaNeueLTStd" charset="0"/>
              </a:rPr>
              <a:t> </a:t>
            </a:r>
            <a:endParaRPr lang="ko-KR" altLang="en-US" sz="1600" b="1" dirty="0">
              <a:solidFill>
                <a:srgbClr val="006413"/>
              </a:solidFill>
              <a:latin typeface="나눔스퀘어" charset="0"/>
              <a:ea typeface="HelveticaNeueLTSt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SITUATION		01 </a:t>
            </a:r>
            <a:endParaRPr lang="ko-KR" altLang="en-US" sz="1600" dirty="0">
              <a:solidFill>
                <a:srgbClr val="383838"/>
              </a:solidFill>
              <a:latin typeface="나눔스퀘어" charset="0"/>
              <a:ea typeface="HelveticaNeueLTSt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PROJECT PLANNING	02 </a:t>
            </a:r>
            <a:b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</a:br>
            <a: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PROJECT </a:t>
            </a:r>
            <a:r>
              <a:rPr lang="en-US"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CONCEPT</a:t>
            </a:r>
            <a: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		03</a:t>
            </a:r>
            <a:endParaRPr lang="ko-KR" altLang="en-US" sz="1600" dirty="0">
              <a:solidFill>
                <a:srgbClr val="383838"/>
              </a:solidFill>
              <a:latin typeface="나눔스퀘어" charset="0"/>
              <a:ea typeface="HelveticaNeueLTSt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en-US"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PROJECT STATE</a:t>
            </a:r>
            <a: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	</a:t>
            </a:r>
            <a:r>
              <a:rPr lang="en-US"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	</a:t>
            </a:r>
            <a: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04</a:t>
            </a:r>
            <a:r>
              <a:rPr lang="en-US" altLang="ko-KR"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PROJECT TECHNOLOGY	05</a:t>
            </a:r>
          </a:p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	 </a:t>
            </a:r>
            <a:r>
              <a:rPr lang="en-US"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		 </a:t>
            </a:r>
            <a: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- </a:t>
            </a:r>
            <a:endParaRPr lang="ko-KR" altLang="en-US" sz="1600" dirty="0">
              <a:solidFill>
                <a:srgbClr val="383838"/>
              </a:solidFill>
              <a:latin typeface="나눔스퀘어" charset="0"/>
              <a:ea typeface="HelveticaNeueLTStd" charset="0"/>
            </a:endParaRPr>
          </a:p>
          <a:p>
            <a:pPr marL="1524000" indent="25400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  	 - </a:t>
            </a:r>
            <a:endParaRPr lang="ko-KR" altLang="en-US" sz="1600" dirty="0">
              <a:solidFill>
                <a:srgbClr val="383838"/>
              </a:solidFill>
              <a:latin typeface="나눔스퀘어" charset="0"/>
              <a:ea typeface="HelveticaNeueLTSt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600" dirty="0">
                <a:solidFill>
                  <a:srgbClr val="383838"/>
                </a:solidFill>
                <a:latin typeface="나눔스퀘어" charset="0"/>
                <a:ea typeface="HelveticaNeueLTStd" charset="0"/>
              </a:rPr>
              <a:t>IN FUTURE	 	06  </a:t>
            </a:r>
          </a:p>
        </p:txBody>
      </p:sp>
      <p:sp>
        <p:nvSpPr>
          <p:cNvPr id="9" name="텍스트 상자 31"/>
          <p:cNvSpPr txBox="1">
            <a:spLocks/>
          </p:cNvSpPr>
          <p:nvPr/>
        </p:nvSpPr>
        <p:spPr>
          <a:xfrm>
            <a:off x="882295" y="470684"/>
            <a:ext cx="4210648" cy="38004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4800" dirty="0">
                <a:solidFill>
                  <a:srgbClr val="C20A2A"/>
                </a:solidFill>
                <a:latin typeface="나눔고딕" charset="0"/>
                <a:ea typeface="나눔스퀘어" charset="0"/>
              </a:rPr>
              <a:t>+</a:t>
            </a:r>
            <a:endParaRPr lang="ko-KR" altLang="en-US" sz="4800" dirty="0">
              <a:solidFill>
                <a:srgbClr val="C20A2A"/>
              </a:solidFill>
              <a:latin typeface="나눔고딕" charset="0"/>
              <a:ea typeface="나눔스퀘어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4800" b="0" dirty="0">
                <a:solidFill>
                  <a:srgbClr val="C20A2A"/>
                </a:solidFill>
                <a:latin typeface="나눔고딕" charset="0"/>
                <a:ea typeface="나눔스퀘어" charset="0"/>
              </a:rPr>
              <a:t>2020</a:t>
            </a:r>
            <a:br>
              <a:rPr sz="4800" b="0" dirty="0">
                <a:solidFill>
                  <a:srgbClr val="C20A2A"/>
                </a:solidFill>
                <a:latin typeface="나눔고딕" charset="0"/>
                <a:ea typeface="나눔스퀘어" charset="0"/>
              </a:rPr>
            </a:br>
            <a:r>
              <a:rPr sz="4800" b="0" dirty="0">
                <a:solidFill>
                  <a:srgbClr val="C20A2A"/>
                </a:solidFill>
                <a:latin typeface="나눔고딕" charset="0"/>
                <a:ea typeface="나눔스퀘어" charset="0"/>
              </a:rPr>
              <a:t>SEJONG</a:t>
            </a:r>
            <a:endParaRPr lang="ko-KR" altLang="en-US" sz="4800" b="0" dirty="0">
              <a:solidFill>
                <a:srgbClr val="C20A2A"/>
              </a:solidFill>
              <a:latin typeface="나눔고딕" charset="0"/>
              <a:ea typeface="나눔스퀘어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4800" b="0" dirty="0">
                <a:solidFill>
                  <a:srgbClr val="C20A2A"/>
                </a:solidFill>
                <a:latin typeface="나눔고딕" charset="0"/>
                <a:ea typeface="나눔스퀘어" charset="0"/>
              </a:rPr>
              <a:t>HACKATON</a:t>
            </a:r>
            <a:r>
              <a:rPr sz="5500" b="0" dirty="0">
                <a:solidFill>
                  <a:srgbClr val="C20A2A"/>
                </a:solidFill>
                <a:latin typeface="나눔고딕" charset="0"/>
                <a:ea typeface="나눔스퀘어" charset="0"/>
              </a:rPr>
              <a:t> </a:t>
            </a:r>
            <a:endParaRPr lang="ko-KR" altLang="en-US" sz="1800" dirty="0">
              <a:solidFill>
                <a:srgbClr val="C20A2A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235D19A-7900-497B-A367-7A31A037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92882" y="1196982"/>
            <a:ext cx="6113929" cy="51303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A3076A-2884-4793-A8E3-14F4DCC561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9123" y1="42326" x2="77895" y2="452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86" t="35400" r="18764" b="36262"/>
          <a:stretch/>
        </p:blipFill>
        <p:spPr>
          <a:xfrm>
            <a:off x="10081914" y="1311350"/>
            <a:ext cx="867993" cy="846018"/>
          </a:xfrm>
          <a:prstGeom prst="rect">
            <a:avLst/>
          </a:prstGeom>
        </p:spPr>
      </p:pic>
      <p:cxnSp>
        <p:nvCxnSpPr>
          <p:cNvPr id="10" name="도형 32"/>
          <p:cNvCxnSpPr/>
          <p:nvPr/>
        </p:nvCxnSpPr>
        <p:spPr>
          <a:xfrm flipV="1">
            <a:off x="657225" y="5765800"/>
            <a:ext cx="10875645" cy="8255"/>
          </a:xfrm>
          <a:prstGeom prst="line">
            <a:avLst/>
          </a:prstGeom>
          <a:ln w="22225" cap="flat" cmpd="sng">
            <a:solidFill>
              <a:srgbClr val="C20A2A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>
            <a:spLocks/>
          </p:cNvSpPr>
          <p:nvPr/>
        </p:nvSpPr>
        <p:spPr>
          <a:xfrm>
            <a:off x="645707" y="5957590"/>
            <a:ext cx="2656205" cy="6464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 b="1" dirty="0" err="1">
                <a:latin typeface="SDGothicNeoc" charset="0"/>
                <a:ea typeface="SDGothicNeoc" charset="0"/>
              </a:rPr>
              <a:t>강홍구</a:t>
            </a:r>
            <a:r>
              <a:rPr sz="1200" b="1" dirty="0">
                <a:latin typeface="SDGothicNeoc" charset="0"/>
                <a:ea typeface="SDGothicNeoc" charset="0"/>
              </a:rPr>
              <a:t>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</a:t>
            </a:r>
            <a:r>
              <a:rPr sz="1200" b="1" dirty="0" err="1">
                <a:solidFill>
                  <a:srgbClr val="919191"/>
                </a:solidFill>
                <a:latin typeface="SDGothicNeoc" charset="0"/>
                <a:ea typeface="SDGothicNeoc" charset="0"/>
              </a:rPr>
              <a:t>팀장</a:t>
            </a:r>
            <a:r>
              <a:rPr 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(</a:t>
            </a:r>
            <a:r>
              <a:rPr lang="ko-KR" alt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블록체인</a:t>
            </a:r>
            <a:r>
              <a:rPr lang="en-US" altLang="ko-KR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)</a:t>
            </a:r>
            <a:b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</a:br>
            <a:r>
              <a:rPr sz="1200" b="1" dirty="0">
                <a:latin typeface="SDGothicNeoc" charset="0"/>
                <a:ea typeface="SDGothicNeoc" charset="0"/>
              </a:rPr>
              <a:t>PHONE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010-5897-3617</a:t>
            </a:r>
            <a:endParaRPr lang="ko-KR" altLang="en-US" sz="1200" b="1" dirty="0">
              <a:solidFill>
                <a:srgbClr val="919191"/>
              </a:solidFill>
              <a:latin typeface="SDGothicNeoc" charset="0"/>
              <a:ea typeface="SDGothicNeoc" charset="0"/>
            </a:endParaRPr>
          </a:p>
          <a:p>
            <a:pPr marL="0" indent="0" algn="l" hangingPunct="1"/>
            <a:r>
              <a:rPr sz="1200" b="1" dirty="0">
                <a:latin typeface="SDGothicNeoc" charset="0"/>
                <a:ea typeface="SDGothicNeoc" charset="0"/>
              </a:rPr>
              <a:t>E-MAIL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cocoti5797@gmail.com </a:t>
            </a:r>
            <a:endParaRPr lang="ko-KR" altLang="en-US" sz="2400" dirty="0"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12"/>
          <p:cNvSpPr txBox="1">
            <a:spLocks/>
          </p:cNvSpPr>
          <p:nvPr/>
        </p:nvSpPr>
        <p:spPr>
          <a:xfrm>
            <a:off x="2854398" y="5957590"/>
            <a:ext cx="2656205" cy="6464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 b="1" dirty="0" err="1">
                <a:latin typeface="SDGothicNeoc" charset="0"/>
                <a:ea typeface="SDGothicNeoc" charset="0"/>
              </a:rPr>
              <a:t>김지수</a:t>
            </a:r>
            <a:r>
              <a:rPr sz="1200" b="1" dirty="0">
                <a:latin typeface="SDGothicNeoc" charset="0"/>
                <a:ea typeface="SDGothicNeoc" charset="0"/>
              </a:rPr>
              <a:t>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</a:t>
            </a:r>
            <a:r>
              <a:rPr sz="1200" b="1" dirty="0" err="1">
                <a:solidFill>
                  <a:srgbClr val="919191"/>
                </a:solidFill>
                <a:latin typeface="SDGothicNeoc" charset="0"/>
                <a:ea typeface="SDGothicNeoc" charset="0"/>
              </a:rPr>
              <a:t>백엔드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 (</a:t>
            </a:r>
            <a:r>
              <a:rPr lang="ko-KR" alt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서버</a:t>
            </a:r>
            <a:r>
              <a:rPr lang="en-US" altLang="ko-KR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&amp;DB </a:t>
            </a:r>
            <a:r>
              <a:rPr lang="ko-KR" alt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구축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)</a:t>
            </a:r>
            <a:b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</a:br>
            <a:r>
              <a:rPr sz="1200" b="1" dirty="0">
                <a:latin typeface="SDGothicNeoc" charset="0"/>
                <a:ea typeface="SDGothicNeoc" charset="0"/>
              </a:rPr>
              <a:t>PHONE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010-5897-3617</a:t>
            </a:r>
            <a:endParaRPr lang="ko-KR" altLang="en-US" sz="1200" b="1" dirty="0">
              <a:solidFill>
                <a:srgbClr val="919191"/>
              </a:solidFill>
              <a:latin typeface="SDGothicNeoc" charset="0"/>
              <a:ea typeface="SDGothicNeoc" charset="0"/>
            </a:endParaRPr>
          </a:p>
          <a:p>
            <a:pPr marL="0" indent="0" algn="l" hangingPunct="1"/>
            <a:r>
              <a:rPr sz="1200" b="1" dirty="0">
                <a:latin typeface="SDGothicNeoc" charset="0"/>
                <a:ea typeface="SDGothicNeoc" charset="0"/>
              </a:rPr>
              <a:t>E-MAIL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cocoti5797@gmail.com </a:t>
            </a:r>
            <a:endParaRPr lang="ko-KR" altLang="en-US" sz="2400" dirty="0">
              <a:latin typeface="나눔고딕" charset="0"/>
              <a:ea typeface="나눔고딕" charset="0"/>
            </a:endParaRPr>
          </a:p>
        </p:txBody>
      </p:sp>
      <p:sp>
        <p:nvSpPr>
          <p:cNvPr id="7" name="텍스트 상자 13"/>
          <p:cNvSpPr txBox="1">
            <a:spLocks/>
          </p:cNvSpPr>
          <p:nvPr/>
        </p:nvSpPr>
        <p:spPr>
          <a:xfrm>
            <a:off x="5090751" y="5957590"/>
            <a:ext cx="2656205" cy="6464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 b="1" dirty="0" err="1">
                <a:latin typeface="SDGothicNeoc" charset="0"/>
                <a:ea typeface="SDGothicNeoc" charset="0"/>
              </a:rPr>
              <a:t>한재원</a:t>
            </a:r>
            <a:r>
              <a:rPr sz="1200" b="1" dirty="0">
                <a:latin typeface="SDGothicNeoc" charset="0"/>
                <a:ea typeface="SDGothicNeoc" charset="0"/>
              </a:rPr>
              <a:t>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</a:t>
            </a:r>
            <a:r>
              <a:rPr sz="1200" b="1" dirty="0" err="1">
                <a:solidFill>
                  <a:srgbClr val="919191"/>
                </a:solidFill>
                <a:latin typeface="SDGothicNeoc" charset="0"/>
                <a:ea typeface="SDGothicNeoc" charset="0"/>
              </a:rPr>
              <a:t>프론트엔드</a:t>
            </a:r>
            <a:b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</a:br>
            <a:r>
              <a:rPr sz="1200" b="1" dirty="0">
                <a:latin typeface="SDGothicNeoc" charset="0"/>
                <a:ea typeface="SDGothicNeoc" charset="0"/>
              </a:rPr>
              <a:t>PHONE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010-5897-3617</a:t>
            </a:r>
            <a:endParaRPr lang="ko-KR" altLang="en-US" sz="1200" b="1" dirty="0">
              <a:solidFill>
                <a:srgbClr val="919191"/>
              </a:solidFill>
              <a:latin typeface="SDGothicNeoc" charset="0"/>
              <a:ea typeface="SDGothicNeoc" charset="0"/>
            </a:endParaRPr>
          </a:p>
          <a:p>
            <a:pPr marL="0" indent="0" algn="l" hangingPunct="1"/>
            <a:r>
              <a:rPr sz="1200" b="1" dirty="0">
                <a:latin typeface="SDGothicNeoc" charset="0"/>
                <a:ea typeface="SDGothicNeoc" charset="0"/>
              </a:rPr>
              <a:t>E-MAIL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cocoti5797@gmail.com </a:t>
            </a:r>
            <a:endParaRPr lang="ko-KR" altLang="en-US" sz="2400" dirty="0"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7299442" y="5957590"/>
            <a:ext cx="2656205" cy="6464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 b="1" dirty="0" err="1">
                <a:latin typeface="SDGothicNeoc" charset="0"/>
                <a:ea typeface="SDGothicNeoc" charset="0"/>
              </a:rPr>
              <a:t>안재현</a:t>
            </a:r>
            <a:r>
              <a:rPr sz="1200" b="1" dirty="0">
                <a:latin typeface="SDGothicNeoc" charset="0"/>
                <a:ea typeface="SDGothicNeoc" charset="0"/>
              </a:rPr>
              <a:t>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</a:t>
            </a:r>
            <a:r>
              <a:rPr sz="1200" b="1" dirty="0" err="1">
                <a:solidFill>
                  <a:srgbClr val="919191"/>
                </a:solidFill>
                <a:latin typeface="SDGothicNeoc" charset="0"/>
                <a:ea typeface="SDGothicNeoc" charset="0"/>
              </a:rPr>
              <a:t>백엔드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 (</a:t>
            </a:r>
            <a:r>
              <a:rPr lang="ko-KR" alt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서버</a:t>
            </a:r>
            <a:r>
              <a:rPr lang="en-US" altLang="ko-KR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&amp;DB </a:t>
            </a:r>
            <a:r>
              <a:rPr lang="ko-KR" alt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구축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)</a:t>
            </a:r>
            <a:b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</a:br>
            <a:r>
              <a:rPr sz="1200" b="1" dirty="0">
                <a:latin typeface="SDGothicNeoc" charset="0"/>
                <a:ea typeface="SDGothicNeoc" charset="0"/>
              </a:rPr>
              <a:t>PHONE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010-5897-3617</a:t>
            </a:r>
            <a:endParaRPr lang="ko-KR" altLang="en-US" sz="1200" b="1" dirty="0">
              <a:solidFill>
                <a:srgbClr val="919191"/>
              </a:solidFill>
              <a:latin typeface="SDGothicNeoc" charset="0"/>
              <a:ea typeface="SDGothicNeoc" charset="0"/>
            </a:endParaRPr>
          </a:p>
          <a:p>
            <a:pPr marL="0" indent="0" algn="l" hangingPunct="1"/>
            <a:r>
              <a:rPr sz="1200" b="1" dirty="0">
                <a:latin typeface="SDGothicNeoc" charset="0"/>
                <a:ea typeface="SDGothicNeoc" charset="0"/>
              </a:rPr>
              <a:t>E-MAIL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cocoti5797@gmail.com </a:t>
            </a:r>
            <a:endParaRPr lang="ko-KR" altLang="en-US" sz="2400" dirty="0"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14">
            <a:extLst>
              <a:ext uri="{FF2B5EF4-FFF2-40B4-BE49-F238E27FC236}">
                <a16:creationId xmlns:a16="http://schemas.microsoft.com/office/drawing/2014/main" id="{535D1A0B-8370-4B0D-9FB4-8A50AE658411}"/>
              </a:ext>
            </a:extLst>
          </p:cNvPr>
          <p:cNvSpPr txBox="1">
            <a:spLocks/>
          </p:cNvSpPr>
          <p:nvPr/>
        </p:nvSpPr>
        <p:spPr>
          <a:xfrm>
            <a:off x="9535795" y="5957590"/>
            <a:ext cx="2656205" cy="6464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ko-KR" altLang="en-US" sz="1200" b="1" dirty="0">
                <a:latin typeface="SDGothicNeoc" charset="0"/>
                <a:ea typeface="SDGothicNeoc" charset="0"/>
              </a:rPr>
              <a:t>신현욱</a:t>
            </a:r>
            <a:r>
              <a:rPr sz="1200" b="1" dirty="0">
                <a:latin typeface="SDGothicNeoc" charset="0"/>
                <a:ea typeface="SDGothicNeoc" charset="0"/>
              </a:rPr>
              <a:t>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</a:t>
            </a:r>
            <a:r>
              <a:rPr sz="1200" b="1" dirty="0" err="1">
                <a:solidFill>
                  <a:srgbClr val="919191"/>
                </a:solidFill>
                <a:latin typeface="SDGothicNeoc" charset="0"/>
                <a:ea typeface="SDGothicNeoc" charset="0"/>
              </a:rPr>
              <a:t>백엔드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 (</a:t>
            </a:r>
            <a:r>
              <a:rPr lang="ko-KR" alt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블록체인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)</a:t>
            </a:r>
            <a:b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</a:br>
            <a:r>
              <a:rPr sz="1200" b="1" dirty="0">
                <a:latin typeface="SDGothicNeoc" charset="0"/>
                <a:ea typeface="SDGothicNeoc" charset="0"/>
              </a:rPr>
              <a:t>PHONE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010-</a:t>
            </a:r>
            <a:r>
              <a:rPr 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6863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-7</a:t>
            </a:r>
            <a:r>
              <a:rPr 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001</a:t>
            </a:r>
            <a:endParaRPr lang="ko-KR" altLang="en-US" sz="1200" b="1" dirty="0">
              <a:solidFill>
                <a:srgbClr val="919191"/>
              </a:solidFill>
              <a:latin typeface="SDGothicNeoc" charset="0"/>
              <a:ea typeface="SDGothicNeoc" charset="0"/>
            </a:endParaRPr>
          </a:p>
          <a:p>
            <a:pPr marL="0" indent="0" algn="l" hangingPunct="1"/>
            <a:r>
              <a:rPr sz="1200" b="1" dirty="0">
                <a:latin typeface="SDGothicNeoc" charset="0"/>
                <a:ea typeface="SDGothicNeoc" charset="0"/>
              </a:rPr>
              <a:t>E-MAIL 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: </a:t>
            </a:r>
            <a:r>
              <a:rPr lang="en-US"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wgrey8989</a:t>
            </a:r>
            <a:r>
              <a:rPr sz="1200" b="1" dirty="0">
                <a:solidFill>
                  <a:srgbClr val="919191"/>
                </a:solidFill>
                <a:latin typeface="SDGothicNeoc" charset="0"/>
                <a:ea typeface="SDGothicNeoc" charset="0"/>
              </a:rPr>
              <a:t>@gmail.com </a:t>
            </a:r>
            <a:endParaRPr lang="ko-KR" altLang="en-US" sz="2400" dirty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66"/>
          <p:cNvSpPr txBox="1">
            <a:spLocks/>
          </p:cNvSpPr>
          <p:nvPr/>
        </p:nvSpPr>
        <p:spPr>
          <a:xfrm>
            <a:off x="3462020" y="713105"/>
            <a:ext cx="7265670" cy="46228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학생들의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재능을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서로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공유하고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마일리지를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거래하는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플랫폼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sejongIN을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개발함으로써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블록체인에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대한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이해와</a:t>
            </a:r>
            <a:endParaRPr lang="ko-KR" altLang="en-US" sz="1200" dirty="0">
              <a:solidFill>
                <a:srgbClr val="000000"/>
              </a:solidFill>
              <a:latin typeface="나눔고딕" charset="0"/>
              <a:ea typeface="나눔스퀘어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쉽고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직관적으로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접근할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수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있는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세종대만의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플랫폼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정체성을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확립하고자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합니다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37" name="텍스트 상자 93"/>
          <p:cNvSpPr txBox="1">
            <a:spLocks/>
          </p:cNvSpPr>
          <p:nvPr/>
        </p:nvSpPr>
        <p:spPr>
          <a:xfrm>
            <a:off x="508635" y="3276600"/>
            <a:ext cx="3615054" cy="588888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altLang="en-US" sz="1400" dirty="0">
                <a:solidFill>
                  <a:srgbClr val="00703D"/>
                </a:solidFill>
                <a:latin typeface="나눔스퀘어" charset="0"/>
                <a:ea typeface="나눔스퀘어" charset="0"/>
              </a:rPr>
              <a:t>직관적인 웹디자인으로 </a:t>
            </a:r>
            <a:endParaRPr lang="en-US" altLang="ko-KR" sz="1400" dirty="0">
              <a:solidFill>
                <a:srgbClr val="00703D"/>
              </a:solidFill>
              <a:latin typeface="나눔스퀘어" charset="0"/>
              <a:ea typeface="나눔스퀘어" charset="0"/>
            </a:endParaRPr>
          </a:p>
          <a:p>
            <a:pPr marL="0" indent="0" algn="r" defTabSz="914400" rtl="0" eaLnBrk="1" latinLnBrk="1" hangingPunct="1">
              <a:buFontTx/>
              <a:buNone/>
            </a:pPr>
            <a:r>
              <a:rPr lang="ko-KR" altLang="en-US" sz="1400" dirty="0">
                <a:solidFill>
                  <a:srgbClr val="00703D"/>
                </a:solidFill>
                <a:latin typeface="나눔스퀘어" charset="0"/>
                <a:ea typeface="나눔스퀘어" charset="0"/>
              </a:rPr>
              <a:t>서비스의 아이덴티티와</a:t>
            </a:r>
            <a:endParaRPr lang="en-US" altLang="ko-KR" sz="1400" dirty="0">
              <a:solidFill>
                <a:srgbClr val="00703D"/>
              </a:solidFill>
              <a:latin typeface="나눔스퀘어" charset="0"/>
              <a:ea typeface="나눔스퀘어" charset="0"/>
            </a:endParaRPr>
          </a:p>
          <a:p>
            <a:pPr marL="0" indent="0" algn="r" defTabSz="914400" rtl="0" eaLnBrk="1" latinLnBrk="1" hangingPunct="1">
              <a:buFontTx/>
              <a:buNone/>
            </a:pPr>
            <a:r>
              <a:rPr lang="ko-KR" altLang="en-US" sz="1400" dirty="0">
                <a:solidFill>
                  <a:srgbClr val="00703D"/>
                </a:solidFill>
                <a:latin typeface="나눔스퀘어" charset="0"/>
                <a:ea typeface="나눔스퀘어" charset="0"/>
              </a:rPr>
              <a:t>사용자의 더 나은 경험을 제공합니다</a:t>
            </a:r>
            <a:r>
              <a:rPr lang="en-US" altLang="ko-KR" sz="1400" dirty="0">
                <a:solidFill>
                  <a:srgbClr val="00703D"/>
                </a:solidFill>
                <a:latin typeface="나눔스퀘어" charset="0"/>
                <a:ea typeface="나눔스퀘어" charset="0"/>
              </a:rPr>
              <a:t>.</a:t>
            </a:r>
            <a:endParaRPr lang="ko-KR" altLang="en-US" sz="1400" dirty="0">
              <a:solidFill>
                <a:srgbClr val="00703D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38" name="텍스트 상자 94"/>
          <p:cNvSpPr txBox="1">
            <a:spLocks/>
          </p:cNvSpPr>
          <p:nvPr/>
        </p:nvSpPr>
        <p:spPr>
          <a:xfrm>
            <a:off x="8070703" y="2246676"/>
            <a:ext cx="3450479" cy="78041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FLASK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라이브러리를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이용하여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가볍고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endParaRPr lang="en-US" sz="1400" dirty="0">
              <a:solidFill>
                <a:srgbClr val="0070BC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확장가능한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서버를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구축하였습니다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.</a:t>
            </a:r>
            <a:endParaRPr lang="ko-KR" altLang="en-US" sz="1400" dirty="0">
              <a:solidFill>
                <a:srgbClr val="0070BC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토큰을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이용하여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서버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과부하를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줄이고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endParaRPr lang="en-US" sz="1400" dirty="0">
              <a:solidFill>
                <a:srgbClr val="0070BC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더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나은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보안을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70BC"/>
                </a:solidFill>
                <a:latin typeface="나눔스퀘어" charset="0"/>
                <a:ea typeface="나눔스퀘어" charset="0"/>
              </a:rPr>
              <a:t>제공합니다</a:t>
            </a:r>
            <a:r>
              <a:rPr sz="1400" dirty="0">
                <a:solidFill>
                  <a:srgbClr val="0070BC"/>
                </a:solidFill>
                <a:latin typeface="나눔스퀘어" charset="0"/>
                <a:ea typeface="나눔스퀘어" charset="0"/>
              </a:rPr>
              <a:t>..</a:t>
            </a:r>
            <a:endParaRPr lang="ko-KR" altLang="en-US" sz="1400" dirty="0">
              <a:solidFill>
                <a:srgbClr val="0070BC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41" name="텍스트 상자 97"/>
          <p:cNvSpPr txBox="1">
            <a:spLocks/>
          </p:cNvSpPr>
          <p:nvPr/>
        </p:nvSpPr>
        <p:spPr>
          <a:xfrm>
            <a:off x="958215" y="1589291"/>
            <a:ext cx="1732280" cy="2578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b="1" dirty="0">
                <a:solidFill>
                  <a:srgbClr val="C20A2A"/>
                </a:solidFill>
                <a:latin typeface="나눔고딕" charset="0"/>
                <a:ea typeface="나눔스퀘어" charset="0"/>
              </a:rPr>
              <a:t>PLATFORM</a:t>
            </a:r>
            <a:endParaRPr lang="ko-KR" altLang="en-US" sz="1400" b="1" dirty="0">
              <a:solidFill>
                <a:srgbClr val="C20A2A"/>
              </a:solidFill>
              <a:latin typeface="나눔고딕" charset="0"/>
              <a:ea typeface="나눔스퀘어" charset="0"/>
            </a:endParaRPr>
          </a:p>
        </p:txBody>
      </p:sp>
      <p:cxnSp>
        <p:nvCxnSpPr>
          <p:cNvPr id="42" name="도형 98"/>
          <p:cNvCxnSpPr/>
          <p:nvPr/>
        </p:nvCxnSpPr>
        <p:spPr>
          <a:xfrm>
            <a:off x="958215" y="1851546"/>
            <a:ext cx="295910" cy="3175"/>
          </a:xfrm>
          <a:prstGeom prst="line">
            <a:avLst/>
          </a:prstGeom>
          <a:ln w="44450" cap="flat" cmpd="sng">
            <a:solidFill>
              <a:srgbClr val="C20A2A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9">
            <a:extLst>
              <a:ext uri="{FF2B5EF4-FFF2-40B4-BE49-F238E27FC236}">
                <a16:creationId xmlns:a16="http://schemas.microsoft.com/office/drawing/2014/main" id="{FB3899D9-BDA7-4D71-8FC1-725357FA447E}"/>
              </a:ext>
            </a:extLst>
          </p:cNvPr>
          <p:cNvSpPr txBox="1">
            <a:spLocks/>
          </p:cNvSpPr>
          <p:nvPr/>
        </p:nvSpPr>
        <p:spPr>
          <a:xfrm>
            <a:off x="508635" y="574675"/>
            <a:ext cx="2550160" cy="601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PROJECT TECHNOLOGY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24" name="도형 30">
            <a:extLst>
              <a:ext uri="{FF2B5EF4-FFF2-40B4-BE49-F238E27FC236}">
                <a16:creationId xmlns:a16="http://schemas.microsoft.com/office/drawing/2014/main" id="{C79761A9-1F60-4F9F-9B02-174DFF84CDF4}"/>
              </a:ext>
            </a:extLst>
          </p:cNvPr>
          <p:cNvCxnSpPr/>
          <p:nvPr/>
        </p:nvCxnSpPr>
        <p:spPr>
          <a:xfrm flipV="1">
            <a:off x="446405" y="411480"/>
            <a:ext cx="11302365" cy="6985"/>
          </a:xfrm>
          <a:prstGeom prst="line">
            <a:avLst/>
          </a:prstGeom>
          <a:ln w="23495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95">
            <a:extLst>
              <a:ext uri="{FF2B5EF4-FFF2-40B4-BE49-F238E27FC236}">
                <a16:creationId xmlns:a16="http://schemas.microsoft.com/office/drawing/2014/main" id="{FF79FC87-3C51-408B-B8F2-FABAEBDB0844}"/>
              </a:ext>
            </a:extLst>
          </p:cNvPr>
          <p:cNvSpPr txBox="1">
            <a:spLocks/>
          </p:cNvSpPr>
          <p:nvPr/>
        </p:nvSpPr>
        <p:spPr>
          <a:xfrm>
            <a:off x="946150" y="4601396"/>
            <a:ext cx="1732280" cy="2578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b="1" dirty="0">
                <a:solidFill>
                  <a:srgbClr val="C20A2A"/>
                </a:solidFill>
                <a:latin typeface="나눔고딕" charset="0"/>
                <a:ea typeface="나눔스퀘어" charset="0"/>
              </a:rPr>
              <a:t>MILEAGE</a:t>
            </a:r>
            <a:endParaRPr lang="ko-KR" altLang="en-US" sz="1400" b="1" dirty="0">
              <a:solidFill>
                <a:srgbClr val="C20A2A"/>
              </a:solidFill>
              <a:latin typeface="나눔고딕" charset="0"/>
              <a:ea typeface="나눔스퀘어" charset="0"/>
            </a:endParaRPr>
          </a:p>
        </p:txBody>
      </p:sp>
      <p:cxnSp>
        <p:nvCxnSpPr>
          <p:cNvPr id="22" name="도형 96">
            <a:extLst>
              <a:ext uri="{FF2B5EF4-FFF2-40B4-BE49-F238E27FC236}">
                <a16:creationId xmlns:a16="http://schemas.microsoft.com/office/drawing/2014/main" id="{2BDFC5C9-C607-4567-8523-8EF0CE909DE4}"/>
              </a:ext>
            </a:extLst>
          </p:cNvPr>
          <p:cNvCxnSpPr/>
          <p:nvPr/>
        </p:nvCxnSpPr>
        <p:spPr>
          <a:xfrm>
            <a:off x="958215" y="4875716"/>
            <a:ext cx="295910" cy="3175"/>
          </a:xfrm>
          <a:prstGeom prst="line">
            <a:avLst/>
          </a:prstGeom>
          <a:ln w="44450" cap="flat" cmpd="sng">
            <a:solidFill>
              <a:srgbClr val="C20A2A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101">
            <a:extLst>
              <a:ext uri="{FF2B5EF4-FFF2-40B4-BE49-F238E27FC236}">
                <a16:creationId xmlns:a16="http://schemas.microsoft.com/office/drawing/2014/main" id="{8099D72E-A4F4-4167-A1D8-1CA34FA4588F}"/>
              </a:ext>
            </a:extLst>
          </p:cNvPr>
          <p:cNvSpPr txBox="1">
            <a:spLocks/>
          </p:cNvSpPr>
          <p:nvPr/>
        </p:nvSpPr>
        <p:spPr>
          <a:xfrm>
            <a:off x="4617720" y="5579722"/>
            <a:ext cx="7131050" cy="780414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rtl="0" eaLnBrk="1" latinLnBrk="1" hangingPunct="1">
              <a:buFontTx/>
              <a:buNone/>
            </a:pPr>
            <a:r>
              <a:rPr lang="ko-KR" altLang="en-US" sz="1400" b="1" dirty="0">
                <a:solidFill>
                  <a:srgbClr val="C20A2A"/>
                </a:solidFill>
                <a:latin typeface="나눔고딕" charset="0"/>
                <a:ea typeface="나눔스퀘어" charset="0"/>
              </a:rPr>
              <a:t>블록체인 기술</a:t>
            </a:r>
            <a:r>
              <a:rPr lang="ko-KR" altLang="en-US"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을 사용하여 </a:t>
            </a:r>
            <a:endParaRPr lang="en-US" altLang="ko-KR" sz="1400" dirty="0">
              <a:solidFill>
                <a:srgbClr val="000000"/>
              </a:solidFill>
              <a:latin typeface="나눔고딕" charset="0"/>
              <a:ea typeface="나눔스퀘어" charset="0"/>
            </a:endParaRPr>
          </a:p>
          <a:p>
            <a:pPr marL="0" indent="0" algn="just" defTabSz="508000" rtl="0" eaLnBrk="1" latinLnBrk="1" hangingPunct="1">
              <a:buFontTx/>
              <a:buNone/>
            </a:pPr>
            <a:r>
              <a:rPr lang="ko-KR" altLang="en-US"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장학금에 직결되는 마일리지의 사용자 간 거래에서의 </a:t>
            </a:r>
            <a:r>
              <a:rPr lang="ko-KR" altLang="en-US" sz="1400" dirty="0">
                <a:solidFill>
                  <a:srgbClr val="C20A2A"/>
                </a:solidFill>
                <a:latin typeface="나눔고딕" charset="0"/>
                <a:ea typeface="나눔스퀘어" charset="0"/>
              </a:rPr>
              <a:t>무결성</a:t>
            </a:r>
            <a:r>
              <a:rPr lang="ko-KR" altLang="en-US"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을 보장해줍니다</a:t>
            </a:r>
            <a:r>
              <a:rPr lang="en-US" altLang="ko-KR"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.</a:t>
            </a:r>
          </a:p>
          <a:p>
            <a:pPr marL="0" indent="0" algn="just" defTabSz="508000" rtl="0" eaLnBrk="1" latinLnBrk="1" hangingPunct="1">
              <a:buFontTx/>
              <a:buNone/>
            </a:pPr>
            <a:r>
              <a:rPr lang="ko-KR" altLang="en-US"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또한 중심 지향적이지 않은 거래 기록을 공유하기 때문에 해킹 등의 사례로부터 보호해줍니다</a:t>
            </a:r>
            <a:r>
              <a:rPr lang="en-US" altLang="ko-KR"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스퀘어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5C05FB-43E1-4961-BBC7-880866A598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05" y="2246676"/>
            <a:ext cx="3300582" cy="17267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B5FCCE-6D3A-41E4-A19B-990264210A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9240">
            <a:off x="1357201" y="4885439"/>
            <a:ext cx="1560731" cy="156073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AE0A9FF-781B-4D9C-BE9B-18009FDF1D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9240">
            <a:off x="2476929" y="4831719"/>
            <a:ext cx="1560731" cy="15607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요즘 핫한 '공유 오피스'로 스타트업 성공하는 법">
            <a:extLst>
              <a:ext uri="{FF2B5EF4-FFF2-40B4-BE49-F238E27FC236}">
                <a16:creationId xmlns:a16="http://schemas.microsoft.com/office/drawing/2014/main" id="{8CD83D43-3DCD-4266-B67F-4B2AF0A9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EDDF293-21D3-4F9F-9857-32E92326811D}"/>
              </a:ext>
            </a:extLst>
          </p:cNvPr>
          <p:cNvGrpSpPr/>
          <p:nvPr/>
        </p:nvGrpSpPr>
        <p:grpSpPr>
          <a:xfrm>
            <a:off x="1916595" y="1422646"/>
            <a:ext cx="8358809" cy="4540029"/>
            <a:chOff x="1699591" y="1399540"/>
            <a:chExt cx="8358809" cy="45400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1AECB8D-1406-4834-BD5A-28B583093E28}"/>
                </a:ext>
              </a:extLst>
            </p:cNvPr>
            <p:cNvSpPr/>
            <p:nvPr/>
          </p:nvSpPr>
          <p:spPr>
            <a:xfrm>
              <a:off x="1699591" y="1399540"/>
              <a:ext cx="8358809" cy="4540029"/>
            </a:xfrm>
            <a:prstGeom prst="rect">
              <a:avLst/>
            </a:prstGeom>
            <a:solidFill>
              <a:srgbClr val="E8E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텍스트 상자 113"/>
            <p:cNvSpPr txBox="1">
              <a:spLocks/>
            </p:cNvSpPr>
            <p:nvPr/>
          </p:nvSpPr>
          <p:spPr>
            <a:xfrm>
              <a:off x="1851660" y="1528445"/>
              <a:ext cx="2092959" cy="1962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스퀘어" charset="0"/>
                </a:rPr>
                <a:t>공유하는</a:t>
              </a:r>
              <a:r>
                <a:rPr sz="1400" b="1" dirty="0">
                  <a:solidFill>
                    <a:srgbClr val="C20A2A"/>
                  </a:solidFill>
                  <a:latin typeface="나눔고딕" charset="0"/>
                  <a:ea typeface="나눔스퀘어" charset="0"/>
                </a:rPr>
                <a:t> PLATFORM,</a:t>
              </a:r>
              <a:endParaRPr lang="ko-KR" altLang="en-US" sz="1400" b="1" dirty="0">
                <a:solidFill>
                  <a:srgbClr val="C20A2A"/>
                </a:solidFill>
                <a:latin typeface="나눔고딕" charset="0"/>
                <a:ea typeface="나눔스퀘어" charset="0"/>
              </a:endParaRPr>
            </a:p>
            <a:p>
              <a:pPr marL="0" indent="0" algn="l" defTabSz="914400" rtl="0" eaLnBrk="1" latinLnBrk="1" hangingPunct="1">
                <a:buFontTx/>
                <a:buNone/>
              </a:pPr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스퀘어" charset="0"/>
                </a:rPr>
                <a:t>공유하는</a:t>
              </a:r>
              <a:r>
                <a:rPr sz="1400" b="1" dirty="0">
                  <a:solidFill>
                    <a:srgbClr val="C20A2A"/>
                  </a:solidFill>
                  <a:latin typeface="나눔고딕" charset="0"/>
                  <a:ea typeface="나눔스퀘어" charset="0"/>
                </a:rPr>
                <a:t> </a:t>
              </a:r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스퀘어" charset="0"/>
                </a:rPr>
                <a:t>세종인</a:t>
              </a:r>
              <a:endParaRPr lang="ko-KR" altLang="en-US" sz="1400" b="1" dirty="0">
                <a:solidFill>
                  <a:srgbClr val="C20A2A"/>
                </a:solidFill>
                <a:latin typeface="나눔고딕" charset="0"/>
                <a:ea typeface="나눔스퀘어" charset="0"/>
              </a:endParaRPr>
            </a:p>
          </p:txBody>
        </p:sp>
        <p:cxnSp>
          <p:nvCxnSpPr>
            <p:cNvPr id="17" name="도형 114"/>
            <p:cNvCxnSpPr/>
            <p:nvPr/>
          </p:nvCxnSpPr>
          <p:spPr>
            <a:xfrm>
              <a:off x="1863725" y="2059940"/>
              <a:ext cx="295910" cy="3175"/>
            </a:xfrm>
            <a:prstGeom prst="line">
              <a:avLst/>
            </a:prstGeom>
            <a:ln w="44450" cap="flat" cmpd="sng">
              <a:solidFill>
                <a:srgbClr val="C20A2A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텍스트 상자 122"/>
            <p:cNvSpPr txBox="1">
              <a:spLocks/>
            </p:cNvSpPr>
            <p:nvPr/>
          </p:nvSpPr>
          <p:spPr>
            <a:xfrm>
              <a:off x="2678596" y="2294255"/>
              <a:ext cx="7200099" cy="2463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세종인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은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새로운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접근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방식의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공유</a:t>
              </a:r>
              <a:r>
                <a:rPr lang="en-US" sz="1400" b="1" dirty="0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경제</a:t>
              </a:r>
              <a:r>
                <a:rPr sz="1400" b="1" dirty="0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플랫폼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입니다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.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세종인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이전엔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팀원을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꾸리는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것은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제한적이었으며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,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언택트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시대의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큰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어려움이었습니다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두드림의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마일리지의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정체성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또한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불분명하였습니다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마일리지로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서로의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재능을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공유하는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세종인은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두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가지의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문제점을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동시에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해결합니다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기존에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없었던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새로운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플랫폼으로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학생들은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더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다양한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프로그램을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경험할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수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있으며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자신의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재능</a:t>
              </a:r>
              <a:r>
                <a:rPr lang="en-US" sz="1400" b="1" dirty="0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공유에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대한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마일리지라는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보상을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받을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수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있게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되었습니다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더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나아가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세종인으로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인하여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학생들간의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교류가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활발해짐으로써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세종을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빛낼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더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다양하고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의미있는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창작물을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만들어낼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수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있었습니다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0" indent="0" algn="l" hangingPunct="1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9" name="텍스트 상자 136"/>
            <p:cNvSpPr txBox="1">
              <a:spLocks/>
            </p:cNvSpPr>
            <p:nvPr/>
          </p:nvSpPr>
          <p:spPr>
            <a:xfrm>
              <a:off x="1851660" y="5040630"/>
              <a:ext cx="2092959" cy="1962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sz="1400" b="1" dirty="0" err="1">
                  <a:solidFill>
                    <a:srgbClr val="C20A2A"/>
                  </a:solidFill>
                  <a:latin typeface="나눔고딕" charset="0"/>
                  <a:ea typeface="나눔스퀘어" charset="0"/>
                </a:rPr>
                <a:t>sejongIN</a:t>
              </a:r>
              <a:endParaRPr lang="ko-KR" altLang="en-US" sz="1400" b="1" dirty="0">
                <a:solidFill>
                  <a:srgbClr val="C20A2A"/>
                </a:solidFill>
                <a:latin typeface="나눔고딕" charset="0"/>
                <a:ea typeface="나눔스퀘어" charset="0"/>
              </a:endParaRPr>
            </a:p>
          </p:txBody>
        </p:sp>
        <p:cxnSp>
          <p:nvCxnSpPr>
            <p:cNvPr id="20" name="도형 137"/>
            <p:cNvCxnSpPr/>
            <p:nvPr/>
          </p:nvCxnSpPr>
          <p:spPr>
            <a:xfrm>
              <a:off x="1863725" y="5365750"/>
              <a:ext cx="295910" cy="3175"/>
            </a:xfrm>
            <a:prstGeom prst="line">
              <a:avLst/>
            </a:prstGeom>
            <a:ln w="44450" cap="flat" cmpd="sng">
              <a:solidFill>
                <a:srgbClr val="C20A2A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138"/>
            <p:cNvSpPr txBox="1">
              <a:spLocks/>
            </p:cNvSpPr>
            <p:nvPr/>
          </p:nvSpPr>
          <p:spPr>
            <a:xfrm>
              <a:off x="2894965" y="5304282"/>
              <a:ext cx="6983730" cy="40139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세종인이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한발짝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더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도약하는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차별화된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 </a:t>
              </a:r>
              <a:r>
                <a:rPr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플랫폼</a:t>
              </a:r>
              <a:r>
                <a: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charset="0"/>
                  <a:ea typeface="나눔고딕" charset="0"/>
                </a:rPr>
                <a:t>, </a:t>
              </a:r>
              <a:r>
                <a:rPr sz="2000" b="1" dirty="0" err="1">
                  <a:solidFill>
                    <a:srgbClr val="C20A2A"/>
                  </a:solidFill>
                  <a:latin typeface="나눔고딕" charset="0"/>
                  <a:ea typeface="나눔고딕" charset="0"/>
                </a:rPr>
                <a:t>sejongIN</a:t>
              </a:r>
              <a:endParaRPr lang="ko-KR" altLang="en-US" sz="1400" b="1" dirty="0">
                <a:solidFill>
                  <a:srgbClr val="C20A2A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11" name="텍스트 상자 29">
            <a:extLst>
              <a:ext uri="{FF2B5EF4-FFF2-40B4-BE49-F238E27FC236}">
                <a16:creationId xmlns:a16="http://schemas.microsoft.com/office/drawing/2014/main" id="{515CE881-E4DF-4705-8F98-C99419DBEFCC}"/>
              </a:ext>
            </a:extLst>
          </p:cNvPr>
          <p:cNvSpPr txBox="1">
            <a:spLocks/>
          </p:cNvSpPr>
          <p:nvPr/>
        </p:nvSpPr>
        <p:spPr>
          <a:xfrm>
            <a:off x="508634" y="574675"/>
            <a:ext cx="2092959" cy="601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en-US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06</a:t>
            </a: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IN FUTURE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22" name="도형 30">
            <a:extLst>
              <a:ext uri="{FF2B5EF4-FFF2-40B4-BE49-F238E27FC236}">
                <a16:creationId xmlns:a16="http://schemas.microsoft.com/office/drawing/2014/main" id="{46DE0EAB-090F-4BC1-9917-F1C50D890C5D}"/>
              </a:ext>
            </a:extLst>
          </p:cNvPr>
          <p:cNvCxnSpPr/>
          <p:nvPr/>
        </p:nvCxnSpPr>
        <p:spPr>
          <a:xfrm flipV="1">
            <a:off x="446405" y="411480"/>
            <a:ext cx="11302365" cy="6985"/>
          </a:xfrm>
          <a:prstGeom prst="line">
            <a:avLst/>
          </a:prstGeom>
          <a:ln w="23495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F8DF0-42A4-417B-9274-A5D91A92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10" y="449072"/>
            <a:ext cx="5479780" cy="64089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7" descr="/Users/hon99oo/Library/Group Containers/L48J367XN4.com.infraware.PolarisOffice/EngineTemp/11241/fImage17987109142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"/>
                    </a14:imgEffect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898" y="-1008529"/>
            <a:ext cx="12635865" cy="8409940"/>
          </a:xfrm>
          <a:prstGeom prst="rect">
            <a:avLst/>
          </a:prstGeom>
          <a:noFill/>
        </p:spPr>
      </p:pic>
      <p:sp>
        <p:nvSpPr>
          <p:cNvPr id="11" name="텍스트 상자 28"/>
          <p:cNvSpPr txBox="1">
            <a:spLocks/>
          </p:cNvSpPr>
          <p:nvPr/>
        </p:nvSpPr>
        <p:spPr>
          <a:xfrm>
            <a:off x="2247264" y="757555"/>
            <a:ext cx="8806815" cy="46164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현재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전세계는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COVID-19</a:t>
            </a:r>
            <a:r>
              <a:rPr lang="en-US"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로</a:t>
            </a:r>
            <a:r>
              <a:rPr lang="en-US"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인한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언택트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시대에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돌입하였다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.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세종대학교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또한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비대면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수업을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중심으로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이루어져있으며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" charset="0"/>
              <a:ea typeface="나눔스퀘어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학생들간의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교류가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적어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팀프로젝트에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대한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어려움을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겪고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bg1"/>
                </a:solidFill>
                <a:latin typeface="나눔고딕" charset="0"/>
                <a:ea typeface="나눔스퀘어" charset="0"/>
              </a:rPr>
              <a:t>있다</a:t>
            </a:r>
            <a:r>
              <a:rPr sz="1400" dirty="0">
                <a:solidFill>
                  <a:schemeClr val="bg1"/>
                </a:solidFill>
                <a:latin typeface="나눔고딕" charset="0"/>
                <a:ea typeface="나눔스퀘어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12" name="텍스트 상자 29"/>
          <p:cNvSpPr txBox="1">
            <a:spLocks/>
          </p:cNvSpPr>
          <p:nvPr/>
        </p:nvSpPr>
        <p:spPr>
          <a:xfrm>
            <a:off x="508635" y="574675"/>
            <a:ext cx="1183640" cy="601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01.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SITUATION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13" name="도형 30"/>
          <p:cNvCxnSpPr/>
          <p:nvPr/>
        </p:nvCxnSpPr>
        <p:spPr>
          <a:xfrm flipV="1">
            <a:off x="446405" y="411480"/>
            <a:ext cx="11302365" cy="6985"/>
          </a:xfrm>
          <a:prstGeom prst="line">
            <a:avLst/>
          </a:prstGeom>
          <a:ln w="23495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43"/>
          <p:cNvGrpSpPr/>
          <p:nvPr/>
        </p:nvGrpSpPr>
        <p:grpSpPr>
          <a:xfrm>
            <a:off x="3507422" y="1699260"/>
            <a:ext cx="5175250" cy="1709420"/>
            <a:chOff x="3559175" y="1699260"/>
            <a:chExt cx="5175250" cy="1709420"/>
          </a:xfrm>
        </p:grpSpPr>
        <p:sp>
          <p:nvSpPr>
            <p:cNvPr id="17" name="Oval 40"/>
            <p:cNvSpPr>
              <a:spLocks/>
            </p:cNvSpPr>
            <p:nvPr/>
          </p:nvSpPr>
          <p:spPr>
            <a:xfrm>
              <a:off x="7028815" y="1700530"/>
              <a:ext cx="1705610" cy="1708150"/>
            </a:xfrm>
            <a:prstGeom prst="ellipse">
              <a:avLst/>
            </a:prstGeom>
            <a:noFill/>
            <a:ln w="28575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두드림</a:t>
              </a:r>
              <a:endParaRPr 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마일리지</a:t>
              </a:r>
              <a:endParaRPr 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r>
                <a:rPr sz="16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6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부족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Oval 41"/>
            <p:cNvSpPr>
              <a:spLocks/>
            </p:cNvSpPr>
            <p:nvPr/>
          </p:nvSpPr>
          <p:spPr>
            <a:xfrm>
              <a:off x="5264785" y="1700530"/>
              <a:ext cx="1705610" cy="1708150"/>
            </a:xfrm>
            <a:prstGeom prst="ellipse">
              <a:avLst/>
            </a:prstGeom>
            <a:noFill/>
            <a:ln w="28575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언택트 시대</a:t>
              </a:r>
              <a:endPara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Oval 42"/>
            <p:cNvSpPr>
              <a:spLocks/>
            </p:cNvSpPr>
            <p:nvPr/>
          </p:nvSpPr>
          <p:spPr>
            <a:xfrm>
              <a:off x="3559175" y="1699260"/>
              <a:ext cx="1705610" cy="1708150"/>
            </a:xfrm>
            <a:prstGeom prst="ellipse">
              <a:avLst/>
            </a:prstGeom>
            <a:noFill/>
            <a:ln w="28575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학생</a:t>
              </a:r>
              <a:r>
                <a:rPr lang="en-US" sz="16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6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교류의</a:t>
              </a:r>
              <a:endParaRPr 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부재</a:t>
              </a:r>
              <a:endPara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21" name="Double Arrow 44"/>
          <p:cNvCxnSpPr/>
          <p:nvPr/>
        </p:nvCxnSpPr>
        <p:spPr>
          <a:xfrm>
            <a:off x="6097905" y="3696092"/>
            <a:ext cx="635" cy="719455"/>
          </a:xfrm>
          <a:prstGeom prst="straightConnector1">
            <a:avLst/>
          </a:prstGeom>
          <a:ln w="31750" cap="flat" cmpd="sng">
            <a:solidFill>
              <a:schemeClr val="bg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49"/>
          <p:cNvSpPr>
            <a:spLocks/>
          </p:cNvSpPr>
          <p:nvPr/>
        </p:nvSpPr>
        <p:spPr>
          <a:xfrm>
            <a:off x="5161280" y="4763135"/>
            <a:ext cx="1867535" cy="1840864"/>
          </a:xfrm>
          <a:prstGeom prst="ellipse">
            <a:avLst/>
          </a:prstGeom>
          <a:solidFill>
            <a:srgbClr val="C20A2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</a:t>
            </a:r>
            <a:r>
              <a:rPr 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해결책</a:t>
            </a:r>
            <a:r>
              <a:rPr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>
            <a:off x="2247265" y="757555"/>
            <a:ext cx="7699375" cy="46228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에브리타임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및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카카오톡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오픈채팅에서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실제로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많은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학우들이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정확한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정보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없이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팀원들을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구하고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있습니다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고딕" charset="0"/>
              <a:ea typeface="나눔스퀘어" charset="0"/>
            </a:endParaRPr>
          </a:p>
        </p:txBody>
      </p:sp>
      <p:cxnSp>
        <p:nvCxnSpPr>
          <p:cNvPr id="21" name="Rect 0"/>
          <p:cNvCxnSpPr/>
          <p:nvPr/>
        </p:nvCxnSpPr>
        <p:spPr>
          <a:xfrm>
            <a:off x="879475" y="2441575"/>
            <a:ext cx="1270" cy="720090"/>
          </a:xfrm>
          <a:prstGeom prst="straightConnector1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3" descr="/Users/hon99oo/Library/Group Containers/L48J367XN4.com.infraware.PolarisOffice/EngineTemp/17098/fImage361911267327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1758950"/>
            <a:ext cx="2573655" cy="4737100"/>
          </a:xfrm>
          <a:prstGeom prst="rect">
            <a:avLst/>
          </a:prstGeom>
          <a:noFill/>
        </p:spPr>
      </p:pic>
      <p:pic>
        <p:nvPicPr>
          <p:cNvPr id="25" name="그림 4" descr="/Users/hon99oo/Library/Group Containers/L48J367XN4.com.infraware.PolarisOffice/EngineTemp/17098/fImage1048612681362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45" y="1759585"/>
            <a:ext cx="3088640" cy="1300480"/>
          </a:xfrm>
          <a:prstGeom prst="rect">
            <a:avLst/>
          </a:prstGeom>
          <a:noFill/>
        </p:spPr>
      </p:pic>
      <p:pic>
        <p:nvPicPr>
          <p:cNvPr id="26" name="그림 6" descr="/Users/hon99oo/Library/Group Containers/L48J367XN4.com.infraware.PolarisOffice/EngineTemp/17098/fImage960342707441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69" y="1845944"/>
            <a:ext cx="4188460" cy="1614170"/>
          </a:xfrm>
          <a:prstGeom prst="rect">
            <a:avLst/>
          </a:prstGeom>
          <a:noFill/>
        </p:spPr>
      </p:pic>
      <p:pic>
        <p:nvPicPr>
          <p:cNvPr id="27" name="그림 7" descr="/Users/hon99oo/Library/Group Containers/L48J367XN4.com.infraware.PolarisOffice/EngineTemp/17098/fImage799552716657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335" y="3616960"/>
            <a:ext cx="4163060" cy="2560320"/>
          </a:xfrm>
          <a:prstGeom prst="rect">
            <a:avLst/>
          </a:prstGeom>
          <a:noFill/>
        </p:spPr>
      </p:pic>
      <p:sp>
        <p:nvSpPr>
          <p:cNvPr id="28" name="텍스트 상자 8"/>
          <p:cNvSpPr txBox="1">
            <a:spLocks/>
          </p:cNvSpPr>
          <p:nvPr/>
        </p:nvSpPr>
        <p:spPr>
          <a:xfrm>
            <a:off x="565150" y="1326515"/>
            <a:ext cx="951230" cy="4330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b="1" dirty="0" err="1">
                <a:solidFill>
                  <a:srgbClr val="C20A2A"/>
                </a:solidFill>
                <a:latin typeface="나눔스퀘어" charset="0"/>
                <a:ea typeface="나눔스퀘어" charset="0"/>
              </a:rPr>
              <a:t>에브리타임</a:t>
            </a:r>
            <a:endParaRPr lang="ko-KR" altLang="en-US" sz="1400" b="1" dirty="0">
              <a:solidFill>
                <a:srgbClr val="C20A2A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29" name="도형 9"/>
          <p:cNvCxnSpPr/>
          <p:nvPr/>
        </p:nvCxnSpPr>
        <p:spPr>
          <a:xfrm>
            <a:off x="577215" y="1599565"/>
            <a:ext cx="295910" cy="2540"/>
          </a:xfrm>
          <a:prstGeom prst="line">
            <a:avLst/>
          </a:prstGeom>
          <a:ln w="44450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10" descr="/Users/hon99oo/Library/Group Containers/L48J367XN4.com.infraware.PolarisOffice/EngineTemp/17098/fImage1762592742212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45" y="3715384"/>
            <a:ext cx="2973070" cy="2452370"/>
          </a:xfrm>
          <a:prstGeom prst="rect">
            <a:avLst/>
          </a:prstGeom>
          <a:noFill/>
        </p:spPr>
      </p:pic>
      <p:sp>
        <p:nvSpPr>
          <p:cNvPr id="31" name="텍스트 상자 11"/>
          <p:cNvSpPr txBox="1">
            <a:spLocks/>
          </p:cNvSpPr>
          <p:nvPr/>
        </p:nvSpPr>
        <p:spPr>
          <a:xfrm>
            <a:off x="7901305" y="1282065"/>
            <a:ext cx="1556460" cy="4330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b="1" dirty="0" err="1">
                <a:solidFill>
                  <a:srgbClr val="C20A2A"/>
                </a:solidFill>
                <a:latin typeface="나눔스퀘어" charset="0"/>
                <a:ea typeface="나눔스퀘어" charset="0"/>
              </a:rPr>
              <a:t>카카오톡</a:t>
            </a:r>
            <a:r>
              <a:rPr sz="1400" b="1" dirty="0">
                <a:solidFill>
                  <a:srgbClr val="C20A2A"/>
                </a:solidFill>
                <a:latin typeface="나눔스퀘어" charset="0"/>
                <a:ea typeface="나눔스퀘어" charset="0"/>
              </a:rPr>
              <a:t> </a:t>
            </a:r>
            <a:r>
              <a:rPr sz="1400" b="1" dirty="0" err="1">
                <a:solidFill>
                  <a:srgbClr val="C20A2A"/>
                </a:solidFill>
                <a:latin typeface="나눔스퀘어" charset="0"/>
                <a:ea typeface="나눔스퀘어" charset="0"/>
              </a:rPr>
              <a:t>오픈채팅</a:t>
            </a:r>
            <a:endParaRPr lang="ko-KR" altLang="en-US" sz="1400" b="1" dirty="0">
              <a:solidFill>
                <a:srgbClr val="C20A2A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32" name="도형 12"/>
          <p:cNvCxnSpPr/>
          <p:nvPr/>
        </p:nvCxnSpPr>
        <p:spPr>
          <a:xfrm>
            <a:off x="7913370" y="1555115"/>
            <a:ext cx="295910" cy="2540"/>
          </a:xfrm>
          <a:prstGeom prst="line">
            <a:avLst/>
          </a:prstGeom>
          <a:ln w="44450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14" descr="/Users/hon99oo/Library/Group Containers/L48J367XN4.com.infraware.PolarisOffice/EngineTemp/17098/fImage430860278197.jpe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90" y="1759585"/>
            <a:ext cx="3201670" cy="4872990"/>
          </a:xfrm>
          <a:prstGeom prst="rect">
            <a:avLst/>
          </a:prstGeom>
          <a:noFill/>
        </p:spPr>
      </p:pic>
      <p:sp>
        <p:nvSpPr>
          <p:cNvPr id="35" name="Rectangle 15"/>
          <p:cNvSpPr>
            <a:spLocks/>
          </p:cNvSpPr>
          <p:nvPr/>
        </p:nvSpPr>
        <p:spPr>
          <a:xfrm>
            <a:off x="5716905" y="2566035"/>
            <a:ext cx="325755" cy="1282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6" name="Rectangle 18"/>
          <p:cNvSpPr>
            <a:spLocks/>
          </p:cNvSpPr>
          <p:nvPr/>
        </p:nvSpPr>
        <p:spPr>
          <a:xfrm>
            <a:off x="5156200" y="3206750"/>
            <a:ext cx="898525" cy="1549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7" name="Rectangle 19"/>
          <p:cNvSpPr>
            <a:spLocks/>
          </p:cNvSpPr>
          <p:nvPr/>
        </p:nvSpPr>
        <p:spPr>
          <a:xfrm>
            <a:off x="5061585" y="3717290"/>
            <a:ext cx="2386330" cy="17272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8" name="Rectangle 20"/>
          <p:cNvSpPr>
            <a:spLocks/>
          </p:cNvSpPr>
          <p:nvPr/>
        </p:nvSpPr>
        <p:spPr>
          <a:xfrm>
            <a:off x="5568315" y="4001770"/>
            <a:ext cx="2018665" cy="13208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9" name="Rectangle 21"/>
          <p:cNvSpPr>
            <a:spLocks/>
          </p:cNvSpPr>
          <p:nvPr/>
        </p:nvSpPr>
        <p:spPr>
          <a:xfrm>
            <a:off x="4772660" y="4129405"/>
            <a:ext cx="969010" cy="12065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0" name="Rectangle 22"/>
          <p:cNvSpPr>
            <a:spLocks/>
          </p:cNvSpPr>
          <p:nvPr/>
        </p:nvSpPr>
        <p:spPr>
          <a:xfrm>
            <a:off x="5584190" y="4255135"/>
            <a:ext cx="1997075" cy="1454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1" name="Rectangle 24"/>
          <p:cNvSpPr>
            <a:spLocks/>
          </p:cNvSpPr>
          <p:nvPr/>
        </p:nvSpPr>
        <p:spPr>
          <a:xfrm>
            <a:off x="5421630" y="4504690"/>
            <a:ext cx="2107565" cy="13970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Rectangle 25"/>
          <p:cNvSpPr>
            <a:spLocks/>
          </p:cNvSpPr>
          <p:nvPr/>
        </p:nvSpPr>
        <p:spPr>
          <a:xfrm>
            <a:off x="4765675" y="6050915"/>
            <a:ext cx="2717165" cy="247649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29">
            <a:extLst>
              <a:ext uri="{FF2B5EF4-FFF2-40B4-BE49-F238E27FC236}">
                <a16:creationId xmlns:a16="http://schemas.microsoft.com/office/drawing/2014/main" id="{A1F18A4F-7915-4AEE-8C54-0A7244900AF9}"/>
              </a:ext>
            </a:extLst>
          </p:cNvPr>
          <p:cNvSpPr txBox="1">
            <a:spLocks/>
          </p:cNvSpPr>
          <p:nvPr/>
        </p:nvSpPr>
        <p:spPr>
          <a:xfrm>
            <a:off x="508635" y="574675"/>
            <a:ext cx="1183640" cy="601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01</a:t>
            </a:r>
            <a:r>
              <a:rPr lang="en-US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 - 01</a:t>
            </a: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SITUATION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43" name="도형 30">
            <a:extLst>
              <a:ext uri="{FF2B5EF4-FFF2-40B4-BE49-F238E27FC236}">
                <a16:creationId xmlns:a16="http://schemas.microsoft.com/office/drawing/2014/main" id="{F1D82A4C-C2CB-449F-83A7-686C602BE343}"/>
              </a:ext>
            </a:extLst>
          </p:cNvPr>
          <p:cNvCxnSpPr/>
          <p:nvPr/>
        </p:nvCxnSpPr>
        <p:spPr>
          <a:xfrm flipV="1">
            <a:off x="446405" y="411480"/>
            <a:ext cx="11302365" cy="6985"/>
          </a:xfrm>
          <a:prstGeom prst="line">
            <a:avLst/>
          </a:prstGeom>
          <a:ln w="23495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6E1DD3-F514-4199-9108-F98C148DAD7E}"/>
              </a:ext>
            </a:extLst>
          </p:cNvPr>
          <p:cNvSpPr/>
          <p:nvPr/>
        </p:nvSpPr>
        <p:spPr>
          <a:xfrm>
            <a:off x="1202614" y="2178424"/>
            <a:ext cx="455146" cy="164091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9173D1-FF88-47DB-9A9C-585BAAEEF81D}"/>
              </a:ext>
            </a:extLst>
          </p:cNvPr>
          <p:cNvSpPr/>
          <p:nvPr/>
        </p:nvSpPr>
        <p:spPr>
          <a:xfrm>
            <a:off x="452772" y="3161665"/>
            <a:ext cx="519298" cy="156845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C8BE8C-238F-4C70-9993-22E1E16817BC}"/>
              </a:ext>
            </a:extLst>
          </p:cNvPr>
          <p:cNvSpPr/>
          <p:nvPr/>
        </p:nvSpPr>
        <p:spPr>
          <a:xfrm>
            <a:off x="1858084" y="3785720"/>
            <a:ext cx="625139" cy="164091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7D548F-9A8C-42BF-B9AD-05DD35DE5AB9}"/>
              </a:ext>
            </a:extLst>
          </p:cNvPr>
          <p:cNvSpPr/>
          <p:nvPr/>
        </p:nvSpPr>
        <p:spPr>
          <a:xfrm>
            <a:off x="860574" y="4859523"/>
            <a:ext cx="797186" cy="164091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97B496-B60E-4B37-9BB7-C6D0D3C23BE2}"/>
              </a:ext>
            </a:extLst>
          </p:cNvPr>
          <p:cNvSpPr/>
          <p:nvPr/>
        </p:nvSpPr>
        <p:spPr>
          <a:xfrm>
            <a:off x="2010145" y="5369859"/>
            <a:ext cx="553759" cy="164091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9BD4CFD-0B50-43C0-8C66-4D2FA95F8937}"/>
              </a:ext>
            </a:extLst>
          </p:cNvPr>
          <p:cNvSpPr/>
          <p:nvPr/>
        </p:nvSpPr>
        <p:spPr>
          <a:xfrm>
            <a:off x="2019692" y="6120605"/>
            <a:ext cx="553758" cy="177959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20B952-5208-42AC-B32F-E4AA968C0AB6}"/>
              </a:ext>
            </a:extLst>
          </p:cNvPr>
          <p:cNvSpPr/>
          <p:nvPr/>
        </p:nvSpPr>
        <p:spPr>
          <a:xfrm>
            <a:off x="3293575" y="1963401"/>
            <a:ext cx="802960" cy="164091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FADDC41-3FC0-46AB-A296-724889192869}"/>
              </a:ext>
            </a:extLst>
          </p:cNvPr>
          <p:cNvSpPr/>
          <p:nvPr/>
        </p:nvSpPr>
        <p:spPr>
          <a:xfrm>
            <a:off x="3280054" y="2637529"/>
            <a:ext cx="782676" cy="164091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69C68A-4E71-48FB-A307-76BB74FDA016}"/>
              </a:ext>
            </a:extLst>
          </p:cNvPr>
          <p:cNvSpPr/>
          <p:nvPr/>
        </p:nvSpPr>
        <p:spPr>
          <a:xfrm>
            <a:off x="3545801" y="3935432"/>
            <a:ext cx="703470" cy="193973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E670B5-9753-45AB-B8BE-AADFC656B883}"/>
              </a:ext>
            </a:extLst>
          </p:cNvPr>
          <p:cNvSpPr/>
          <p:nvPr/>
        </p:nvSpPr>
        <p:spPr>
          <a:xfrm>
            <a:off x="3826733" y="5205768"/>
            <a:ext cx="623347" cy="164091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EA5845-3100-4BAF-8C15-05660A7F628C}"/>
              </a:ext>
            </a:extLst>
          </p:cNvPr>
          <p:cNvSpPr/>
          <p:nvPr/>
        </p:nvSpPr>
        <p:spPr>
          <a:xfrm>
            <a:off x="4701054" y="2184811"/>
            <a:ext cx="720576" cy="191359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BFA18D-5DBE-4212-A8E9-108DE657B4AE}"/>
              </a:ext>
            </a:extLst>
          </p:cNvPr>
          <p:cNvSpPr/>
          <p:nvPr/>
        </p:nvSpPr>
        <p:spPr>
          <a:xfrm>
            <a:off x="9196462" y="2818317"/>
            <a:ext cx="1086056" cy="241748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5D7835-D205-4B3F-816A-66BC2B6E9284}"/>
              </a:ext>
            </a:extLst>
          </p:cNvPr>
          <p:cNvSpPr/>
          <p:nvPr/>
        </p:nvSpPr>
        <p:spPr>
          <a:xfrm>
            <a:off x="8458199" y="4410449"/>
            <a:ext cx="965835" cy="233941"/>
          </a:xfrm>
          <a:prstGeom prst="rect">
            <a:avLst/>
          </a:prstGeom>
          <a:noFill/>
          <a:ln w="28575">
            <a:solidFill>
              <a:srgbClr val="C20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>
            <a:off x="2247265" y="757555"/>
            <a:ext cx="7700009" cy="32702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스퀘어" charset="0"/>
              </a:rPr>
              <a:t>해당 문제점을 해결하는 세종인(sejongIN)은 공유경제를 다른 시각으로 바라본 새로운 플랫폼입니다.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>
            <a:off x="565150" y="1580515"/>
            <a:ext cx="1337310" cy="426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b="1">
                <a:solidFill>
                  <a:srgbClr val="C20A2A"/>
                </a:solidFill>
                <a:latin typeface="나눔스퀘어" charset="0"/>
                <a:ea typeface="나눔스퀘어" charset="0"/>
              </a:rPr>
              <a:t>기존의 공유경제</a:t>
            </a:r>
            <a:endParaRPr lang="ko-KR" altLang="en-US" sz="1400" b="1">
              <a:solidFill>
                <a:srgbClr val="C20A2A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29" name="Rect 0"/>
          <p:cNvCxnSpPr/>
          <p:nvPr/>
        </p:nvCxnSpPr>
        <p:spPr>
          <a:xfrm>
            <a:off x="577215" y="1878965"/>
            <a:ext cx="296545" cy="3175"/>
          </a:xfrm>
          <a:prstGeom prst="line">
            <a:avLst/>
          </a:prstGeom>
          <a:ln w="44450" cap="flat" cmpd="sng">
            <a:solidFill>
              <a:srgbClr val="C20A2A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 0"/>
          <p:cNvSpPr txBox="1">
            <a:spLocks/>
          </p:cNvSpPr>
          <p:nvPr/>
        </p:nvSpPr>
        <p:spPr>
          <a:xfrm>
            <a:off x="508635" y="574675"/>
            <a:ext cx="1184275" cy="6019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01</a:t>
            </a:r>
            <a:r>
              <a:rPr lang="en-US" sz="160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 - 02</a:t>
            </a:r>
            <a:r>
              <a:rPr sz="160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160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60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SITUATION</a:t>
            </a:r>
            <a:endParaRPr lang="ko-KR" altLang="en-US" sz="160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43" name="Rect 0"/>
          <p:cNvCxnSpPr/>
          <p:nvPr/>
        </p:nvCxnSpPr>
        <p:spPr>
          <a:xfrm flipV="1">
            <a:off x="446405" y="411480"/>
            <a:ext cx="11303000" cy="7620"/>
          </a:xfrm>
          <a:prstGeom prst="line">
            <a:avLst/>
          </a:prstGeom>
          <a:ln w="23495" cap="flat" cmpd="sng">
            <a:solidFill>
              <a:srgbClr val="C20A2A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"/>
          <p:cNvGrpSpPr/>
          <p:nvPr/>
        </p:nvGrpSpPr>
        <p:grpSpPr>
          <a:xfrm>
            <a:off x="786765" y="2226310"/>
            <a:ext cx="10621645" cy="1586230"/>
            <a:chOff x="786765" y="2226310"/>
            <a:chExt cx="10621645" cy="1586230"/>
          </a:xfrm>
        </p:grpSpPr>
        <p:pic>
          <p:nvPicPr>
            <p:cNvPr id="44" name="그림 1" descr="/Users/hon99oo/Library/Group Containers/L48J367XN4.com.infraware.PolarisOffice/EngineTemp/3725/fImage600263593279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560" y="2226310"/>
              <a:ext cx="3252470" cy="1586230"/>
            </a:xfrm>
            <a:prstGeom prst="rect">
              <a:avLst/>
            </a:prstGeom>
            <a:noFill/>
          </p:spPr>
        </p:pic>
        <p:pic>
          <p:nvPicPr>
            <p:cNvPr id="45" name="그림 2" descr="/Users/hon99oo/Library/Group Containers/L48J367XN4.com.infraware.PolarisOffice/EngineTemp/3725/fImage1431133609075.jpe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65" y="2226310"/>
              <a:ext cx="3617595" cy="1586230"/>
            </a:xfrm>
            <a:prstGeom prst="rect">
              <a:avLst/>
            </a:prstGeom>
            <a:noFill/>
          </p:spPr>
        </p:pic>
        <p:pic>
          <p:nvPicPr>
            <p:cNvPr id="46" name="그림 3" descr="/Users/hon99oo/Library/Group Containers/L48J367XN4.com.infraware.PolarisOffice/EngineTemp/3725/fImage4971683615327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164" y="2226945"/>
              <a:ext cx="3357245" cy="1585595"/>
            </a:xfrm>
            <a:prstGeom prst="rect">
              <a:avLst/>
            </a:prstGeom>
            <a:noFill/>
          </p:spPr>
        </p:pic>
      </p:grpSp>
      <p:sp>
        <p:nvSpPr>
          <p:cNvPr id="48" name="텍스트 상자 32"/>
          <p:cNvSpPr txBox="1">
            <a:spLocks/>
          </p:cNvSpPr>
          <p:nvPr/>
        </p:nvSpPr>
        <p:spPr>
          <a:xfrm>
            <a:off x="565150" y="4331335"/>
            <a:ext cx="1562100" cy="4921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b="1">
                <a:solidFill>
                  <a:srgbClr val="C20A2A"/>
                </a:solidFill>
                <a:latin typeface="나눔스퀘어" charset="0"/>
                <a:ea typeface="나눔스퀘어" charset="0"/>
              </a:rPr>
              <a:t>세종인의 공유경제</a:t>
            </a:r>
            <a:endParaRPr lang="ko-KR" altLang="en-US" sz="1400" b="1">
              <a:solidFill>
                <a:srgbClr val="C20A2A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49" name="도형 33"/>
          <p:cNvCxnSpPr/>
          <p:nvPr/>
        </p:nvCxnSpPr>
        <p:spPr>
          <a:xfrm>
            <a:off x="577215" y="4629785"/>
            <a:ext cx="296545" cy="3175"/>
          </a:xfrm>
          <a:prstGeom prst="line">
            <a:avLst/>
          </a:prstGeom>
          <a:ln w="44450" cap="flat" cmpd="sng">
            <a:solidFill>
              <a:srgbClr val="C20A2A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34"/>
          <p:cNvSpPr txBox="1">
            <a:spLocks/>
          </p:cNvSpPr>
          <p:nvPr/>
        </p:nvSpPr>
        <p:spPr>
          <a:xfrm>
            <a:off x="1099820" y="4895850"/>
            <a:ext cx="8756015" cy="586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hangingPunct="1">
              <a:buFont typeface="Wingdings"/>
              <a:buChar char="ü"/>
            </a:pPr>
            <a:r>
              <a:rPr sz="1600">
                <a:latin typeface="나눔고딕" charset="0"/>
                <a:ea typeface="나눔고딕" charset="0"/>
              </a:rPr>
              <a:t>대학생들의 기술과 재능은 공유가능한 경제입니다.</a:t>
            </a:r>
            <a:endParaRPr lang="ko-KR" altLang="en-US" sz="1600">
              <a:latin typeface="나눔고딕" charset="0"/>
              <a:ea typeface="나눔고딕" charset="0"/>
            </a:endParaRPr>
          </a:p>
          <a:p>
            <a:pPr marL="254000" indent="-254000" algn="l" hangingPunct="1">
              <a:buFont typeface="Wingdings"/>
              <a:buChar char="ü"/>
            </a:pPr>
            <a:r>
              <a:rPr sz="1600">
                <a:latin typeface="나눔고딕" charset="0"/>
                <a:ea typeface="나눔고딕" charset="0"/>
              </a:rPr>
              <a:t>대학생들의 기술과 재능은 공유할 수록 더욱 탄탄해집니다.</a:t>
            </a:r>
            <a:endParaRPr lang="ko-KR" altLang="en-US" sz="16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Rect 0"/>
          <p:cNvCxnSpPr/>
          <p:nvPr/>
        </p:nvCxnSpPr>
        <p:spPr>
          <a:xfrm flipV="1">
            <a:off x="446405" y="411480"/>
            <a:ext cx="11302365" cy="6985"/>
          </a:xfrm>
          <a:prstGeom prst="line">
            <a:avLst/>
          </a:prstGeom>
          <a:ln w="23495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>
            <a:off x="6097905" y="3644900"/>
            <a:ext cx="635" cy="719455"/>
          </a:xfrm>
          <a:prstGeom prst="straightConnector1">
            <a:avLst/>
          </a:prstGeom>
          <a:ln w="9525" cap="flat" cmpd="sng">
            <a:solidFill>
              <a:schemeClr val="bg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50"/>
          <p:cNvSpPr txBox="1">
            <a:spLocks/>
          </p:cNvSpPr>
          <p:nvPr/>
        </p:nvSpPr>
        <p:spPr>
          <a:xfrm>
            <a:off x="3010535" y="644207"/>
            <a:ext cx="8517890" cy="23114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세종인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(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sejongIN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)을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이용함으로써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언택트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시댕의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학생들이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서로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소통하고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활용도가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부족한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두드림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마일리지</a:t>
            </a:r>
            <a:r>
              <a:rPr lang="ko-KR" altLang="en-US"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의</a:t>
            </a:r>
            <a:endParaRPr lang="en-US" altLang="ko-KR" sz="1400" dirty="0">
              <a:solidFill>
                <a:srgbClr val="000000"/>
              </a:solidFill>
              <a:latin typeface="나눔고딕" charset="0"/>
              <a:ea typeface="나눔스퀘어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활성화를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기대합니다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스퀘어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18C2EC-ED73-4B0F-95B0-1B89877D8948}"/>
              </a:ext>
            </a:extLst>
          </p:cNvPr>
          <p:cNvGrpSpPr/>
          <p:nvPr/>
        </p:nvGrpSpPr>
        <p:grpSpPr>
          <a:xfrm>
            <a:off x="2271395" y="1820782"/>
            <a:ext cx="7766050" cy="598804"/>
            <a:chOff x="2259964" y="1564640"/>
            <a:chExt cx="7766050" cy="598804"/>
          </a:xfrm>
        </p:grpSpPr>
        <p:sp>
          <p:nvSpPr>
            <p:cNvPr id="29" name="텍스트 상자 51"/>
            <p:cNvSpPr txBox="1">
              <a:spLocks/>
            </p:cNvSpPr>
            <p:nvPr/>
          </p:nvSpPr>
          <p:spPr>
            <a:xfrm>
              <a:off x="2259964" y="1564640"/>
              <a:ext cx="733425" cy="4324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sz="1400" b="1" dirty="0">
                  <a:solidFill>
                    <a:srgbClr val="C20A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VISION</a:t>
              </a:r>
              <a:endParaRPr lang="ko-KR" altLang="en-US" sz="1400" b="1" dirty="0">
                <a:solidFill>
                  <a:srgbClr val="C20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Rounded Rectangle 52"/>
            <p:cNvSpPr>
              <a:spLocks/>
            </p:cNvSpPr>
            <p:nvPr/>
          </p:nvSpPr>
          <p:spPr>
            <a:xfrm>
              <a:off x="3342639" y="1567814"/>
              <a:ext cx="6683375" cy="595630"/>
            </a:xfrm>
            <a:prstGeom prst="roundRect">
              <a:avLst/>
            </a:prstGeom>
            <a:solidFill>
              <a:schemeClr val="bg1">
                <a:lumMod val="7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400" dirty="0" err="1">
                  <a:solidFill>
                    <a:srgbClr val="C20A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소통하는</a:t>
              </a:r>
              <a:r>
                <a:rPr sz="1400" dirty="0">
                  <a:solidFill>
                    <a:srgbClr val="C20A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400" dirty="0" err="1">
                  <a:solidFill>
                    <a:srgbClr val="C20A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세종인</a:t>
              </a:r>
              <a:r>
                <a:rPr sz="1400" dirty="0">
                  <a:solidFill>
                    <a:srgbClr val="C20A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b="1" dirty="0" err="1">
                  <a:solidFill>
                    <a:srgbClr val="C20A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sejongIN</a:t>
              </a:r>
              <a:endParaRPr lang="ko-KR" altLang="en-US" sz="1400" b="1" dirty="0">
                <a:solidFill>
                  <a:srgbClr val="C20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2" name="도형 64"/>
            <p:cNvCxnSpPr/>
            <p:nvPr/>
          </p:nvCxnSpPr>
          <p:spPr>
            <a:xfrm>
              <a:off x="2259965" y="1895474"/>
              <a:ext cx="295275" cy="2540"/>
            </a:xfrm>
            <a:prstGeom prst="line">
              <a:avLst/>
            </a:prstGeom>
            <a:ln w="44450" cap="flat" cmpd="sng">
              <a:solidFill>
                <a:srgbClr val="C20A2A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BDAAE7-9C48-4B11-AB59-EF73E9BFE38A}"/>
              </a:ext>
            </a:extLst>
          </p:cNvPr>
          <p:cNvGrpSpPr/>
          <p:nvPr/>
        </p:nvGrpSpPr>
        <p:grpSpPr>
          <a:xfrm>
            <a:off x="2259965" y="2934176"/>
            <a:ext cx="7777480" cy="633411"/>
            <a:chOff x="2248535" y="2818765"/>
            <a:chExt cx="7777480" cy="633411"/>
          </a:xfrm>
        </p:grpSpPr>
        <p:sp>
          <p:nvSpPr>
            <p:cNvPr id="31" name="텍스트 상자 53"/>
            <p:cNvSpPr txBox="1">
              <a:spLocks/>
            </p:cNvSpPr>
            <p:nvPr/>
          </p:nvSpPr>
          <p:spPr>
            <a:xfrm>
              <a:off x="2248535" y="2818765"/>
              <a:ext cx="1258570" cy="4324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sz="1400" b="1">
                  <a:solidFill>
                    <a:srgbClr val="C20A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ESSENCE</a:t>
              </a:r>
              <a:endParaRPr lang="ko-KR" altLang="en-US" sz="1400" b="1">
                <a:solidFill>
                  <a:srgbClr val="C20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Rounded Rectangle 55"/>
            <p:cNvSpPr>
              <a:spLocks/>
            </p:cNvSpPr>
            <p:nvPr/>
          </p:nvSpPr>
          <p:spPr>
            <a:xfrm>
              <a:off x="3342639" y="2855911"/>
              <a:ext cx="6683376" cy="596265"/>
            </a:xfrm>
            <a:prstGeom prst="roundRect">
              <a:avLst/>
            </a:prstGeom>
            <a:solidFill>
              <a:schemeClr val="bg1">
                <a:lumMod val="5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학생들의</a:t>
              </a:r>
              <a:r>
                <a:rPr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활발한</a:t>
              </a:r>
              <a:r>
                <a:rPr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교류와</a:t>
              </a:r>
              <a:r>
                <a:rPr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마일리지</a:t>
              </a:r>
              <a:r>
                <a:rPr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활성화를</a:t>
              </a:r>
              <a:r>
                <a:rPr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제공하는</a:t>
              </a:r>
              <a:r>
                <a:rPr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플랫폼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3" name="도형 65"/>
            <p:cNvCxnSpPr/>
            <p:nvPr/>
          </p:nvCxnSpPr>
          <p:spPr>
            <a:xfrm>
              <a:off x="2259964" y="3091180"/>
              <a:ext cx="295275" cy="2540"/>
            </a:xfrm>
            <a:prstGeom prst="line">
              <a:avLst/>
            </a:prstGeom>
            <a:ln w="44450" cap="flat" cmpd="sng">
              <a:solidFill>
                <a:srgbClr val="C20A2A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텍스트 상자 96"/>
          <p:cNvSpPr txBox="1">
            <a:spLocks/>
          </p:cNvSpPr>
          <p:nvPr/>
        </p:nvSpPr>
        <p:spPr>
          <a:xfrm>
            <a:off x="2252345" y="4072255"/>
            <a:ext cx="1812290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b="1" dirty="0">
                <a:solidFill>
                  <a:srgbClr val="C20A2A"/>
                </a:solidFill>
                <a:latin typeface="나눔스퀘어" charset="0"/>
                <a:ea typeface="나눔스퀘어" charset="0"/>
              </a:rPr>
              <a:t>FUNC</a:t>
            </a:r>
            <a:r>
              <a:rPr lang="en-US" sz="1400" b="1" dirty="0">
                <a:solidFill>
                  <a:srgbClr val="C20A2A"/>
                </a:solidFill>
                <a:latin typeface="나눔스퀘어" charset="0"/>
                <a:ea typeface="나눔스퀘어" charset="0"/>
              </a:rPr>
              <a:t>T</a:t>
            </a:r>
            <a:r>
              <a:rPr sz="1400" b="1" dirty="0">
                <a:solidFill>
                  <a:srgbClr val="C20A2A"/>
                </a:solidFill>
                <a:latin typeface="나눔스퀘어" charset="0"/>
                <a:ea typeface="나눔스퀘어" charset="0"/>
              </a:rPr>
              <a:t>ION</a:t>
            </a:r>
            <a:endParaRPr lang="ko-KR" altLang="en-US" sz="1400" b="1" dirty="0">
              <a:solidFill>
                <a:srgbClr val="C20A2A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62" name="도형 106"/>
          <p:cNvCxnSpPr/>
          <p:nvPr/>
        </p:nvCxnSpPr>
        <p:spPr>
          <a:xfrm>
            <a:off x="2259965" y="4361815"/>
            <a:ext cx="295275" cy="2540"/>
          </a:xfrm>
          <a:prstGeom prst="line">
            <a:avLst/>
          </a:prstGeom>
          <a:ln w="44450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CADA96-9DED-4C2A-B51E-EAB277A4B5AC}"/>
              </a:ext>
            </a:extLst>
          </p:cNvPr>
          <p:cNvGrpSpPr/>
          <p:nvPr/>
        </p:nvGrpSpPr>
        <p:grpSpPr>
          <a:xfrm>
            <a:off x="3638868" y="4338320"/>
            <a:ext cx="5904864" cy="2212657"/>
            <a:chOff x="3143251" y="4318953"/>
            <a:chExt cx="5904864" cy="2212657"/>
          </a:xfrm>
        </p:grpSpPr>
        <p:sp>
          <p:nvSpPr>
            <p:cNvPr id="54" name="Oval 98"/>
            <p:cNvSpPr>
              <a:spLocks/>
            </p:cNvSpPr>
            <p:nvPr/>
          </p:nvSpPr>
          <p:spPr>
            <a:xfrm>
              <a:off x="3143251" y="4318953"/>
              <a:ext cx="1833880" cy="1871345"/>
            </a:xfrm>
            <a:prstGeom prst="ellipse">
              <a:avLst/>
            </a:pr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</a:t>
              </a:r>
              <a:r>
                <a:rPr lang="en-US" sz="1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6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재능</a:t>
              </a:r>
              <a:endParaRPr 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</a:t>
              </a:r>
              <a:endParaRPr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Oval 99"/>
            <p:cNvSpPr>
              <a:spLocks/>
            </p:cNvSpPr>
            <p:nvPr/>
          </p:nvSpPr>
          <p:spPr>
            <a:xfrm>
              <a:off x="5180965" y="4660265"/>
              <a:ext cx="1833880" cy="1871345"/>
            </a:xfrm>
            <a:prstGeom prst="ellipse">
              <a:avLst/>
            </a:pr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비교과</a:t>
              </a:r>
              <a:r>
                <a:rPr sz="1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마일리지</a:t>
              </a:r>
              <a:endParaRPr 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연계</a:t>
              </a:r>
              <a:endParaRPr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Oval 109"/>
            <p:cNvSpPr>
              <a:spLocks/>
            </p:cNvSpPr>
            <p:nvPr/>
          </p:nvSpPr>
          <p:spPr>
            <a:xfrm>
              <a:off x="7214235" y="4318953"/>
              <a:ext cx="1833880" cy="1871345"/>
            </a:xfrm>
            <a:prstGeom prst="ellipse">
              <a:avLst/>
            </a:pr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소통</a:t>
              </a:r>
              <a:r>
                <a:rPr sz="1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indent="0" algn="ctr" defTabSz="914400" rtl="0" eaLnBrk="1" latinLnBrk="1" hangingPunct="1">
                <a:buFontTx/>
                <a:buNone/>
              </a:pPr>
              <a:r>
                <a:rPr sz="16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플랫폼</a:t>
              </a:r>
              <a:r>
                <a:rPr lang="en-US" sz="1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</a:t>
              </a:r>
              <a:r>
                <a:rPr sz="1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</a:t>
              </a:r>
              <a:endParaRPr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텍스트 상자 29">
            <a:extLst>
              <a:ext uri="{FF2B5EF4-FFF2-40B4-BE49-F238E27FC236}">
                <a16:creationId xmlns:a16="http://schemas.microsoft.com/office/drawing/2014/main" id="{FFA019F1-F418-442D-8E67-F126D6EA19B5}"/>
              </a:ext>
            </a:extLst>
          </p:cNvPr>
          <p:cNvSpPr txBox="1">
            <a:spLocks/>
          </p:cNvSpPr>
          <p:nvPr/>
        </p:nvSpPr>
        <p:spPr>
          <a:xfrm>
            <a:off x="508635" y="574675"/>
            <a:ext cx="1949450" cy="601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2</a:t>
            </a: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PROJECT PLANNING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>
            <a:off x="3919537" y="1447165"/>
            <a:ext cx="4390390" cy="1917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재능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공유를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통하여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재능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이용자와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재능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제공자를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컨택하여줍니다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charset="0"/>
              <a:ea typeface="나눔스퀘어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FA791F-F028-4AEA-9173-3093D14DDB18}"/>
              </a:ext>
            </a:extLst>
          </p:cNvPr>
          <p:cNvGrpSpPr/>
          <p:nvPr/>
        </p:nvGrpSpPr>
        <p:grpSpPr>
          <a:xfrm>
            <a:off x="1774825" y="1796508"/>
            <a:ext cx="1635891" cy="1673898"/>
            <a:chOff x="1774825" y="1796508"/>
            <a:chExt cx="1635891" cy="16738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03245C0-C120-45F9-ABF9-553EC7566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825" y="1796508"/>
              <a:ext cx="1635891" cy="1635891"/>
            </a:xfrm>
            <a:prstGeom prst="rect">
              <a:avLst/>
            </a:prstGeom>
          </p:spPr>
        </p:pic>
        <p:sp>
          <p:nvSpPr>
            <p:cNvPr id="18" name="텍스트 상자 193"/>
            <p:cNvSpPr txBox="1">
              <a:spLocks/>
            </p:cNvSpPr>
            <p:nvPr/>
          </p:nvSpPr>
          <p:spPr>
            <a:xfrm>
              <a:off x="1974063" y="3073829"/>
              <a:ext cx="1255059" cy="39657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lang="ko-KR" altLang="en-US" sz="1600" dirty="0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재능 이용자</a:t>
              </a:r>
            </a:p>
          </p:txBody>
        </p:sp>
      </p:grpSp>
      <p:cxnSp>
        <p:nvCxnSpPr>
          <p:cNvPr id="19" name="도형 194"/>
          <p:cNvCxnSpPr>
            <a:cxnSpLocks/>
          </p:cNvCxnSpPr>
          <p:nvPr/>
        </p:nvCxnSpPr>
        <p:spPr>
          <a:xfrm>
            <a:off x="713105" y="1719272"/>
            <a:ext cx="295910" cy="3175"/>
          </a:xfrm>
          <a:prstGeom prst="line">
            <a:avLst/>
          </a:prstGeom>
          <a:ln w="444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205"/>
          <p:cNvSpPr txBox="1">
            <a:spLocks/>
          </p:cNvSpPr>
          <p:nvPr/>
        </p:nvSpPr>
        <p:spPr>
          <a:xfrm>
            <a:off x="1546860" y="5098415"/>
            <a:ext cx="9780905" cy="13506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254000" indent="-254000" latinLnBrk="0">
              <a:buClr>
                <a:srgbClr val="000000"/>
              </a:buClr>
              <a:buFont typeface="Wingdings"/>
              <a:buChar char="ü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재능 이용자가 필요로한 기술의 구인글을 올립니다. ex) 포토샵, 모델, 프로그램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buClr>
                <a:srgbClr val="000000"/>
              </a:buClr>
              <a:buFont typeface="Wingdings"/>
              <a:buChar char="ü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재능 제공자는 자신의 프로필을 제공하여 재능 공유에 신청서를 제출합니다.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buClr>
                <a:srgbClr val="000000"/>
              </a:buClr>
              <a:buFont typeface="Wingdings"/>
              <a:buChar char="ü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이용자와 제공자의 거래가 성사되면, 재능 이용자의 마일리지를 재능 제공자에게 일정량 제공해줍니다.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&gt; 재능 이용자는 문제를 해결하고, 재능 제공자는 마일리지를 획득합니다.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5" name="Double Arrow 49"/>
          <p:cNvCxnSpPr/>
          <p:nvPr/>
        </p:nvCxnSpPr>
        <p:spPr>
          <a:xfrm flipH="1">
            <a:off x="7503886" y="2761708"/>
            <a:ext cx="854075" cy="635"/>
          </a:xfrm>
          <a:prstGeom prst="straightConnector1">
            <a:avLst/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Arrow Connector 54"/>
          <p:cNvCxnSpPr>
            <a:cxnSpLocks/>
          </p:cNvCxnSpPr>
          <p:nvPr/>
        </p:nvCxnSpPr>
        <p:spPr>
          <a:xfrm flipV="1">
            <a:off x="2528047" y="3627121"/>
            <a:ext cx="7295403" cy="476759"/>
          </a:xfrm>
          <a:prstGeom prst="bentConnector3">
            <a:avLst>
              <a:gd name="adj1" fmla="val 100013"/>
            </a:avLst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29">
            <a:extLst>
              <a:ext uri="{FF2B5EF4-FFF2-40B4-BE49-F238E27FC236}">
                <a16:creationId xmlns:a16="http://schemas.microsoft.com/office/drawing/2014/main" id="{E1BBA78F-645E-49E0-A295-A98F45D62798}"/>
              </a:ext>
            </a:extLst>
          </p:cNvPr>
          <p:cNvSpPr txBox="1">
            <a:spLocks/>
          </p:cNvSpPr>
          <p:nvPr/>
        </p:nvSpPr>
        <p:spPr>
          <a:xfrm>
            <a:off x="508634" y="574675"/>
            <a:ext cx="2092959" cy="601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3 - 01</a:t>
            </a: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PROJECT CONCEPT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21" name="도형 30">
            <a:extLst>
              <a:ext uri="{FF2B5EF4-FFF2-40B4-BE49-F238E27FC236}">
                <a16:creationId xmlns:a16="http://schemas.microsoft.com/office/drawing/2014/main" id="{7EBA0ABE-0038-4D21-BBE5-D164A15032C5}"/>
              </a:ext>
            </a:extLst>
          </p:cNvPr>
          <p:cNvCxnSpPr/>
          <p:nvPr/>
        </p:nvCxnSpPr>
        <p:spPr>
          <a:xfrm flipV="1">
            <a:off x="446405" y="411480"/>
            <a:ext cx="11302365" cy="6985"/>
          </a:xfrm>
          <a:prstGeom prst="line">
            <a:avLst/>
          </a:prstGeom>
          <a:ln w="23495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193">
            <a:extLst>
              <a:ext uri="{FF2B5EF4-FFF2-40B4-BE49-F238E27FC236}">
                <a16:creationId xmlns:a16="http://schemas.microsoft.com/office/drawing/2014/main" id="{21BEB6AD-22B6-488B-B50B-A1E208B28CEF}"/>
              </a:ext>
            </a:extLst>
          </p:cNvPr>
          <p:cNvSpPr txBox="1">
            <a:spLocks/>
          </p:cNvSpPr>
          <p:nvPr/>
        </p:nvSpPr>
        <p:spPr>
          <a:xfrm>
            <a:off x="713105" y="1442720"/>
            <a:ext cx="2092959" cy="196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재능공유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TAP</a:t>
            </a:r>
            <a:endParaRPr lang="ko-KR" altLang="en-US" sz="1400" dirty="0">
              <a:solidFill>
                <a:schemeClr val="tx1"/>
              </a:solidFill>
              <a:latin typeface="나눔고딕" charset="0"/>
              <a:ea typeface="나눔스퀘어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6B35D6E-FBDF-446F-BBC5-2508B9F523A1}"/>
              </a:ext>
            </a:extLst>
          </p:cNvPr>
          <p:cNvGrpSpPr/>
          <p:nvPr/>
        </p:nvGrpSpPr>
        <p:grpSpPr>
          <a:xfrm>
            <a:off x="8818749" y="1796508"/>
            <a:ext cx="1635891" cy="1673898"/>
            <a:chOff x="1774825" y="1796508"/>
            <a:chExt cx="1635891" cy="167389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40C7804-EF30-4085-B8AA-21B02A84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825" y="1796508"/>
              <a:ext cx="1635891" cy="1635891"/>
            </a:xfrm>
            <a:prstGeom prst="rect">
              <a:avLst/>
            </a:prstGeom>
          </p:spPr>
        </p:pic>
        <p:sp>
          <p:nvSpPr>
            <p:cNvPr id="31" name="텍스트 상자 193">
              <a:extLst>
                <a:ext uri="{FF2B5EF4-FFF2-40B4-BE49-F238E27FC236}">
                  <a16:creationId xmlns:a16="http://schemas.microsoft.com/office/drawing/2014/main" id="{C343749A-3491-464A-8D72-9D3A39626066}"/>
                </a:ext>
              </a:extLst>
            </p:cNvPr>
            <p:cNvSpPr txBox="1">
              <a:spLocks/>
            </p:cNvSpPr>
            <p:nvPr/>
          </p:nvSpPr>
          <p:spPr>
            <a:xfrm>
              <a:off x="1974063" y="3073829"/>
              <a:ext cx="1255059" cy="39657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lang="ko-KR" altLang="en-US" sz="1600" dirty="0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재능 공유자</a:t>
              </a:r>
            </a:p>
          </p:txBody>
        </p:sp>
      </p:grpSp>
      <p:cxnSp>
        <p:nvCxnSpPr>
          <p:cNvPr id="32" name="Double Arrow 49">
            <a:extLst>
              <a:ext uri="{FF2B5EF4-FFF2-40B4-BE49-F238E27FC236}">
                <a16:creationId xmlns:a16="http://schemas.microsoft.com/office/drawing/2014/main" id="{D8D08924-FE5D-4647-9C03-A75C4FFF751C}"/>
              </a:ext>
            </a:extLst>
          </p:cNvPr>
          <p:cNvCxnSpPr/>
          <p:nvPr/>
        </p:nvCxnSpPr>
        <p:spPr>
          <a:xfrm flipH="1">
            <a:off x="3834038" y="2758122"/>
            <a:ext cx="854075" cy="635"/>
          </a:xfrm>
          <a:prstGeom prst="straightConnector1">
            <a:avLst/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8A9C9CD-2513-4197-B5BF-A47A20BA2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4708">
            <a:off x="5391150" y="3515397"/>
            <a:ext cx="1409700" cy="1176966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0A20729-BB40-45AF-8A06-527F2596EB4D}"/>
              </a:ext>
            </a:extLst>
          </p:cNvPr>
          <p:cNvCxnSpPr/>
          <p:nvPr/>
        </p:nvCxnSpPr>
        <p:spPr>
          <a:xfrm flipV="1">
            <a:off x="2528047" y="3747247"/>
            <a:ext cx="0" cy="356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EC4F35D3-9E68-4002-B22A-9BC121539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10" y="2118883"/>
            <a:ext cx="876379" cy="12497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>
            <a:off x="3896360" y="1280159"/>
            <a:ext cx="4975225" cy="21209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언택트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시대로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인한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다양한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공모전의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팀원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찾기의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어려움을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해결해줍니다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560705" y="1290320"/>
            <a:ext cx="2092959" cy="196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팀원</a:t>
            </a:r>
            <a:r>
              <a:rPr lang="en-US"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찾기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TAP</a:t>
            </a:r>
            <a:endParaRPr lang="ko-KR" altLang="en-US" sz="1400" dirty="0">
              <a:solidFill>
                <a:schemeClr val="tx1"/>
              </a:solidFill>
              <a:latin typeface="나눔고딕" charset="0"/>
              <a:ea typeface="나눔스퀘어" charset="0"/>
            </a:endParaRPr>
          </a:p>
        </p:txBody>
      </p:sp>
      <p:cxnSp>
        <p:nvCxnSpPr>
          <p:cNvPr id="19" name="Rect 0"/>
          <p:cNvCxnSpPr/>
          <p:nvPr/>
        </p:nvCxnSpPr>
        <p:spPr>
          <a:xfrm>
            <a:off x="572770" y="1607820"/>
            <a:ext cx="295910" cy="3175"/>
          </a:xfrm>
          <a:prstGeom prst="line">
            <a:avLst/>
          </a:prstGeom>
          <a:ln w="444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>
            <a:off x="1604010" y="4870450"/>
            <a:ext cx="9300845" cy="13506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254000" indent="-254000" latinLnBrk="0">
              <a:buClr>
                <a:srgbClr val="000000"/>
              </a:buClr>
              <a:buFont typeface="Wingdings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팀장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학우가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팀프로젝트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(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비교과프로그램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공모전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같은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수업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팀플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등)의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구인글을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올립니다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buClr>
                <a:srgbClr val="000000"/>
              </a:buClr>
              <a:buFont typeface="Wingdings"/>
              <a:buChar char="ü"/>
            </a:pP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해당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팀프로젝트를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참여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희망하는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학우는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자신의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프로필을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제공합니다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buClr>
                <a:srgbClr val="000000"/>
              </a:buClr>
              <a:buFont typeface="Wingdings"/>
              <a:buChar char="ü"/>
            </a:pP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팀장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학우는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원하는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학우를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팀원으로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선택합니다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&gt;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이전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에브리타임이나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카카오톡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오픈채팅의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부족했던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정보의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문제점을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프로필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제공으로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해결합니다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&gt;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팀프로젝트의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더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나은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경험을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제공하여줍니다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6" name="Rect 0"/>
          <p:cNvCxnSpPr/>
          <p:nvPr/>
        </p:nvCxnSpPr>
        <p:spPr>
          <a:xfrm flipV="1">
            <a:off x="2699385" y="3042920"/>
            <a:ext cx="911225" cy="1270"/>
          </a:xfrm>
          <a:prstGeom prst="straightConnector1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flipH="1">
            <a:off x="6786937" y="3044190"/>
            <a:ext cx="854075" cy="635"/>
          </a:xfrm>
          <a:prstGeom prst="straightConnector1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64"/>
          <p:cNvSpPr>
            <a:spLocks/>
          </p:cNvSpPr>
          <p:nvPr/>
        </p:nvSpPr>
        <p:spPr>
          <a:xfrm>
            <a:off x="8847455" y="1854593"/>
            <a:ext cx="1854835" cy="237371"/>
          </a:xfrm>
          <a:prstGeom prst="round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  <a:r>
              <a:rPr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ko-KR" altLang="en-US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텍스트 상자 29">
            <a:extLst>
              <a:ext uri="{FF2B5EF4-FFF2-40B4-BE49-F238E27FC236}">
                <a16:creationId xmlns:a16="http://schemas.microsoft.com/office/drawing/2014/main" id="{17BFB57B-ED7C-4351-BE3B-2ED19450BFC7}"/>
              </a:ext>
            </a:extLst>
          </p:cNvPr>
          <p:cNvSpPr txBox="1">
            <a:spLocks/>
          </p:cNvSpPr>
          <p:nvPr/>
        </p:nvSpPr>
        <p:spPr>
          <a:xfrm>
            <a:off x="508634" y="574675"/>
            <a:ext cx="2092959" cy="601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3 - 02</a:t>
            </a: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PROJECT CONCEPT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29" name="도형 30">
            <a:extLst>
              <a:ext uri="{FF2B5EF4-FFF2-40B4-BE49-F238E27FC236}">
                <a16:creationId xmlns:a16="http://schemas.microsoft.com/office/drawing/2014/main" id="{B4AB202E-9FA1-405A-833F-2A0E90E71943}"/>
              </a:ext>
            </a:extLst>
          </p:cNvPr>
          <p:cNvCxnSpPr/>
          <p:nvPr/>
        </p:nvCxnSpPr>
        <p:spPr>
          <a:xfrm flipV="1">
            <a:off x="446405" y="411480"/>
            <a:ext cx="11302365" cy="6985"/>
          </a:xfrm>
          <a:prstGeom prst="line">
            <a:avLst/>
          </a:prstGeom>
          <a:ln w="23495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78E520-D99C-45BF-BBE4-9B3802D7FD47}"/>
              </a:ext>
            </a:extLst>
          </p:cNvPr>
          <p:cNvGrpSpPr/>
          <p:nvPr/>
        </p:nvGrpSpPr>
        <p:grpSpPr>
          <a:xfrm>
            <a:off x="1182834" y="2023820"/>
            <a:ext cx="1321924" cy="1732911"/>
            <a:chOff x="1101236" y="1997600"/>
            <a:chExt cx="1321924" cy="17329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6D3DA42-5322-418E-AC13-D50773DD3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236" y="2408587"/>
              <a:ext cx="1321924" cy="132192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7220464-4865-45CD-9018-5629E45A2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277" y="1997600"/>
              <a:ext cx="677841" cy="677841"/>
            </a:xfrm>
            <a:prstGeom prst="rect">
              <a:avLst/>
            </a:prstGeom>
          </p:spPr>
        </p:pic>
      </p:grpSp>
      <p:sp>
        <p:nvSpPr>
          <p:cNvPr id="30" name="텍스트 상자 193">
            <a:extLst>
              <a:ext uri="{FF2B5EF4-FFF2-40B4-BE49-F238E27FC236}">
                <a16:creationId xmlns:a16="http://schemas.microsoft.com/office/drawing/2014/main" id="{0D4012B7-2D69-4E2E-B75C-7EE2D69DDA8E}"/>
              </a:ext>
            </a:extLst>
          </p:cNvPr>
          <p:cNvSpPr txBox="1">
            <a:spLocks/>
          </p:cNvSpPr>
          <p:nvPr/>
        </p:nvSpPr>
        <p:spPr>
          <a:xfrm>
            <a:off x="1377286" y="3815380"/>
            <a:ext cx="933017" cy="3965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스퀘어" charset="0"/>
              </a:rPr>
              <a:t>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C8B4D-8FDB-448B-872E-A5C6C57901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379" y="3324348"/>
            <a:ext cx="854075" cy="854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9A1FB8-6BD2-407B-A1E0-EFC563B629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380" y="1891023"/>
            <a:ext cx="854075" cy="854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2FA301-187E-499A-BA5A-BAD21071B0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52" y="2635027"/>
            <a:ext cx="854075" cy="854075"/>
          </a:xfrm>
          <a:prstGeom prst="rect">
            <a:avLst/>
          </a:prstGeom>
        </p:spPr>
      </p:pic>
      <p:sp>
        <p:nvSpPr>
          <p:cNvPr id="35" name="Rounded Rectangle 64">
            <a:extLst>
              <a:ext uri="{FF2B5EF4-FFF2-40B4-BE49-F238E27FC236}">
                <a16:creationId xmlns:a16="http://schemas.microsoft.com/office/drawing/2014/main" id="{5B8FD3C2-7A49-4F29-B5E8-6BE207815A74}"/>
              </a:ext>
            </a:extLst>
          </p:cNvPr>
          <p:cNvSpPr>
            <a:spLocks/>
          </p:cNvSpPr>
          <p:nvPr/>
        </p:nvSpPr>
        <p:spPr>
          <a:xfrm>
            <a:off x="9553594" y="2671125"/>
            <a:ext cx="1854835" cy="237371"/>
          </a:xfrm>
          <a:prstGeom prst="round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  <a:r>
              <a:rPr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ko-KR" altLang="en-US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Rounded Rectangle 64">
            <a:extLst>
              <a:ext uri="{FF2B5EF4-FFF2-40B4-BE49-F238E27FC236}">
                <a16:creationId xmlns:a16="http://schemas.microsoft.com/office/drawing/2014/main" id="{F57616A7-96A8-4AE4-8C9A-DE8949BBF5D8}"/>
              </a:ext>
            </a:extLst>
          </p:cNvPr>
          <p:cNvSpPr>
            <a:spLocks/>
          </p:cNvSpPr>
          <p:nvPr/>
        </p:nvSpPr>
        <p:spPr>
          <a:xfrm>
            <a:off x="8985156" y="3939695"/>
            <a:ext cx="1854835" cy="237371"/>
          </a:xfrm>
          <a:prstGeom prst="round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  <a:r>
              <a:rPr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ko-KR" altLang="en-US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텍스트 상자 193">
            <a:extLst>
              <a:ext uri="{FF2B5EF4-FFF2-40B4-BE49-F238E27FC236}">
                <a16:creationId xmlns:a16="http://schemas.microsoft.com/office/drawing/2014/main" id="{EBC7E4AE-4E38-459F-8DBF-46FC61E4389C}"/>
              </a:ext>
            </a:extLst>
          </p:cNvPr>
          <p:cNvSpPr txBox="1">
            <a:spLocks/>
          </p:cNvSpPr>
          <p:nvPr/>
        </p:nvSpPr>
        <p:spPr>
          <a:xfrm>
            <a:off x="7978749" y="2914994"/>
            <a:ext cx="933017" cy="3965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charset="0"/>
                <a:ea typeface="나눔스퀘어" charset="0"/>
              </a:rPr>
              <a:t>팀원</a:t>
            </a:r>
          </a:p>
        </p:txBody>
      </p:sp>
      <p:pic>
        <p:nvPicPr>
          <p:cNvPr id="39" name="그림 38" descr="텍스트, 좌석, 의자, 벡터그래픽이(가) 표시된 사진&#10;&#10;자동 생성된 설명">
            <a:extLst>
              <a:ext uri="{FF2B5EF4-FFF2-40B4-BE49-F238E27FC236}">
                <a16:creationId xmlns:a16="http://schemas.microsoft.com/office/drawing/2014/main" id="{1C7AC970-FD35-4EA3-8497-0340335B10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97" y="1987576"/>
            <a:ext cx="1854835" cy="1854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>
            <a:off x="3779819" y="1303324"/>
            <a:ext cx="4975225" cy="21209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사용자의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프로필을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직관적으로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나눔고딕" charset="0"/>
                <a:ea typeface="나눔스퀘어" charset="0"/>
              </a:rPr>
              <a:t>제공하여줍니다</a:t>
            </a:r>
            <a:r>
              <a:rPr sz="1200" dirty="0">
                <a:solidFill>
                  <a:srgbClr val="000000"/>
                </a:solidFill>
                <a:latin typeface="나눔고딕" charset="0"/>
                <a:ea typeface="나눔스퀘어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560705" y="1290320"/>
            <a:ext cx="2092959" cy="196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dirty="0" err="1">
                <a:solidFill>
                  <a:schemeClr val="tx1"/>
                </a:solidFill>
                <a:latin typeface="나눔고딕" charset="0"/>
                <a:ea typeface="나눔스퀘어" charset="0"/>
              </a:rPr>
              <a:t>프로필</a:t>
            </a:r>
            <a:r>
              <a:rPr sz="1400" dirty="0">
                <a:solidFill>
                  <a:schemeClr val="tx1"/>
                </a:solidFill>
                <a:latin typeface="나눔고딕" charset="0"/>
                <a:ea typeface="나눔스퀘어" charset="0"/>
              </a:rPr>
              <a:t> TAP</a:t>
            </a:r>
            <a:endParaRPr lang="ko-KR" altLang="en-US" sz="1400" dirty="0">
              <a:solidFill>
                <a:schemeClr val="tx1"/>
              </a:solidFill>
              <a:latin typeface="나눔고딕" charset="0"/>
              <a:ea typeface="나눔스퀘어" charset="0"/>
            </a:endParaRPr>
          </a:p>
        </p:txBody>
      </p:sp>
      <p:cxnSp>
        <p:nvCxnSpPr>
          <p:cNvPr id="19" name="Rect 0"/>
          <p:cNvCxnSpPr/>
          <p:nvPr/>
        </p:nvCxnSpPr>
        <p:spPr>
          <a:xfrm>
            <a:off x="572770" y="1607820"/>
            <a:ext cx="295910" cy="3175"/>
          </a:xfrm>
          <a:prstGeom prst="line">
            <a:avLst/>
          </a:prstGeom>
          <a:ln w="444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>
            <a:off x="1441450" y="5521325"/>
            <a:ext cx="9300845" cy="13506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254000" indent="-254000" latinLnBrk="0">
              <a:buClr>
                <a:srgbClr val="000000"/>
              </a:buClr>
              <a:buFont typeface="Wingdings"/>
              <a:buChar char="ü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사용자는 자신의 프로필을 활용하여 더 나은 경험을 제공받습니다. 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54000" indent="-254000" latinLnBrk="0">
              <a:buClr>
                <a:srgbClr val="000000"/>
              </a:buClr>
              <a:buFont typeface="Wingdings"/>
              <a:buChar char="ü"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세종인 내에서 이루어진 거래에 대한 서로의 평가 데이터를 제공하여 직곽적인 프로필을 제공합니다.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ounded Rectangle 84"/>
          <p:cNvSpPr>
            <a:spLocks/>
          </p:cNvSpPr>
          <p:nvPr/>
        </p:nvSpPr>
        <p:spPr>
          <a:xfrm>
            <a:off x="3930388" y="2495339"/>
            <a:ext cx="5917453" cy="407262"/>
          </a:xfrm>
          <a:prstGeom prst="round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자신이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사용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가능한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C20A2A"/>
                </a:solidFill>
                <a:latin typeface="나눔고딕" charset="0"/>
                <a:ea typeface="나눔고딕" charset="0"/>
              </a:rPr>
              <a:t>재능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또는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C20A2A"/>
                </a:solidFill>
                <a:latin typeface="나눔고딕" charset="0"/>
                <a:ea typeface="나눔고딕" charset="0"/>
              </a:rPr>
              <a:t>기술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을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제공합니다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ounded Rectangle 87"/>
          <p:cNvSpPr>
            <a:spLocks/>
          </p:cNvSpPr>
          <p:nvPr/>
        </p:nvSpPr>
        <p:spPr>
          <a:xfrm>
            <a:off x="3930388" y="3168430"/>
            <a:ext cx="5917453" cy="463501"/>
          </a:xfrm>
          <a:prstGeom prst="round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세종인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플랫폼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내에서의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C20A2A"/>
                </a:solidFill>
                <a:latin typeface="나눔고딕" charset="0"/>
                <a:ea typeface="나눔고딕" charset="0"/>
              </a:rPr>
              <a:t>재능</a:t>
            </a:r>
            <a:r>
              <a:rPr lang="en-US" sz="1400" dirty="0">
                <a:solidFill>
                  <a:srgbClr val="C20A2A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C20A2A"/>
                </a:solidFill>
                <a:latin typeface="나눔고딕" charset="0"/>
                <a:ea typeface="나눔고딕" charset="0"/>
              </a:rPr>
              <a:t>공유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</a:t>
            </a:r>
            <a:r>
              <a:rPr lang="en-US"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찾기에서의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활동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내역에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대한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서로의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평가를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제공합니다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. 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ounded Rectangle 88"/>
          <p:cNvSpPr>
            <a:spLocks/>
          </p:cNvSpPr>
          <p:nvPr/>
        </p:nvSpPr>
        <p:spPr>
          <a:xfrm>
            <a:off x="3930387" y="3897760"/>
            <a:ext cx="5917453" cy="407044"/>
          </a:xfrm>
          <a:prstGeom prst="round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 dirty="0" err="1">
                <a:solidFill>
                  <a:srgbClr val="C20A2A"/>
                </a:solidFill>
                <a:latin typeface="나눔고딕" charset="0"/>
                <a:ea typeface="나눔고딕" charset="0"/>
              </a:rPr>
              <a:t>블록체인</a:t>
            </a:r>
            <a:r>
              <a:rPr sz="1400" dirty="0">
                <a:solidFill>
                  <a:srgbClr val="C20A2A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C20A2A"/>
                </a:solidFill>
                <a:latin typeface="나눔고딕" charset="0"/>
                <a:ea typeface="나눔고딕" charset="0"/>
              </a:rPr>
              <a:t>기반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의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마일리지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거래내역을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제공합니다</a:t>
            </a:r>
            <a:r>
              <a:rPr sz="1400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텍스트 상자 29">
            <a:extLst>
              <a:ext uri="{FF2B5EF4-FFF2-40B4-BE49-F238E27FC236}">
                <a16:creationId xmlns:a16="http://schemas.microsoft.com/office/drawing/2014/main" id="{01438B1C-C76F-4698-A8FD-C74A549A3C29}"/>
              </a:ext>
            </a:extLst>
          </p:cNvPr>
          <p:cNvSpPr txBox="1">
            <a:spLocks/>
          </p:cNvSpPr>
          <p:nvPr/>
        </p:nvSpPr>
        <p:spPr>
          <a:xfrm>
            <a:off x="508634" y="574675"/>
            <a:ext cx="2092959" cy="601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3 - 03</a:t>
            </a: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PROJECT CONCEPT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16" name="도형 30">
            <a:extLst>
              <a:ext uri="{FF2B5EF4-FFF2-40B4-BE49-F238E27FC236}">
                <a16:creationId xmlns:a16="http://schemas.microsoft.com/office/drawing/2014/main" id="{44136424-2578-4C54-BE3B-6EF78028FB47}"/>
              </a:ext>
            </a:extLst>
          </p:cNvPr>
          <p:cNvCxnSpPr/>
          <p:nvPr/>
        </p:nvCxnSpPr>
        <p:spPr>
          <a:xfrm flipV="1">
            <a:off x="446405" y="411480"/>
            <a:ext cx="11302365" cy="6985"/>
          </a:xfrm>
          <a:prstGeom prst="line">
            <a:avLst/>
          </a:prstGeom>
          <a:ln w="23495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97731D-2A64-47FB-9E2F-33F4F186C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13" y="2257960"/>
            <a:ext cx="2376587" cy="23765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F4519-F926-464B-977A-C4BE4AF467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70000"/>
          </a:blip>
          <a:stretch>
            <a:fillRect/>
          </a:stretch>
        </p:blipFill>
        <p:spPr>
          <a:xfrm>
            <a:off x="0" y="-891540"/>
            <a:ext cx="12378055" cy="8255635"/>
          </a:xfrm>
          <a:prstGeom prst="rect">
            <a:avLst/>
          </a:prstGeom>
          <a:noFill/>
        </p:spPr>
      </p:pic>
      <p:cxnSp>
        <p:nvCxnSpPr>
          <p:cNvPr id="82" name="Line 156"/>
          <p:cNvCxnSpPr/>
          <p:nvPr/>
        </p:nvCxnSpPr>
        <p:spPr>
          <a:xfrm>
            <a:off x="6094730" y="3236595"/>
            <a:ext cx="635" cy="1025525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 0"/>
          <p:cNvSpPr txBox="1">
            <a:spLocks/>
          </p:cNvSpPr>
          <p:nvPr/>
        </p:nvSpPr>
        <p:spPr>
          <a:xfrm>
            <a:off x="2248535" y="1412240"/>
            <a:ext cx="733425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b="1" dirty="0">
                <a:solidFill>
                  <a:srgbClr val="C20A2A"/>
                </a:solidFill>
                <a:latin typeface="나눔스퀘어" charset="0"/>
                <a:ea typeface="나눔스퀘어" charset="0"/>
              </a:rPr>
              <a:t>GOAL</a:t>
            </a:r>
            <a:endParaRPr lang="ko-KR" altLang="en-US" sz="1400" b="1" dirty="0">
              <a:solidFill>
                <a:srgbClr val="C20A2A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42" name="Rect 0"/>
          <p:cNvCxnSpPr/>
          <p:nvPr/>
        </p:nvCxnSpPr>
        <p:spPr>
          <a:xfrm>
            <a:off x="2259965" y="1710690"/>
            <a:ext cx="295275" cy="2540"/>
          </a:xfrm>
          <a:prstGeom prst="line">
            <a:avLst/>
          </a:prstGeom>
          <a:ln w="44450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 0"/>
          <p:cNvSpPr txBox="1">
            <a:spLocks/>
          </p:cNvSpPr>
          <p:nvPr/>
        </p:nvSpPr>
        <p:spPr>
          <a:xfrm>
            <a:off x="2244725" y="3729990"/>
            <a:ext cx="1812290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400" b="1" dirty="0">
                <a:solidFill>
                  <a:srgbClr val="C20A2A"/>
                </a:solidFill>
                <a:latin typeface="나눔스퀘어" charset="0"/>
                <a:ea typeface="나눔스퀘어" charset="0"/>
              </a:rPr>
              <a:t>CORE</a:t>
            </a:r>
            <a:endParaRPr lang="ko-KR" altLang="en-US" sz="1400" b="1" dirty="0">
              <a:solidFill>
                <a:srgbClr val="C20A2A"/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sz="1400" b="1" dirty="0">
                <a:solidFill>
                  <a:srgbClr val="C20A2A"/>
                </a:solidFill>
                <a:latin typeface="나눔스퀘어" charset="0"/>
                <a:ea typeface="나눔스퀘어" charset="0"/>
              </a:rPr>
              <a:t>VALUE</a:t>
            </a:r>
            <a:endParaRPr lang="ko-KR" altLang="en-US" sz="1400" b="1" dirty="0">
              <a:solidFill>
                <a:srgbClr val="C20A2A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62" name="Rect 0"/>
          <p:cNvCxnSpPr/>
          <p:nvPr/>
        </p:nvCxnSpPr>
        <p:spPr>
          <a:xfrm>
            <a:off x="2245995" y="4237355"/>
            <a:ext cx="295275" cy="2540"/>
          </a:xfrm>
          <a:prstGeom prst="line">
            <a:avLst/>
          </a:prstGeom>
          <a:ln w="44450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158"/>
          <p:cNvGrpSpPr/>
          <p:nvPr/>
        </p:nvGrpSpPr>
        <p:grpSpPr>
          <a:xfrm>
            <a:off x="2604135" y="1728470"/>
            <a:ext cx="6983095" cy="1959610"/>
            <a:chOff x="2604135" y="1728470"/>
            <a:chExt cx="6983095" cy="1959610"/>
          </a:xfrm>
        </p:grpSpPr>
        <p:cxnSp>
          <p:nvCxnSpPr>
            <p:cNvPr id="70" name="Line 127"/>
            <p:cNvCxnSpPr/>
            <p:nvPr/>
          </p:nvCxnSpPr>
          <p:spPr>
            <a:xfrm>
              <a:off x="4130675" y="2529840"/>
              <a:ext cx="4164965" cy="635"/>
            </a:xfrm>
            <a:prstGeom prst="line">
              <a:avLst/>
            </a:prstGeom>
            <a:ln w="6350" cap="flat" cmpd="sng">
              <a:solidFill>
                <a:schemeClr val="bg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14"/>
            <p:cNvSpPr>
              <a:spLocks/>
            </p:cNvSpPr>
            <p:nvPr/>
          </p:nvSpPr>
          <p:spPr>
            <a:xfrm>
              <a:off x="5302250" y="1728470"/>
              <a:ext cx="1579245" cy="1564640"/>
            </a:xfrm>
            <a:prstGeom prst="ellipse">
              <a:avLst/>
            </a:prstGeom>
            <a:solidFill>
              <a:srgbClr val="C20A2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800" b="1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sejongIN</a:t>
              </a:r>
              <a:endParaRPr lang="ko-KR" altLang="en-US" sz="1800" b="1">
                <a:solidFill>
                  <a:schemeClr val="bg1"/>
                </a:solidFill>
                <a:latin typeface="나눔고딕" charset="0"/>
                <a:ea typeface="나눔스퀘어" charset="0"/>
              </a:endParaRPr>
            </a:p>
          </p:txBody>
        </p:sp>
        <p:sp>
          <p:nvSpPr>
            <p:cNvPr id="68" name="Oval 120"/>
            <p:cNvSpPr>
              <a:spLocks/>
            </p:cNvSpPr>
            <p:nvPr/>
          </p:nvSpPr>
          <p:spPr>
            <a:xfrm>
              <a:off x="2604135" y="1728470"/>
              <a:ext cx="1579245" cy="156464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200" b="0" dirty="0">
                  <a:solidFill>
                    <a:srgbClr val="000000"/>
                  </a:solidFill>
                  <a:latin typeface="나눔고딕" charset="0"/>
                  <a:ea typeface="나눔스퀘어" charset="0"/>
                </a:rPr>
                <a:t>STUDENT</a:t>
              </a:r>
              <a:endParaRPr lang="ko-KR" altLang="en-US" sz="1200" b="0" dirty="0">
                <a:solidFill>
                  <a:schemeClr val="bg1"/>
                </a:solidFill>
                <a:latin typeface="나눔고딕" charset="0"/>
                <a:ea typeface="나눔스퀘어" charset="0"/>
              </a:endParaRPr>
            </a:p>
          </p:txBody>
        </p:sp>
        <p:sp>
          <p:nvSpPr>
            <p:cNvPr id="69" name="Oval 126"/>
            <p:cNvSpPr>
              <a:spLocks/>
            </p:cNvSpPr>
            <p:nvPr/>
          </p:nvSpPr>
          <p:spPr>
            <a:xfrm>
              <a:off x="8007985" y="1728470"/>
              <a:ext cx="1579245" cy="156464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sz="1200" b="0">
                  <a:solidFill>
                    <a:srgbClr val="000000"/>
                  </a:solidFill>
                  <a:latin typeface="나눔고딕" charset="0"/>
                  <a:ea typeface="나눔스퀘어" charset="0"/>
                </a:rPr>
                <a:t>MILEAGE</a:t>
              </a:r>
              <a:endParaRPr lang="ko-KR" altLang="en-US" sz="1200" b="0">
                <a:solidFill>
                  <a:schemeClr val="bg1"/>
                </a:solidFill>
                <a:latin typeface="나눔고딕" charset="0"/>
                <a:ea typeface="나눔스퀘어" charset="0"/>
              </a:endParaRPr>
            </a:p>
          </p:txBody>
        </p:sp>
        <p:cxnSp>
          <p:nvCxnSpPr>
            <p:cNvPr id="71" name="Line 129"/>
            <p:cNvCxnSpPr/>
            <p:nvPr/>
          </p:nvCxnSpPr>
          <p:spPr>
            <a:xfrm>
              <a:off x="4704715" y="2514600"/>
              <a:ext cx="635" cy="869950"/>
            </a:xfrm>
            <a:prstGeom prst="line">
              <a:avLst/>
            </a:prstGeom>
            <a:ln w="6350" cap="flat" cmpd="sng">
              <a:solidFill>
                <a:schemeClr val="bg1">
                  <a:alpha val="100000"/>
                </a:schemeClr>
              </a:solidFill>
              <a:prstDash val="lg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Line 135"/>
            <p:cNvCxnSpPr/>
            <p:nvPr/>
          </p:nvCxnSpPr>
          <p:spPr>
            <a:xfrm>
              <a:off x="7365365" y="2514600"/>
              <a:ext cx="635" cy="869950"/>
            </a:xfrm>
            <a:prstGeom prst="line">
              <a:avLst/>
            </a:prstGeom>
            <a:ln w="6350" cap="flat" cmpd="sng">
              <a:solidFill>
                <a:schemeClr val="bg1">
                  <a:alpha val="100000"/>
                </a:schemeClr>
              </a:solidFill>
              <a:prstDash val="lg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텍스트 상자 136"/>
            <p:cNvSpPr txBox="1">
              <a:spLocks/>
            </p:cNvSpPr>
            <p:nvPr/>
          </p:nvSpPr>
          <p:spPr>
            <a:xfrm>
              <a:off x="4117340" y="3453130"/>
              <a:ext cx="1147445" cy="231140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lang="ko-KR" altLang="en-US" sz="1200" dirty="0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학</a:t>
              </a:r>
              <a:r>
                <a:rPr sz="1200" dirty="0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생</a:t>
              </a:r>
              <a:r>
                <a:rPr lang="en-US" sz="1200" dirty="0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 </a:t>
              </a:r>
              <a:r>
                <a:rPr sz="1200" dirty="0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간 </a:t>
              </a:r>
              <a:r>
                <a:rPr sz="1200" dirty="0" err="1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교류</a:t>
              </a:r>
              <a:r>
                <a:rPr sz="1200" dirty="0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 </a:t>
              </a:r>
              <a:r>
                <a:rPr sz="1200" dirty="0" err="1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상승</a:t>
              </a:r>
              <a:endParaRPr lang="ko-KR" altLang="en-US" sz="1200" dirty="0">
                <a:solidFill>
                  <a:schemeClr val="bg1"/>
                </a:solidFill>
                <a:latin typeface="나눔고딕" charset="0"/>
                <a:ea typeface="나눔스퀘어" charset="0"/>
              </a:endParaRPr>
            </a:p>
          </p:txBody>
        </p:sp>
        <p:sp>
          <p:nvSpPr>
            <p:cNvPr id="74" name="텍스트 상자 137"/>
            <p:cNvSpPr txBox="1">
              <a:spLocks/>
            </p:cNvSpPr>
            <p:nvPr/>
          </p:nvSpPr>
          <p:spPr>
            <a:xfrm>
              <a:off x="6668770" y="3456940"/>
              <a:ext cx="1461135" cy="231140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sz="1200">
                  <a:solidFill>
                    <a:schemeClr val="bg1"/>
                  </a:solidFill>
                  <a:latin typeface="나눔고딕" charset="0"/>
                  <a:ea typeface="나눔스퀘어" charset="0"/>
                </a:rPr>
                <a:t>비교과 마일리지 활용</a:t>
              </a:r>
              <a:endParaRPr lang="ko-KR" altLang="en-US" sz="1200">
                <a:solidFill>
                  <a:schemeClr val="bg1"/>
                </a:solidFill>
                <a:latin typeface="나눔고딕" charset="0"/>
                <a:ea typeface="나눔스퀘어" charset="0"/>
              </a:endParaRPr>
            </a:p>
          </p:txBody>
        </p:sp>
      </p:grpSp>
      <p:sp>
        <p:nvSpPr>
          <p:cNvPr id="75" name="Oval 143"/>
          <p:cNvSpPr>
            <a:spLocks/>
          </p:cNvSpPr>
          <p:nvPr/>
        </p:nvSpPr>
        <p:spPr>
          <a:xfrm>
            <a:off x="7945119" y="4281170"/>
            <a:ext cx="1346200" cy="1335405"/>
          </a:xfrm>
          <a:prstGeom prst="ellipse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200" b="0">
                <a:solidFill>
                  <a:srgbClr val="FFFFFF"/>
                </a:solidFill>
                <a:latin typeface="나눔고딕" charset="0"/>
                <a:ea typeface="나눔스퀘어" charset="0"/>
              </a:rPr>
              <a:t>SAFETY</a:t>
            </a:r>
            <a:endParaRPr lang="ko-KR" altLang="en-US" sz="1200" b="0">
              <a:solidFill>
                <a:srgbClr val="FFFFFF"/>
              </a:solidFill>
              <a:latin typeface="나눔고딕" charset="0"/>
              <a:ea typeface="나눔스퀘어" charset="0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400" b="1">
                <a:solidFill>
                  <a:srgbClr val="C20A2A"/>
                </a:solidFill>
                <a:latin typeface="나눔고딕" charset="0"/>
                <a:ea typeface="나눔스퀘어" charset="0"/>
              </a:rPr>
              <a:t>안전한</a:t>
            </a:r>
            <a:endParaRPr lang="ko-KR" altLang="en-US" sz="1400" b="1">
              <a:solidFill>
                <a:srgbClr val="C20A2A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76" name="Oval 146"/>
          <p:cNvSpPr>
            <a:spLocks/>
          </p:cNvSpPr>
          <p:nvPr/>
        </p:nvSpPr>
        <p:spPr>
          <a:xfrm>
            <a:off x="5438140" y="4280535"/>
            <a:ext cx="1345565" cy="1334770"/>
          </a:xfrm>
          <a:prstGeom prst="ellipse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200" b="0" dirty="0">
                <a:solidFill>
                  <a:srgbClr val="FFFFFF"/>
                </a:solidFill>
                <a:latin typeface="나눔고딕" charset="0"/>
                <a:ea typeface="나눔스퀘어" charset="0"/>
              </a:rPr>
              <a:t>USEFUL</a:t>
            </a:r>
            <a:endParaRPr lang="ko-KR" altLang="en-US" sz="1200" b="0" dirty="0">
              <a:solidFill>
                <a:srgbClr val="FFFFFF"/>
              </a:solidFill>
              <a:latin typeface="나눔고딕" charset="0"/>
              <a:ea typeface="나눔스퀘어" charset="0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400" b="1" dirty="0" err="1">
                <a:solidFill>
                  <a:srgbClr val="C20A2A"/>
                </a:solidFill>
                <a:latin typeface="나눔고딕" charset="0"/>
                <a:ea typeface="나눔스퀘어" charset="0"/>
              </a:rPr>
              <a:t>유용한</a:t>
            </a:r>
            <a:endParaRPr lang="ko-KR" altLang="en-US" sz="1400" b="1" dirty="0">
              <a:solidFill>
                <a:srgbClr val="C20A2A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77" name="Oval 147"/>
          <p:cNvSpPr>
            <a:spLocks/>
          </p:cNvSpPr>
          <p:nvPr/>
        </p:nvSpPr>
        <p:spPr>
          <a:xfrm>
            <a:off x="2939415" y="4288790"/>
            <a:ext cx="1345565" cy="1334770"/>
          </a:xfrm>
          <a:prstGeom prst="ellipse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200" b="0" dirty="0">
                <a:solidFill>
                  <a:srgbClr val="FFFFFF"/>
                </a:solidFill>
                <a:latin typeface="나눔고딕" charset="0"/>
                <a:ea typeface="나눔스퀘어" charset="0"/>
              </a:rPr>
              <a:t>FRIENDLY</a:t>
            </a:r>
            <a:endParaRPr lang="ko-KR" altLang="en-US" sz="1200" b="0" dirty="0">
              <a:solidFill>
                <a:srgbClr val="FFFFFF"/>
              </a:solidFill>
              <a:latin typeface="나눔고딕" charset="0"/>
              <a:ea typeface="나눔스퀘어" charset="0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400" b="1" dirty="0" err="1">
                <a:solidFill>
                  <a:srgbClr val="C20A2A"/>
                </a:solidFill>
                <a:latin typeface="나눔고딕" charset="0"/>
                <a:ea typeface="나눔스퀘어" charset="0"/>
              </a:rPr>
              <a:t>친근한</a:t>
            </a:r>
            <a:endParaRPr lang="ko-KR" altLang="en-US" sz="1400" b="1" dirty="0">
              <a:solidFill>
                <a:srgbClr val="C20A2A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78" name="텍스트 상자 148"/>
          <p:cNvSpPr txBox="1">
            <a:spLocks/>
          </p:cNvSpPr>
          <p:nvPr/>
        </p:nvSpPr>
        <p:spPr>
          <a:xfrm>
            <a:off x="2403475" y="5775325"/>
            <a:ext cx="2346325" cy="6350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나눔고딕" charset="0"/>
                <a:ea typeface="나눔스퀘어" charset="0"/>
              </a:rPr>
              <a:t>학생들의 재능을 </a:t>
            </a:r>
            <a:endParaRPr lang="ko-KR" altLang="en-US" sz="1100">
              <a:solidFill>
                <a:schemeClr val="bg1"/>
              </a:solidFill>
              <a:latin typeface="나눔고딕" charset="0"/>
              <a:ea typeface="나눔스퀘어" charset="0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나눔고딕" charset="0"/>
                <a:ea typeface="나눔스퀘어" charset="0"/>
              </a:rPr>
              <a:t>필요로하는 학생들에게</a:t>
            </a:r>
            <a:endParaRPr lang="ko-KR" altLang="en-US" sz="1100">
              <a:solidFill>
                <a:schemeClr val="bg1"/>
              </a:solidFill>
              <a:latin typeface="나눔고딕" charset="0"/>
              <a:ea typeface="나눔스퀘어" charset="0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나눔고딕" charset="0"/>
                <a:ea typeface="나눔스퀘어" charset="0"/>
              </a:rPr>
              <a:t>친근하게 접근하고 제안</a:t>
            </a:r>
            <a:endParaRPr lang="ko-KR" altLang="en-US" sz="1100">
              <a:solidFill>
                <a:schemeClr val="bg1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79" name="텍스트 상자 149"/>
          <p:cNvSpPr txBox="1">
            <a:spLocks/>
          </p:cNvSpPr>
          <p:nvPr/>
        </p:nvSpPr>
        <p:spPr>
          <a:xfrm>
            <a:off x="4949825" y="5782945"/>
            <a:ext cx="2346325" cy="6350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나눔고딕" charset="0"/>
                <a:ea typeface="나눔스퀘어" charset="0"/>
              </a:rPr>
              <a:t>지금까지 활용되지 못한</a:t>
            </a:r>
            <a:endParaRPr lang="ko-KR" altLang="en-US" sz="1100">
              <a:solidFill>
                <a:schemeClr val="bg1"/>
              </a:solidFill>
              <a:latin typeface="나눔고딕" charset="0"/>
              <a:ea typeface="나눔스퀘어" charset="0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나눔고딕" charset="0"/>
                <a:ea typeface="나눔스퀘어" charset="0"/>
              </a:rPr>
              <a:t>비교과 마일리지를</a:t>
            </a:r>
            <a:endParaRPr lang="ko-KR" altLang="en-US" sz="1100">
              <a:solidFill>
                <a:schemeClr val="bg1"/>
              </a:solidFill>
              <a:latin typeface="나눔고딕" charset="0"/>
              <a:ea typeface="나눔스퀘어" charset="0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나눔고딕" charset="0"/>
                <a:ea typeface="나눔스퀘어" charset="0"/>
              </a:rPr>
              <a:t>유용하게 사용 </a:t>
            </a:r>
            <a:endParaRPr lang="ko-KR" altLang="en-US" sz="1100">
              <a:solidFill>
                <a:schemeClr val="bg1"/>
              </a:solidFill>
              <a:latin typeface="나눔고딕" charset="0"/>
              <a:ea typeface="나눔스퀘어" charset="0"/>
            </a:endParaRPr>
          </a:p>
        </p:txBody>
      </p:sp>
      <p:sp>
        <p:nvSpPr>
          <p:cNvPr id="80" name="텍스트 상자 150"/>
          <p:cNvSpPr txBox="1">
            <a:spLocks/>
          </p:cNvSpPr>
          <p:nvPr/>
        </p:nvSpPr>
        <p:spPr>
          <a:xfrm>
            <a:off x="7447915" y="5782310"/>
            <a:ext cx="2346960" cy="42418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나눔고딕" charset="0"/>
                <a:ea typeface="나눔스퀘어" charset="0"/>
              </a:rPr>
              <a:t>학생 개개인의 프로과 </a:t>
            </a:r>
            <a:endParaRPr lang="ko-KR" altLang="en-US" sz="1100">
              <a:solidFill>
                <a:schemeClr val="bg1"/>
              </a:solidFill>
              <a:latin typeface="나눔고딕" charset="0"/>
              <a:ea typeface="나눔스퀘어" charset="0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나눔고딕" charset="0"/>
                <a:ea typeface="나눔스퀘어" charset="0"/>
              </a:rPr>
              <a:t>마일리지를 섬세하고</a:t>
            </a:r>
            <a:endParaRPr lang="ko-KR" altLang="en-US" sz="1100">
              <a:solidFill>
                <a:schemeClr val="bg1"/>
              </a:solidFill>
              <a:latin typeface="나눔고딕" charset="0"/>
              <a:ea typeface="나눔스퀘어" charset="0"/>
            </a:endParaRPr>
          </a:p>
          <a:p>
            <a:pPr marL="0" indent="0" algn="ctr" defTabSz="914400" rtl="0" eaLnBrk="1" latinLnBrk="1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나눔고딕" charset="0"/>
                <a:ea typeface="나눔스퀘어" charset="0"/>
              </a:rPr>
              <a:t>안전하게 제공</a:t>
            </a:r>
            <a:endParaRPr lang="ko-KR" altLang="en-US" sz="1100">
              <a:solidFill>
                <a:schemeClr val="bg1"/>
              </a:solidFill>
              <a:latin typeface="나눔고딕" charset="0"/>
              <a:ea typeface="나눔스퀘어" charset="0"/>
            </a:endParaRPr>
          </a:p>
        </p:txBody>
      </p:sp>
      <p:cxnSp>
        <p:nvCxnSpPr>
          <p:cNvPr id="84" name="Line 159"/>
          <p:cNvCxnSpPr/>
          <p:nvPr/>
        </p:nvCxnSpPr>
        <p:spPr>
          <a:xfrm flipV="1">
            <a:off x="3547745" y="3973195"/>
            <a:ext cx="5093970" cy="1270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Line 161"/>
          <p:cNvCxnSpPr/>
          <p:nvPr/>
        </p:nvCxnSpPr>
        <p:spPr>
          <a:xfrm flipH="1">
            <a:off x="3547745" y="3965575"/>
            <a:ext cx="1270" cy="328930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Line 163"/>
          <p:cNvCxnSpPr/>
          <p:nvPr/>
        </p:nvCxnSpPr>
        <p:spPr>
          <a:xfrm flipH="1">
            <a:off x="8632825" y="3973195"/>
            <a:ext cx="1270" cy="328930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9">
            <a:extLst>
              <a:ext uri="{FF2B5EF4-FFF2-40B4-BE49-F238E27FC236}">
                <a16:creationId xmlns:a16="http://schemas.microsoft.com/office/drawing/2014/main" id="{16C101EA-D4A8-4F1E-BEC2-72365BC833EB}"/>
              </a:ext>
            </a:extLst>
          </p:cNvPr>
          <p:cNvSpPr txBox="1">
            <a:spLocks/>
          </p:cNvSpPr>
          <p:nvPr/>
        </p:nvSpPr>
        <p:spPr>
          <a:xfrm>
            <a:off x="508635" y="574675"/>
            <a:ext cx="2092960" cy="601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4</a:t>
            </a:r>
            <a:r>
              <a:rPr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600" dirty="0">
                <a:solidFill>
                  <a:srgbClr val="C20A2A"/>
                </a:solidFill>
                <a:latin typeface="나눔스퀘어 ExtraBold" charset="0"/>
                <a:ea typeface="나눔스퀘어 ExtraBold" charset="0"/>
              </a:rPr>
              <a:t>PROJECT STATE</a:t>
            </a:r>
            <a:endParaRPr lang="ko-KR" altLang="en-US" sz="1600" dirty="0">
              <a:solidFill>
                <a:srgbClr val="C20A2A"/>
              </a:solidFill>
              <a:latin typeface="나눔스퀘어 ExtraBold" charset="0"/>
              <a:ea typeface="나눔스퀘어 ExtraBold" charset="0"/>
            </a:endParaRPr>
          </a:p>
        </p:txBody>
      </p: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D5A399B8-53C0-4C73-8B6C-1208DFE5DF92}"/>
              </a:ext>
            </a:extLst>
          </p:cNvPr>
          <p:cNvCxnSpPr/>
          <p:nvPr/>
        </p:nvCxnSpPr>
        <p:spPr>
          <a:xfrm flipV="1">
            <a:off x="446405" y="411480"/>
            <a:ext cx="11302365" cy="6985"/>
          </a:xfrm>
          <a:prstGeom prst="line">
            <a:avLst/>
          </a:prstGeom>
          <a:ln w="23495" cap="flat" cmpd="sng">
            <a:solidFill>
              <a:srgbClr val="C20A2A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Pages>11</Pages>
  <Words>744</Words>
  <Characters>0</Characters>
  <Application>Microsoft Office PowerPoint</Application>
  <DocSecurity>0</DocSecurity>
  <PresentationFormat>와이드스크린</PresentationFormat>
  <Lines>0</Lines>
  <Paragraphs>168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SDGothicNeoc</vt:lpstr>
      <vt:lpstr>나눔고딕</vt:lpstr>
      <vt:lpstr>나눔바른고딕</vt:lpstr>
      <vt:lpstr>나눔스퀘어</vt:lpstr>
      <vt:lpstr>나눔스퀘어 ExtraBold</vt:lpstr>
      <vt:lpstr>맑은 고딕</vt:lpstr>
      <vt:lpstr>Arial</vt:lpstr>
      <vt:lpstr>Wingdings</vt:lpstr>
      <vt:lpstr>Office 테마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신현욱</dc:creator>
  <cp:lastModifiedBy>신 현욱</cp:lastModifiedBy>
  <cp:revision>24</cp:revision>
  <dcterms:modified xsi:type="dcterms:W3CDTF">2020-12-22T23:00:29Z</dcterms:modified>
</cp:coreProperties>
</file>