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</p:sldMasterIdLst>
  <p:sldIdLst>
    <p:sldId id="336" r:id="rId3"/>
    <p:sldId id="302" r:id="rId4"/>
    <p:sldId id="257" r:id="rId5"/>
    <p:sldId id="258" r:id="rId6"/>
    <p:sldId id="259" r:id="rId7"/>
    <p:sldId id="295" r:id="rId8"/>
    <p:sldId id="260" r:id="rId9"/>
    <p:sldId id="303" r:id="rId10"/>
    <p:sldId id="337" r:id="rId11"/>
    <p:sldId id="304" r:id="rId12"/>
    <p:sldId id="262" r:id="rId13"/>
    <p:sldId id="338" r:id="rId14"/>
    <p:sldId id="263" r:id="rId15"/>
    <p:sldId id="264" r:id="rId16"/>
    <p:sldId id="305" r:id="rId17"/>
    <p:sldId id="265" r:id="rId18"/>
    <p:sldId id="306" r:id="rId19"/>
    <p:sldId id="307" r:id="rId20"/>
    <p:sldId id="324" r:id="rId21"/>
    <p:sldId id="296" r:id="rId22"/>
    <p:sldId id="269" r:id="rId23"/>
    <p:sldId id="268" r:id="rId24"/>
    <p:sldId id="325" r:id="rId25"/>
    <p:sldId id="270" r:id="rId26"/>
    <p:sldId id="330" r:id="rId27"/>
    <p:sldId id="331" r:id="rId28"/>
    <p:sldId id="274" r:id="rId29"/>
    <p:sldId id="310" r:id="rId30"/>
    <p:sldId id="311" r:id="rId31"/>
    <p:sldId id="339" r:id="rId32"/>
    <p:sldId id="326" r:id="rId33"/>
    <p:sldId id="340" r:id="rId34"/>
    <p:sldId id="343" r:id="rId35"/>
    <p:sldId id="352" r:id="rId36"/>
    <p:sldId id="344" r:id="rId37"/>
    <p:sldId id="353" r:id="rId38"/>
    <p:sldId id="345" r:id="rId39"/>
    <p:sldId id="346" r:id="rId40"/>
    <p:sldId id="313" r:id="rId41"/>
    <p:sldId id="359" r:id="rId42"/>
    <p:sldId id="357" r:id="rId43"/>
    <p:sldId id="361" r:id="rId44"/>
    <p:sldId id="362" r:id="rId45"/>
    <p:sldId id="347" r:id="rId46"/>
    <p:sldId id="364" r:id="rId47"/>
    <p:sldId id="365" r:id="rId48"/>
    <p:sldId id="366" r:id="rId49"/>
    <p:sldId id="363" r:id="rId50"/>
    <p:sldId id="350" r:id="rId51"/>
    <p:sldId id="351" r:id="rId52"/>
    <p:sldId id="317" r:id="rId53"/>
    <p:sldId id="318" r:id="rId54"/>
    <p:sldId id="319" r:id="rId55"/>
    <p:sldId id="320" r:id="rId56"/>
    <p:sldId id="321" r:id="rId57"/>
    <p:sldId id="327" r:id="rId58"/>
    <p:sldId id="328" r:id="rId59"/>
    <p:sldId id="289" r:id="rId60"/>
    <p:sldId id="367" r:id="rId61"/>
    <p:sldId id="368" r:id="rId62"/>
    <p:sldId id="369" r:id="rId63"/>
    <p:sldId id="301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FF33"/>
    <a:srgbClr val="99FF33"/>
    <a:srgbClr val="E1FFE1"/>
    <a:srgbClr val="9FE6FF"/>
    <a:srgbClr val="CCFF99"/>
    <a:srgbClr val="CCFFCC"/>
    <a:srgbClr val="A7FBAB"/>
    <a:srgbClr val="FFE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3613" autoAdjust="0"/>
  </p:normalViewPr>
  <p:slideViewPr>
    <p:cSldViewPr>
      <p:cViewPr varScale="1">
        <p:scale>
          <a:sx n="108" d="100"/>
          <a:sy n="108" d="100"/>
        </p:scale>
        <p:origin x="19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91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3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7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114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66700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35965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6727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9783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61817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6228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7323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56034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60934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81253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6732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29815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0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8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5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83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976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788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77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11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포인터 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5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연결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912" y="1772816"/>
            <a:ext cx="7848872" cy="10801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정수형 변수 </a:t>
            </a:r>
            <a:r>
              <a:rPr lang="en-US" altLang="ko-KR" dirty="0" err="1">
                <a:solidFill>
                  <a:srgbClr val="00B050"/>
                </a:solidFill>
                <a:latin typeface="Trebuchet MS" pitchFamily="34" charset="0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latinLnBrk="0"/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*</a:t>
            </a:r>
            <a:r>
              <a:rPr lang="en-US" altLang="ko-KR" dirty="0" smtClean="0">
                <a:latin typeface="Trebuchet MS" pitchFamily="34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en-US" altLang="ko-KR" dirty="0" smtClean="0">
                <a:latin typeface="Trebuchet MS" pitchFamily="34" charset="0"/>
              </a:rPr>
              <a:t>p </a:t>
            </a:r>
            <a:r>
              <a:rPr lang="en-US" altLang="ko-KR" dirty="0">
                <a:latin typeface="Trebuchet MS" pitchFamily="34" charset="0"/>
              </a:rPr>
              <a:t>= 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 smtClean="0"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 err="1">
                <a:solidFill>
                  <a:srgbClr val="00B050"/>
                </a:solidFill>
                <a:latin typeface="Trebuchet MS" pitchFamily="34" charset="0"/>
              </a:rPr>
              <a:t>i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</a:t>
            </a:r>
            <a:r>
              <a:rPr lang="ko-KR" altLang="en-US" dirty="0" smtClean="0">
                <a:solidFill>
                  <a:srgbClr val="00B050"/>
                </a:solidFill>
                <a:latin typeface="Trebuchet MS" pitchFamily="34" charset="0"/>
              </a:rPr>
              <a:t>대입</a:t>
            </a:r>
            <a:endParaRPr lang="ko-KR" altLang="en-US" dirty="0">
              <a:solidFill>
                <a:srgbClr val="00B050"/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12" y="3463671"/>
            <a:ext cx="76295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포인터의 선언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800767" y="1700808"/>
            <a:ext cx="7777162" cy="2088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c = 'A';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문자형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f = 36.5;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f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d = 3.141592;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d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*pc = &amp;c;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문자를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pc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pf</a:t>
            </a:r>
            <a:r>
              <a:rPr lang="en-US" altLang="en-US" sz="1600" dirty="0">
                <a:latin typeface="Trebuchet MS" pitchFamily="34" charset="0"/>
              </a:rPr>
              <a:t> = &amp;f;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pf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&amp;d;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/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실수를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pd</a:t>
            </a:r>
            <a:endParaRPr lang="en-US" altLang="en-US" sz="1600" dirty="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23" y="3861048"/>
            <a:ext cx="5886450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2648" y="1239175"/>
            <a:ext cx="8137620" cy="43695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latinLnBrk="0"/>
            <a:endParaRPr lang="en-US" altLang="ko-KR" sz="1600" dirty="0">
              <a:latin typeface="Trebuchet MS" pitchFamily="34" charset="0"/>
            </a:endParaRPr>
          </a:p>
          <a:p>
            <a:pPr latinLnBrk="0"/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double </a:t>
            </a:r>
            <a:r>
              <a:rPr lang="en-US" altLang="ko-KR" sz="1600" dirty="0">
                <a:latin typeface="Trebuchet MS" pitchFamily="34" charset="0"/>
              </a:rPr>
              <a:t>f = 12.3;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*pi = NULL;</a:t>
            </a:r>
          </a:p>
          <a:p>
            <a:pPr latinLnBrk="0"/>
            <a:endParaRPr lang="en-US" altLang="ko-KR" sz="1600" dirty="0" smtClean="0">
              <a:latin typeface="Trebuchet MS" pitchFamily="34" charset="0"/>
            </a:endParaRP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double </a:t>
            </a:r>
            <a:r>
              <a:rPr lang="en-US" altLang="ko-KR" sz="1600" dirty="0">
                <a:latin typeface="Trebuchet MS" pitchFamily="34" charset="0"/>
              </a:rPr>
              <a:t>*pf = NULL;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pi </a:t>
            </a:r>
            <a:r>
              <a:rPr lang="en-US" altLang="ko-KR" sz="1600" dirty="0">
                <a:latin typeface="Trebuchet MS" pitchFamily="34" charset="0"/>
              </a:rPr>
              <a:t>= &amp;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pf </a:t>
            </a:r>
            <a:r>
              <a:rPr lang="en-US" altLang="ko-KR" sz="1600" dirty="0">
                <a:latin typeface="Trebuchet MS" pitchFamily="34" charset="0"/>
              </a:rPr>
              <a:t>= &amp;f;</a:t>
            </a:r>
          </a:p>
          <a:p>
            <a:pPr latinLnBrk="0"/>
            <a:endParaRPr lang="en-US" altLang="ko-KR" sz="1600" dirty="0" smtClean="0">
              <a:latin typeface="Trebuchet MS" pitchFamily="34" charset="0"/>
            </a:endParaRP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(“%u %u\n”, pi, &amp;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(“%u %u\n”, pf, &amp;f);</a:t>
            </a:r>
          </a:p>
          <a:p>
            <a:pPr latinLnBrk="0"/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latinLnBrk="0"/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6" name="_x32171984"/>
          <p:cNvSpPr>
            <a:spLocks noChangeArrowheads="1"/>
          </p:cNvSpPr>
          <p:nvPr/>
        </p:nvSpPr>
        <p:spPr bwMode="auto">
          <a:xfrm>
            <a:off x="612648" y="5699918"/>
            <a:ext cx="8153400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Trebuchet MS" panose="020B0603020202020204" pitchFamily="34" charset="0"/>
              </a:rPr>
              <a:t>1768820 1768820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1768804 1768804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Trebuchet MS" pitchFamily="34" charset="0"/>
              </a:rPr>
              <a:t>간접 참조 연산자 *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포인터가 가리키는 값을 가져오는 </a:t>
            </a:r>
            <a:r>
              <a:rPr lang="ko-KR" altLang="en-US" dirty="0" smtClean="0">
                <a:latin typeface="Trebuchet MS" pitchFamily="34" charset="0"/>
              </a:rPr>
              <a:t>연산자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83951" y="1988840"/>
            <a:ext cx="7777162" cy="13681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indent="-57150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=10;</a:t>
            </a:r>
            <a:endParaRPr lang="en-US" altLang="ko-KR" dirty="0">
              <a:latin typeface="Trebuchet MS" pitchFamily="34" charset="0"/>
            </a:endParaRPr>
          </a:p>
          <a:p>
            <a:pPr indent="-57150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*</a:t>
            </a:r>
            <a:r>
              <a:rPr lang="en-US" altLang="ko-KR" dirty="0" smtClean="0">
                <a:latin typeface="Trebuchet MS" pitchFamily="34" charset="0"/>
              </a:rPr>
              <a:t>p;</a:t>
            </a:r>
          </a:p>
          <a:p>
            <a:pPr indent="-57150"/>
            <a:r>
              <a:rPr lang="en-US" altLang="ko-KR" dirty="0" smtClean="0">
                <a:latin typeface="Trebuchet MS" pitchFamily="34" charset="0"/>
              </a:rPr>
              <a:t>p =&amp;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;</a:t>
            </a:r>
          </a:p>
          <a:p>
            <a:pPr indent="-57150"/>
            <a:r>
              <a:rPr lang="en-US" altLang="ko-KR" dirty="0" err="1" smtClean="0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(“%d”, 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*p</a:t>
            </a:r>
            <a:r>
              <a:rPr lang="en-US" altLang="ko-KR" dirty="0">
                <a:latin typeface="Trebuchet MS" pitchFamily="34" charset="0"/>
              </a:rPr>
              <a:t>):</a:t>
            </a:r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2" y="3645024"/>
            <a:ext cx="7820025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연산자의 해석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간접 참조 연산자</a:t>
            </a:r>
            <a:r>
              <a:rPr lang="en-US" altLang="ko-KR"/>
              <a:t>: </a:t>
            </a:r>
            <a:r>
              <a:rPr lang="ko-KR" altLang="en-US"/>
              <a:t>지정된 위치에서 포인터의 타입에 따라 값을 읽어 들인다</a:t>
            </a:r>
            <a:r>
              <a:rPr lang="en-US" altLang="ko-KR"/>
              <a:t>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048096" y="2492896"/>
            <a:ext cx="7704137" cy="9350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정수를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>
                <a:latin typeface="Trebuchet MS" pitchFamily="34" charset="0"/>
              </a:rPr>
              <a:t> *pc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문자를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>
                <a:latin typeface="Trebuchet MS" pitchFamily="34" charset="0"/>
              </a:rPr>
              <a:t> *pd = </a:t>
            </a:r>
            <a:r>
              <a:rPr lang="en-US" altLang="ko-KR" sz="1600">
                <a:latin typeface="Trebuchet MS" pitchFamily="34" charset="0"/>
              </a:rPr>
              <a:t>8</a:t>
            </a:r>
            <a:r>
              <a:rPr lang="en-US" altLang="en-US" sz="1600">
                <a:latin typeface="Trebuchet MS" pitchFamily="34" charset="0"/>
              </a:rPr>
              <a:t>;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위치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8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에서 실수를 읽는다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en-US" altLang="en-US" sz="160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96" y="3781425"/>
            <a:ext cx="7505700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연산자와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&amp;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주소를 반환한다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포인터가 가리키는 곳의 내용을 반환한다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84" y="2636912"/>
            <a:ext cx="7696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예제 </a:t>
            </a:r>
            <a:r>
              <a:rPr lang="en-US" altLang="ko-KR"/>
              <a:t>#1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954362" y="955326"/>
            <a:ext cx="7777162" cy="46077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latin typeface="Trebuchet MS" panose="020B0603020202020204" pitchFamily="34" charset="0"/>
              </a:rPr>
              <a:t>int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</a:rPr>
              <a:t>main(void)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3000;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*p=NULL;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p = 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%d\n",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	// </a:t>
            </a:r>
            <a:r>
              <a:rPr lang="ko-KR" altLang="en-US" sz="1600" dirty="0">
                <a:latin typeface="Trebuchet MS" panose="020B0603020202020204" pitchFamily="34" charset="0"/>
              </a:rPr>
              <a:t>변수의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%u\n\n", 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	// </a:t>
            </a:r>
            <a:r>
              <a:rPr lang="ko-KR" altLang="en-US" sz="1600" dirty="0">
                <a:latin typeface="Trebuchet MS" panose="020B0603020202020204" pitchFamily="34" charset="0"/>
              </a:rPr>
              <a:t>변수의 주소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("p = %u\n", p);	// </a:t>
            </a:r>
            <a:r>
              <a:rPr lang="ko-KR" altLang="en-US" sz="1600" dirty="0">
                <a:latin typeface="Trebuchet MS" panose="020B0603020202020204" pitchFamily="34" charset="0"/>
              </a:rPr>
              <a:t>포인터의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("*p = %d\n", *p);	// </a:t>
            </a:r>
            <a:r>
              <a:rPr lang="ko-KR" altLang="en-US" sz="1600" dirty="0">
                <a:latin typeface="Trebuchet MS" panose="020B0603020202020204" pitchFamily="34" charset="0"/>
              </a:rPr>
              <a:t>포인터를 통한 간접 참조 값 출력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return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63862" y="1325134"/>
            <a:ext cx="2336934" cy="752417"/>
            <a:chOff x="5363862" y="1325134"/>
            <a:chExt cx="3089866" cy="1072176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792505" y="1426065"/>
              <a:ext cx="629284" cy="622127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63862" y="1426065"/>
              <a:ext cx="428643" cy="622127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7824444" y="1485618"/>
              <a:ext cx="629284" cy="591932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7395801" y="1485618"/>
              <a:ext cx="428643" cy="591932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512281" y="1399344"/>
              <a:ext cx="902380" cy="59564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600" smtClean="0">
                  <a:latin typeface="Lucida Calligraphy" pitchFamily="66" charset="0"/>
                  <a:ea typeface="굴림" pitchFamily="50" charset="-127"/>
                </a:rPr>
                <a:t>3000</a:t>
              </a:r>
              <a:endParaRPr kumimoji="1" lang="en-US" altLang="ko-KR" sz="16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411949" y="1325134"/>
              <a:ext cx="961752" cy="63956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/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395801" y="1624917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8025085" y="1625785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1901" y="1697221"/>
              <a:ext cx="396765" cy="657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i</a:t>
              </a:r>
              <a:endPara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363862" y="1571160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5993146" y="1572028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635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36572" y="1649012"/>
              <a:ext cx="468827" cy="570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p</a:t>
              </a: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 bwMode="auto">
            <a:xfrm>
              <a:off x="5892825" y="1592304"/>
              <a:ext cx="1502976" cy="189280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_x78311192"/>
          <p:cNvSpPr>
            <a:spLocks noChangeArrowheads="1"/>
          </p:cNvSpPr>
          <p:nvPr/>
        </p:nvSpPr>
        <p:spPr bwMode="auto">
          <a:xfrm>
            <a:off x="954362" y="5679705"/>
            <a:ext cx="7777162" cy="107993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3000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&amp;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1245024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*p = 3000</a:t>
            </a:r>
          </a:p>
          <a:p>
            <a:r>
              <a:rPr lang="en-US" altLang="ko-KR" sz="1600" dirty="0">
                <a:latin typeface="Trebuchet MS" panose="020B0603020202020204" pitchFamily="34" charset="0"/>
              </a:rPr>
              <a:t>p = 1245024</a:t>
            </a:r>
            <a:endParaRPr lang="nn-NO" altLang="ko-KR" sz="14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예제 </a:t>
            </a:r>
            <a:r>
              <a:rPr lang="en-US" altLang="ko-KR" dirty="0" smtClean="0"/>
              <a:t>#2</a:t>
            </a:r>
            <a:endParaRPr lang="en-US" altLang="ko-KR" dirty="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16013" y="1125538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x=10, y=20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*p;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&amp;x;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"p = %d\n"</a:t>
            </a:r>
            <a:r>
              <a:rPr lang="en-US" altLang="ko-KR" sz="1600" dirty="0">
                <a:latin typeface="Trebuchet MS" pitchFamily="34" charset="0"/>
              </a:rPr>
              <a:t>, p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&amp;y;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311208" y="1560102"/>
            <a:ext cx="2162670" cy="1465674"/>
            <a:chOff x="4662796" y="857810"/>
            <a:chExt cx="3147537" cy="2521577"/>
          </a:xfrm>
        </p:grpSpPr>
        <p:grpSp>
          <p:nvGrpSpPr>
            <p:cNvPr id="5" name="그룹 4"/>
            <p:cNvGrpSpPr/>
            <p:nvPr/>
          </p:nvGrpSpPr>
          <p:grpSpPr>
            <a:xfrm>
              <a:off x="6752406" y="2381421"/>
              <a:ext cx="1057927" cy="997966"/>
              <a:chOff x="6752406" y="2381421"/>
              <a:chExt cx="1057927" cy="997966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181049" y="2467695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6752406" y="2467695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868886" y="2381421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20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752406" y="2606994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7381690" y="2607862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78506" y="2679300"/>
                <a:ext cx="527726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y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62796" y="1213791"/>
              <a:ext cx="1057927" cy="1018419"/>
              <a:chOff x="4662796" y="1213791"/>
              <a:chExt cx="1057927" cy="1018419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35506" y="1537671"/>
                <a:ext cx="492729" cy="635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704165" y="857810"/>
              <a:ext cx="1057927" cy="997966"/>
              <a:chOff x="6704165" y="857810"/>
              <a:chExt cx="1057927" cy="99796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10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30265" y="1155689"/>
                <a:ext cx="534723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x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 bwMode="auto">
            <a:xfrm>
              <a:off x="5558481" y="1633094"/>
              <a:ext cx="1271784" cy="1130567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5406081" y="1240050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_x77517312"/>
          <p:cNvSpPr>
            <a:spLocks noChangeArrowheads="1"/>
          </p:cNvSpPr>
          <p:nvPr/>
        </p:nvSpPr>
        <p:spPr bwMode="auto">
          <a:xfrm>
            <a:off x="1042988" y="5301209"/>
            <a:ext cx="7850187" cy="9535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n-NO" altLang="ko-KR" sz="1400" dirty="0">
                <a:latin typeface="Trebuchet MS" pitchFamily="34" charset="0"/>
              </a:rPr>
              <a:t>p = 1245052</a:t>
            </a:r>
          </a:p>
          <a:p>
            <a:r>
              <a:rPr lang="nn-NO" altLang="ko-KR" sz="1400" dirty="0">
                <a:latin typeface="Trebuchet MS" pitchFamily="34" charset="0"/>
              </a:rPr>
              <a:t>*p = 10</a:t>
            </a:r>
          </a:p>
          <a:p>
            <a:r>
              <a:rPr lang="nn-NO" altLang="ko-KR" sz="1400" dirty="0">
                <a:latin typeface="Trebuchet MS" pitchFamily="34" charset="0"/>
              </a:rPr>
              <a:t>p = 1245048</a:t>
            </a:r>
          </a:p>
          <a:p>
            <a:r>
              <a:rPr lang="nn-NO" altLang="ko-KR" sz="1400" dirty="0">
                <a:latin typeface="Trebuchet MS" pitchFamily="34" charset="0"/>
              </a:rPr>
              <a:t>*p = 20</a:t>
            </a:r>
          </a:p>
        </p:txBody>
      </p:sp>
    </p:spTree>
    <p:extLst>
      <p:ext uri="{BB962C8B-B14F-4D97-AF65-F5344CB8AC3E}">
        <p14:creationId xmlns:p14="http://schemas.microsoft.com/office/powerpoint/2010/main" val="34898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예제 </a:t>
            </a:r>
            <a:r>
              <a:rPr lang="en-US" altLang="ko-KR" smtClean="0"/>
              <a:t>#3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089374" y="1411016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&gt;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=10;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p =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*p = 20;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28750" y="4048671"/>
            <a:ext cx="171450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18663" y="1988840"/>
            <a:ext cx="2242788" cy="1124248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24808" cy="596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dirty="0" smtClean="0">
                    <a:latin typeface="Lucida Calligraphy" pitchFamily="66" charset="0"/>
                    <a:ea typeface="굴림" pitchFamily="50" charset="-127"/>
                  </a:rPr>
                  <a:t>10</a:t>
                </a:r>
                <a:endParaRPr kumimoji="1" lang="en-US" altLang="ko-KR" sz="14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52397" cy="64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_x78311192"/>
          <p:cNvSpPr>
            <a:spLocks noChangeArrowheads="1"/>
          </p:cNvSpPr>
          <p:nvPr/>
        </p:nvSpPr>
        <p:spPr bwMode="auto">
          <a:xfrm>
            <a:off x="1116013" y="5675603"/>
            <a:ext cx="7777162" cy="63312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10</a:t>
            </a:r>
          </a:p>
          <a:p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755" y="3573016"/>
            <a:ext cx="2266597" cy="646331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포인터를 통하여 변수의 값을 변경한다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3152775" y="3390839"/>
            <a:ext cx="2266950" cy="581086"/>
          </a:xfrm>
          <a:custGeom>
            <a:avLst/>
            <a:gdLst>
              <a:gd name="connsiteX0" fmla="*/ 2266950 w 2266950"/>
              <a:gd name="connsiteY0" fmla="*/ 533461 h 581086"/>
              <a:gd name="connsiteX1" fmla="*/ 2219325 w 2266950"/>
              <a:gd name="connsiteY1" fmla="*/ 504886 h 581086"/>
              <a:gd name="connsiteX2" fmla="*/ 2028825 w 2266950"/>
              <a:gd name="connsiteY2" fmla="*/ 466786 h 581086"/>
              <a:gd name="connsiteX3" fmla="*/ 1800225 w 2266950"/>
              <a:gd name="connsiteY3" fmla="*/ 428686 h 581086"/>
              <a:gd name="connsiteX4" fmla="*/ 1647825 w 2266950"/>
              <a:gd name="connsiteY4" fmla="*/ 390586 h 581086"/>
              <a:gd name="connsiteX5" fmla="*/ 1533525 w 2266950"/>
              <a:gd name="connsiteY5" fmla="*/ 352486 h 581086"/>
              <a:gd name="connsiteX6" fmla="*/ 1476375 w 2266950"/>
              <a:gd name="connsiteY6" fmla="*/ 314386 h 581086"/>
              <a:gd name="connsiteX7" fmla="*/ 1466850 w 2266950"/>
              <a:gd name="connsiteY7" fmla="*/ 276286 h 581086"/>
              <a:gd name="connsiteX8" fmla="*/ 1476375 w 2266950"/>
              <a:gd name="connsiteY8" fmla="*/ 9586 h 581086"/>
              <a:gd name="connsiteX9" fmla="*/ 1428750 w 2266950"/>
              <a:gd name="connsiteY9" fmla="*/ 61 h 581086"/>
              <a:gd name="connsiteX10" fmla="*/ 1381125 w 2266950"/>
              <a:gd name="connsiteY10" fmla="*/ 9586 h 581086"/>
              <a:gd name="connsiteX11" fmla="*/ 1276350 w 2266950"/>
              <a:gd name="connsiteY11" fmla="*/ 28636 h 581086"/>
              <a:gd name="connsiteX12" fmla="*/ 1181100 w 2266950"/>
              <a:gd name="connsiteY12" fmla="*/ 47686 h 581086"/>
              <a:gd name="connsiteX13" fmla="*/ 1095375 w 2266950"/>
              <a:gd name="connsiteY13" fmla="*/ 57211 h 581086"/>
              <a:gd name="connsiteX14" fmla="*/ 1009650 w 2266950"/>
              <a:gd name="connsiteY14" fmla="*/ 95311 h 581086"/>
              <a:gd name="connsiteX15" fmla="*/ 981075 w 2266950"/>
              <a:gd name="connsiteY15" fmla="*/ 104836 h 581086"/>
              <a:gd name="connsiteX16" fmla="*/ 914400 w 2266950"/>
              <a:gd name="connsiteY16" fmla="*/ 142936 h 581086"/>
              <a:gd name="connsiteX17" fmla="*/ 885825 w 2266950"/>
              <a:gd name="connsiteY17" fmla="*/ 152461 h 581086"/>
              <a:gd name="connsiteX18" fmla="*/ 857250 w 2266950"/>
              <a:gd name="connsiteY18" fmla="*/ 171511 h 581086"/>
              <a:gd name="connsiteX19" fmla="*/ 790575 w 2266950"/>
              <a:gd name="connsiteY19" fmla="*/ 200086 h 581086"/>
              <a:gd name="connsiteX20" fmla="*/ 752475 w 2266950"/>
              <a:gd name="connsiteY20" fmla="*/ 219136 h 581086"/>
              <a:gd name="connsiteX21" fmla="*/ 723900 w 2266950"/>
              <a:gd name="connsiteY21" fmla="*/ 247711 h 581086"/>
              <a:gd name="connsiteX22" fmla="*/ 685800 w 2266950"/>
              <a:gd name="connsiteY22" fmla="*/ 257236 h 581086"/>
              <a:gd name="connsiteX23" fmla="*/ 647700 w 2266950"/>
              <a:gd name="connsiteY23" fmla="*/ 285811 h 581086"/>
              <a:gd name="connsiteX24" fmla="*/ 619125 w 2266950"/>
              <a:gd name="connsiteY24" fmla="*/ 314386 h 581086"/>
              <a:gd name="connsiteX25" fmla="*/ 590550 w 2266950"/>
              <a:gd name="connsiteY25" fmla="*/ 323911 h 581086"/>
              <a:gd name="connsiteX26" fmla="*/ 561975 w 2266950"/>
              <a:gd name="connsiteY26" fmla="*/ 342961 h 581086"/>
              <a:gd name="connsiteX27" fmla="*/ 485775 w 2266950"/>
              <a:gd name="connsiteY27" fmla="*/ 381061 h 581086"/>
              <a:gd name="connsiteX28" fmla="*/ 457200 w 2266950"/>
              <a:gd name="connsiteY28" fmla="*/ 390586 h 581086"/>
              <a:gd name="connsiteX29" fmla="*/ 428625 w 2266950"/>
              <a:gd name="connsiteY29" fmla="*/ 409636 h 581086"/>
              <a:gd name="connsiteX30" fmla="*/ 371475 w 2266950"/>
              <a:gd name="connsiteY30" fmla="*/ 428686 h 581086"/>
              <a:gd name="connsiteX31" fmla="*/ 342900 w 2266950"/>
              <a:gd name="connsiteY31" fmla="*/ 438211 h 581086"/>
              <a:gd name="connsiteX32" fmla="*/ 314325 w 2266950"/>
              <a:gd name="connsiteY32" fmla="*/ 457261 h 581086"/>
              <a:gd name="connsiteX33" fmla="*/ 247650 w 2266950"/>
              <a:gd name="connsiteY33" fmla="*/ 476311 h 581086"/>
              <a:gd name="connsiteX34" fmla="*/ 219075 w 2266950"/>
              <a:gd name="connsiteY34" fmla="*/ 495361 h 581086"/>
              <a:gd name="connsiteX35" fmla="*/ 190500 w 2266950"/>
              <a:gd name="connsiteY35" fmla="*/ 504886 h 581086"/>
              <a:gd name="connsiteX36" fmla="*/ 161925 w 2266950"/>
              <a:gd name="connsiteY36" fmla="*/ 523936 h 581086"/>
              <a:gd name="connsiteX37" fmla="*/ 133350 w 2266950"/>
              <a:gd name="connsiteY37" fmla="*/ 533461 h 581086"/>
              <a:gd name="connsiteX38" fmla="*/ 104775 w 2266950"/>
              <a:gd name="connsiteY38" fmla="*/ 552511 h 581086"/>
              <a:gd name="connsiteX39" fmla="*/ 57150 w 2266950"/>
              <a:gd name="connsiteY39" fmla="*/ 562036 h 581086"/>
              <a:gd name="connsiteX40" fmla="*/ 0 w 2266950"/>
              <a:gd name="connsiteY40" fmla="*/ 581086 h 5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66950" h="581086">
                <a:moveTo>
                  <a:pt x="2266950" y="533461"/>
                </a:moveTo>
                <a:cubicBezTo>
                  <a:pt x="2251075" y="523936"/>
                  <a:pt x="2236341" y="512179"/>
                  <a:pt x="2219325" y="504886"/>
                </a:cubicBezTo>
                <a:cubicBezTo>
                  <a:pt x="2133893" y="468272"/>
                  <a:pt x="2124521" y="475486"/>
                  <a:pt x="2028825" y="466786"/>
                </a:cubicBezTo>
                <a:cubicBezTo>
                  <a:pt x="1875591" y="428477"/>
                  <a:pt x="2032118" y="464362"/>
                  <a:pt x="1800225" y="428686"/>
                </a:cubicBezTo>
                <a:cubicBezTo>
                  <a:pt x="1696153" y="412675"/>
                  <a:pt x="1728952" y="415548"/>
                  <a:pt x="1647825" y="390586"/>
                </a:cubicBezTo>
                <a:cubicBezTo>
                  <a:pt x="1614164" y="380229"/>
                  <a:pt x="1566030" y="370216"/>
                  <a:pt x="1533525" y="352486"/>
                </a:cubicBezTo>
                <a:cubicBezTo>
                  <a:pt x="1513425" y="341523"/>
                  <a:pt x="1476375" y="314386"/>
                  <a:pt x="1476375" y="314386"/>
                </a:cubicBezTo>
                <a:cubicBezTo>
                  <a:pt x="1473200" y="301686"/>
                  <a:pt x="1466850" y="289377"/>
                  <a:pt x="1466850" y="276286"/>
                </a:cubicBezTo>
                <a:cubicBezTo>
                  <a:pt x="1466850" y="187329"/>
                  <a:pt x="1488530" y="97708"/>
                  <a:pt x="1476375" y="9586"/>
                </a:cubicBezTo>
                <a:cubicBezTo>
                  <a:pt x="1474163" y="-6452"/>
                  <a:pt x="1444625" y="3236"/>
                  <a:pt x="1428750" y="61"/>
                </a:cubicBezTo>
                <a:lnTo>
                  <a:pt x="1381125" y="9586"/>
                </a:lnTo>
                <a:cubicBezTo>
                  <a:pt x="1324259" y="19925"/>
                  <a:pt x="1329288" y="16872"/>
                  <a:pt x="1276350" y="28636"/>
                </a:cubicBezTo>
                <a:cubicBezTo>
                  <a:pt x="1219562" y="41256"/>
                  <a:pt x="1251092" y="38354"/>
                  <a:pt x="1181100" y="47686"/>
                </a:cubicBezTo>
                <a:cubicBezTo>
                  <a:pt x="1152601" y="51486"/>
                  <a:pt x="1123950" y="54036"/>
                  <a:pt x="1095375" y="57211"/>
                </a:cubicBezTo>
                <a:cubicBezTo>
                  <a:pt x="947933" y="106358"/>
                  <a:pt x="1100216" y="50028"/>
                  <a:pt x="1009650" y="95311"/>
                </a:cubicBezTo>
                <a:cubicBezTo>
                  <a:pt x="1000670" y="99801"/>
                  <a:pt x="990303" y="100881"/>
                  <a:pt x="981075" y="104836"/>
                </a:cubicBezTo>
                <a:cubicBezTo>
                  <a:pt x="864183" y="154933"/>
                  <a:pt x="1010059" y="95107"/>
                  <a:pt x="914400" y="142936"/>
                </a:cubicBezTo>
                <a:cubicBezTo>
                  <a:pt x="905420" y="147426"/>
                  <a:pt x="894805" y="147971"/>
                  <a:pt x="885825" y="152461"/>
                </a:cubicBezTo>
                <a:cubicBezTo>
                  <a:pt x="875586" y="157581"/>
                  <a:pt x="867189" y="165831"/>
                  <a:pt x="857250" y="171511"/>
                </a:cubicBezTo>
                <a:cubicBezTo>
                  <a:pt x="794069" y="207614"/>
                  <a:pt x="844005" y="177187"/>
                  <a:pt x="790575" y="200086"/>
                </a:cubicBezTo>
                <a:cubicBezTo>
                  <a:pt x="777524" y="205679"/>
                  <a:pt x="764029" y="210883"/>
                  <a:pt x="752475" y="219136"/>
                </a:cubicBezTo>
                <a:cubicBezTo>
                  <a:pt x="741514" y="226966"/>
                  <a:pt x="735596" y="241028"/>
                  <a:pt x="723900" y="247711"/>
                </a:cubicBezTo>
                <a:cubicBezTo>
                  <a:pt x="712534" y="254206"/>
                  <a:pt x="698500" y="254061"/>
                  <a:pt x="685800" y="257236"/>
                </a:cubicBezTo>
                <a:cubicBezTo>
                  <a:pt x="673100" y="266761"/>
                  <a:pt x="659753" y="275480"/>
                  <a:pt x="647700" y="285811"/>
                </a:cubicBezTo>
                <a:cubicBezTo>
                  <a:pt x="637473" y="294577"/>
                  <a:pt x="630333" y="306914"/>
                  <a:pt x="619125" y="314386"/>
                </a:cubicBezTo>
                <a:cubicBezTo>
                  <a:pt x="610771" y="319955"/>
                  <a:pt x="599530" y="319421"/>
                  <a:pt x="590550" y="323911"/>
                </a:cubicBezTo>
                <a:cubicBezTo>
                  <a:pt x="580311" y="329031"/>
                  <a:pt x="572025" y="337479"/>
                  <a:pt x="561975" y="342961"/>
                </a:cubicBezTo>
                <a:cubicBezTo>
                  <a:pt x="537044" y="356559"/>
                  <a:pt x="512716" y="372081"/>
                  <a:pt x="485775" y="381061"/>
                </a:cubicBezTo>
                <a:cubicBezTo>
                  <a:pt x="476250" y="384236"/>
                  <a:pt x="466180" y="386096"/>
                  <a:pt x="457200" y="390586"/>
                </a:cubicBezTo>
                <a:cubicBezTo>
                  <a:pt x="446961" y="395706"/>
                  <a:pt x="439086" y="404987"/>
                  <a:pt x="428625" y="409636"/>
                </a:cubicBezTo>
                <a:cubicBezTo>
                  <a:pt x="410275" y="417791"/>
                  <a:pt x="390525" y="422336"/>
                  <a:pt x="371475" y="428686"/>
                </a:cubicBezTo>
                <a:cubicBezTo>
                  <a:pt x="361950" y="431861"/>
                  <a:pt x="351254" y="432642"/>
                  <a:pt x="342900" y="438211"/>
                </a:cubicBezTo>
                <a:cubicBezTo>
                  <a:pt x="333375" y="444561"/>
                  <a:pt x="324847" y="452752"/>
                  <a:pt x="314325" y="457261"/>
                </a:cubicBezTo>
                <a:cubicBezTo>
                  <a:pt x="271599" y="475572"/>
                  <a:pt x="284721" y="457775"/>
                  <a:pt x="247650" y="476311"/>
                </a:cubicBezTo>
                <a:cubicBezTo>
                  <a:pt x="237411" y="481431"/>
                  <a:pt x="229314" y="490241"/>
                  <a:pt x="219075" y="495361"/>
                </a:cubicBezTo>
                <a:cubicBezTo>
                  <a:pt x="210095" y="499851"/>
                  <a:pt x="199480" y="500396"/>
                  <a:pt x="190500" y="504886"/>
                </a:cubicBezTo>
                <a:cubicBezTo>
                  <a:pt x="180261" y="510006"/>
                  <a:pt x="172164" y="518816"/>
                  <a:pt x="161925" y="523936"/>
                </a:cubicBezTo>
                <a:cubicBezTo>
                  <a:pt x="152945" y="528426"/>
                  <a:pt x="142330" y="528971"/>
                  <a:pt x="133350" y="533461"/>
                </a:cubicBezTo>
                <a:cubicBezTo>
                  <a:pt x="123111" y="538581"/>
                  <a:pt x="115494" y="548491"/>
                  <a:pt x="104775" y="552511"/>
                </a:cubicBezTo>
                <a:cubicBezTo>
                  <a:pt x="89616" y="558195"/>
                  <a:pt x="72954" y="558524"/>
                  <a:pt x="57150" y="562036"/>
                </a:cubicBezTo>
                <a:cubicBezTo>
                  <a:pt x="16661" y="571034"/>
                  <a:pt x="28319" y="566926"/>
                  <a:pt x="0" y="581086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메모리는 어떤 단위를 기준으로 주소가 매겨지는가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다음의 각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차지하는 메모리 공간의 크기를 쓰시오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	(</a:t>
            </a:r>
            <a:r>
              <a:rPr lang="en-US" altLang="ko-KR" sz="1600" dirty="0"/>
              <a:t>a) char (b) short (c)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(d) long (e) float (f) double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포인터도 변수인가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변수의 주소를 추출하는데 사용되는 연산자는 무엇인가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변수 </a:t>
            </a:r>
            <a:r>
              <a:rPr lang="en-US" altLang="ko-KR" sz="1600" dirty="0"/>
              <a:t>x</a:t>
            </a:r>
            <a:r>
              <a:rPr lang="ko-KR" altLang="en-US" sz="1600" dirty="0"/>
              <a:t>의 주소를 추출하여 변수 </a:t>
            </a:r>
            <a:r>
              <a:rPr lang="en-US" altLang="ko-KR" sz="1600" dirty="0"/>
              <a:t>p</a:t>
            </a:r>
            <a:r>
              <a:rPr lang="ko-KR" altLang="en-US" sz="1600" dirty="0"/>
              <a:t>에 대입하는 문장을 쓰시오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600" dirty="0"/>
              <a:t>정수형 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위치에 </a:t>
            </a:r>
            <a:r>
              <a:rPr lang="en-US" altLang="ko-KR" sz="1600" dirty="0"/>
              <a:t>25</a:t>
            </a:r>
            <a:r>
              <a:rPr lang="ko-KR" altLang="en-US" sz="1600" dirty="0"/>
              <a:t>를 저장하는 문장을 쓰시오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5068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0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  <a:endParaRPr lang="ko-KR" altLang="en-US" sz="3600"/>
          </a:p>
        </p:txBody>
      </p:sp>
      <p:grpSp>
        <p:nvGrpSpPr>
          <p:cNvPr id="14643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46436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7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8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9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0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1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2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4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5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/>
            <a:endParaRPr kumimoji="0" lang="en-US" altLang="ko-KR" dirty="0">
              <a:solidFill>
                <a:schemeClr val="tx2"/>
              </a:solidFill>
            </a:endParaRP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포인터이란</a:t>
            </a:r>
            <a:r>
              <a:rPr kumimoji="0" lang="en-US" altLang="ko-KR" dirty="0">
                <a:solidFill>
                  <a:schemeClr val="tx2"/>
                </a:solidFill>
              </a:rPr>
              <a:t>?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변수의 주소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포인터의 선언 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간접 참조 연산자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포인터 연산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포인터와 배열</a:t>
            </a:r>
          </a:p>
          <a:p>
            <a:pPr eaLnBrk="0" latinLnBrk="0" hangingPunct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포인터와 함수</a:t>
            </a:r>
          </a:p>
        </p:txBody>
      </p:sp>
      <p:grpSp>
        <p:nvGrpSpPr>
          <p:cNvPr id="146447" name="Group 15"/>
          <p:cNvGrpSpPr>
            <a:grpSpLocks/>
          </p:cNvGrpSpPr>
          <p:nvPr/>
        </p:nvGrpSpPr>
        <p:grpSpPr bwMode="auto">
          <a:xfrm>
            <a:off x="5049783" y="3205846"/>
            <a:ext cx="1589088" cy="1616075"/>
            <a:chOff x="3208" y="1586"/>
            <a:chExt cx="1395" cy="1617"/>
          </a:xfrm>
        </p:grpSpPr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9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0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1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2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3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4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5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6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7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8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59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1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2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3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4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5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6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7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8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69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0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1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2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3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4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6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7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8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79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80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81" name="AutoShape 49"/>
          <p:cNvSpPr>
            <a:spLocks noChangeArrowheads="1"/>
          </p:cNvSpPr>
          <p:nvPr/>
        </p:nvSpPr>
        <p:spPr bwMode="auto">
          <a:xfrm>
            <a:off x="6287805" y="1415099"/>
            <a:ext cx="2479675" cy="1788145"/>
          </a:xfrm>
          <a:prstGeom prst="wedgeEllipseCallout">
            <a:avLst>
              <a:gd name="adj1" fmla="val -43182"/>
              <a:gd name="adj2" fmla="val 51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rmAutofit/>
          </a:bodyPr>
          <a:lstStyle/>
          <a:p>
            <a:pPr algn="ctr" eaLnBrk="0" latinLnBrk="0" hangingPunct="0"/>
            <a:r>
              <a:rPr kumimoji="0" lang="ko-KR" altLang="en-US" sz="1600">
                <a:solidFill>
                  <a:srgbClr val="FF0000"/>
                </a:solidFill>
              </a:rPr>
              <a:t>이번 </a:t>
            </a:r>
            <a:r>
              <a:rPr kumimoji="0" lang="ko-KR" altLang="en-US" sz="1600" smtClean="0">
                <a:solidFill>
                  <a:srgbClr val="FF0000"/>
                </a:solidFill>
              </a:rPr>
              <a:t>장에서는</a:t>
            </a:r>
            <a:endParaRPr kumimoji="0" lang="en-US" altLang="ko-KR" sz="1600" smtClean="0">
              <a:solidFill>
                <a:srgbClr val="FF0000"/>
              </a:solidFill>
            </a:endParaRPr>
          </a:p>
          <a:p>
            <a:pPr algn="ctr" eaLnBrk="0" latinLnBrk="0" hangingPunct="0"/>
            <a:r>
              <a:rPr kumimoji="0" lang="ko-KR" altLang="en-US" sz="1600" smtClean="0">
                <a:solidFill>
                  <a:srgbClr val="FF0000"/>
                </a:solidFill>
              </a:rPr>
              <a:t> </a:t>
            </a:r>
            <a:r>
              <a:rPr kumimoji="0" lang="ko-KR" altLang="en-US" sz="1600">
                <a:solidFill>
                  <a:srgbClr val="FF0000"/>
                </a:solidFill>
              </a:rPr>
              <a:t>포인터의 </a:t>
            </a:r>
            <a:r>
              <a:rPr kumimoji="0" lang="ko-KR" altLang="en-US" sz="1600" smtClean="0">
                <a:solidFill>
                  <a:srgbClr val="FF0000"/>
                </a:solidFill>
              </a:rPr>
              <a:t>기초적인</a:t>
            </a:r>
            <a:endParaRPr kumimoji="0" lang="en-US" altLang="ko-KR" sz="1600" smtClean="0">
              <a:solidFill>
                <a:srgbClr val="FF0000"/>
              </a:solidFill>
            </a:endParaRPr>
          </a:p>
          <a:p>
            <a:pPr algn="ctr" eaLnBrk="0" latinLnBrk="0" hangingPunct="0"/>
            <a:r>
              <a:rPr kumimoji="0" lang="ko-KR" altLang="en-US" sz="1600" smtClean="0">
                <a:solidFill>
                  <a:srgbClr val="FF0000"/>
                </a:solidFill>
              </a:rPr>
              <a:t> </a:t>
            </a:r>
            <a:r>
              <a:rPr kumimoji="0" lang="ko-KR" altLang="en-US" sz="1600">
                <a:solidFill>
                  <a:srgbClr val="FF0000"/>
                </a:solidFill>
              </a:rPr>
              <a:t>지식을 학습한다</a:t>
            </a:r>
            <a:r>
              <a:rPr kumimoji="0" lang="en-US" altLang="ko-KR" sz="160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46482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stCxn id="146477" idx="2"/>
          </p:cNvCxnSpPr>
          <p:nvPr/>
        </p:nvCxnSpPr>
        <p:spPr>
          <a:xfrm flipH="1" flipV="1">
            <a:off x="2915816" y="2420888"/>
            <a:ext cx="2164724" cy="835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초기화가 안된 포인터를 사용하면 안된다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800767" y="2132856"/>
            <a:ext cx="7777162" cy="1800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 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초기화가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안되어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있음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*p = 100; 	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위험한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코드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23479"/>
            <a:ext cx="4600575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주의점 </a:t>
            </a:r>
            <a:endParaRPr lang="en-US" altLang="ko-K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포인터가 아무것도 가리키고 있지 않는 경우에는 </a:t>
            </a:r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로 초기화</a:t>
            </a:r>
          </a:p>
          <a:p>
            <a:r>
              <a:rPr lang="en-US" altLang="ko-KR" dirty="0">
                <a:latin typeface="+mn-ea"/>
              </a:rPr>
              <a:t>NULL </a:t>
            </a:r>
            <a:r>
              <a:rPr lang="ko-KR" altLang="en-US" dirty="0">
                <a:latin typeface="+mn-ea"/>
              </a:rPr>
              <a:t>포인터를 가지고 간접 참조하면 하드웨어로 감지할 수 있다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429000"/>
            <a:ext cx="5153025" cy="2409825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0767" y="2636912"/>
            <a:ext cx="7777162" cy="8850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smtClean="0">
                <a:latin typeface="Trebuchet MS" pitchFamily="34" charset="0"/>
              </a:rPr>
              <a:t>p = NULL; 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사용시 </a:t>
            </a:r>
            <a:r>
              <a:rPr lang="ko-KR" altLang="en-US" dirty="0" smtClean="0"/>
              <a:t>주의점</a:t>
            </a:r>
            <a:endParaRPr lang="en-US" altLang="ko-K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anose="020B0603020202020204" pitchFamily="34" charset="0"/>
              </a:rPr>
              <a:t>포인터의 타입과 변수의 타입은 일치하여야 한다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pPr>
              <a:buFont typeface="Symbol" pitchFamily="18" charset="2"/>
              <a:buNone/>
            </a:pPr>
            <a:endParaRPr lang="en-US" altLang="ko-KR" dirty="0">
              <a:latin typeface="Trebuchet MS" panose="020B0603020202020204" pitchFamily="34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3568" y="2348880"/>
            <a:ext cx="7777162" cy="36005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오류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!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double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주소를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  <a:latin typeface="Trebuchet MS" pitchFamily="34" charset="0"/>
              </a:rPr>
              <a:t>대입</a:t>
            </a:r>
            <a:endParaRPr lang="en-US" altLang="en-US" sz="1600" dirty="0">
              <a:solidFill>
                <a:schemeClr val="tx2"/>
              </a:solidFill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36.5;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초기값이 결정되지 않은 포인터에는 어떤 값을 넣어두는 것이 안전한가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char</a:t>
            </a:r>
            <a:r>
              <a:rPr lang="ko-KR" altLang="en-US" sz="1800" dirty="0"/>
              <a:t>형 변수에 </a:t>
            </a:r>
            <a:r>
              <a:rPr lang="en-US" altLang="ko-KR" sz="1800" dirty="0"/>
              <a:t>double</a:t>
            </a:r>
            <a:r>
              <a:rPr lang="ko-KR" altLang="en-US" sz="1800" dirty="0"/>
              <a:t>형 포인터로 값을 저장한다면 어떤 문제가 발생하는가</a:t>
            </a:r>
            <a:r>
              <a:rPr lang="en-US" altLang="ko-KR" sz="1800" dirty="0"/>
              <a:t>?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1947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가능한 연산</a:t>
            </a:r>
            <a:r>
              <a:rPr lang="en-US" altLang="ko-KR" dirty="0">
                <a:latin typeface="Trebuchet MS" panose="020B0603020202020204" pitchFamily="34" charset="0"/>
              </a:rPr>
              <a:t>: </a:t>
            </a:r>
            <a:r>
              <a:rPr lang="ko-KR" altLang="en-US" dirty="0">
                <a:latin typeface="Trebuchet MS" panose="020B0603020202020204" pitchFamily="34" charset="0"/>
              </a:rPr>
              <a:t>증가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감소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덧셈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latin typeface="Trebuchet MS" panose="020B0603020202020204" pitchFamily="34" charset="0"/>
              </a:rPr>
              <a:t>뺄셈 연산</a:t>
            </a:r>
          </a:p>
          <a:p>
            <a:r>
              <a:rPr lang="ko-KR" altLang="en-US" dirty="0">
                <a:latin typeface="Trebuchet MS" panose="020B0603020202020204" pitchFamily="34" charset="0"/>
              </a:rPr>
              <a:t>증가 연산의 경우 증가되는 값은 포인터가 가리키는 객체의 크기</a:t>
            </a:r>
          </a:p>
          <a:p>
            <a:endParaRPr lang="ko-KR" altLang="en-US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6419850" cy="264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증가 연산 예제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*pc;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*pi;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 = 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*)10000;		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pc++;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pi++;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증가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후 pc = %d,  pi = %d, 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pd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%d\n"</a:t>
            </a:r>
            <a:r>
              <a:rPr lang="en-US" altLang="en-US" sz="1600" dirty="0">
                <a:latin typeface="Trebuchet MS" pitchFamily="34" charset="0"/>
              </a:rPr>
              <a:t>, pc, pi, </a:t>
            </a:r>
            <a:r>
              <a:rPr lang="en-US" altLang="en-US" sz="1600" dirty="0" err="1">
                <a:latin typeface="Trebuchet MS" pitchFamily="34" charset="0"/>
              </a:rPr>
              <a:t>pd</a:t>
            </a:r>
            <a:r>
              <a:rPr lang="en-US" altLang="en-US" sz="1600" dirty="0" smtClean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 smtClean="0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(“pc+2 = %d, pi+2 = %d, pd+2 = %d\n”, pc+2, pi+2, pd+2);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1116013" y="5805488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전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10000, pi = 10000,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10000</a:t>
            </a:r>
            <a:endParaRPr lang="en-US" altLang="ko-KR" sz="1600" dirty="0">
              <a:latin typeface="Trebuchet MS" pitchFamily="34" charset="0"/>
              <a:ea typeface="+mj-ea"/>
            </a:endParaRPr>
          </a:p>
          <a:p>
            <a:pPr algn="just" eaLnBrk="0" latinLnBrk="0" hangingPunct="0"/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증가 후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pc = 10001, pi = 10004,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10008</a:t>
            </a:r>
          </a:p>
          <a:p>
            <a:pPr algn="just" eaLnBrk="0" latinLnBrk="0" hangingPunct="0"/>
            <a:r>
              <a:rPr lang="en-US" altLang="ko-KR" sz="1600" dirty="0">
                <a:latin typeface="Trebuchet MS" pitchFamily="34" charset="0"/>
                <a:ea typeface="+mj-ea"/>
              </a:rPr>
              <a:t>pc+2 = 10003, pi+2 = 10012, pd+2 = 10024</a:t>
            </a:r>
          </a:p>
        </p:txBody>
      </p:sp>
    </p:spTree>
    <p:extLst>
      <p:ext uri="{BB962C8B-B14F-4D97-AF65-F5344CB8AC3E}">
        <p14:creationId xmlns:p14="http://schemas.microsoft.com/office/powerpoint/2010/main" val="26749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포인터의 증감 연산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050087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1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*</a:t>
            </a:r>
            <a:r>
              <a:rPr lang="en-US" altLang="ko-KR" dirty="0"/>
              <a:t>p++;</a:t>
            </a:r>
            <a:endParaRPr lang="ko-KR" altLang="en-US" dirty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/>
              <a:t>가 가리키는 위치에서 값을 가져온 후에 </a:t>
            </a:r>
            <a:r>
              <a:rPr lang="en-US" altLang="ko-KR" dirty="0"/>
              <a:t>p</a:t>
            </a:r>
            <a:r>
              <a:rPr lang="ko-KR" altLang="en-US" dirty="0"/>
              <a:t>를 증가한다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0"/>
            <a:r>
              <a:rPr lang="en-US" altLang="ko-KR" dirty="0"/>
              <a:t>(*p</a:t>
            </a:r>
            <a:r>
              <a:rPr lang="en-US" altLang="ko-KR" dirty="0" smtClean="0"/>
              <a:t>)++;</a:t>
            </a:r>
          </a:p>
          <a:p>
            <a:pPr lvl="1" latinLnBrk="0"/>
            <a:r>
              <a:rPr lang="en-US" altLang="ko-KR" dirty="0"/>
              <a:t>p</a:t>
            </a:r>
            <a:r>
              <a:rPr lang="ko-KR" altLang="en-US" dirty="0"/>
              <a:t>가 가리키는 </a:t>
            </a:r>
            <a:r>
              <a:rPr lang="ko-KR" altLang="en-US" dirty="0" smtClean="0"/>
              <a:t>위치의 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05255"/>
              </p:ext>
            </p:extLst>
          </p:nvPr>
        </p:nvGraphicFramePr>
        <p:xfrm>
          <a:off x="1043608" y="3501008"/>
          <a:ext cx="7777162" cy="1676400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의미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*p++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(*p)++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 후에 가리키는 값을 증가한다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*++p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증가시킨 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 = ++*p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가리키는 값을 가져온 후에 그 값을 증가하여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v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에 대입한다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1098128" y="1098570"/>
            <a:ext cx="7777162" cy="4105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10;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*pi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(*pi)++;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*pi++;</a:t>
            </a: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i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%d,  pi = %p\n"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pi);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_x77681688"/>
          <p:cNvSpPr>
            <a:spLocks noChangeArrowheads="1"/>
          </p:cNvSpPr>
          <p:nvPr/>
        </p:nvSpPr>
        <p:spPr bwMode="auto">
          <a:xfrm>
            <a:off x="1090910" y="5383354"/>
            <a:ext cx="7777162" cy="12309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10,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0012FF60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 = 11, pi = 0012FF64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0428" y="5636886"/>
            <a:ext cx="720080" cy="3012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20508" y="6132318"/>
            <a:ext cx="1656184" cy="311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53880" y="1539652"/>
            <a:ext cx="4572000" cy="307777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가 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가리키는 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위치의 값을 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33925" y="4329440"/>
            <a:ext cx="4572000" cy="523220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가 가리키는 위치에서 값을 가져온 후에 </a:t>
            </a:r>
            <a:r>
              <a:rPr lang="en-US" altLang="ko-KR" sz="1400" dirty="0" smtClean="0">
                <a:solidFill>
                  <a:schemeClr val="tx2"/>
                </a:solidFill>
                <a:latin typeface="Trebuchet MS" pitchFamily="34" charset="0"/>
              </a:rPr>
              <a:t>pi</a:t>
            </a:r>
            <a:r>
              <a:rPr lang="ko-KR" altLang="en-US" sz="1400" dirty="0" smtClean="0">
                <a:solidFill>
                  <a:schemeClr val="tx2"/>
                </a:solidFill>
                <a:latin typeface="Trebuchet MS" pitchFamily="34" charset="0"/>
              </a:rPr>
              <a:t>를 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</a:rPr>
              <a:t>증가한다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</a:rPr>
              <a:t>. 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286000" y="1828800"/>
            <a:ext cx="2152650" cy="1352550"/>
          </a:xfrm>
          <a:custGeom>
            <a:avLst/>
            <a:gdLst>
              <a:gd name="connsiteX0" fmla="*/ 2152650 w 2152650"/>
              <a:gd name="connsiteY0" fmla="*/ 0 h 1352550"/>
              <a:gd name="connsiteX1" fmla="*/ 2066925 w 2152650"/>
              <a:gd name="connsiteY1" fmla="*/ 47625 h 1352550"/>
              <a:gd name="connsiteX2" fmla="*/ 2000250 w 2152650"/>
              <a:gd name="connsiteY2" fmla="*/ 76200 h 1352550"/>
              <a:gd name="connsiteX3" fmla="*/ 1895475 w 2152650"/>
              <a:gd name="connsiteY3" fmla="*/ 123825 h 1352550"/>
              <a:gd name="connsiteX4" fmla="*/ 1819275 w 2152650"/>
              <a:gd name="connsiteY4" fmla="*/ 171450 h 1352550"/>
              <a:gd name="connsiteX5" fmla="*/ 1771650 w 2152650"/>
              <a:gd name="connsiteY5" fmla="*/ 190500 h 1352550"/>
              <a:gd name="connsiteX6" fmla="*/ 1685925 w 2152650"/>
              <a:gd name="connsiteY6" fmla="*/ 228600 h 1352550"/>
              <a:gd name="connsiteX7" fmla="*/ 1657350 w 2152650"/>
              <a:gd name="connsiteY7" fmla="*/ 238125 h 1352550"/>
              <a:gd name="connsiteX8" fmla="*/ 1562100 w 2152650"/>
              <a:gd name="connsiteY8" fmla="*/ 276225 h 1352550"/>
              <a:gd name="connsiteX9" fmla="*/ 1533525 w 2152650"/>
              <a:gd name="connsiteY9" fmla="*/ 304800 h 1352550"/>
              <a:gd name="connsiteX10" fmla="*/ 1524000 w 2152650"/>
              <a:gd name="connsiteY10" fmla="*/ 333375 h 1352550"/>
              <a:gd name="connsiteX11" fmla="*/ 1504950 w 2152650"/>
              <a:gd name="connsiteY11" fmla="*/ 381000 h 1352550"/>
              <a:gd name="connsiteX12" fmla="*/ 1514475 w 2152650"/>
              <a:gd name="connsiteY12" fmla="*/ 504825 h 1352550"/>
              <a:gd name="connsiteX13" fmla="*/ 1552575 w 2152650"/>
              <a:gd name="connsiteY13" fmla="*/ 590550 h 1352550"/>
              <a:gd name="connsiteX14" fmla="*/ 1571625 w 2152650"/>
              <a:gd name="connsiteY14" fmla="*/ 657225 h 1352550"/>
              <a:gd name="connsiteX15" fmla="*/ 1581150 w 2152650"/>
              <a:gd name="connsiteY15" fmla="*/ 685800 h 1352550"/>
              <a:gd name="connsiteX16" fmla="*/ 1562100 w 2152650"/>
              <a:gd name="connsiteY16" fmla="*/ 752475 h 1352550"/>
              <a:gd name="connsiteX17" fmla="*/ 1533525 w 2152650"/>
              <a:gd name="connsiteY17" fmla="*/ 781050 h 1352550"/>
              <a:gd name="connsiteX18" fmla="*/ 1514475 w 2152650"/>
              <a:gd name="connsiteY18" fmla="*/ 809625 h 1352550"/>
              <a:gd name="connsiteX19" fmla="*/ 1419225 w 2152650"/>
              <a:gd name="connsiteY19" fmla="*/ 838200 h 1352550"/>
              <a:gd name="connsiteX20" fmla="*/ 1352550 w 2152650"/>
              <a:gd name="connsiteY20" fmla="*/ 866775 h 1352550"/>
              <a:gd name="connsiteX21" fmla="*/ 1304925 w 2152650"/>
              <a:gd name="connsiteY21" fmla="*/ 885825 h 1352550"/>
              <a:gd name="connsiteX22" fmla="*/ 1266825 w 2152650"/>
              <a:gd name="connsiteY22" fmla="*/ 895350 h 1352550"/>
              <a:gd name="connsiteX23" fmla="*/ 1209675 w 2152650"/>
              <a:gd name="connsiteY23" fmla="*/ 914400 h 1352550"/>
              <a:gd name="connsiteX24" fmla="*/ 1104900 w 2152650"/>
              <a:gd name="connsiteY24" fmla="*/ 923925 h 1352550"/>
              <a:gd name="connsiteX25" fmla="*/ 1066800 w 2152650"/>
              <a:gd name="connsiteY25" fmla="*/ 933450 h 1352550"/>
              <a:gd name="connsiteX26" fmla="*/ 933450 w 2152650"/>
              <a:gd name="connsiteY26" fmla="*/ 952500 h 1352550"/>
              <a:gd name="connsiteX27" fmla="*/ 885825 w 2152650"/>
              <a:gd name="connsiteY27" fmla="*/ 971550 h 1352550"/>
              <a:gd name="connsiteX28" fmla="*/ 857250 w 2152650"/>
              <a:gd name="connsiteY28" fmla="*/ 990600 h 1352550"/>
              <a:gd name="connsiteX29" fmla="*/ 809625 w 2152650"/>
              <a:gd name="connsiteY29" fmla="*/ 1000125 h 1352550"/>
              <a:gd name="connsiteX30" fmla="*/ 733425 w 2152650"/>
              <a:gd name="connsiteY30" fmla="*/ 1019175 h 1352550"/>
              <a:gd name="connsiteX31" fmla="*/ 704850 w 2152650"/>
              <a:gd name="connsiteY31" fmla="*/ 1028700 h 1352550"/>
              <a:gd name="connsiteX32" fmla="*/ 638175 w 2152650"/>
              <a:gd name="connsiteY32" fmla="*/ 1057275 h 1352550"/>
              <a:gd name="connsiteX33" fmla="*/ 581025 w 2152650"/>
              <a:gd name="connsiteY33" fmla="*/ 1066800 h 1352550"/>
              <a:gd name="connsiteX34" fmla="*/ 495300 w 2152650"/>
              <a:gd name="connsiteY34" fmla="*/ 1095375 h 1352550"/>
              <a:gd name="connsiteX35" fmla="*/ 419100 w 2152650"/>
              <a:gd name="connsiteY35" fmla="*/ 1123950 h 1352550"/>
              <a:gd name="connsiteX36" fmla="*/ 342900 w 2152650"/>
              <a:gd name="connsiteY36" fmla="*/ 1162050 h 1352550"/>
              <a:gd name="connsiteX37" fmla="*/ 314325 w 2152650"/>
              <a:gd name="connsiteY37" fmla="*/ 1171575 h 1352550"/>
              <a:gd name="connsiteX38" fmla="*/ 219075 w 2152650"/>
              <a:gd name="connsiteY38" fmla="*/ 1238250 h 1352550"/>
              <a:gd name="connsiteX39" fmla="*/ 161925 w 2152650"/>
              <a:gd name="connsiteY39" fmla="*/ 1276350 h 1352550"/>
              <a:gd name="connsiteX40" fmla="*/ 133350 w 2152650"/>
              <a:gd name="connsiteY40" fmla="*/ 1295400 h 1352550"/>
              <a:gd name="connsiteX41" fmla="*/ 76200 w 2152650"/>
              <a:gd name="connsiteY41" fmla="*/ 1323975 h 1352550"/>
              <a:gd name="connsiteX42" fmla="*/ 28575 w 2152650"/>
              <a:gd name="connsiteY42" fmla="*/ 1343025 h 1352550"/>
              <a:gd name="connsiteX43" fmla="*/ 0 w 2152650"/>
              <a:gd name="connsiteY4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52650" h="1352550">
                <a:moveTo>
                  <a:pt x="2152650" y="0"/>
                </a:moveTo>
                <a:cubicBezTo>
                  <a:pt x="2115120" y="22518"/>
                  <a:pt x="2104503" y="30544"/>
                  <a:pt x="2066925" y="47625"/>
                </a:cubicBezTo>
                <a:cubicBezTo>
                  <a:pt x="2044912" y="57631"/>
                  <a:pt x="2021540" y="64736"/>
                  <a:pt x="2000250" y="76200"/>
                </a:cubicBezTo>
                <a:cubicBezTo>
                  <a:pt x="1902879" y="128630"/>
                  <a:pt x="1984466" y="106027"/>
                  <a:pt x="1895475" y="123825"/>
                </a:cubicBezTo>
                <a:cubicBezTo>
                  <a:pt x="1870075" y="139700"/>
                  <a:pt x="1847086" y="160326"/>
                  <a:pt x="1819275" y="171450"/>
                </a:cubicBezTo>
                <a:cubicBezTo>
                  <a:pt x="1803400" y="177800"/>
                  <a:pt x="1787274" y="183556"/>
                  <a:pt x="1771650" y="190500"/>
                </a:cubicBezTo>
                <a:cubicBezTo>
                  <a:pt x="1693722" y="225134"/>
                  <a:pt x="1776277" y="194718"/>
                  <a:pt x="1685925" y="228600"/>
                </a:cubicBezTo>
                <a:cubicBezTo>
                  <a:pt x="1676524" y="232125"/>
                  <a:pt x="1666721" y="234521"/>
                  <a:pt x="1657350" y="238125"/>
                </a:cubicBezTo>
                <a:cubicBezTo>
                  <a:pt x="1625434" y="250401"/>
                  <a:pt x="1562100" y="276225"/>
                  <a:pt x="1562100" y="276225"/>
                </a:cubicBezTo>
                <a:cubicBezTo>
                  <a:pt x="1552575" y="285750"/>
                  <a:pt x="1540997" y="293592"/>
                  <a:pt x="1533525" y="304800"/>
                </a:cubicBezTo>
                <a:cubicBezTo>
                  <a:pt x="1527956" y="313154"/>
                  <a:pt x="1527525" y="323974"/>
                  <a:pt x="1524000" y="333375"/>
                </a:cubicBezTo>
                <a:cubicBezTo>
                  <a:pt x="1517997" y="349384"/>
                  <a:pt x="1511300" y="365125"/>
                  <a:pt x="1504950" y="381000"/>
                </a:cubicBezTo>
                <a:cubicBezTo>
                  <a:pt x="1508125" y="422275"/>
                  <a:pt x="1508019" y="463935"/>
                  <a:pt x="1514475" y="504825"/>
                </a:cubicBezTo>
                <a:cubicBezTo>
                  <a:pt x="1525817" y="576656"/>
                  <a:pt x="1528845" y="543089"/>
                  <a:pt x="1552575" y="590550"/>
                </a:cubicBezTo>
                <a:cubicBezTo>
                  <a:pt x="1560188" y="605775"/>
                  <a:pt x="1567556" y="642983"/>
                  <a:pt x="1571625" y="657225"/>
                </a:cubicBezTo>
                <a:cubicBezTo>
                  <a:pt x="1574383" y="666879"/>
                  <a:pt x="1577975" y="676275"/>
                  <a:pt x="1581150" y="685800"/>
                </a:cubicBezTo>
                <a:cubicBezTo>
                  <a:pt x="1574800" y="708025"/>
                  <a:pt x="1572437" y="731801"/>
                  <a:pt x="1562100" y="752475"/>
                </a:cubicBezTo>
                <a:cubicBezTo>
                  <a:pt x="1556076" y="764523"/>
                  <a:pt x="1542149" y="770702"/>
                  <a:pt x="1533525" y="781050"/>
                </a:cubicBezTo>
                <a:cubicBezTo>
                  <a:pt x="1526196" y="789844"/>
                  <a:pt x="1523790" y="802971"/>
                  <a:pt x="1514475" y="809625"/>
                </a:cubicBezTo>
                <a:cubicBezTo>
                  <a:pt x="1490109" y="827030"/>
                  <a:pt x="1447360" y="832573"/>
                  <a:pt x="1419225" y="838200"/>
                </a:cubicBezTo>
                <a:cubicBezTo>
                  <a:pt x="1352324" y="871650"/>
                  <a:pt x="1408611" y="845752"/>
                  <a:pt x="1352550" y="866775"/>
                </a:cubicBezTo>
                <a:cubicBezTo>
                  <a:pt x="1336541" y="872778"/>
                  <a:pt x="1321145" y="880418"/>
                  <a:pt x="1304925" y="885825"/>
                </a:cubicBezTo>
                <a:cubicBezTo>
                  <a:pt x="1292506" y="889965"/>
                  <a:pt x="1279364" y="891588"/>
                  <a:pt x="1266825" y="895350"/>
                </a:cubicBezTo>
                <a:cubicBezTo>
                  <a:pt x="1247591" y="901120"/>
                  <a:pt x="1229450" y="910910"/>
                  <a:pt x="1209675" y="914400"/>
                </a:cubicBezTo>
                <a:cubicBezTo>
                  <a:pt x="1175140" y="920494"/>
                  <a:pt x="1139825" y="920750"/>
                  <a:pt x="1104900" y="923925"/>
                </a:cubicBezTo>
                <a:cubicBezTo>
                  <a:pt x="1092200" y="927100"/>
                  <a:pt x="1079637" y="930883"/>
                  <a:pt x="1066800" y="933450"/>
                </a:cubicBezTo>
                <a:cubicBezTo>
                  <a:pt x="1021023" y="942605"/>
                  <a:pt x="980274" y="946647"/>
                  <a:pt x="933450" y="952500"/>
                </a:cubicBezTo>
                <a:cubicBezTo>
                  <a:pt x="917575" y="958850"/>
                  <a:pt x="901118" y="963904"/>
                  <a:pt x="885825" y="971550"/>
                </a:cubicBezTo>
                <a:cubicBezTo>
                  <a:pt x="875586" y="976670"/>
                  <a:pt x="867969" y="986580"/>
                  <a:pt x="857250" y="990600"/>
                </a:cubicBezTo>
                <a:cubicBezTo>
                  <a:pt x="842091" y="996284"/>
                  <a:pt x="825400" y="996485"/>
                  <a:pt x="809625" y="1000125"/>
                </a:cubicBezTo>
                <a:cubicBezTo>
                  <a:pt x="784114" y="1006012"/>
                  <a:pt x="758263" y="1010896"/>
                  <a:pt x="733425" y="1019175"/>
                </a:cubicBezTo>
                <a:cubicBezTo>
                  <a:pt x="723900" y="1022350"/>
                  <a:pt x="714078" y="1024745"/>
                  <a:pt x="704850" y="1028700"/>
                </a:cubicBezTo>
                <a:cubicBezTo>
                  <a:pt x="673490" y="1042140"/>
                  <a:pt x="669104" y="1050402"/>
                  <a:pt x="638175" y="1057275"/>
                </a:cubicBezTo>
                <a:cubicBezTo>
                  <a:pt x="619322" y="1061465"/>
                  <a:pt x="599686" y="1061824"/>
                  <a:pt x="581025" y="1066800"/>
                </a:cubicBezTo>
                <a:cubicBezTo>
                  <a:pt x="551921" y="1074561"/>
                  <a:pt x="522241" y="1081905"/>
                  <a:pt x="495300" y="1095375"/>
                </a:cubicBezTo>
                <a:cubicBezTo>
                  <a:pt x="445491" y="1120279"/>
                  <a:pt x="470975" y="1110981"/>
                  <a:pt x="419100" y="1123950"/>
                </a:cubicBezTo>
                <a:cubicBezTo>
                  <a:pt x="379642" y="1150255"/>
                  <a:pt x="396161" y="1142077"/>
                  <a:pt x="342900" y="1162050"/>
                </a:cubicBezTo>
                <a:cubicBezTo>
                  <a:pt x="333499" y="1165575"/>
                  <a:pt x="323102" y="1166699"/>
                  <a:pt x="314325" y="1171575"/>
                </a:cubicBezTo>
                <a:cubicBezTo>
                  <a:pt x="269924" y="1196242"/>
                  <a:pt x="257493" y="1211357"/>
                  <a:pt x="219075" y="1238250"/>
                </a:cubicBezTo>
                <a:cubicBezTo>
                  <a:pt x="200318" y="1251380"/>
                  <a:pt x="180975" y="1263650"/>
                  <a:pt x="161925" y="1276350"/>
                </a:cubicBezTo>
                <a:cubicBezTo>
                  <a:pt x="152400" y="1282700"/>
                  <a:pt x="144210" y="1291780"/>
                  <a:pt x="133350" y="1295400"/>
                </a:cubicBezTo>
                <a:cubicBezTo>
                  <a:pt x="61526" y="1319341"/>
                  <a:pt x="150058" y="1287046"/>
                  <a:pt x="76200" y="1323975"/>
                </a:cubicBezTo>
                <a:cubicBezTo>
                  <a:pt x="60907" y="1331621"/>
                  <a:pt x="44584" y="1337022"/>
                  <a:pt x="28575" y="1343025"/>
                </a:cubicBezTo>
                <a:cubicBezTo>
                  <a:pt x="19174" y="1346550"/>
                  <a:pt x="0" y="1352550"/>
                  <a:pt x="0" y="13525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14550" y="4029075"/>
            <a:ext cx="2619375" cy="561975"/>
          </a:xfrm>
          <a:custGeom>
            <a:avLst/>
            <a:gdLst>
              <a:gd name="connsiteX0" fmla="*/ 2619375 w 2619375"/>
              <a:gd name="connsiteY0" fmla="*/ 561975 h 561975"/>
              <a:gd name="connsiteX1" fmla="*/ 2571750 w 2619375"/>
              <a:gd name="connsiteY1" fmla="*/ 504825 h 561975"/>
              <a:gd name="connsiteX2" fmla="*/ 2514600 w 2619375"/>
              <a:gd name="connsiteY2" fmla="*/ 428625 h 561975"/>
              <a:gd name="connsiteX3" fmla="*/ 2476500 w 2619375"/>
              <a:gd name="connsiteY3" fmla="*/ 400050 h 561975"/>
              <a:gd name="connsiteX4" fmla="*/ 2409825 w 2619375"/>
              <a:gd name="connsiteY4" fmla="*/ 333375 h 561975"/>
              <a:gd name="connsiteX5" fmla="*/ 2333625 w 2619375"/>
              <a:gd name="connsiteY5" fmla="*/ 276225 h 561975"/>
              <a:gd name="connsiteX6" fmla="*/ 2305050 w 2619375"/>
              <a:gd name="connsiteY6" fmla="*/ 247650 h 561975"/>
              <a:gd name="connsiteX7" fmla="*/ 2276475 w 2619375"/>
              <a:gd name="connsiteY7" fmla="*/ 209550 h 561975"/>
              <a:gd name="connsiteX8" fmla="*/ 2247900 w 2619375"/>
              <a:gd name="connsiteY8" fmla="*/ 200025 h 561975"/>
              <a:gd name="connsiteX9" fmla="*/ 2181225 w 2619375"/>
              <a:gd name="connsiteY9" fmla="*/ 142875 h 561975"/>
              <a:gd name="connsiteX10" fmla="*/ 2152650 w 2619375"/>
              <a:gd name="connsiteY10" fmla="*/ 114300 h 561975"/>
              <a:gd name="connsiteX11" fmla="*/ 2124075 w 2619375"/>
              <a:gd name="connsiteY11" fmla="*/ 104775 h 561975"/>
              <a:gd name="connsiteX12" fmla="*/ 2095500 w 2619375"/>
              <a:gd name="connsiteY12" fmla="*/ 85725 h 561975"/>
              <a:gd name="connsiteX13" fmla="*/ 2057400 w 2619375"/>
              <a:gd name="connsiteY13" fmla="*/ 57150 h 561975"/>
              <a:gd name="connsiteX14" fmla="*/ 2000250 w 2619375"/>
              <a:gd name="connsiteY14" fmla="*/ 47625 h 561975"/>
              <a:gd name="connsiteX15" fmla="*/ 1933575 w 2619375"/>
              <a:gd name="connsiteY15" fmla="*/ 28575 h 561975"/>
              <a:gd name="connsiteX16" fmla="*/ 1885950 w 2619375"/>
              <a:gd name="connsiteY16" fmla="*/ 19050 h 561975"/>
              <a:gd name="connsiteX17" fmla="*/ 1828800 w 2619375"/>
              <a:gd name="connsiteY17" fmla="*/ 0 h 561975"/>
              <a:gd name="connsiteX18" fmla="*/ 1790700 w 2619375"/>
              <a:gd name="connsiteY18" fmla="*/ 57150 h 561975"/>
              <a:gd name="connsiteX19" fmla="*/ 1714500 w 2619375"/>
              <a:gd name="connsiteY19" fmla="*/ 85725 h 561975"/>
              <a:gd name="connsiteX20" fmla="*/ 1638300 w 2619375"/>
              <a:gd name="connsiteY20" fmla="*/ 114300 h 561975"/>
              <a:gd name="connsiteX21" fmla="*/ 1562100 w 2619375"/>
              <a:gd name="connsiteY21" fmla="*/ 123825 h 561975"/>
              <a:gd name="connsiteX22" fmla="*/ 1514475 w 2619375"/>
              <a:gd name="connsiteY22" fmla="*/ 133350 h 561975"/>
              <a:gd name="connsiteX23" fmla="*/ 1381125 w 2619375"/>
              <a:gd name="connsiteY23" fmla="*/ 152400 h 561975"/>
              <a:gd name="connsiteX24" fmla="*/ 1209675 w 2619375"/>
              <a:gd name="connsiteY24" fmla="*/ 171450 h 561975"/>
              <a:gd name="connsiteX25" fmla="*/ 714375 w 2619375"/>
              <a:gd name="connsiteY25" fmla="*/ 161925 h 561975"/>
              <a:gd name="connsiteX26" fmla="*/ 542925 w 2619375"/>
              <a:gd name="connsiteY26" fmla="*/ 152400 h 561975"/>
              <a:gd name="connsiteX27" fmla="*/ 142875 w 2619375"/>
              <a:gd name="connsiteY27" fmla="*/ 142875 h 561975"/>
              <a:gd name="connsiteX28" fmla="*/ 114300 w 2619375"/>
              <a:gd name="connsiteY28" fmla="*/ 133350 h 561975"/>
              <a:gd name="connsiteX29" fmla="*/ 85725 w 2619375"/>
              <a:gd name="connsiteY29" fmla="*/ 114300 h 561975"/>
              <a:gd name="connsiteX30" fmla="*/ 28575 w 2619375"/>
              <a:gd name="connsiteY30" fmla="*/ 95250 h 561975"/>
              <a:gd name="connsiteX31" fmla="*/ 0 w 2619375"/>
              <a:gd name="connsiteY31" fmla="*/ 8572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19375" h="561975">
                <a:moveTo>
                  <a:pt x="2619375" y="561975"/>
                </a:moveTo>
                <a:cubicBezTo>
                  <a:pt x="2603500" y="542925"/>
                  <a:pt x="2587070" y="524324"/>
                  <a:pt x="2571750" y="504825"/>
                </a:cubicBezTo>
                <a:cubicBezTo>
                  <a:pt x="2552134" y="479859"/>
                  <a:pt x="2540000" y="447675"/>
                  <a:pt x="2514600" y="428625"/>
                </a:cubicBezTo>
                <a:cubicBezTo>
                  <a:pt x="2501900" y="419100"/>
                  <a:pt x="2488247" y="410729"/>
                  <a:pt x="2476500" y="400050"/>
                </a:cubicBezTo>
                <a:cubicBezTo>
                  <a:pt x="2453243" y="378907"/>
                  <a:pt x="2434970" y="352234"/>
                  <a:pt x="2409825" y="333375"/>
                </a:cubicBezTo>
                <a:cubicBezTo>
                  <a:pt x="2384425" y="314325"/>
                  <a:pt x="2356076" y="298676"/>
                  <a:pt x="2333625" y="276225"/>
                </a:cubicBezTo>
                <a:cubicBezTo>
                  <a:pt x="2324100" y="266700"/>
                  <a:pt x="2313816" y="257877"/>
                  <a:pt x="2305050" y="247650"/>
                </a:cubicBezTo>
                <a:cubicBezTo>
                  <a:pt x="2294719" y="235597"/>
                  <a:pt x="2288671" y="219713"/>
                  <a:pt x="2276475" y="209550"/>
                </a:cubicBezTo>
                <a:cubicBezTo>
                  <a:pt x="2268762" y="203122"/>
                  <a:pt x="2257425" y="203200"/>
                  <a:pt x="2247900" y="200025"/>
                </a:cubicBezTo>
                <a:cubicBezTo>
                  <a:pt x="2176995" y="129120"/>
                  <a:pt x="2266759" y="216189"/>
                  <a:pt x="2181225" y="142875"/>
                </a:cubicBezTo>
                <a:cubicBezTo>
                  <a:pt x="2170998" y="134109"/>
                  <a:pt x="2163858" y="121772"/>
                  <a:pt x="2152650" y="114300"/>
                </a:cubicBezTo>
                <a:cubicBezTo>
                  <a:pt x="2144296" y="108731"/>
                  <a:pt x="2133055" y="109265"/>
                  <a:pt x="2124075" y="104775"/>
                </a:cubicBezTo>
                <a:cubicBezTo>
                  <a:pt x="2113836" y="99655"/>
                  <a:pt x="2104815" y="92379"/>
                  <a:pt x="2095500" y="85725"/>
                </a:cubicBezTo>
                <a:cubicBezTo>
                  <a:pt x="2082582" y="76498"/>
                  <a:pt x="2072140" y="63046"/>
                  <a:pt x="2057400" y="57150"/>
                </a:cubicBezTo>
                <a:cubicBezTo>
                  <a:pt x="2039469" y="49977"/>
                  <a:pt x="2019068" y="51968"/>
                  <a:pt x="2000250" y="47625"/>
                </a:cubicBezTo>
                <a:cubicBezTo>
                  <a:pt x="1977728" y="42428"/>
                  <a:pt x="1955999" y="34181"/>
                  <a:pt x="1933575" y="28575"/>
                </a:cubicBezTo>
                <a:cubicBezTo>
                  <a:pt x="1917869" y="24648"/>
                  <a:pt x="1901569" y="23310"/>
                  <a:pt x="1885950" y="19050"/>
                </a:cubicBezTo>
                <a:cubicBezTo>
                  <a:pt x="1866577" y="13766"/>
                  <a:pt x="1828800" y="0"/>
                  <a:pt x="1828800" y="0"/>
                </a:cubicBezTo>
                <a:cubicBezTo>
                  <a:pt x="1816100" y="19050"/>
                  <a:pt x="1811178" y="46911"/>
                  <a:pt x="1790700" y="57150"/>
                </a:cubicBezTo>
                <a:cubicBezTo>
                  <a:pt x="1712758" y="96121"/>
                  <a:pt x="1792313" y="59787"/>
                  <a:pt x="1714500" y="85725"/>
                </a:cubicBezTo>
                <a:cubicBezTo>
                  <a:pt x="1708780" y="87632"/>
                  <a:pt x="1653014" y="111625"/>
                  <a:pt x="1638300" y="114300"/>
                </a:cubicBezTo>
                <a:cubicBezTo>
                  <a:pt x="1613115" y="118879"/>
                  <a:pt x="1587400" y="119933"/>
                  <a:pt x="1562100" y="123825"/>
                </a:cubicBezTo>
                <a:cubicBezTo>
                  <a:pt x="1546099" y="126287"/>
                  <a:pt x="1530466" y="130825"/>
                  <a:pt x="1514475" y="133350"/>
                </a:cubicBezTo>
                <a:cubicBezTo>
                  <a:pt x="1470123" y="140353"/>
                  <a:pt x="1425752" y="147441"/>
                  <a:pt x="1381125" y="152400"/>
                </a:cubicBezTo>
                <a:lnTo>
                  <a:pt x="1209675" y="171450"/>
                </a:lnTo>
                <a:lnTo>
                  <a:pt x="714375" y="161925"/>
                </a:lnTo>
                <a:cubicBezTo>
                  <a:pt x="657160" y="160290"/>
                  <a:pt x="600131" y="154307"/>
                  <a:pt x="542925" y="152400"/>
                </a:cubicBezTo>
                <a:lnTo>
                  <a:pt x="142875" y="142875"/>
                </a:lnTo>
                <a:cubicBezTo>
                  <a:pt x="133350" y="139700"/>
                  <a:pt x="123280" y="137840"/>
                  <a:pt x="114300" y="133350"/>
                </a:cubicBezTo>
                <a:cubicBezTo>
                  <a:pt x="104061" y="128230"/>
                  <a:pt x="96186" y="118949"/>
                  <a:pt x="85725" y="114300"/>
                </a:cubicBezTo>
                <a:cubicBezTo>
                  <a:pt x="67375" y="106145"/>
                  <a:pt x="47625" y="101600"/>
                  <a:pt x="28575" y="95250"/>
                </a:cubicBezTo>
                <a:lnTo>
                  <a:pt x="0" y="8572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언어에서는 꼭 필요한 경우에</a:t>
            </a:r>
            <a:r>
              <a:rPr lang="en-US" altLang="ko-KR" dirty="0">
                <a:latin typeface="Trebuchet MS" pitchFamily="34" charset="0"/>
              </a:rPr>
              <a:t>, </a:t>
            </a:r>
            <a:r>
              <a:rPr lang="ko-KR" altLang="en-US" dirty="0">
                <a:latin typeface="Trebuchet MS" pitchFamily="34" charset="0"/>
              </a:rPr>
              <a:t>명시적으로 포인터의 타입을 </a:t>
            </a:r>
            <a:r>
              <a:rPr lang="ko-KR" altLang="en-US" dirty="0" err="1" smtClean="0">
                <a:latin typeface="Trebuchet MS" pitchFamily="34" charset="0"/>
              </a:rPr>
              <a:t>변경할수</a:t>
            </a:r>
            <a:r>
              <a:rPr lang="ko-KR" altLang="en-US" dirty="0" smtClean="0">
                <a:latin typeface="Trebuchet MS" pitchFamily="34" charset="0"/>
              </a:rPr>
              <a:t> 있다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marL="457200" lvl="1" indent="0" latinLnBrk="0">
              <a:buNone/>
            </a:pPr>
            <a:endParaRPr lang="fr-FR" altLang="ko-KR" dirty="0" smtClean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7322" y="2636912"/>
            <a:ext cx="7777162" cy="14401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double *pd = &amp;f;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int *pi</a:t>
            </a:r>
            <a:r>
              <a:rPr lang="fr-FR" altLang="en-US" sz="1600" dirty="0" smtClean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fr-FR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en-US" sz="1600" dirty="0">
                <a:latin typeface="Trebuchet MS" pitchFamily="34" charset="0"/>
              </a:rPr>
              <a:t>pi = (int *)pd;</a:t>
            </a:r>
          </a:p>
        </p:txBody>
      </p:sp>
    </p:spTree>
    <p:extLst>
      <p:ext uri="{BB962C8B-B14F-4D97-AF65-F5344CB8AC3E}">
        <p14:creationId xmlns:p14="http://schemas.microsoft.com/office/powerpoint/2010/main" val="311209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  <a:r>
              <a:rPr lang="en-US" altLang="ko-KR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>
                <a:solidFill>
                  <a:schemeClr val="tx2"/>
                </a:solidFill>
              </a:rPr>
              <a:t>포인터</a:t>
            </a:r>
            <a:r>
              <a:rPr lang="en-US" altLang="ko-KR" i="1">
                <a:solidFill>
                  <a:schemeClr val="tx2"/>
                </a:solidFill>
              </a:rPr>
              <a:t>(pointer):</a:t>
            </a:r>
            <a:r>
              <a:rPr lang="en-US" altLang="ko-KR"/>
              <a:t>   </a:t>
            </a:r>
            <a:r>
              <a:rPr lang="ko-KR" altLang="en-US"/>
              <a:t>주소를 가지고 있는 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838825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99592" y="1628575"/>
            <a:ext cx="7777162" cy="38882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main(void)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data = 0x0A0B0C0D;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char </a:t>
            </a:r>
            <a:r>
              <a:rPr lang="en-US" altLang="en-US" sz="1600" dirty="0">
                <a:latin typeface="Trebuchet MS" pitchFamily="34" charset="0"/>
              </a:rPr>
              <a:t>*pc;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pc </a:t>
            </a:r>
            <a:r>
              <a:rPr lang="en-US" altLang="en-US" sz="1600" dirty="0">
                <a:latin typeface="Trebuchet MS" pitchFamily="34" charset="0"/>
              </a:rPr>
              <a:t>= (char *)&amp;data;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latin typeface="Trebuchet MS" pitchFamily="34" charset="0"/>
              </a:rPr>
              <a:t>for 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4;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 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	</a:t>
            </a:r>
            <a:r>
              <a:rPr lang="en-US" altLang="en-US" sz="1600" dirty="0" err="1" smtClean="0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(“*(pc + %d) = %02X \n”,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*(pc +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));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}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return </a:t>
            </a:r>
            <a:r>
              <a:rPr lang="en-US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9573" name="_x77514288"/>
          <p:cNvSpPr>
            <a:spLocks noChangeArrowheads="1"/>
          </p:cNvSpPr>
          <p:nvPr/>
        </p:nvSpPr>
        <p:spPr bwMode="auto">
          <a:xfrm>
            <a:off x="899592" y="5661248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+ 0) = 0D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+ 1) = 0C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+ 2) = 0B</a:t>
            </a:r>
          </a:p>
          <a:p>
            <a:pPr algn="just"/>
            <a:r>
              <a:rPr lang="pl-PL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*(pc + 3) = 0A</a:t>
            </a:r>
            <a:endParaRPr lang="en-US" altLang="ko-KR" sz="16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8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포인터에 대하여 적용할 수 있는 연산에는 어떤 것들이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 err="1"/>
              <a:t>int</a:t>
            </a:r>
            <a:r>
              <a:rPr lang="ko-KR" altLang="en-US" sz="1800" dirty="0"/>
              <a:t>형 포인터 </a:t>
            </a:r>
            <a:r>
              <a:rPr lang="en-US" altLang="ko-KR" sz="1800" dirty="0"/>
              <a:t>p</a:t>
            </a:r>
            <a:r>
              <a:rPr lang="ko-KR" altLang="en-US" sz="1800" dirty="0"/>
              <a:t>가 </a:t>
            </a:r>
            <a:r>
              <a:rPr lang="en-US" altLang="ko-KR" sz="1800" dirty="0"/>
              <a:t>80</a:t>
            </a:r>
            <a:r>
              <a:rPr lang="ko-KR" altLang="en-US" sz="1800" dirty="0"/>
              <a:t>번지를 가리키고 있었다면 </a:t>
            </a:r>
            <a:r>
              <a:rPr lang="en-US" altLang="ko-KR" sz="1800" dirty="0"/>
              <a:t>(p+1)</a:t>
            </a:r>
            <a:r>
              <a:rPr lang="ko-KR" altLang="en-US" sz="1800" dirty="0"/>
              <a:t>은 몇 번지를 가리키는가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p</a:t>
            </a:r>
            <a:r>
              <a:rPr lang="ko-KR" altLang="en-US" sz="1800" dirty="0"/>
              <a:t>가 포인터라고 하면 *</a:t>
            </a:r>
            <a:r>
              <a:rPr lang="en-US" altLang="ko-KR" sz="1800" dirty="0"/>
              <a:t>p++</a:t>
            </a:r>
            <a:r>
              <a:rPr lang="ko-KR" altLang="en-US" sz="1800" dirty="0"/>
              <a:t>와 </a:t>
            </a:r>
            <a:r>
              <a:rPr lang="en-US" altLang="ko-KR" sz="1800" dirty="0"/>
              <a:t>(*p)++</a:t>
            </a:r>
            <a:r>
              <a:rPr lang="ko-KR" altLang="en-US" sz="1800" dirty="0"/>
              <a:t>의 차이점은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p</a:t>
            </a:r>
            <a:r>
              <a:rPr lang="ko-KR" altLang="en-US" sz="1800" dirty="0"/>
              <a:t>가 포인터라고 하면 *</a:t>
            </a:r>
            <a:r>
              <a:rPr lang="en-US" altLang="ko-KR" sz="1800" dirty="0"/>
              <a:t>(p+3)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 방법</a:t>
            </a:r>
            <a:endParaRPr lang="ko-KR" alt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시에 인수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값에 의한 </a:t>
            </a:r>
            <a:r>
              <a:rPr lang="ko-KR" altLang="en-US" dirty="0" smtClean="0">
                <a:solidFill>
                  <a:schemeClr val="tx2"/>
                </a:solidFill>
              </a:rPr>
              <a:t>호출</a:t>
            </a:r>
            <a:r>
              <a:rPr lang="en-US" altLang="ko-KR" dirty="0" smtClean="0">
                <a:solidFill>
                  <a:schemeClr val="tx2"/>
                </a:solidFill>
              </a:rPr>
              <a:t>(call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by value) </a:t>
            </a:r>
          </a:p>
          <a:p>
            <a:pPr lvl="2"/>
            <a:r>
              <a:rPr lang="ko-KR" altLang="en-US" dirty="0" smtClean="0"/>
              <a:t>함수로 복사본이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기본적인 방법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참조에 의한 </a:t>
            </a:r>
            <a:r>
              <a:rPr lang="ko-KR" altLang="en-US" dirty="0" smtClean="0">
                <a:solidFill>
                  <a:schemeClr val="tx2"/>
                </a:solidFill>
              </a:rPr>
              <a:t>호출</a:t>
            </a:r>
            <a:r>
              <a:rPr lang="en-US" altLang="ko-KR" dirty="0" smtClean="0">
                <a:solidFill>
                  <a:schemeClr val="tx2"/>
                </a:solidFill>
              </a:rPr>
              <a:t>(call by reference) </a:t>
            </a:r>
          </a:p>
          <a:p>
            <a:pPr lvl="2"/>
            <a:r>
              <a:rPr lang="ko-KR" altLang="en-US" dirty="0" smtClean="0"/>
              <a:t>함수로 원본이 전달된다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에서는 포인터를 이용하여 흉내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MXTSTSEF\MC9000787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89195"/>
            <a:ext cx="226124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1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swap()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  <a:r>
              <a:rPr lang="en-US" altLang="ko-KR" dirty="0" smtClean="0"/>
              <a:t>1(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86393" y="1801638"/>
            <a:ext cx="3816350" cy="32835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</a:t>
            </a:r>
            <a:r>
              <a:rPr lang="en-US" altLang="en-US" sz="1400" dirty="0" smtClean="0">
                <a:latin typeface="Trebuchet MS" pitchFamily="34" charset="0"/>
              </a:rPr>
              <a:t>200;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</a:t>
            </a:r>
            <a:r>
              <a:rPr lang="pt-BR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swap(a, b);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4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b);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949698" y="1801638"/>
            <a:ext cx="3816350" cy="3283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s-ES" altLang="en-US" sz="1400" dirty="0">
                <a:latin typeface="Trebuchet MS" pitchFamily="34" charset="0"/>
              </a:rPr>
              <a:t>	</a:t>
            </a:r>
            <a:r>
              <a:rPr lang="es-ES" altLang="en-US" sz="1400" dirty="0" smtClean="0">
                <a:latin typeface="Trebuchet MS" pitchFamily="34" charset="0"/>
              </a:rPr>
              <a:t>printf</a:t>
            </a:r>
            <a:r>
              <a:rPr lang="es-ES" altLang="en-US" sz="1400" dirty="0">
                <a:latin typeface="Trebuchet MS" pitchFamily="34" charset="0"/>
              </a:rPr>
              <a:t>(“x=%d y=%d\n”,x, y</a:t>
            </a:r>
            <a:r>
              <a:rPr lang="es-ES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x =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y 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s-ES" altLang="en-US" sz="1400" dirty="0" smtClean="0">
                <a:latin typeface="Trebuchet MS" pitchFamily="34" charset="0"/>
              </a:rPr>
              <a:t>	printf</a:t>
            </a:r>
            <a:r>
              <a:rPr lang="es-ES" altLang="en-US" sz="1400" dirty="0">
                <a:latin typeface="Trebuchet MS" pitchFamily="34" charset="0"/>
              </a:rPr>
              <a:t>(“x=%d y=%d\n”,x, y</a:t>
            </a:r>
            <a:r>
              <a:rPr lang="es-ES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-126432" y="3198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213320" y="2017663"/>
            <a:ext cx="2877616" cy="16273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2213320" y="3833581"/>
            <a:ext cx="2790728" cy="76201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_x77514288"/>
          <p:cNvSpPr>
            <a:spLocks noChangeArrowheads="1"/>
          </p:cNvSpPr>
          <p:nvPr/>
        </p:nvSpPr>
        <p:spPr bwMode="auto">
          <a:xfrm>
            <a:off x="814162" y="5430862"/>
            <a:ext cx="7777162" cy="10078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ES" altLang="ko-KR" sz="140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x=100 y=200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x=200 y=100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  <a:endParaRPr lang="en-US" altLang="ko-KR" sz="14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7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12367"/>
            <a:ext cx="8153400" cy="3871465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3781887" y="4447713"/>
            <a:ext cx="3977206" cy="763724"/>
          </a:xfrm>
          <a:custGeom>
            <a:avLst/>
            <a:gdLst>
              <a:gd name="connsiteX0" fmla="*/ 0 w 3977206"/>
              <a:gd name="connsiteY0" fmla="*/ 0 h 763724"/>
              <a:gd name="connsiteX1" fmla="*/ 79899 w 3977206"/>
              <a:gd name="connsiteY1" fmla="*/ 35510 h 763724"/>
              <a:gd name="connsiteX2" fmla="*/ 106532 w 3977206"/>
              <a:gd name="connsiteY2" fmla="*/ 53266 h 763724"/>
              <a:gd name="connsiteX3" fmla="*/ 195309 w 3977206"/>
              <a:gd name="connsiteY3" fmla="*/ 88776 h 763724"/>
              <a:gd name="connsiteX4" fmla="*/ 239697 w 3977206"/>
              <a:gd name="connsiteY4" fmla="*/ 97654 h 763724"/>
              <a:gd name="connsiteX5" fmla="*/ 381740 w 3977206"/>
              <a:gd name="connsiteY5" fmla="*/ 150920 h 763724"/>
              <a:gd name="connsiteX6" fmla="*/ 497150 w 3977206"/>
              <a:gd name="connsiteY6" fmla="*/ 195308 h 763724"/>
              <a:gd name="connsiteX7" fmla="*/ 683581 w 3977206"/>
              <a:gd name="connsiteY7" fmla="*/ 284085 h 763724"/>
              <a:gd name="connsiteX8" fmla="*/ 798991 w 3977206"/>
              <a:gd name="connsiteY8" fmla="*/ 337351 h 763724"/>
              <a:gd name="connsiteX9" fmla="*/ 949911 w 3977206"/>
              <a:gd name="connsiteY9" fmla="*/ 426128 h 763724"/>
              <a:gd name="connsiteX10" fmla="*/ 1029810 w 3977206"/>
              <a:gd name="connsiteY10" fmla="*/ 470516 h 763724"/>
              <a:gd name="connsiteX11" fmla="*/ 1065321 w 3977206"/>
              <a:gd name="connsiteY11" fmla="*/ 488271 h 763724"/>
              <a:gd name="connsiteX12" fmla="*/ 1154097 w 3977206"/>
              <a:gd name="connsiteY12" fmla="*/ 514904 h 763724"/>
              <a:gd name="connsiteX13" fmla="*/ 1260630 w 3977206"/>
              <a:gd name="connsiteY13" fmla="*/ 550415 h 763724"/>
              <a:gd name="connsiteX14" fmla="*/ 1367162 w 3977206"/>
              <a:gd name="connsiteY14" fmla="*/ 585926 h 763724"/>
              <a:gd name="connsiteX15" fmla="*/ 1535837 w 3977206"/>
              <a:gd name="connsiteY15" fmla="*/ 621437 h 763724"/>
              <a:gd name="connsiteX16" fmla="*/ 1624614 w 3977206"/>
              <a:gd name="connsiteY16" fmla="*/ 648070 h 763724"/>
              <a:gd name="connsiteX17" fmla="*/ 1731146 w 3977206"/>
              <a:gd name="connsiteY17" fmla="*/ 683580 h 763724"/>
              <a:gd name="connsiteX18" fmla="*/ 1837678 w 3977206"/>
              <a:gd name="connsiteY18" fmla="*/ 701336 h 763724"/>
              <a:gd name="connsiteX19" fmla="*/ 1864311 w 3977206"/>
              <a:gd name="connsiteY19" fmla="*/ 710213 h 763724"/>
              <a:gd name="connsiteX20" fmla="*/ 1961965 w 3977206"/>
              <a:gd name="connsiteY20" fmla="*/ 727969 h 763724"/>
              <a:gd name="connsiteX21" fmla="*/ 2219418 w 3977206"/>
              <a:gd name="connsiteY21" fmla="*/ 745724 h 763724"/>
              <a:gd name="connsiteX22" fmla="*/ 2246051 w 3977206"/>
              <a:gd name="connsiteY22" fmla="*/ 754602 h 763724"/>
              <a:gd name="connsiteX23" fmla="*/ 2965142 w 3977206"/>
              <a:gd name="connsiteY23" fmla="*/ 745724 h 763724"/>
              <a:gd name="connsiteX24" fmla="*/ 3107185 w 3977206"/>
              <a:gd name="connsiteY24" fmla="*/ 719091 h 763724"/>
              <a:gd name="connsiteX25" fmla="*/ 3133818 w 3977206"/>
              <a:gd name="connsiteY25" fmla="*/ 710213 h 763724"/>
              <a:gd name="connsiteX26" fmla="*/ 3169329 w 3977206"/>
              <a:gd name="connsiteY26" fmla="*/ 692458 h 763724"/>
              <a:gd name="connsiteX27" fmla="*/ 3231472 w 3977206"/>
              <a:gd name="connsiteY27" fmla="*/ 665825 h 763724"/>
              <a:gd name="connsiteX28" fmla="*/ 3338004 w 3977206"/>
              <a:gd name="connsiteY28" fmla="*/ 612559 h 763724"/>
              <a:gd name="connsiteX29" fmla="*/ 3355760 w 3977206"/>
              <a:gd name="connsiteY29" fmla="*/ 594804 h 763724"/>
              <a:gd name="connsiteX30" fmla="*/ 3426781 w 3977206"/>
              <a:gd name="connsiteY30" fmla="*/ 568170 h 763724"/>
              <a:gd name="connsiteX31" fmla="*/ 3462292 w 3977206"/>
              <a:gd name="connsiteY31" fmla="*/ 541537 h 763724"/>
              <a:gd name="connsiteX32" fmla="*/ 3577701 w 3977206"/>
              <a:gd name="connsiteY32" fmla="*/ 479394 h 763724"/>
              <a:gd name="connsiteX33" fmla="*/ 3622090 w 3977206"/>
              <a:gd name="connsiteY33" fmla="*/ 443883 h 763724"/>
              <a:gd name="connsiteX34" fmla="*/ 3728622 w 3977206"/>
              <a:gd name="connsiteY34" fmla="*/ 372862 h 763724"/>
              <a:gd name="connsiteX35" fmla="*/ 3852909 w 3977206"/>
              <a:gd name="connsiteY35" fmla="*/ 284085 h 763724"/>
              <a:gd name="connsiteX36" fmla="*/ 3879542 w 3977206"/>
              <a:gd name="connsiteY36" fmla="*/ 257452 h 763724"/>
              <a:gd name="connsiteX37" fmla="*/ 3897297 w 3977206"/>
              <a:gd name="connsiteY37" fmla="*/ 230819 h 763724"/>
              <a:gd name="connsiteX38" fmla="*/ 3923930 w 3977206"/>
              <a:gd name="connsiteY38" fmla="*/ 213064 h 763724"/>
              <a:gd name="connsiteX39" fmla="*/ 3941686 w 3977206"/>
              <a:gd name="connsiteY39" fmla="*/ 195308 h 763724"/>
              <a:gd name="connsiteX40" fmla="*/ 3977196 w 3977206"/>
              <a:gd name="connsiteY40" fmla="*/ 133165 h 76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77206" h="763724">
                <a:moveTo>
                  <a:pt x="0" y="0"/>
                </a:moveTo>
                <a:cubicBezTo>
                  <a:pt x="131840" y="79103"/>
                  <a:pt x="-26788" y="-10214"/>
                  <a:pt x="79899" y="35510"/>
                </a:cubicBezTo>
                <a:cubicBezTo>
                  <a:pt x="89706" y="39713"/>
                  <a:pt x="96844" y="48795"/>
                  <a:pt x="106532" y="53266"/>
                </a:cubicBezTo>
                <a:cubicBezTo>
                  <a:pt x="135470" y="66622"/>
                  <a:pt x="165073" y="78697"/>
                  <a:pt x="195309" y="88776"/>
                </a:cubicBezTo>
                <a:cubicBezTo>
                  <a:pt x="209624" y="93548"/>
                  <a:pt x="225221" y="93396"/>
                  <a:pt x="239697" y="97654"/>
                </a:cubicBezTo>
                <a:cubicBezTo>
                  <a:pt x="465458" y="164055"/>
                  <a:pt x="275036" y="106984"/>
                  <a:pt x="381740" y="150920"/>
                </a:cubicBezTo>
                <a:cubicBezTo>
                  <a:pt x="419853" y="166613"/>
                  <a:pt x="459440" y="178671"/>
                  <a:pt x="497150" y="195308"/>
                </a:cubicBezTo>
                <a:cubicBezTo>
                  <a:pt x="560124" y="223090"/>
                  <a:pt x="621303" y="254777"/>
                  <a:pt x="683581" y="284085"/>
                </a:cubicBezTo>
                <a:cubicBezTo>
                  <a:pt x="721918" y="302126"/>
                  <a:pt x="763737" y="313849"/>
                  <a:pt x="798991" y="337351"/>
                </a:cubicBezTo>
                <a:cubicBezTo>
                  <a:pt x="1053769" y="507202"/>
                  <a:pt x="815494" y="358919"/>
                  <a:pt x="949911" y="426128"/>
                </a:cubicBezTo>
                <a:cubicBezTo>
                  <a:pt x="977161" y="439753"/>
                  <a:pt x="1002985" y="456072"/>
                  <a:pt x="1029810" y="470516"/>
                </a:cubicBezTo>
                <a:cubicBezTo>
                  <a:pt x="1041462" y="476790"/>
                  <a:pt x="1052858" y="483820"/>
                  <a:pt x="1065321" y="488271"/>
                </a:cubicBezTo>
                <a:cubicBezTo>
                  <a:pt x="1094416" y="498662"/>
                  <a:pt x="1124505" y="506026"/>
                  <a:pt x="1154097" y="514904"/>
                </a:cubicBezTo>
                <a:cubicBezTo>
                  <a:pt x="1209317" y="551719"/>
                  <a:pt x="1155261" y="520310"/>
                  <a:pt x="1260630" y="550415"/>
                </a:cubicBezTo>
                <a:cubicBezTo>
                  <a:pt x="1296621" y="560698"/>
                  <a:pt x="1330457" y="578585"/>
                  <a:pt x="1367162" y="585926"/>
                </a:cubicBezTo>
                <a:cubicBezTo>
                  <a:pt x="1482691" y="609032"/>
                  <a:pt x="1426479" y="597134"/>
                  <a:pt x="1535837" y="621437"/>
                </a:cubicBezTo>
                <a:cubicBezTo>
                  <a:pt x="1590933" y="658167"/>
                  <a:pt x="1530232" y="623233"/>
                  <a:pt x="1624614" y="648070"/>
                </a:cubicBezTo>
                <a:cubicBezTo>
                  <a:pt x="1660813" y="657596"/>
                  <a:pt x="1694224" y="677426"/>
                  <a:pt x="1731146" y="683580"/>
                </a:cubicBezTo>
                <a:cubicBezTo>
                  <a:pt x="1766657" y="689499"/>
                  <a:pt x="1802377" y="694276"/>
                  <a:pt x="1837678" y="701336"/>
                </a:cubicBezTo>
                <a:cubicBezTo>
                  <a:pt x="1846854" y="703171"/>
                  <a:pt x="1855161" y="708252"/>
                  <a:pt x="1864311" y="710213"/>
                </a:cubicBezTo>
                <a:cubicBezTo>
                  <a:pt x="1896662" y="717145"/>
                  <a:pt x="1929135" y="723865"/>
                  <a:pt x="1961965" y="727969"/>
                </a:cubicBezTo>
                <a:cubicBezTo>
                  <a:pt x="1999494" y="732660"/>
                  <a:pt x="2192782" y="744059"/>
                  <a:pt x="2219418" y="745724"/>
                </a:cubicBezTo>
                <a:cubicBezTo>
                  <a:pt x="2228296" y="748683"/>
                  <a:pt x="2236725" y="753825"/>
                  <a:pt x="2246051" y="754602"/>
                </a:cubicBezTo>
                <a:cubicBezTo>
                  <a:pt x="2498532" y="775642"/>
                  <a:pt x="2688407" y="754948"/>
                  <a:pt x="2965142" y="745724"/>
                </a:cubicBezTo>
                <a:cubicBezTo>
                  <a:pt x="3046209" y="735590"/>
                  <a:pt x="3027509" y="740821"/>
                  <a:pt x="3107185" y="719091"/>
                </a:cubicBezTo>
                <a:cubicBezTo>
                  <a:pt x="3116213" y="716629"/>
                  <a:pt x="3125217" y="713899"/>
                  <a:pt x="3133818" y="710213"/>
                </a:cubicBezTo>
                <a:cubicBezTo>
                  <a:pt x="3145982" y="705000"/>
                  <a:pt x="3157281" y="697934"/>
                  <a:pt x="3169329" y="692458"/>
                </a:cubicBezTo>
                <a:cubicBezTo>
                  <a:pt x="3189846" y="683132"/>
                  <a:pt x="3211629" y="676510"/>
                  <a:pt x="3231472" y="665825"/>
                </a:cubicBezTo>
                <a:cubicBezTo>
                  <a:pt x="3343332" y="605592"/>
                  <a:pt x="3226762" y="649639"/>
                  <a:pt x="3338004" y="612559"/>
                </a:cubicBezTo>
                <a:cubicBezTo>
                  <a:pt x="3343923" y="606641"/>
                  <a:pt x="3348493" y="598957"/>
                  <a:pt x="3355760" y="594804"/>
                </a:cubicBezTo>
                <a:cubicBezTo>
                  <a:pt x="3370623" y="586311"/>
                  <a:pt x="3407470" y="574607"/>
                  <a:pt x="3426781" y="568170"/>
                </a:cubicBezTo>
                <a:cubicBezTo>
                  <a:pt x="3438618" y="559292"/>
                  <a:pt x="3449604" y="549150"/>
                  <a:pt x="3462292" y="541537"/>
                </a:cubicBezTo>
                <a:cubicBezTo>
                  <a:pt x="3554447" y="486244"/>
                  <a:pt x="3477231" y="546374"/>
                  <a:pt x="3577701" y="479394"/>
                </a:cubicBezTo>
                <a:cubicBezTo>
                  <a:pt x="3593467" y="468883"/>
                  <a:pt x="3606610" y="454810"/>
                  <a:pt x="3622090" y="443883"/>
                </a:cubicBezTo>
                <a:cubicBezTo>
                  <a:pt x="3656957" y="419271"/>
                  <a:pt x="3692790" y="396047"/>
                  <a:pt x="3728622" y="372862"/>
                </a:cubicBezTo>
                <a:cubicBezTo>
                  <a:pt x="3781605" y="338579"/>
                  <a:pt x="3799157" y="337837"/>
                  <a:pt x="3852909" y="284085"/>
                </a:cubicBezTo>
                <a:cubicBezTo>
                  <a:pt x="3861787" y="275207"/>
                  <a:pt x="3871505" y="267097"/>
                  <a:pt x="3879542" y="257452"/>
                </a:cubicBezTo>
                <a:cubicBezTo>
                  <a:pt x="3886372" y="249255"/>
                  <a:pt x="3889752" y="238364"/>
                  <a:pt x="3897297" y="230819"/>
                </a:cubicBezTo>
                <a:cubicBezTo>
                  <a:pt x="3904842" y="223274"/>
                  <a:pt x="3915598" y="219729"/>
                  <a:pt x="3923930" y="213064"/>
                </a:cubicBezTo>
                <a:cubicBezTo>
                  <a:pt x="3930466" y="207835"/>
                  <a:pt x="3936664" y="202004"/>
                  <a:pt x="3941686" y="195308"/>
                </a:cubicBezTo>
                <a:cubicBezTo>
                  <a:pt x="3978837" y="145772"/>
                  <a:pt x="3977196" y="162522"/>
                  <a:pt x="3977196" y="1331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6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swap()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  <a:r>
              <a:rPr lang="en-US" altLang="ko-KR" dirty="0" smtClean="0"/>
              <a:t>2(</a:t>
            </a:r>
            <a:r>
              <a:rPr lang="ko-KR" altLang="en-US" dirty="0" smtClean="0"/>
              <a:t>참조에 의한 호출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886393" y="1801638"/>
            <a:ext cx="3816350" cy="32835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a = 100, b = </a:t>
            </a:r>
            <a:r>
              <a:rPr lang="en-US" altLang="en-US" sz="1400" dirty="0" smtClean="0">
                <a:latin typeface="Trebuchet MS" pitchFamily="34" charset="0"/>
              </a:rPr>
              <a:t>200;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</a:t>
            </a:r>
            <a:r>
              <a:rPr lang="pt-BR" altLang="en-US" sz="1400" dirty="0" smtClean="0">
                <a:latin typeface="Trebuchet MS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swap(&amp;a, &amp;b);</a:t>
            </a:r>
            <a:endParaRPr lang="en-US" altLang="ko-KR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4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pt-BR" altLang="en-US" sz="1400" dirty="0">
                <a:latin typeface="Trebuchet MS" pitchFamily="34" charset="0"/>
              </a:rPr>
              <a:t>	printf(“a=%d b=%d\n”,a, b);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949698" y="1801638"/>
            <a:ext cx="3816350" cy="3283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 swap(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smtClean="0">
                <a:latin typeface="Trebuchet MS" pitchFamily="34" charset="0"/>
              </a:rPr>
              <a:t>*</a:t>
            </a:r>
            <a:r>
              <a:rPr lang="en-US" altLang="en-US" sz="1400" dirty="0" err="1" smtClean="0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smtClean="0">
                <a:latin typeface="Trebuchet MS" pitchFamily="34" charset="0"/>
              </a:rPr>
              <a:t>*</a:t>
            </a:r>
            <a:r>
              <a:rPr lang="en-US" altLang="en-US" sz="1400" dirty="0" err="1" smtClean="0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smtClean="0">
                <a:latin typeface="Trebuchet MS" pitchFamily="34" charset="0"/>
              </a:rPr>
              <a:t>*</a:t>
            </a:r>
            <a:r>
              <a:rPr lang="en-US" altLang="en-US" sz="1400" dirty="0" err="1" smtClean="0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*</a:t>
            </a:r>
            <a:r>
              <a:rPr lang="en-US" altLang="en-US" sz="1400" dirty="0" err="1">
                <a:latin typeface="Trebuchet MS" pitchFamily="34" charset="0"/>
              </a:rPr>
              <a:t>px</a:t>
            </a:r>
            <a:r>
              <a:rPr lang="en-US" altLang="en-US" sz="1400" dirty="0">
                <a:latin typeface="Trebuchet MS" pitchFamily="34" charset="0"/>
              </a:rPr>
              <a:t> = 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*</a:t>
            </a:r>
            <a:r>
              <a:rPr lang="en-US" altLang="en-US" sz="1400" dirty="0" err="1">
                <a:latin typeface="Trebuchet MS" pitchFamily="34" charset="0"/>
              </a:rPr>
              <a:t>py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tmp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2213320" y="2017663"/>
            <a:ext cx="2877616" cy="16273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2213320" y="3833581"/>
            <a:ext cx="2736378" cy="3154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_x77514288"/>
          <p:cNvSpPr>
            <a:spLocks noChangeArrowheads="1"/>
          </p:cNvSpPr>
          <p:nvPr/>
        </p:nvSpPr>
        <p:spPr bwMode="auto">
          <a:xfrm>
            <a:off x="814162" y="5430862"/>
            <a:ext cx="7777162" cy="66243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a=100 b=200</a:t>
            </a:r>
          </a:p>
          <a:p>
            <a:pPr algn="just"/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a=200 b=100</a:t>
            </a:r>
            <a:endParaRPr lang="en-US" altLang="ko-KR" sz="1400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65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의한 호출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92996"/>
            <a:ext cx="8153400" cy="39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0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저장하기 위하여 변수의 주소를 받는다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" y="2492896"/>
            <a:ext cx="8296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</a:t>
            </a:r>
            <a:r>
              <a:rPr lang="ko-KR" altLang="en-US" sz="3600"/>
              <a:t>개 이상의 결과를 반환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042988" y="1125538"/>
            <a:ext cx="7850187" cy="54718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기울기와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y절편을계산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get_line_parameter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x1,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y1,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x2,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y2,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*slope,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yintercept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x1 == x2 )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-1;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*slope = 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)(y2 - y1)/(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)(x2 - x1);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*</a:t>
            </a:r>
            <a:r>
              <a:rPr lang="en-US" altLang="en-US" sz="1600" dirty="0" err="1">
                <a:latin typeface="Trebuchet MS" pitchFamily="34" charset="0"/>
              </a:rPr>
              <a:t>yintercept</a:t>
            </a:r>
            <a:r>
              <a:rPr lang="en-US" altLang="en-US" sz="1600" dirty="0">
                <a:latin typeface="Trebuchet MS" pitchFamily="34" charset="0"/>
              </a:rPr>
              <a:t> = y1 - (*slope)*x1;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 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s, y;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 smtClean="0">
                <a:latin typeface="Trebuchet MS" pitchFamily="34" charset="0"/>
              </a:rPr>
              <a:t>get_line_parameter</a:t>
            </a:r>
            <a:r>
              <a:rPr lang="en-US" altLang="en-US" sz="1600" dirty="0" smtClean="0">
                <a:latin typeface="Trebuchet MS" pitchFamily="34" charset="0"/>
              </a:rPr>
              <a:t>(3,3,6,6,&amp;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en-US" altLang="en-US" sz="1600" dirty="0" smtClean="0">
                <a:latin typeface="Trebuchet MS" pitchFamily="34" charset="0"/>
              </a:rPr>
              <a:t>,&amp;</a:t>
            </a:r>
            <a:r>
              <a:rPr lang="en-US" altLang="en-US" sz="1600" dirty="0">
                <a:latin typeface="Trebuchet MS" pitchFamily="34" charset="0"/>
              </a:rPr>
              <a:t>y) == -1 )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에러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기울기는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y절편은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%f\n"</a:t>
            </a:r>
            <a:r>
              <a:rPr lang="en-US" altLang="en-US" sz="1600" dirty="0">
                <a:latin typeface="Trebuchet MS" pitchFamily="34" charset="0"/>
              </a:rPr>
              <a:t>, s, y);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15" name="AutoShape 35"/>
          <p:cNvSpPr>
            <a:spLocks/>
          </p:cNvSpPr>
          <p:nvPr/>
        </p:nvSpPr>
        <p:spPr bwMode="auto">
          <a:xfrm>
            <a:off x="5941820" y="1701005"/>
            <a:ext cx="2769535" cy="287337"/>
          </a:xfrm>
          <a:prstGeom prst="borderCallout2">
            <a:avLst>
              <a:gd name="adj1" fmla="val 39778"/>
              <a:gd name="adj2" fmla="val 101102"/>
              <a:gd name="adj3" fmla="val 39778"/>
              <a:gd name="adj4" fmla="val 107162"/>
              <a:gd name="adj5" fmla="val 255250"/>
              <a:gd name="adj6" fmla="val 111157"/>
            </a:avLst>
          </a:prstGeom>
          <a:noFill/>
          <a:ln w="22225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직사각형 37"/>
          <p:cNvSpPr/>
          <p:nvPr/>
        </p:nvSpPr>
        <p:spPr bwMode="auto">
          <a:xfrm>
            <a:off x="7380312" y="2465619"/>
            <a:ext cx="1872208" cy="377495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 smtClean="0">
                <a:solidFill>
                  <a:srgbClr val="FF0000"/>
                </a:solidFill>
              </a:rPr>
              <a:t>기울기와 </a:t>
            </a:r>
            <a:r>
              <a:rPr kumimoji="0" lang="en-US" altLang="ko-KR" sz="1400" kern="0" dirty="0" smtClean="0">
                <a:solidFill>
                  <a:srgbClr val="FF0000"/>
                </a:solidFill>
              </a:rPr>
              <a:t>Y</a:t>
            </a:r>
            <a:r>
              <a:rPr kumimoji="0" lang="ko-KR" altLang="en-US" sz="1400" kern="0" dirty="0" smtClean="0">
                <a:solidFill>
                  <a:srgbClr val="FF0000"/>
                </a:solidFill>
              </a:rPr>
              <a:t>절편을 인수로 전달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5364088" y="3890142"/>
            <a:ext cx="3779912" cy="5556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기울기는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1.000000, y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절편은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0.000000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ko-KR" altLang="en-US" dirty="0"/>
              <a:t>포인터는 아주 밀접한 관계를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ko-KR" altLang="en-US" dirty="0"/>
              <a:t>이름이 바로 </a:t>
            </a:r>
            <a:r>
              <a:rPr lang="ko-KR" altLang="en-US" dirty="0" smtClean="0"/>
              <a:t>포인터이다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포인터는 배열처럼 사용이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3555" name="Picture 3" descr="C:\Users\chun\AppData\Local\Microsoft\Windows\Temporary Internet Files\Content.IE5\5TKRWKC1\MC9004197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58" y="3602335"/>
            <a:ext cx="1246327" cy="15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5042" y="5091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MD이솝체" pitchFamily="18" charset="-127"/>
                <a:ea typeface="MD이솝체" pitchFamily="18" charset="-127"/>
              </a:rPr>
              <a:t>배열</a:t>
            </a:r>
            <a:endParaRPr lang="ko-KR" altLang="en-US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3154" y="50952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포인터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79281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[0]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35087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[1]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3792810" y="295426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490893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[2]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5466996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[3]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6025058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[4]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658312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[5]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14118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[6]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769924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[7]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8229958" y="4413448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[8]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962400" y="3552825"/>
            <a:ext cx="248706" cy="853988"/>
          </a:xfrm>
          <a:custGeom>
            <a:avLst/>
            <a:gdLst>
              <a:gd name="connsiteX0" fmla="*/ 171450 w 248706"/>
              <a:gd name="connsiteY0" fmla="*/ 0 h 914400"/>
              <a:gd name="connsiteX1" fmla="*/ 142875 w 248706"/>
              <a:gd name="connsiteY1" fmla="*/ 47625 h 914400"/>
              <a:gd name="connsiteX2" fmla="*/ 123825 w 248706"/>
              <a:gd name="connsiteY2" fmla="*/ 76200 h 914400"/>
              <a:gd name="connsiteX3" fmla="*/ 47625 w 248706"/>
              <a:gd name="connsiteY3" fmla="*/ 219075 h 914400"/>
              <a:gd name="connsiteX4" fmla="*/ 38100 w 248706"/>
              <a:gd name="connsiteY4" fmla="*/ 276225 h 914400"/>
              <a:gd name="connsiteX5" fmla="*/ 19050 w 248706"/>
              <a:gd name="connsiteY5" fmla="*/ 304800 h 914400"/>
              <a:gd name="connsiteX6" fmla="*/ 0 w 248706"/>
              <a:gd name="connsiteY6" fmla="*/ 371475 h 914400"/>
              <a:gd name="connsiteX7" fmla="*/ 9525 w 248706"/>
              <a:gd name="connsiteY7" fmla="*/ 447675 h 914400"/>
              <a:gd name="connsiteX8" fmla="*/ 57150 w 248706"/>
              <a:gd name="connsiteY8" fmla="*/ 495300 h 914400"/>
              <a:gd name="connsiteX9" fmla="*/ 114300 w 248706"/>
              <a:gd name="connsiteY9" fmla="*/ 542925 h 914400"/>
              <a:gd name="connsiteX10" fmla="*/ 171450 w 248706"/>
              <a:gd name="connsiteY10" fmla="*/ 571500 h 914400"/>
              <a:gd name="connsiteX11" fmla="*/ 209550 w 248706"/>
              <a:gd name="connsiteY11" fmla="*/ 628650 h 914400"/>
              <a:gd name="connsiteX12" fmla="*/ 238125 w 248706"/>
              <a:gd name="connsiteY12" fmla="*/ 723900 h 914400"/>
              <a:gd name="connsiteX13" fmla="*/ 247650 w 248706"/>
              <a:gd name="connsiteY13" fmla="*/ 771525 h 914400"/>
              <a:gd name="connsiteX14" fmla="*/ 247650 w 248706"/>
              <a:gd name="connsiteY1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706" h="914400">
                <a:moveTo>
                  <a:pt x="171450" y="0"/>
                </a:moveTo>
                <a:cubicBezTo>
                  <a:pt x="161925" y="15875"/>
                  <a:pt x="152687" y="31926"/>
                  <a:pt x="142875" y="47625"/>
                </a:cubicBezTo>
                <a:cubicBezTo>
                  <a:pt x="136808" y="57333"/>
                  <a:pt x="129252" y="66121"/>
                  <a:pt x="123825" y="76200"/>
                </a:cubicBezTo>
                <a:cubicBezTo>
                  <a:pt x="25992" y="257889"/>
                  <a:pt x="116330" y="104566"/>
                  <a:pt x="47625" y="219075"/>
                </a:cubicBezTo>
                <a:cubicBezTo>
                  <a:pt x="44450" y="238125"/>
                  <a:pt x="44207" y="257903"/>
                  <a:pt x="38100" y="276225"/>
                </a:cubicBezTo>
                <a:cubicBezTo>
                  <a:pt x="34480" y="287085"/>
                  <a:pt x="24170" y="294561"/>
                  <a:pt x="19050" y="304800"/>
                </a:cubicBezTo>
                <a:cubicBezTo>
                  <a:pt x="12218" y="318465"/>
                  <a:pt x="3052" y="359268"/>
                  <a:pt x="0" y="371475"/>
                </a:cubicBezTo>
                <a:cubicBezTo>
                  <a:pt x="3175" y="396875"/>
                  <a:pt x="2790" y="422979"/>
                  <a:pt x="9525" y="447675"/>
                </a:cubicBezTo>
                <a:cubicBezTo>
                  <a:pt x="17743" y="477806"/>
                  <a:pt x="36232" y="477869"/>
                  <a:pt x="57150" y="495300"/>
                </a:cubicBezTo>
                <a:cubicBezTo>
                  <a:pt x="88748" y="521632"/>
                  <a:pt x="78827" y="525188"/>
                  <a:pt x="114300" y="542925"/>
                </a:cubicBezTo>
                <a:cubicBezTo>
                  <a:pt x="193170" y="582360"/>
                  <a:pt x="89558" y="516905"/>
                  <a:pt x="171450" y="571500"/>
                </a:cubicBezTo>
                <a:cubicBezTo>
                  <a:pt x="184150" y="590550"/>
                  <a:pt x="202310" y="606930"/>
                  <a:pt x="209550" y="628650"/>
                </a:cubicBezTo>
                <a:cubicBezTo>
                  <a:pt x="225379" y="676138"/>
                  <a:pt x="228528" y="680714"/>
                  <a:pt x="238125" y="723900"/>
                </a:cubicBezTo>
                <a:cubicBezTo>
                  <a:pt x="241637" y="739704"/>
                  <a:pt x="246842" y="755356"/>
                  <a:pt x="247650" y="771525"/>
                </a:cubicBezTo>
                <a:cubicBezTo>
                  <a:pt x="250028" y="819091"/>
                  <a:pt x="247650" y="866775"/>
                  <a:pt x="247650" y="914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/>
          <p:cNvSpPr/>
          <p:nvPr/>
        </p:nvSpPr>
        <p:spPr>
          <a:xfrm>
            <a:off x="3792810" y="5949280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p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076700" y="5095875"/>
            <a:ext cx="209550" cy="971550"/>
          </a:xfrm>
          <a:custGeom>
            <a:avLst/>
            <a:gdLst>
              <a:gd name="connsiteX0" fmla="*/ 0 w 209550"/>
              <a:gd name="connsiteY0" fmla="*/ 971550 h 971550"/>
              <a:gd name="connsiteX1" fmla="*/ 9525 w 209550"/>
              <a:gd name="connsiteY1" fmla="*/ 733425 h 971550"/>
              <a:gd name="connsiteX2" fmla="*/ 47625 w 209550"/>
              <a:gd name="connsiteY2" fmla="*/ 676275 h 971550"/>
              <a:gd name="connsiteX3" fmla="*/ 66675 w 209550"/>
              <a:gd name="connsiteY3" fmla="*/ 647700 h 971550"/>
              <a:gd name="connsiteX4" fmla="*/ 95250 w 209550"/>
              <a:gd name="connsiteY4" fmla="*/ 628650 h 971550"/>
              <a:gd name="connsiteX5" fmla="*/ 161925 w 209550"/>
              <a:gd name="connsiteY5" fmla="*/ 609600 h 971550"/>
              <a:gd name="connsiteX6" fmla="*/ 190500 w 209550"/>
              <a:gd name="connsiteY6" fmla="*/ 581025 h 971550"/>
              <a:gd name="connsiteX7" fmla="*/ 209550 w 209550"/>
              <a:gd name="connsiteY7" fmla="*/ 523875 h 971550"/>
              <a:gd name="connsiteX8" fmla="*/ 200025 w 209550"/>
              <a:gd name="connsiteY8" fmla="*/ 352425 h 971550"/>
              <a:gd name="connsiteX9" fmla="*/ 180975 w 209550"/>
              <a:gd name="connsiteY9" fmla="*/ 295275 h 971550"/>
              <a:gd name="connsiteX10" fmla="*/ 171450 w 209550"/>
              <a:gd name="connsiteY10" fmla="*/ 257175 h 971550"/>
              <a:gd name="connsiteX11" fmla="*/ 152400 w 209550"/>
              <a:gd name="connsiteY11" fmla="*/ 85725 h 971550"/>
              <a:gd name="connsiteX12" fmla="*/ 133350 w 209550"/>
              <a:gd name="connsiteY12" fmla="*/ 57150 h 971550"/>
              <a:gd name="connsiteX13" fmla="*/ 123825 w 209550"/>
              <a:gd name="connsiteY13" fmla="*/ 28575 h 971550"/>
              <a:gd name="connsiteX14" fmla="*/ 104775 w 209550"/>
              <a:gd name="connsiteY1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0" h="971550">
                <a:moveTo>
                  <a:pt x="0" y="971550"/>
                </a:moveTo>
                <a:cubicBezTo>
                  <a:pt x="3175" y="892175"/>
                  <a:pt x="-3124" y="811850"/>
                  <a:pt x="9525" y="733425"/>
                </a:cubicBezTo>
                <a:cubicBezTo>
                  <a:pt x="13171" y="710822"/>
                  <a:pt x="34925" y="695325"/>
                  <a:pt x="47625" y="676275"/>
                </a:cubicBezTo>
                <a:cubicBezTo>
                  <a:pt x="53975" y="666750"/>
                  <a:pt x="57150" y="654050"/>
                  <a:pt x="66675" y="647700"/>
                </a:cubicBezTo>
                <a:cubicBezTo>
                  <a:pt x="76200" y="641350"/>
                  <a:pt x="85011" y="633770"/>
                  <a:pt x="95250" y="628650"/>
                </a:cubicBezTo>
                <a:cubicBezTo>
                  <a:pt x="108915" y="621818"/>
                  <a:pt x="149718" y="612652"/>
                  <a:pt x="161925" y="609600"/>
                </a:cubicBezTo>
                <a:cubicBezTo>
                  <a:pt x="171450" y="600075"/>
                  <a:pt x="183958" y="592800"/>
                  <a:pt x="190500" y="581025"/>
                </a:cubicBezTo>
                <a:cubicBezTo>
                  <a:pt x="200252" y="563472"/>
                  <a:pt x="209550" y="523875"/>
                  <a:pt x="209550" y="523875"/>
                </a:cubicBezTo>
                <a:cubicBezTo>
                  <a:pt x="206375" y="466725"/>
                  <a:pt x="207125" y="409221"/>
                  <a:pt x="200025" y="352425"/>
                </a:cubicBezTo>
                <a:cubicBezTo>
                  <a:pt x="197534" y="332500"/>
                  <a:pt x="185845" y="314756"/>
                  <a:pt x="180975" y="295275"/>
                </a:cubicBezTo>
                <a:lnTo>
                  <a:pt x="171450" y="257175"/>
                </a:lnTo>
                <a:cubicBezTo>
                  <a:pt x="170877" y="251448"/>
                  <a:pt x="156658" y="101337"/>
                  <a:pt x="152400" y="85725"/>
                </a:cubicBezTo>
                <a:cubicBezTo>
                  <a:pt x="149388" y="74681"/>
                  <a:pt x="138470" y="67389"/>
                  <a:pt x="133350" y="57150"/>
                </a:cubicBezTo>
                <a:cubicBezTo>
                  <a:pt x="128860" y="48170"/>
                  <a:pt x="128315" y="37555"/>
                  <a:pt x="123825" y="28575"/>
                </a:cubicBezTo>
                <a:cubicBezTo>
                  <a:pt x="118705" y="18336"/>
                  <a:pt x="104775" y="0"/>
                  <a:pt x="10477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47296" y="31544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배열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8470" y="60886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포인터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7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어디에 저장되는가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변수는 메모리에 저장된다</a:t>
            </a:r>
            <a:r>
              <a:rPr lang="en-US" altLang="ko-KR"/>
              <a:t>.</a:t>
            </a:r>
          </a:p>
          <a:p>
            <a:r>
              <a:rPr lang="ko-KR" altLang="en-US"/>
              <a:t>메모리는 바이트 단위로 액세스된다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첫번째 바이트의 주소는 </a:t>
            </a:r>
            <a:r>
              <a:rPr lang="en-US" altLang="ko-KR"/>
              <a:t>0, </a:t>
            </a:r>
            <a:r>
              <a:rPr lang="ko-KR" altLang="en-US"/>
              <a:t>두번째 바이트는 </a:t>
            </a:r>
            <a:r>
              <a:rPr lang="en-US" altLang="ko-KR"/>
              <a:t>1,…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44" y="3501008"/>
            <a:ext cx="7606807" cy="1718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 배열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120776" y="1052736"/>
            <a:ext cx="7777162" cy="43814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포인터와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배열의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관계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"&amp;a[0] = %u\n"</a:t>
            </a:r>
            <a:r>
              <a:rPr lang="en-US" altLang="en-US" sz="1600" dirty="0">
                <a:latin typeface="Trebuchet MS" pitchFamily="34" charset="0"/>
              </a:rPr>
              <a:t>, &amp;a[0]);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"&amp;a[1] = %u\n"</a:t>
            </a:r>
            <a:r>
              <a:rPr lang="en-US" altLang="en-US" sz="1600" dirty="0">
                <a:latin typeface="Trebuchet MS" pitchFamily="34" charset="0"/>
              </a:rPr>
              <a:t>, &amp;a[1]);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"&amp;a[2] = %u\n"</a:t>
            </a:r>
            <a:r>
              <a:rPr lang="en-US" altLang="en-US" sz="1600" dirty="0">
                <a:latin typeface="Trebuchet MS" pitchFamily="34" charset="0"/>
              </a:rPr>
              <a:t>, &amp;a[2]);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 = %u\n"</a:t>
            </a:r>
            <a:r>
              <a:rPr lang="en-US" altLang="en-US" sz="1600" dirty="0">
                <a:latin typeface="Trebuchet MS" pitchFamily="34" charset="0"/>
              </a:rPr>
              <a:t>, a);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3669" name="_x77701008"/>
          <p:cNvSpPr>
            <a:spLocks noChangeArrowheads="1"/>
          </p:cNvSpPr>
          <p:nvPr/>
        </p:nvSpPr>
        <p:spPr bwMode="auto">
          <a:xfrm>
            <a:off x="1120776" y="5526217"/>
            <a:ext cx="7777162" cy="107113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&amp;a[0] = 1245008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&amp;a[1] = 1245012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&amp;a[2] = 1245016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강낭콩"/>
                <a:cs typeface="강낭콩"/>
              </a:rPr>
              <a:t>a = 1245008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57" y="958925"/>
            <a:ext cx="4038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64254" y="1268760"/>
            <a:ext cx="7850187" cy="40324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 dirty="0">
                <a:latin typeface="Trebuchet MS" pitchFamily="34" charset="0"/>
              </a:rPr>
              <a:t>포인터와 배열의 관계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#</a:t>
            </a:r>
            <a:r>
              <a:rPr lang="en-US" altLang="ko-KR" sz="1600" dirty="0">
                <a:latin typeface="Trebuchet MS" pitchFamily="34" charset="0"/>
              </a:rPr>
              <a:t>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 smtClean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a[] = { 10, 20, 30, 40, 50 };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 = %u\n”, a);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(“a + 1 = %u\n”, a + 1);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(“*a = %d\n”, *a);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(“*(a+1) = %d\n”, *(a+1));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</a:t>
            </a:r>
            <a:r>
              <a:rPr lang="en-US" altLang="ko-KR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_x77617040"/>
          <p:cNvSpPr>
            <a:spLocks noChangeArrowheads="1"/>
          </p:cNvSpPr>
          <p:nvPr/>
        </p:nvSpPr>
        <p:spPr bwMode="auto">
          <a:xfrm>
            <a:off x="792087" y="5432995"/>
            <a:ext cx="7822353" cy="106496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 = 1245008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 + 1 = 1245012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*a = 10</a:t>
            </a:r>
          </a:p>
          <a:p>
            <a:pPr algn="just"/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*(a+1) = 20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4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포인터는 배열처럼 사용할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인덱스 표기법을 포인터에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18" y="2924944"/>
            <a:ext cx="7286259" cy="258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6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배열처럼 사용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116013" y="1052513"/>
            <a:ext cx="7777162" cy="43207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 = { 10, 20, 30, 40, 50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p[0] = 60;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p[1] = 70;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p[2] = 80;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"a[0]=%d a[1]=%d a[2]=%d \n"</a:t>
            </a:r>
            <a:r>
              <a:rPr lang="en-US" altLang="en-US" sz="1600" dirty="0">
                <a:latin typeface="Trebuchet MS" pitchFamily="34" charset="0"/>
              </a:rPr>
              <a:t>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"p[0]=%d p[1]=%d p[2]=%d \n"</a:t>
            </a:r>
            <a:r>
              <a:rPr lang="en-US" altLang="en-US" sz="1600" dirty="0">
                <a:latin typeface="Trebuchet MS" pitchFamily="34" charset="0"/>
              </a:rPr>
              <a:t>, p[0], p[1], p[2]);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1116013" y="5517232"/>
            <a:ext cx="7777162" cy="122805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a[0]=10 a[1]=20 a[2]=30</a:t>
            </a:r>
            <a:endParaRPr lang="en-US" altLang="ko-KR" sz="16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p[0]=10 p[1]=20 p[2]=30</a:t>
            </a:r>
          </a:p>
          <a:p>
            <a:pPr algn="just" eaLnBrk="0" latinLnBrk="0" hangingPunct="0"/>
            <a:endParaRPr lang="en-US" altLang="ko-KR" sz="16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a[0]=60 a[1]=70 a[2]=80</a:t>
            </a:r>
            <a:endParaRPr lang="en-US" altLang="ko-KR" sz="16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p[0]=60 p[1]=70 p[2]=80</a:t>
            </a:r>
            <a:endParaRPr lang="en-US" altLang="ko-KR" sz="1600">
              <a:latin typeface="Trebuchet MS" panose="020B0603020202020204" pitchFamily="34" charset="0"/>
            </a:endParaRPr>
          </a:p>
          <a:p>
            <a:pPr eaLnBrk="0" latinLnBrk="0" hangingPunct="0"/>
            <a:endParaRPr lang="en-US" altLang="ko-KR" sz="1600">
              <a:latin typeface="Trebuchet MS" panose="020B0603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860032" y="2564904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1389063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배열은 결국 포인터로 구현된다는 것을 알 수 있다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677025" y="2057400"/>
            <a:ext cx="266700" cy="723900"/>
          </a:xfrm>
          <a:custGeom>
            <a:avLst/>
            <a:gdLst>
              <a:gd name="connsiteX0" fmla="*/ 142875 w 266700"/>
              <a:gd name="connsiteY0" fmla="*/ 0 h 723900"/>
              <a:gd name="connsiteX1" fmla="*/ 123825 w 266700"/>
              <a:gd name="connsiteY1" fmla="*/ 57150 h 723900"/>
              <a:gd name="connsiteX2" fmla="*/ 85725 w 266700"/>
              <a:gd name="connsiteY2" fmla="*/ 114300 h 723900"/>
              <a:gd name="connsiteX3" fmla="*/ 66675 w 266700"/>
              <a:gd name="connsiteY3" fmla="*/ 161925 h 723900"/>
              <a:gd name="connsiteX4" fmla="*/ 47625 w 266700"/>
              <a:gd name="connsiteY4" fmla="*/ 190500 h 723900"/>
              <a:gd name="connsiteX5" fmla="*/ 28575 w 266700"/>
              <a:gd name="connsiteY5" fmla="*/ 228600 h 723900"/>
              <a:gd name="connsiteX6" fmla="*/ 0 w 266700"/>
              <a:gd name="connsiteY6" fmla="*/ 285750 h 723900"/>
              <a:gd name="connsiteX7" fmla="*/ 9525 w 266700"/>
              <a:gd name="connsiteY7" fmla="*/ 333375 h 723900"/>
              <a:gd name="connsiteX8" fmla="*/ 66675 w 266700"/>
              <a:gd name="connsiteY8" fmla="*/ 371475 h 723900"/>
              <a:gd name="connsiteX9" fmla="*/ 133350 w 266700"/>
              <a:gd name="connsiteY9" fmla="*/ 409575 h 723900"/>
              <a:gd name="connsiteX10" fmla="*/ 171450 w 266700"/>
              <a:gd name="connsiteY10" fmla="*/ 419100 h 723900"/>
              <a:gd name="connsiteX11" fmla="*/ 200025 w 266700"/>
              <a:gd name="connsiteY11" fmla="*/ 438150 h 723900"/>
              <a:gd name="connsiteX12" fmla="*/ 257175 w 266700"/>
              <a:gd name="connsiteY12" fmla="*/ 485775 h 723900"/>
              <a:gd name="connsiteX13" fmla="*/ 266700 w 266700"/>
              <a:gd name="connsiteY13" fmla="*/ 523875 h 723900"/>
              <a:gd name="connsiteX14" fmla="*/ 257175 w 266700"/>
              <a:gd name="connsiteY14" fmla="*/ 552450 h 723900"/>
              <a:gd name="connsiteX15" fmla="*/ 209550 w 266700"/>
              <a:gd name="connsiteY15" fmla="*/ 619125 h 723900"/>
              <a:gd name="connsiteX16" fmla="*/ 152400 w 266700"/>
              <a:gd name="connsiteY16" fmla="*/ 657225 h 723900"/>
              <a:gd name="connsiteX17" fmla="*/ 123825 w 266700"/>
              <a:gd name="connsiteY17" fmla="*/ 685800 h 723900"/>
              <a:gd name="connsiteX18" fmla="*/ 104775 w 266700"/>
              <a:gd name="connsiteY18" fmla="*/ 714375 h 723900"/>
              <a:gd name="connsiteX19" fmla="*/ 76200 w 266700"/>
              <a:gd name="connsiteY19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700" h="723900">
                <a:moveTo>
                  <a:pt x="142875" y="0"/>
                </a:moveTo>
                <a:cubicBezTo>
                  <a:pt x="136525" y="19050"/>
                  <a:pt x="132805" y="39189"/>
                  <a:pt x="123825" y="57150"/>
                </a:cubicBezTo>
                <a:cubicBezTo>
                  <a:pt x="113586" y="77628"/>
                  <a:pt x="94228" y="93042"/>
                  <a:pt x="85725" y="114300"/>
                </a:cubicBezTo>
                <a:cubicBezTo>
                  <a:pt x="79375" y="130175"/>
                  <a:pt x="74321" y="146632"/>
                  <a:pt x="66675" y="161925"/>
                </a:cubicBezTo>
                <a:cubicBezTo>
                  <a:pt x="61555" y="172164"/>
                  <a:pt x="53305" y="180561"/>
                  <a:pt x="47625" y="190500"/>
                </a:cubicBezTo>
                <a:cubicBezTo>
                  <a:pt x="40580" y="202828"/>
                  <a:pt x="35620" y="216272"/>
                  <a:pt x="28575" y="228600"/>
                </a:cubicBezTo>
                <a:cubicBezTo>
                  <a:pt x="-968" y="280301"/>
                  <a:pt x="17464" y="233359"/>
                  <a:pt x="0" y="285750"/>
                </a:cubicBezTo>
                <a:cubicBezTo>
                  <a:pt x="3175" y="301625"/>
                  <a:pt x="-414" y="320596"/>
                  <a:pt x="9525" y="333375"/>
                </a:cubicBezTo>
                <a:cubicBezTo>
                  <a:pt x="23581" y="351447"/>
                  <a:pt x="47625" y="358775"/>
                  <a:pt x="66675" y="371475"/>
                </a:cubicBezTo>
                <a:cubicBezTo>
                  <a:pt x="90362" y="387266"/>
                  <a:pt x="105728" y="399217"/>
                  <a:pt x="133350" y="409575"/>
                </a:cubicBezTo>
                <a:cubicBezTo>
                  <a:pt x="145607" y="414172"/>
                  <a:pt x="158750" y="415925"/>
                  <a:pt x="171450" y="419100"/>
                </a:cubicBezTo>
                <a:cubicBezTo>
                  <a:pt x="180975" y="425450"/>
                  <a:pt x="191231" y="430821"/>
                  <a:pt x="200025" y="438150"/>
                </a:cubicBezTo>
                <a:cubicBezTo>
                  <a:pt x="273364" y="499266"/>
                  <a:pt x="186229" y="438477"/>
                  <a:pt x="257175" y="485775"/>
                </a:cubicBezTo>
                <a:cubicBezTo>
                  <a:pt x="260350" y="498475"/>
                  <a:pt x="266700" y="510784"/>
                  <a:pt x="266700" y="523875"/>
                </a:cubicBezTo>
                <a:cubicBezTo>
                  <a:pt x="266700" y="533915"/>
                  <a:pt x="261130" y="543222"/>
                  <a:pt x="257175" y="552450"/>
                </a:cubicBezTo>
                <a:cubicBezTo>
                  <a:pt x="243289" y="584851"/>
                  <a:pt x="237551" y="597346"/>
                  <a:pt x="209550" y="619125"/>
                </a:cubicBezTo>
                <a:cubicBezTo>
                  <a:pt x="191478" y="633181"/>
                  <a:pt x="168589" y="641036"/>
                  <a:pt x="152400" y="657225"/>
                </a:cubicBezTo>
                <a:cubicBezTo>
                  <a:pt x="142875" y="666750"/>
                  <a:pt x="132449" y="675452"/>
                  <a:pt x="123825" y="685800"/>
                </a:cubicBezTo>
                <a:cubicBezTo>
                  <a:pt x="116496" y="694594"/>
                  <a:pt x="113714" y="707224"/>
                  <a:pt x="104775" y="714375"/>
                </a:cubicBezTo>
                <a:cubicBezTo>
                  <a:pt x="96935" y="720647"/>
                  <a:pt x="76200" y="723900"/>
                  <a:pt x="76200" y="7239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03648" y="3437599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64746" y="3212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2"/>
                </a:solidFill>
              </a:rPr>
              <a:t>포인터을</a:t>
            </a:r>
            <a:r>
              <a:rPr lang="ko-KR" altLang="en-US" sz="1600" dirty="0" smtClean="0">
                <a:solidFill>
                  <a:schemeClr val="tx2"/>
                </a:solidFill>
              </a:rPr>
              <a:t> 통하여 배열원소를 변경할 수 있다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57550" y="3494476"/>
            <a:ext cx="3438525" cy="498312"/>
          </a:xfrm>
          <a:custGeom>
            <a:avLst/>
            <a:gdLst>
              <a:gd name="connsiteX0" fmla="*/ 3438525 w 3438525"/>
              <a:gd name="connsiteY0" fmla="*/ 29774 h 498312"/>
              <a:gd name="connsiteX1" fmla="*/ 2714625 w 3438525"/>
              <a:gd name="connsiteY1" fmla="*/ 10724 h 498312"/>
              <a:gd name="connsiteX2" fmla="*/ 2257425 w 3438525"/>
              <a:gd name="connsiteY2" fmla="*/ 20249 h 498312"/>
              <a:gd name="connsiteX3" fmla="*/ 2047875 w 3438525"/>
              <a:gd name="connsiteY3" fmla="*/ 58349 h 498312"/>
              <a:gd name="connsiteX4" fmla="*/ 1905000 w 3438525"/>
              <a:gd name="connsiteY4" fmla="*/ 67874 h 498312"/>
              <a:gd name="connsiteX5" fmla="*/ 1771650 w 3438525"/>
              <a:gd name="connsiteY5" fmla="*/ 86924 h 498312"/>
              <a:gd name="connsiteX6" fmla="*/ 1590675 w 3438525"/>
              <a:gd name="connsiteY6" fmla="*/ 96449 h 498312"/>
              <a:gd name="connsiteX7" fmla="*/ 1495425 w 3438525"/>
              <a:gd name="connsiteY7" fmla="*/ 125024 h 498312"/>
              <a:gd name="connsiteX8" fmla="*/ 1428750 w 3438525"/>
              <a:gd name="connsiteY8" fmla="*/ 134549 h 498312"/>
              <a:gd name="connsiteX9" fmla="*/ 1323975 w 3438525"/>
              <a:gd name="connsiteY9" fmla="*/ 172649 h 498312"/>
              <a:gd name="connsiteX10" fmla="*/ 1285875 w 3438525"/>
              <a:gd name="connsiteY10" fmla="*/ 182174 h 498312"/>
              <a:gd name="connsiteX11" fmla="*/ 1257300 w 3438525"/>
              <a:gd name="connsiteY11" fmla="*/ 201224 h 498312"/>
              <a:gd name="connsiteX12" fmla="*/ 1285875 w 3438525"/>
              <a:gd name="connsiteY12" fmla="*/ 267899 h 498312"/>
              <a:gd name="connsiteX13" fmla="*/ 1295400 w 3438525"/>
              <a:gd name="connsiteY13" fmla="*/ 296474 h 498312"/>
              <a:gd name="connsiteX14" fmla="*/ 1285875 w 3438525"/>
              <a:gd name="connsiteY14" fmla="*/ 420299 h 498312"/>
              <a:gd name="connsiteX15" fmla="*/ 1257300 w 3438525"/>
              <a:gd name="connsiteY15" fmla="*/ 429824 h 498312"/>
              <a:gd name="connsiteX16" fmla="*/ 581025 w 3438525"/>
              <a:gd name="connsiteY16" fmla="*/ 439349 h 498312"/>
              <a:gd name="connsiteX17" fmla="*/ 323850 w 3438525"/>
              <a:gd name="connsiteY17" fmla="*/ 448874 h 498312"/>
              <a:gd name="connsiteX18" fmla="*/ 295275 w 3438525"/>
              <a:gd name="connsiteY18" fmla="*/ 458399 h 498312"/>
              <a:gd name="connsiteX19" fmla="*/ 161925 w 3438525"/>
              <a:gd name="connsiteY19" fmla="*/ 477449 h 498312"/>
              <a:gd name="connsiteX20" fmla="*/ 104775 w 3438525"/>
              <a:gd name="connsiteY20" fmla="*/ 496499 h 498312"/>
              <a:gd name="connsiteX21" fmla="*/ 0 w 3438525"/>
              <a:gd name="connsiteY21" fmla="*/ 496499 h 49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38525" h="498312">
                <a:moveTo>
                  <a:pt x="3438525" y="29774"/>
                </a:moveTo>
                <a:cubicBezTo>
                  <a:pt x="3173332" y="-23265"/>
                  <a:pt x="3358323" y="10724"/>
                  <a:pt x="2714625" y="10724"/>
                </a:cubicBezTo>
                <a:cubicBezTo>
                  <a:pt x="2562192" y="10724"/>
                  <a:pt x="2409825" y="17074"/>
                  <a:pt x="2257425" y="20249"/>
                </a:cubicBezTo>
                <a:cubicBezTo>
                  <a:pt x="2210751" y="29584"/>
                  <a:pt x="2107985" y="52884"/>
                  <a:pt x="2047875" y="58349"/>
                </a:cubicBezTo>
                <a:cubicBezTo>
                  <a:pt x="2000340" y="62670"/>
                  <a:pt x="1952625" y="64699"/>
                  <a:pt x="1905000" y="67874"/>
                </a:cubicBezTo>
                <a:cubicBezTo>
                  <a:pt x="1860550" y="74224"/>
                  <a:pt x="1816367" y="82859"/>
                  <a:pt x="1771650" y="86924"/>
                </a:cubicBezTo>
                <a:cubicBezTo>
                  <a:pt x="1711490" y="92393"/>
                  <a:pt x="1650685" y="89525"/>
                  <a:pt x="1590675" y="96449"/>
                </a:cubicBezTo>
                <a:cubicBezTo>
                  <a:pt x="1484786" y="108667"/>
                  <a:pt x="1558768" y="112355"/>
                  <a:pt x="1495425" y="125024"/>
                </a:cubicBezTo>
                <a:cubicBezTo>
                  <a:pt x="1473410" y="129427"/>
                  <a:pt x="1450975" y="131374"/>
                  <a:pt x="1428750" y="134549"/>
                </a:cubicBezTo>
                <a:cubicBezTo>
                  <a:pt x="1397188" y="147174"/>
                  <a:pt x="1356584" y="164497"/>
                  <a:pt x="1323975" y="172649"/>
                </a:cubicBezTo>
                <a:lnTo>
                  <a:pt x="1285875" y="182174"/>
                </a:lnTo>
                <a:cubicBezTo>
                  <a:pt x="1276350" y="188524"/>
                  <a:pt x="1260920" y="190364"/>
                  <a:pt x="1257300" y="201224"/>
                </a:cubicBezTo>
                <a:cubicBezTo>
                  <a:pt x="1249371" y="225012"/>
                  <a:pt x="1277255" y="250659"/>
                  <a:pt x="1285875" y="267899"/>
                </a:cubicBezTo>
                <a:cubicBezTo>
                  <a:pt x="1290365" y="276879"/>
                  <a:pt x="1292225" y="286949"/>
                  <a:pt x="1295400" y="296474"/>
                </a:cubicBezTo>
                <a:cubicBezTo>
                  <a:pt x="1292225" y="337749"/>
                  <a:pt x="1297248" y="380495"/>
                  <a:pt x="1285875" y="420299"/>
                </a:cubicBezTo>
                <a:cubicBezTo>
                  <a:pt x="1283117" y="429953"/>
                  <a:pt x="1267337" y="429553"/>
                  <a:pt x="1257300" y="429824"/>
                </a:cubicBezTo>
                <a:cubicBezTo>
                  <a:pt x="1031935" y="435915"/>
                  <a:pt x="806450" y="436174"/>
                  <a:pt x="581025" y="439349"/>
                </a:cubicBezTo>
                <a:cubicBezTo>
                  <a:pt x="495300" y="442524"/>
                  <a:pt x="409444" y="443168"/>
                  <a:pt x="323850" y="448874"/>
                </a:cubicBezTo>
                <a:cubicBezTo>
                  <a:pt x="313832" y="449542"/>
                  <a:pt x="305179" y="456748"/>
                  <a:pt x="295275" y="458399"/>
                </a:cubicBezTo>
                <a:cubicBezTo>
                  <a:pt x="232456" y="468869"/>
                  <a:pt x="215784" y="462760"/>
                  <a:pt x="161925" y="477449"/>
                </a:cubicBezTo>
                <a:cubicBezTo>
                  <a:pt x="142552" y="482733"/>
                  <a:pt x="124718" y="494153"/>
                  <a:pt x="104775" y="496499"/>
                </a:cubicBezTo>
                <a:cubicBezTo>
                  <a:pt x="70089" y="500580"/>
                  <a:pt x="34925" y="496499"/>
                  <a:pt x="0" y="4964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매개 변수</a:t>
            </a:r>
            <a:endParaRPr lang="ko-KR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일반 매개 변수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배열 매개 변수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Why? -&gt; </a:t>
            </a:r>
            <a:r>
              <a:rPr lang="ko-KR" altLang="en-US" dirty="0" smtClean="0"/>
              <a:t>배열을 함수로 복사하려면 </a:t>
            </a:r>
            <a:r>
              <a:rPr lang="ko-KR" altLang="en-US" dirty="0"/>
              <a:t>많은 시간 </a:t>
            </a:r>
            <a:r>
              <a:rPr lang="ko-KR" altLang="en-US" dirty="0" smtClean="0"/>
              <a:t>소모</a:t>
            </a:r>
            <a:endParaRPr lang="ko-KR" altLang="en-US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84385" y="2348880"/>
            <a:ext cx="3527995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매개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변수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에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기억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장소가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할당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18271" y="2348880"/>
            <a:ext cx="4247777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 smtClean="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en-US" altLang="en-US" sz="1600" dirty="0" err="1" smtClean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에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기억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장소가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할당되지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않는다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 sub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( </a:t>
            </a:r>
            <a:r>
              <a:rPr lang="en-US" altLang="en-US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latin typeface="Trebuchet MS" panose="020B0603020202020204" pitchFamily="34" charset="0"/>
              </a:rPr>
              <a:t>b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[] )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46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매개 변수</a:t>
            </a:r>
            <a:endParaRPr lang="ko-KR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매개 변수는 포인터로 생각할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20888"/>
            <a:ext cx="7848872" cy="22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899592" y="620688"/>
            <a:ext cx="7777162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  <a:r>
              <a:rPr lang="ko-KR" altLang="en-US" sz="1600" dirty="0">
                <a:latin typeface="Trebuchet MS" pitchFamily="34" charset="0"/>
              </a:rPr>
              <a:t>포인터와 함수의 관계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#</a:t>
            </a:r>
            <a:r>
              <a:rPr lang="en-US" altLang="en-US" sz="1600" dirty="0">
                <a:latin typeface="Trebuchet MS" pitchFamily="34" charset="0"/>
              </a:rPr>
              <a:t>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a[3] = { 1,2,3 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%d %d\n",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sub(a, 3);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%d %d\n", a[0], a[1], a[2]);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sub(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b[],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b[0] = 4;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b[1] = 5;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b[2] = 6;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_x77586360"/>
          <p:cNvSpPr>
            <a:spLocks noChangeArrowheads="1"/>
          </p:cNvSpPr>
          <p:nvPr/>
        </p:nvSpPr>
        <p:spPr bwMode="auto">
          <a:xfrm>
            <a:off x="899592" y="6165304"/>
            <a:ext cx="7777162" cy="6063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1 2 3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강낭콩"/>
                <a:cs typeface="강낭콩"/>
              </a:rPr>
              <a:t>4 5 6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방법은 완전히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30720"/>
            <a:ext cx="8153400" cy="2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포인터를 사용한 방법의 장점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Trebuchet MS" panose="020B0603020202020204" pitchFamily="34" charset="0"/>
              </a:rPr>
              <a:t>포인터가 인덱스 </a:t>
            </a:r>
            <a:r>
              <a:rPr lang="ko-KR" altLang="en-US" dirty="0">
                <a:latin typeface="Trebuchet MS" panose="020B0603020202020204" pitchFamily="34" charset="0"/>
              </a:rPr>
              <a:t>표기법보다 빠르다</a:t>
            </a:r>
            <a:r>
              <a:rPr lang="en-US" altLang="ko-KR" dirty="0">
                <a:latin typeface="Trebuchet MS" panose="020B0603020202020204" pitchFamily="34" charset="0"/>
              </a:rPr>
              <a:t>.</a:t>
            </a:r>
          </a:p>
          <a:p>
            <a:pPr lvl="1"/>
            <a:r>
              <a:rPr lang="en-US" altLang="ko-KR" dirty="0" smtClean="0">
                <a:latin typeface="Trebuchet MS" panose="020B0603020202020204" pitchFamily="34" charset="0"/>
              </a:rPr>
              <a:t>Why?: </a:t>
            </a:r>
            <a:r>
              <a:rPr lang="ko-KR" alt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인덱스를 주소로 변환할 필요가 없다</a:t>
            </a:r>
            <a:r>
              <a:rPr lang="en-US" altLang="ko-KR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. </a:t>
            </a:r>
            <a:endParaRPr lang="en-US" altLang="ko-KR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2349500"/>
            <a:ext cx="3816350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get_sum1(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sum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a[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00563" y="2349500"/>
            <a:ext cx="3743325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get_sum2(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 smtClean="0">
                <a:latin typeface="Trebuchet MS" pitchFamily="34" charset="0"/>
              </a:rPr>
              <a:t>i</a:t>
            </a:r>
            <a:r>
              <a:rPr lang="en-US" altLang="en-US" sz="1600" dirty="0" smtClean="0">
                <a:latin typeface="Trebuchet MS" pitchFamily="34" charset="0"/>
              </a:rPr>
              <a:t>, </a:t>
            </a:r>
            <a:r>
              <a:rPr lang="en-US" altLang="ko-KR" sz="1600" dirty="0" smtClean="0">
                <a:latin typeface="Trebuchet MS" pitchFamily="34" charset="0"/>
              </a:rPr>
              <a:t>sum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=0</a:t>
            </a:r>
            <a:r>
              <a:rPr lang="en-US" altLang="en-US" sz="1600" dirty="0" smtClean="0">
                <a:latin typeface="Trebuchet MS" pitchFamily="34" charset="0"/>
              </a:rPr>
              <a:t>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 smtClean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p = a;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sum += *p++;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258888" y="51577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인덱스 표기법 사용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5651500" y="512603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>
                <a:solidFill>
                  <a:srgbClr val="FF0000"/>
                </a:solidFill>
              </a:rPr>
              <a:t>포인터 사용</a:t>
            </a:r>
          </a:p>
        </p:txBody>
      </p:sp>
      <p:pic>
        <p:nvPicPr>
          <p:cNvPr id="25607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2450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9275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 rot="18322808">
            <a:off x="1921923" y="5614025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3063016">
            <a:off x="6411669" y="5519588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포인터를 반환할 때 주의점</a:t>
            </a:r>
            <a:endParaRPr lang="ko-KR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함수가 종료되더라도 남아 있는 변수의 주소를 반환하여야 한다</a:t>
            </a:r>
            <a:r>
              <a:rPr lang="en-US" altLang="ko-KR"/>
              <a:t>.</a:t>
            </a:r>
          </a:p>
          <a:p>
            <a:r>
              <a:rPr lang="ko-KR" altLang="en-US"/>
              <a:t>지역 변수의 주소를 반환하면 </a:t>
            </a:r>
            <a:r>
              <a:rPr lang="en-US" altLang="ko-KR"/>
              <a:t>, </a:t>
            </a:r>
            <a:r>
              <a:rPr lang="ko-KR" altLang="en-US"/>
              <a:t>함수가 종료되면 사라지기 때문에 오류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827584" y="2869008"/>
            <a:ext cx="7777162" cy="22764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x +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return &amp;result;</a:t>
            </a:r>
            <a:r>
              <a:rPr lang="en-US" altLang="en-US" sz="1600" dirty="0">
                <a:latin typeface="Trebuchet MS" pitchFamily="34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4338054" y="4281105"/>
            <a:ext cx="1589087" cy="1616075"/>
            <a:chOff x="3208" y="1586"/>
            <a:chExt cx="1395" cy="1617"/>
          </a:xfrm>
        </p:grpSpPr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1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2" name="Freeform 1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3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5" name="Freeform 19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6" name="Freeform 20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7" name="Freeform 21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8" name="Freeform 22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999" name="Freeform 23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1" name="Freeform 25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2" name="Freeform 26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3" name="Freeform 27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4" name="Freeform 28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5" name="Freeform 29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6" name="Freeform 30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7" name="Freeform 31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8" name="Freeform 32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09" name="Freeform 33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0" name="Freeform 34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2" name="Freeform 36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3" name="Freeform 37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4" name="Freeform 38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5" name="Freeform 39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6" name="Freeform 40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7" name="Freeform 41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8" name="Freeform 42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0" name="Freeform 44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1" name="Freeform 45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변수와 메모리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변수의 크기에 따라서 차지하는 메모리 공간이 달라진다</a:t>
            </a:r>
            <a:r>
              <a:rPr lang="en-US" altLang="ko-KR"/>
              <a:t>.</a:t>
            </a:r>
          </a:p>
          <a:p>
            <a:r>
              <a:rPr lang="en-US" altLang="ko-KR"/>
              <a:t>char</a:t>
            </a:r>
            <a:r>
              <a:rPr lang="ko-KR" altLang="en-US"/>
              <a:t>형 변수</a:t>
            </a:r>
            <a:r>
              <a:rPr lang="en-US" altLang="ko-KR"/>
              <a:t>: 1</a:t>
            </a:r>
            <a:r>
              <a:rPr lang="ko-KR" altLang="en-US"/>
              <a:t>바이트</a:t>
            </a:r>
            <a:r>
              <a:rPr lang="en-US" altLang="ko-KR"/>
              <a:t>, int</a:t>
            </a:r>
            <a:r>
              <a:rPr lang="ko-KR" altLang="en-US"/>
              <a:t>형 변수</a:t>
            </a:r>
            <a:r>
              <a:rPr lang="en-US" altLang="ko-KR"/>
              <a:t>: 4</a:t>
            </a:r>
            <a:r>
              <a:rPr lang="ko-KR" altLang="en-US"/>
              <a:t>바이트</a:t>
            </a:r>
            <a:r>
              <a:rPr lang="en-US" altLang="ko-KR"/>
              <a:t>,…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095375" y="3578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005436" y="2673635"/>
            <a:ext cx="7725097" cy="180917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latin typeface="Trebuchet MS" panose="020B0603020202020204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 int</a:t>
            </a:r>
            <a:r>
              <a:rPr lang="en-US" altLang="ko-KR" sz="1600">
                <a:latin typeface="Trebuchet MS" panose="020B0603020202020204" pitchFamily="34" charset="0"/>
              </a:rPr>
              <a:t> i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 char</a:t>
            </a:r>
            <a:r>
              <a:rPr lang="en-US" altLang="ko-KR" sz="1600">
                <a:latin typeface="Trebuchet MS" panose="020B0603020202020204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 float</a:t>
            </a:r>
            <a:r>
              <a:rPr lang="en-US" altLang="ko-KR" sz="1600">
                <a:latin typeface="Trebuchet MS" panose="020B0603020202020204" pitchFamily="34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8" y="4657725"/>
            <a:ext cx="7991475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함수에 매개 변수로 변수의 복사본이 전달되는 것을 </a:t>
            </a:r>
            <a:r>
              <a:rPr lang="en-US" altLang="ko-KR" sz="1800" dirty="0"/>
              <a:t>____________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함수에 매개 변수로 변수의 원본이 전달되는 것을 </a:t>
            </a:r>
            <a:r>
              <a:rPr lang="en-US" altLang="ko-KR" sz="1800" dirty="0"/>
              <a:t>____________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배열을 함수의 매개 변수로 지정하는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배열의 복사가 일어나는가</a:t>
            </a:r>
            <a:r>
              <a:rPr lang="en-US" altLang="ko-KR" sz="1800" dirty="0"/>
              <a:t>?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디지털 이미지는 숫자들의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 생각할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이미지 내의 모든 픽셀의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씩 증가시켜보자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08920"/>
            <a:ext cx="4514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96697" y="2132856"/>
            <a:ext cx="6262379" cy="4141049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7607" y="3806560"/>
            <a:ext cx="2520280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427220" y="2240280"/>
            <a:ext cx="2468880" cy="1828800"/>
          </a:xfrm>
          <a:custGeom>
            <a:avLst/>
            <a:gdLst>
              <a:gd name="connsiteX0" fmla="*/ 2468880 w 2468880"/>
              <a:gd name="connsiteY0" fmla="*/ 0 h 1828800"/>
              <a:gd name="connsiteX1" fmla="*/ 2377440 w 2468880"/>
              <a:gd name="connsiteY1" fmla="*/ 45720 h 1828800"/>
              <a:gd name="connsiteX2" fmla="*/ 2293620 w 2468880"/>
              <a:gd name="connsiteY2" fmla="*/ 114300 h 1828800"/>
              <a:gd name="connsiteX3" fmla="*/ 2179320 w 2468880"/>
              <a:gd name="connsiteY3" fmla="*/ 205740 h 1828800"/>
              <a:gd name="connsiteX4" fmla="*/ 2110740 w 2468880"/>
              <a:gd name="connsiteY4" fmla="*/ 259080 h 1828800"/>
              <a:gd name="connsiteX5" fmla="*/ 2011680 w 2468880"/>
              <a:gd name="connsiteY5" fmla="*/ 342900 h 1828800"/>
              <a:gd name="connsiteX6" fmla="*/ 1965960 w 2468880"/>
              <a:gd name="connsiteY6" fmla="*/ 381000 h 1828800"/>
              <a:gd name="connsiteX7" fmla="*/ 1943100 w 2468880"/>
              <a:gd name="connsiteY7" fmla="*/ 411480 h 1828800"/>
              <a:gd name="connsiteX8" fmla="*/ 1912620 w 2468880"/>
              <a:gd name="connsiteY8" fmla="*/ 464820 h 1828800"/>
              <a:gd name="connsiteX9" fmla="*/ 1905000 w 2468880"/>
              <a:gd name="connsiteY9" fmla="*/ 502920 h 1828800"/>
              <a:gd name="connsiteX10" fmla="*/ 1958340 w 2468880"/>
              <a:gd name="connsiteY10" fmla="*/ 655320 h 1828800"/>
              <a:gd name="connsiteX11" fmla="*/ 1996440 w 2468880"/>
              <a:gd name="connsiteY11" fmla="*/ 693420 h 1828800"/>
              <a:gd name="connsiteX12" fmla="*/ 2202180 w 2468880"/>
              <a:gd name="connsiteY12" fmla="*/ 822960 h 1828800"/>
              <a:gd name="connsiteX13" fmla="*/ 2255520 w 2468880"/>
              <a:gd name="connsiteY13" fmla="*/ 861060 h 1828800"/>
              <a:gd name="connsiteX14" fmla="*/ 2354580 w 2468880"/>
              <a:gd name="connsiteY14" fmla="*/ 922020 h 1828800"/>
              <a:gd name="connsiteX15" fmla="*/ 2392680 w 2468880"/>
              <a:gd name="connsiteY15" fmla="*/ 944880 h 1828800"/>
              <a:gd name="connsiteX16" fmla="*/ 2415540 w 2468880"/>
              <a:gd name="connsiteY16" fmla="*/ 967740 h 1828800"/>
              <a:gd name="connsiteX17" fmla="*/ 2423160 w 2468880"/>
              <a:gd name="connsiteY17" fmla="*/ 990600 h 1828800"/>
              <a:gd name="connsiteX18" fmla="*/ 2415540 w 2468880"/>
              <a:gd name="connsiteY18" fmla="*/ 1097280 h 1828800"/>
              <a:gd name="connsiteX19" fmla="*/ 2392680 w 2468880"/>
              <a:gd name="connsiteY19" fmla="*/ 1120140 h 1828800"/>
              <a:gd name="connsiteX20" fmla="*/ 2346960 w 2468880"/>
              <a:gd name="connsiteY20" fmla="*/ 1165860 h 1828800"/>
              <a:gd name="connsiteX21" fmla="*/ 2324100 w 2468880"/>
              <a:gd name="connsiteY21" fmla="*/ 1196340 h 1828800"/>
              <a:gd name="connsiteX22" fmla="*/ 2217420 w 2468880"/>
              <a:gd name="connsiteY22" fmla="*/ 1272540 h 1828800"/>
              <a:gd name="connsiteX23" fmla="*/ 2065020 w 2468880"/>
              <a:gd name="connsiteY23" fmla="*/ 1333500 h 1828800"/>
              <a:gd name="connsiteX24" fmla="*/ 1988820 w 2468880"/>
              <a:gd name="connsiteY24" fmla="*/ 1356360 h 1828800"/>
              <a:gd name="connsiteX25" fmla="*/ 1729740 w 2468880"/>
              <a:gd name="connsiteY25" fmla="*/ 1394460 h 1828800"/>
              <a:gd name="connsiteX26" fmla="*/ 1104900 w 2468880"/>
              <a:gd name="connsiteY26" fmla="*/ 1386840 h 1828800"/>
              <a:gd name="connsiteX27" fmla="*/ 1051560 w 2468880"/>
              <a:gd name="connsiteY27" fmla="*/ 1379220 h 1828800"/>
              <a:gd name="connsiteX28" fmla="*/ 952500 w 2468880"/>
              <a:gd name="connsiteY28" fmla="*/ 1371600 h 1828800"/>
              <a:gd name="connsiteX29" fmla="*/ 678180 w 2468880"/>
              <a:gd name="connsiteY29" fmla="*/ 1379220 h 1828800"/>
              <a:gd name="connsiteX30" fmla="*/ 624840 w 2468880"/>
              <a:gd name="connsiteY30" fmla="*/ 1386840 h 1828800"/>
              <a:gd name="connsiteX31" fmla="*/ 601980 w 2468880"/>
              <a:gd name="connsiteY31" fmla="*/ 1402080 h 1828800"/>
              <a:gd name="connsiteX32" fmla="*/ 579120 w 2468880"/>
              <a:gd name="connsiteY32" fmla="*/ 1409700 h 1828800"/>
              <a:gd name="connsiteX33" fmla="*/ 510540 w 2468880"/>
              <a:gd name="connsiteY33" fmla="*/ 1440180 h 1828800"/>
              <a:gd name="connsiteX34" fmla="*/ 495300 w 2468880"/>
              <a:gd name="connsiteY34" fmla="*/ 1463040 h 1828800"/>
              <a:gd name="connsiteX35" fmla="*/ 457200 w 2468880"/>
              <a:gd name="connsiteY35" fmla="*/ 1478280 h 1828800"/>
              <a:gd name="connsiteX36" fmla="*/ 426720 w 2468880"/>
              <a:gd name="connsiteY36" fmla="*/ 1493520 h 1828800"/>
              <a:gd name="connsiteX37" fmla="*/ 365760 w 2468880"/>
              <a:gd name="connsiteY37" fmla="*/ 1539240 h 1828800"/>
              <a:gd name="connsiteX38" fmla="*/ 312420 w 2468880"/>
              <a:gd name="connsiteY38" fmla="*/ 1562100 h 1828800"/>
              <a:gd name="connsiteX39" fmla="*/ 281940 w 2468880"/>
              <a:gd name="connsiteY39" fmla="*/ 1584960 h 1828800"/>
              <a:gd name="connsiteX40" fmla="*/ 236220 w 2468880"/>
              <a:gd name="connsiteY40" fmla="*/ 1615440 h 1828800"/>
              <a:gd name="connsiteX41" fmla="*/ 220980 w 2468880"/>
              <a:gd name="connsiteY41" fmla="*/ 1638300 h 1828800"/>
              <a:gd name="connsiteX42" fmla="*/ 175260 w 2468880"/>
              <a:gd name="connsiteY42" fmla="*/ 1668780 h 1828800"/>
              <a:gd name="connsiteX43" fmla="*/ 144780 w 2468880"/>
              <a:gd name="connsiteY43" fmla="*/ 1691640 h 1828800"/>
              <a:gd name="connsiteX44" fmla="*/ 121920 w 2468880"/>
              <a:gd name="connsiteY44" fmla="*/ 1706880 h 1828800"/>
              <a:gd name="connsiteX45" fmla="*/ 99060 w 2468880"/>
              <a:gd name="connsiteY45" fmla="*/ 1729740 h 1828800"/>
              <a:gd name="connsiteX46" fmla="*/ 76200 w 2468880"/>
              <a:gd name="connsiteY46" fmla="*/ 1744980 h 1828800"/>
              <a:gd name="connsiteX47" fmla="*/ 30480 w 2468880"/>
              <a:gd name="connsiteY47" fmla="*/ 1783080 h 1828800"/>
              <a:gd name="connsiteX48" fmla="*/ 0 w 2468880"/>
              <a:gd name="connsiteY48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468880" h="1828800">
                <a:moveTo>
                  <a:pt x="2468880" y="0"/>
                </a:moveTo>
                <a:cubicBezTo>
                  <a:pt x="2435259" y="14409"/>
                  <a:pt x="2406607" y="23845"/>
                  <a:pt x="2377440" y="45720"/>
                </a:cubicBezTo>
                <a:cubicBezTo>
                  <a:pt x="2348560" y="67380"/>
                  <a:pt x="2322996" y="93317"/>
                  <a:pt x="2293620" y="114300"/>
                </a:cubicBezTo>
                <a:cubicBezTo>
                  <a:pt x="2188797" y="189174"/>
                  <a:pt x="2293193" y="111962"/>
                  <a:pt x="2179320" y="205740"/>
                </a:cubicBezTo>
                <a:cubicBezTo>
                  <a:pt x="2156965" y="224150"/>
                  <a:pt x="2133154" y="240741"/>
                  <a:pt x="2110740" y="259080"/>
                </a:cubicBezTo>
                <a:cubicBezTo>
                  <a:pt x="2077263" y="286470"/>
                  <a:pt x="2044766" y="315038"/>
                  <a:pt x="2011680" y="342900"/>
                </a:cubicBezTo>
                <a:cubicBezTo>
                  <a:pt x="1996506" y="355678"/>
                  <a:pt x="1977863" y="365130"/>
                  <a:pt x="1965960" y="381000"/>
                </a:cubicBezTo>
                <a:cubicBezTo>
                  <a:pt x="1958340" y="391160"/>
                  <a:pt x="1949831" y="400710"/>
                  <a:pt x="1943100" y="411480"/>
                </a:cubicBezTo>
                <a:cubicBezTo>
                  <a:pt x="1846422" y="566165"/>
                  <a:pt x="1996516" y="338975"/>
                  <a:pt x="1912620" y="464820"/>
                </a:cubicBezTo>
                <a:cubicBezTo>
                  <a:pt x="1910080" y="477520"/>
                  <a:pt x="1903079" y="490112"/>
                  <a:pt x="1905000" y="502920"/>
                </a:cubicBezTo>
                <a:cubicBezTo>
                  <a:pt x="1911993" y="549537"/>
                  <a:pt x="1925448" y="614205"/>
                  <a:pt x="1958340" y="655320"/>
                </a:cubicBezTo>
                <a:cubicBezTo>
                  <a:pt x="1969560" y="669345"/>
                  <a:pt x="1982263" y="682393"/>
                  <a:pt x="1996440" y="693420"/>
                </a:cubicBezTo>
                <a:cubicBezTo>
                  <a:pt x="2262795" y="900585"/>
                  <a:pt x="1924363" y="624519"/>
                  <a:pt x="2202180" y="822960"/>
                </a:cubicBezTo>
                <a:cubicBezTo>
                  <a:pt x="2219960" y="835660"/>
                  <a:pt x="2237200" y="849152"/>
                  <a:pt x="2255520" y="861060"/>
                </a:cubicBezTo>
                <a:cubicBezTo>
                  <a:pt x="2288028" y="882190"/>
                  <a:pt x="2321497" y="901803"/>
                  <a:pt x="2354580" y="922020"/>
                </a:cubicBezTo>
                <a:cubicBezTo>
                  <a:pt x="2367218" y="929743"/>
                  <a:pt x="2382207" y="934407"/>
                  <a:pt x="2392680" y="944880"/>
                </a:cubicBezTo>
                <a:lnTo>
                  <a:pt x="2415540" y="967740"/>
                </a:lnTo>
                <a:cubicBezTo>
                  <a:pt x="2418080" y="975360"/>
                  <a:pt x="2423160" y="982568"/>
                  <a:pt x="2423160" y="990600"/>
                </a:cubicBezTo>
                <a:cubicBezTo>
                  <a:pt x="2423160" y="1026251"/>
                  <a:pt x="2423705" y="1062577"/>
                  <a:pt x="2415540" y="1097280"/>
                </a:cubicBezTo>
                <a:cubicBezTo>
                  <a:pt x="2413072" y="1107770"/>
                  <a:pt x="2399579" y="1111861"/>
                  <a:pt x="2392680" y="1120140"/>
                </a:cubicBezTo>
                <a:cubicBezTo>
                  <a:pt x="2302890" y="1227888"/>
                  <a:pt x="2478380" y="1034440"/>
                  <a:pt x="2346960" y="1165860"/>
                </a:cubicBezTo>
                <a:cubicBezTo>
                  <a:pt x="2337980" y="1174840"/>
                  <a:pt x="2333904" y="1188267"/>
                  <a:pt x="2324100" y="1196340"/>
                </a:cubicBezTo>
                <a:cubicBezTo>
                  <a:pt x="2290367" y="1224120"/>
                  <a:pt x="2257353" y="1254792"/>
                  <a:pt x="2217420" y="1272540"/>
                </a:cubicBezTo>
                <a:cubicBezTo>
                  <a:pt x="2146303" y="1304148"/>
                  <a:pt x="2143078" y="1307481"/>
                  <a:pt x="2065020" y="1333500"/>
                </a:cubicBezTo>
                <a:cubicBezTo>
                  <a:pt x="2039862" y="1341886"/>
                  <a:pt x="2014761" y="1350857"/>
                  <a:pt x="1988820" y="1356360"/>
                </a:cubicBezTo>
                <a:cubicBezTo>
                  <a:pt x="1849877" y="1385833"/>
                  <a:pt x="1842353" y="1384222"/>
                  <a:pt x="1729740" y="1394460"/>
                </a:cubicBezTo>
                <a:lnTo>
                  <a:pt x="1104900" y="1386840"/>
                </a:lnTo>
                <a:cubicBezTo>
                  <a:pt x="1086944" y="1386436"/>
                  <a:pt x="1069431" y="1381007"/>
                  <a:pt x="1051560" y="1379220"/>
                </a:cubicBezTo>
                <a:cubicBezTo>
                  <a:pt x="1018607" y="1375925"/>
                  <a:pt x="985520" y="1374140"/>
                  <a:pt x="952500" y="1371600"/>
                </a:cubicBezTo>
                <a:lnTo>
                  <a:pt x="678180" y="1379220"/>
                </a:lnTo>
                <a:cubicBezTo>
                  <a:pt x="660239" y="1380054"/>
                  <a:pt x="642043" y="1381679"/>
                  <a:pt x="624840" y="1386840"/>
                </a:cubicBezTo>
                <a:cubicBezTo>
                  <a:pt x="616068" y="1389472"/>
                  <a:pt x="610171" y="1397984"/>
                  <a:pt x="601980" y="1402080"/>
                </a:cubicBezTo>
                <a:cubicBezTo>
                  <a:pt x="594796" y="1405672"/>
                  <a:pt x="586641" y="1406880"/>
                  <a:pt x="579120" y="1409700"/>
                </a:cubicBezTo>
                <a:cubicBezTo>
                  <a:pt x="540203" y="1424294"/>
                  <a:pt x="545174" y="1422863"/>
                  <a:pt x="510540" y="1440180"/>
                </a:cubicBezTo>
                <a:cubicBezTo>
                  <a:pt x="505460" y="1447800"/>
                  <a:pt x="502752" y="1457717"/>
                  <a:pt x="495300" y="1463040"/>
                </a:cubicBezTo>
                <a:cubicBezTo>
                  <a:pt x="484169" y="1470990"/>
                  <a:pt x="469699" y="1472725"/>
                  <a:pt x="457200" y="1478280"/>
                </a:cubicBezTo>
                <a:cubicBezTo>
                  <a:pt x="446820" y="1482893"/>
                  <a:pt x="436171" y="1487219"/>
                  <a:pt x="426720" y="1493520"/>
                </a:cubicBezTo>
                <a:cubicBezTo>
                  <a:pt x="405586" y="1507609"/>
                  <a:pt x="389857" y="1531208"/>
                  <a:pt x="365760" y="1539240"/>
                </a:cubicBezTo>
                <a:cubicBezTo>
                  <a:pt x="343538" y="1546647"/>
                  <a:pt x="333942" y="1548648"/>
                  <a:pt x="312420" y="1562100"/>
                </a:cubicBezTo>
                <a:cubicBezTo>
                  <a:pt x="301650" y="1568831"/>
                  <a:pt x="292344" y="1577677"/>
                  <a:pt x="281940" y="1584960"/>
                </a:cubicBezTo>
                <a:cubicBezTo>
                  <a:pt x="266935" y="1595464"/>
                  <a:pt x="236220" y="1615440"/>
                  <a:pt x="236220" y="1615440"/>
                </a:cubicBezTo>
                <a:cubicBezTo>
                  <a:pt x="231140" y="1623060"/>
                  <a:pt x="227872" y="1632269"/>
                  <a:pt x="220980" y="1638300"/>
                </a:cubicBezTo>
                <a:cubicBezTo>
                  <a:pt x="207196" y="1650361"/>
                  <a:pt x="189913" y="1657790"/>
                  <a:pt x="175260" y="1668780"/>
                </a:cubicBezTo>
                <a:cubicBezTo>
                  <a:pt x="165100" y="1676400"/>
                  <a:pt x="155114" y="1684258"/>
                  <a:pt x="144780" y="1691640"/>
                </a:cubicBezTo>
                <a:cubicBezTo>
                  <a:pt x="137328" y="1696963"/>
                  <a:pt x="128955" y="1701017"/>
                  <a:pt x="121920" y="1706880"/>
                </a:cubicBezTo>
                <a:cubicBezTo>
                  <a:pt x="113641" y="1713779"/>
                  <a:pt x="107339" y="1722841"/>
                  <a:pt x="99060" y="1729740"/>
                </a:cubicBezTo>
                <a:cubicBezTo>
                  <a:pt x="92025" y="1735603"/>
                  <a:pt x="83235" y="1739117"/>
                  <a:pt x="76200" y="1744980"/>
                </a:cubicBezTo>
                <a:cubicBezTo>
                  <a:pt x="17528" y="1793873"/>
                  <a:pt x="87237" y="1745242"/>
                  <a:pt x="30480" y="1783080"/>
                </a:cubicBezTo>
                <a:lnTo>
                  <a:pt x="0" y="18288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8264" y="1640115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ko-KR" altLang="en-US" dirty="0">
                <a:solidFill>
                  <a:srgbClr val="FF0000"/>
                </a:solidFill>
              </a:rPr>
              <a:t>픽</a:t>
            </a:r>
            <a:r>
              <a:rPr lang="ko-KR" altLang="en-US" dirty="0" smtClean="0">
                <a:solidFill>
                  <a:srgbClr val="FF0000"/>
                </a:solidFill>
              </a:rPr>
              <a:t>셀의 값이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씩 증가되었다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9676" y="2596859"/>
            <a:ext cx="196079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010 020 030 040 050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020 </a:t>
            </a:r>
            <a:r>
              <a:rPr lang="en-US" altLang="ko-KR" sz="1400" dirty="0">
                <a:solidFill>
                  <a:schemeClr val="bg1"/>
                </a:solidFill>
              </a:rPr>
              <a:t>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020 030 040 050 060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83419" y="1772816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5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"%03d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image[r][c]);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1916832"/>
            <a:ext cx="7777162" cy="38877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image[][SIZE])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*p;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 = &amp;image[0][0];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SIZE;c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*p += 10;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p++;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6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: </a:t>
            </a:r>
            <a:r>
              <a:rPr lang="ko-KR" altLang="en-US" dirty="0" smtClean="0"/>
              <a:t>영상 처리</a:t>
            </a:r>
            <a:endParaRPr lang="en-US" altLang="ko-KR" dirty="0" smtClean="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1844824"/>
            <a:ext cx="7777162" cy="42476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image[5][5] =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{ 10, 20, 30, 40, 50},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latin typeface="Trebuchet MS" pitchFamily="34" charset="0"/>
              </a:rPr>
              <a:t>{ 10, 20, 30, 40, 50},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10, 20, 30, 40, 50}};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brighten_image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print_image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(image);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포인터를 이용하지 않는 버전도 작성하여 보자</a:t>
            </a:r>
            <a:r>
              <a:rPr lang="en-US" altLang="ko-KR" dirty="0"/>
              <a:t>. </a:t>
            </a:r>
            <a:r>
              <a:rPr lang="ko-KR" altLang="en-US" dirty="0"/>
              <a:t>즉 배열의 인덱스 표기법으로 위의 프로그램을 변환하여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 smtClean="0"/>
              <a:t>배열의 </a:t>
            </a:r>
            <a:r>
              <a:rPr lang="ko-KR" altLang="en-US" sz="1800" dirty="0"/>
              <a:t>첫 번째 원소의 주소를 계산하는 </a:t>
            </a:r>
            <a:r>
              <a:rPr lang="en-US" altLang="ko-KR" sz="1800" dirty="0"/>
              <a:t>2</a:t>
            </a:r>
            <a:r>
              <a:rPr lang="ko-KR" altLang="en-US" sz="1800" dirty="0"/>
              <a:t>가지 방법을 설명하라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배열 </a:t>
            </a:r>
            <a:r>
              <a:rPr lang="en-US" altLang="ko-KR" sz="1800" dirty="0"/>
              <a:t>a[]</a:t>
            </a:r>
            <a:r>
              <a:rPr lang="ko-KR" altLang="en-US" sz="1800" dirty="0"/>
              <a:t>에서 *</a:t>
            </a:r>
            <a:r>
              <a:rPr lang="en-US" altLang="ko-KR" sz="1800" dirty="0"/>
              <a:t>a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배열의 이름에 다른 변수의 주소를 대입할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포인터를 이용하여 배열의 원소들을 참조할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포인터를 배열의 이름처럼 사용할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04864"/>
            <a:ext cx="2890016" cy="1936428"/>
          </a:xfrm>
          <a:prstGeom prst="rect">
            <a:avLst/>
          </a:prstGeom>
        </p:spPr>
      </p:pic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사용의 장점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772816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/>
              <a:t>연결 리스트나 이진 트리 등의 향상된 자료 구조를 만들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참조에 의한 호출</a:t>
            </a:r>
          </a:p>
          <a:p>
            <a:pPr lvl="1"/>
            <a:r>
              <a:rPr lang="ko-KR" altLang="en-US"/>
              <a:t>포인터를 매개 변수로 이용하여 함수 외부의 변수의 값을 변경할 수 있다</a:t>
            </a:r>
            <a:r>
              <a:rPr lang="en-US" altLang="ko-KR"/>
              <a:t>.</a:t>
            </a:r>
          </a:p>
          <a:p>
            <a:r>
              <a:rPr lang="ko-KR" altLang="en-US"/>
              <a:t>동적 메모리 할당</a:t>
            </a:r>
          </a:p>
          <a:p>
            <a:pPr lvl="1"/>
            <a:r>
              <a:rPr lang="en-US" altLang="ko-KR"/>
              <a:t>17</a:t>
            </a:r>
            <a:r>
              <a:rPr lang="ko-KR" altLang="en-US"/>
              <a:t>장에서 다룬다</a:t>
            </a:r>
            <a:r>
              <a:rPr lang="en-US" altLang="ko-KR"/>
              <a:t>.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b="1" dirty="0"/>
              <a:t>자율 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자율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주행 자동차에서 </a:t>
            </a:r>
            <a:r>
              <a:rPr lang="en-US" altLang="ko-KR" dirty="0" err="1" smtClean="0"/>
              <a:t>getSensorData</a:t>
            </a:r>
            <a:r>
              <a:rPr lang="en-US" altLang="ko-KR" dirty="0"/>
              <a:t>() </a:t>
            </a:r>
            <a:r>
              <a:rPr lang="ko-KR" altLang="en-US" dirty="0" smtClean="0"/>
              <a:t>함수를 호출하여 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double</a:t>
            </a:r>
            <a:r>
              <a:rPr lang="ko-KR" altLang="en-US" dirty="0"/>
              <a:t>형 </a:t>
            </a:r>
            <a:r>
              <a:rPr lang="ko-KR" altLang="en-US" dirty="0" smtClean="0"/>
              <a:t>데이터를 받아보자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3" y="2780928"/>
            <a:ext cx="3114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76613" y="3068960"/>
            <a:ext cx="4467391" cy="2808312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260908" y="3716302"/>
            <a:ext cx="3695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왼쪽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41.000000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중간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67.000000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오른쪽 </a:t>
            </a:r>
            <a:r>
              <a:rPr lang="ko-KR" altLang="en-US" sz="1400" dirty="0" err="1">
                <a:solidFill>
                  <a:schemeClr val="bg1"/>
                </a:solidFill>
              </a:rPr>
              <a:t>센서과</a:t>
            </a:r>
            <a:r>
              <a:rPr lang="ko-KR" altLang="en-US" sz="1400" dirty="0">
                <a:solidFill>
                  <a:schemeClr val="bg1"/>
                </a:solidFill>
              </a:rPr>
              <a:t> 장애물과의 거리</a:t>
            </a:r>
            <a:r>
              <a:rPr lang="en-US" altLang="ko-KR" sz="1400" dirty="0">
                <a:solidFill>
                  <a:schemeClr val="bg1"/>
                </a:solidFill>
              </a:rPr>
              <a:t>: 34.000000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4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변수의 주소를 계산하는 연산자</a:t>
            </a:r>
            <a:r>
              <a:rPr lang="en-US" altLang="ko-KR"/>
              <a:t>: &amp;</a:t>
            </a:r>
          </a:p>
          <a:p>
            <a:r>
              <a:rPr lang="ko-KR" altLang="en-US"/>
              <a:t>변수 </a:t>
            </a:r>
            <a:r>
              <a:rPr lang="en-US" altLang="ko-KR"/>
              <a:t>i</a:t>
            </a:r>
            <a:r>
              <a:rPr lang="ko-KR" altLang="en-US"/>
              <a:t>의 주소</a:t>
            </a:r>
            <a:r>
              <a:rPr lang="en-US" altLang="ko-KR"/>
              <a:t>: &amp;i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996952"/>
            <a:ext cx="7810500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332656"/>
            <a:ext cx="7777162" cy="57606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0</a:t>
            </a:r>
            <a:r>
              <a:rPr lang="ko-KR" altLang="en-US" sz="1600" kern="0" dirty="0">
                <a:latin typeface="Trebuchet MS" pitchFamily="34" charset="0"/>
              </a:rPr>
              <a:t>부터 </a:t>
            </a:r>
            <a:r>
              <a:rPr lang="en-US" altLang="ko-KR" sz="1600" kern="0" dirty="0">
                <a:latin typeface="Trebuchet MS" pitchFamily="34" charset="0"/>
              </a:rPr>
              <a:t>99</a:t>
            </a:r>
            <a:r>
              <a:rPr lang="ko-KR" altLang="en-US" sz="1600" kern="0" dirty="0">
                <a:latin typeface="Trebuchet MS" pitchFamily="34" charset="0"/>
              </a:rPr>
              <a:t>까지의 </a:t>
            </a:r>
            <a:r>
              <a:rPr lang="ko-KR" altLang="en-US" sz="1600" kern="0" dirty="0" err="1">
                <a:latin typeface="Trebuchet MS" pitchFamily="34" charset="0"/>
              </a:rPr>
              <a:t>난수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 err="1">
                <a:latin typeface="Trebuchet MS" pitchFamily="34" charset="0"/>
              </a:rPr>
              <a:t>실수형태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latin typeface="Trebuchet MS" pitchFamily="34" charset="0"/>
              </a:rPr>
              <a:t>를 발생하여 크기가 </a:t>
            </a:r>
            <a:r>
              <a:rPr lang="en-US" altLang="ko-KR" sz="1600" kern="0" dirty="0">
                <a:latin typeface="Trebuchet MS" pitchFamily="34" charset="0"/>
              </a:rPr>
              <a:t>3</a:t>
            </a:r>
            <a:r>
              <a:rPr lang="ko-KR" altLang="en-US" sz="1600" kern="0" dirty="0">
                <a:latin typeface="Trebuchet MS" pitchFamily="34" charset="0"/>
              </a:rPr>
              <a:t>인 배열 </a:t>
            </a:r>
            <a:r>
              <a:rPr lang="en-US" altLang="ko-KR" sz="1600" kern="0" dirty="0">
                <a:latin typeface="Trebuchet MS" pitchFamily="34" charset="0"/>
              </a:rPr>
              <a:t>p</a:t>
            </a:r>
            <a:r>
              <a:rPr lang="ko-KR" altLang="en-US" sz="1600" kern="0" dirty="0">
                <a:latin typeface="Trebuchet MS" pitchFamily="34" charset="0"/>
              </a:rPr>
              <a:t>에 저장한다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(double * p)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여기를 작성한다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[3];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왼쪽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[0]);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중간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[1]);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오른쪽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[2]);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00767" y="332656"/>
            <a:ext cx="7777162" cy="57606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0</a:t>
            </a:r>
            <a:r>
              <a:rPr lang="ko-KR" altLang="en-US" sz="1600" kern="0" dirty="0">
                <a:latin typeface="Trebuchet MS" pitchFamily="34" charset="0"/>
              </a:rPr>
              <a:t>부터 </a:t>
            </a:r>
            <a:r>
              <a:rPr lang="en-US" altLang="ko-KR" sz="1600" kern="0" dirty="0">
                <a:latin typeface="Trebuchet MS" pitchFamily="34" charset="0"/>
              </a:rPr>
              <a:t>99</a:t>
            </a:r>
            <a:r>
              <a:rPr lang="ko-KR" altLang="en-US" sz="1600" kern="0" dirty="0">
                <a:latin typeface="Trebuchet MS" pitchFamily="34" charset="0"/>
              </a:rPr>
              <a:t>까지의 </a:t>
            </a:r>
            <a:r>
              <a:rPr lang="ko-KR" altLang="en-US" sz="1600" kern="0" dirty="0" err="1">
                <a:latin typeface="Trebuchet MS" pitchFamily="34" charset="0"/>
              </a:rPr>
              <a:t>난수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ko-KR" altLang="en-US" sz="1600" kern="0" dirty="0" err="1">
                <a:latin typeface="Trebuchet MS" pitchFamily="34" charset="0"/>
              </a:rPr>
              <a:t>실수형태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  <a:r>
              <a:rPr lang="ko-KR" altLang="en-US" sz="1600" kern="0" dirty="0">
                <a:latin typeface="Trebuchet MS" pitchFamily="34" charset="0"/>
              </a:rPr>
              <a:t>를 발생하여 크기가 </a:t>
            </a:r>
            <a:r>
              <a:rPr lang="en-US" altLang="ko-KR" sz="1600" kern="0" dirty="0">
                <a:latin typeface="Trebuchet MS" pitchFamily="34" charset="0"/>
              </a:rPr>
              <a:t>3</a:t>
            </a:r>
            <a:r>
              <a:rPr lang="ko-KR" altLang="en-US" sz="1600" kern="0" dirty="0">
                <a:latin typeface="Trebuchet MS" pitchFamily="34" charset="0"/>
              </a:rPr>
              <a:t>인 배열 </a:t>
            </a:r>
            <a:r>
              <a:rPr lang="en-US" altLang="ko-KR" sz="1600" kern="0" dirty="0">
                <a:latin typeface="Trebuchet MS" pitchFamily="34" charset="0"/>
              </a:rPr>
              <a:t>p</a:t>
            </a:r>
            <a:r>
              <a:rPr lang="ko-KR" altLang="en-US" sz="1600" kern="0" dirty="0">
                <a:latin typeface="Trebuchet MS" pitchFamily="34" charset="0"/>
              </a:rPr>
              <a:t>에 저장한다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solidFill>
                  <a:srgbClr val="FF0000"/>
                </a:solidFill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(double * p)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p[0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p[1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p[2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] = rand()%100;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[3];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getSensorData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왼쪽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[0]);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중간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[1]);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오른쪽 센서와 장애물과의 거리</a:t>
            </a:r>
            <a:r>
              <a:rPr lang="en-US" altLang="ko-KR" sz="1600" kern="0" dirty="0">
                <a:latin typeface="Trebuchet MS" pitchFamily="34" charset="0"/>
              </a:rPr>
              <a:t>: %lf \n", </a:t>
            </a:r>
            <a:r>
              <a:rPr lang="en-US" altLang="ko-KR" sz="1600" kern="0" dirty="0" err="1">
                <a:latin typeface="Trebuchet MS" pitchFamily="34" charset="0"/>
              </a:rPr>
              <a:t>sensorData</a:t>
            </a:r>
            <a:r>
              <a:rPr lang="en-US" altLang="ko-KR" sz="1600" kern="0" dirty="0">
                <a:latin typeface="Trebuchet MS" pitchFamily="34" charset="0"/>
              </a:rPr>
              <a:t>[2]);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14541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98468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469" name="Rectangle 165"/>
          <p:cNvSpPr>
            <a:spLocks noChangeArrowheads="1"/>
          </p:cNvSpPr>
          <p:nvPr/>
        </p:nvSpPr>
        <p:spPr bwMode="auto">
          <a:xfrm>
            <a:off x="899592" y="1774230"/>
            <a:ext cx="7777162" cy="32396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i 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latin typeface="Trebuchet MS" pitchFamily="34" charset="0"/>
              </a:rPr>
              <a:t> 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"i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&amp;i);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&amp;c);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"f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&amp;f);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f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latin typeface="Trebuchet MS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</a:p>
        </p:txBody>
      </p:sp>
      <p:sp>
        <p:nvSpPr>
          <p:cNvPr id="98471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_x32171984"/>
          <p:cNvSpPr>
            <a:spLocks noChangeArrowheads="1"/>
          </p:cNvSpPr>
          <p:nvPr/>
        </p:nvSpPr>
        <p:spPr bwMode="auto">
          <a:xfrm>
            <a:off x="899592" y="5157192"/>
            <a:ext cx="777716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1245024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1245015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의 주소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1245000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kern="0" dirty="0">
                <a:latin typeface="+mj-ea"/>
              </a:rPr>
              <a:t>포인터</a:t>
            </a:r>
            <a:r>
              <a:rPr lang="en-US" altLang="ko-KR" sz="2400" kern="0" dirty="0">
                <a:latin typeface="+mj-ea"/>
              </a:rPr>
              <a:t>: </a:t>
            </a:r>
            <a:r>
              <a:rPr lang="ko-KR" altLang="en-US" sz="2400" kern="0" dirty="0">
                <a:latin typeface="+mj-ea"/>
              </a:rPr>
              <a:t>변수의 주소를 가지고 있는 변수</a:t>
            </a:r>
          </a:p>
          <a:p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1398391"/>
            <a:ext cx="8212138" cy="144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kern="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3" y="4479850"/>
            <a:ext cx="763905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231456"/>
            <a:ext cx="84296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 주소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4495800"/>
          </a:xfrm>
        </p:spPr>
        <p:txBody>
          <a:bodyPr/>
          <a:lstStyle/>
          <a:p>
            <a:r>
              <a:rPr lang="ko-KR" altLang="en-US" dirty="0" err="1" smtClean="0"/>
              <a:t>아두이노와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엠메디드</a:t>
            </a:r>
            <a:r>
              <a:rPr lang="ko-KR" altLang="en-US" dirty="0" smtClean="0"/>
              <a:t> 시스템에서는 가능</a:t>
            </a:r>
            <a:endParaRPr lang="en-US" altLang="ko-KR" dirty="0" smtClean="0"/>
          </a:p>
          <a:p>
            <a:r>
              <a:rPr lang="ko-KR" altLang="en-US" dirty="0" smtClean="0"/>
              <a:t>윈도우에서는 안됨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6408712" cy="31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1717</Words>
  <Application>Microsoft Office PowerPoint</Application>
  <PresentationFormat>화면 슬라이드 쇼(4:3)</PresentationFormat>
  <Paragraphs>691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9" baseType="lpstr">
      <vt:lpstr>HY얕은샘물M</vt:lpstr>
      <vt:lpstr>MD이솝체</vt:lpstr>
      <vt:lpstr>강낭콩</vt:lpstr>
      <vt:lpstr>굴림</vt:lpstr>
      <vt:lpstr>돋움체</vt:lpstr>
      <vt:lpstr>바탕</vt:lpstr>
      <vt:lpstr>새굴림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PowerPoint 프레젠테이션</vt:lpstr>
      <vt:lpstr>이번 장에서 학습할 내용</vt:lpstr>
      <vt:lpstr>포인터란?</vt:lpstr>
      <vt:lpstr>변수에 어디에 저장되는가?</vt:lpstr>
      <vt:lpstr>변수와 메모리</vt:lpstr>
      <vt:lpstr>변수의 주소</vt:lpstr>
      <vt:lpstr>변수의 주소</vt:lpstr>
      <vt:lpstr>포인터의 선언</vt:lpstr>
      <vt:lpstr>절대 주소 사용</vt:lpstr>
      <vt:lpstr>포인터와 변수의 연결</vt:lpstr>
      <vt:lpstr>다양한 포인터의 선언</vt:lpstr>
      <vt:lpstr>예제</vt:lpstr>
      <vt:lpstr>간접 참조 연산자 </vt:lpstr>
      <vt:lpstr>간접 참조 연산자의 해석</vt:lpstr>
      <vt:lpstr>&amp; 연산자와 * 연산자</vt:lpstr>
      <vt:lpstr>포인터 예제 #1</vt:lpstr>
      <vt:lpstr>포인터 예제 #2</vt:lpstr>
      <vt:lpstr>포인터 예제 #3</vt:lpstr>
      <vt:lpstr>중간 점검</vt:lpstr>
      <vt:lpstr>포인터 사용시 주의점 </vt:lpstr>
      <vt:lpstr>포인터 사용시 주의점 </vt:lpstr>
      <vt:lpstr>포인터 사용시 주의점</vt:lpstr>
      <vt:lpstr>중간 점검</vt:lpstr>
      <vt:lpstr>포인터 연산</vt:lpstr>
      <vt:lpstr>증가 연산 예제</vt:lpstr>
      <vt:lpstr>포인터의 증감 연산</vt:lpstr>
      <vt:lpstr>간접 참조 연산자와 증감 연산자</vt:lpstr>
      <vt:lpstr>간접 참조 연산자와 증감 연산자</vt:lpstr>
      <vt:lpstr>포인터의 형변환</vt:lpstr>
      <vt:lpstr>예제</vt:lpstr>
      <vt:lpstr>중간 점검</vt:lpstr>
      <vt:lpstr>인수 전달 방법</vt:lpstr>
      <vt:lpstr>swap() 함수 #1(값에 의한 호출) </vt:lpstr>
      <vt:lpstr>값에 의한 호출</vt:lpstr>
      <vt:lpstr>swap() 함수 #2(참조에 의한 호출)</vt:lpstr>
      <vt:lpstr>참조에 의한 호출</vt:lpstr>
      <vt:lpstr>scanf() 함수 </vt:lpstr>
      <vt:lpstr>2개 이상의 결과를 반환</vt:lpstr>
      <vt:lpstr>포인터와 배열</vt:lpstr>
      <vt:lpstr>포인터와 배열</vt:lpstr>
      <vt:lpstr>예제</vt:lpstr>
      <vt:lpstr>포인터와 배열</vt:lpstr>
      <vt:lpstr>포인터를 배열처럼 사용</vt:lpstr>
      <vt:lpstr>배열 매개 변수</vt:lpstr>
      <vt:lpstr>배열 매개 변수</vt:lpstr>
      <vt:lpstr>PowerPoint 프레젠테이션</vt:lpstr>
      <vt:lpstr>다음 2가지 방법은 완전히 동일하다.</vt:lpstr>
      <vt:lpstr>포인터를 사용한 방법의 장점</vt:lpstr>
      <vt:lpstr>포인터를 반환할 때 주의점</vt:lpstr>
      <vt:lpstr>중간 점검</vt:lpstr>
      <vt:lpstr>lab: 영상 처리</vt:lpstr>
      <vt:lpstr>실행 결과 </vt:lpstr>
      <vt:lpstr>lab: 영상 처리</vt:lpstr>
      <vt:lpstr>lab: 영상 처리</vt:lpstr>
      <vt:lpstr>lab : 영상 처리</vt:lpstr>
      <vt:lpstr>도전문제</vt:lpstr>
      <vt:lpstr>중간 점검</vt:lpstr>
      <vt:lpstr>포인터 사용의 장점</vt:lpstr>
      <vt:lpstr>mini project: 자율 주행 자동차</vt:lpstr>
      <vt:lpstr>PowerPoint 프레젠테이션</vt:lpstr>
      <vt:lpstr>PowerPoint 프레젠테이션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761</cp:revision>
  <dcterms:created xsi:type="dcterms:W3CDTF">2007-11-08T01:24:05Z</dcterms:created>
  <dcterms:modified xsi:type="dcterms:W3CDTF">2020-08-14T04:47:01Z</dcterms:modified>
</cp:coreProperties>
</file>