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4" r:id="rId3"/>
    <p:sldMasterId id="2147483756" r:id="rId4"/>
  </p:sldMasterIdLst>
  <p:sldIdLst>
    <p:sldId id="40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404" r:id="rId20"/>
    <p:sldId id="348" r:id="rId21"/>
    <p:sldId id="349" r:id="rId22"/>
    <p:sldId id="350" r:id="rId23"/>
    <p:sldId id="405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406" r:id="rId41"/>
    <p:sldId id="367" r:id="rId42"/>
    <p:sldId id="368" r:id="rId43"/>
    <p:sldId id="369" r:id="rId44"/>
    <p:sldId id="407" r:id="rId45"/>
    <p:sldId id="370" r:id="rId46"/>
    <p:sldId id="371" r:id="rId47"/>
    <p:sldId id="372" r:id="rId48"/>
    <p:sldId id="373" r:id="rId49"/>
    <p:sldId id="393" r:id="rId50"/>
    <p:sldId id="394" r:id="rId51"/>
    <p:sldId id="395" r:id="rId52"/>
    <p:sldId id="375" r:id="rId53"/>
    <p:sldId id="376" r:id="rId54"/>
    <p:sldId id="377" r:id="rId55"/>
    <p:sldId id="396" r:id="rId56"/>
    <p:sldId id="378" r:id="rId57"/>
    <p:sldId id="379" r:id="rId58"/>
    <p:sldId id="381" r:id="rId59"/>
    <p:sldId id="380" r:id="rId60"/>
    <p:sldId id="383" r:id="rId61"/>
    <p:sldId id="384" r:id="rId62"/>
    <p:sldId id="385" r:id="rId63"/>
    <p:sldId id="386" r:id="rId64"/>
    <p:sldId id="387" r:id="rId65"/>
    <p:sldId id="408" r:id="rId66"/>
    <p:sldId id="388" r:id="rId67"/>
    <p:sldId id="389" r:id="rId68"/>
    <p:sldId id="390" r:id="rId69"/>
    <p:sldId id="391" r:id="rId70"/>
    <p:sldId id="397" r:id="rId71"/>
    <p:sldId id="400" r:id="rId72"/>
    <p:sldId id="401" r:id="rId73"/>
    <p:sldId id="402" r:id="rId74"/>
    <p:sldId id="392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9FFB9"/>
    <a:srgbClr val="CCECFF"/>
    <a:srgbClr val="0000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4" autoAdjust="0"/>
    <p:restoredTop sz="95340" autoAdjust="0"/>
  </p:normalViewPr>
  <p:slideViewPr>
    <p:cSldViewPr>
      <p:cViewPr varScale="1">
        <p:scale>
          <a:sx n="110" d="100"/>
          <a:sy n="110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1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49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0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40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721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1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956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7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093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81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77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81144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88138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12894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77033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03526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05396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6092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52914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44794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30613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61356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29187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71097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34055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01872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7642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52744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27830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57825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625462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0552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2631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8404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57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5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51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13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구조체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7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선언의 예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90423" y="1916361"/>
            <a:ext cx="3959225" cy="12430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값과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y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값으로 이루어지는 화면의 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point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x;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x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y;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y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좌표</a:t>
            </a:r>
            <a:endParaRPr lang="ko-KR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itchFamily="34" charset="0"/>
              </a:rPr>
              <a:t>};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90423" y="3356223"/>
            <a:ext cx="3959225" cy="12430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복소수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>
                <a:latin typeface="Trebuchet MS" pitchFamily="34" charset="0"/>
              </a:rPr>
              <a:t> complex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>
                <a:latin typeface="Trebuchet MS" pitchFamily="34" charset="0"/>
              </a:rPr>
              <a:t> real;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실수부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-US" altLang="en-US" sz="1400">
                <a:solidFill>
                  <a:srgbClr val="282828"/>
                </a:solidFill>
                <a:latin typeface="Trebuchet MS" pitchFamily="34" charset="0"/>
              </a:rPr>
              <a:t>imag</a:t>
            </a:r>
            <a:r>
              <a:rPr lang="en-US" altLang="en-US" sz="1400">
                <a:latin typeface="Trebuchet MS" pitchFamily="34" charset="0"/>
              </a:rPr>
              <a:t>;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허수부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itchFamily="34" charset="0"/>
              </a:rPr>
              <a:t>};</a:t>
            </a:r>
            <a:endParaRPr lang="en-US" altLang="ko-KR" sz="1400">
              <a:latin typeface="Trebuchet MS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90423" y="4797673"/>
            <a:ext cx="3959225" cy="14398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날짜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month;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806823" y="1916361"/>
            <a:ext cx="3959225" cy="16367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사각형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rect</a:t>
            </a:r>
            <a:r>
              <a:rPr lang="en-US" altLang="en-US" sz="1400" dirty="0">
                <a:latin typeface="Trebuchet MS" pitchFamily="34" charset="0"/>
              </a:rPr>
              <a:t>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806823" y="3861048"/>
            <a:ext cx="3959225" cy="1636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직원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age;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나이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gender;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성별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salary;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월급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};</a:t>
            </a:r>
            <a:endParaRPr lang="en-US" altLang="ko-KR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 선언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정의와 구조체 변수 선언은 다르다</a:t>
            </a:r>
            <a:r>
              <a:rPr lang="en-US" altLang="ko-KR" smtClean="0"/>
              <a:t>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1951095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" y="4568939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중괄호를 이용하여 초기값을 나열한다</a:t>
            </a:r>
            <a:r>
              <a:rPr lang="en-US" altLang="ko-KR" smtClean="0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3608" y="2204864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214813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멤버 참조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768948" y="3288782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524250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7544" y="1412041"/>
            <a:ext cx="8153400" cy="18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113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20190001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400" dirty="0">
                <a:latin typeface="Trebuchet MS" panose="020B0603020202020204" pitchFamily="34" charset="0"/>
              </a:rPr>
              <a:t>(s.name,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홍길동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s.</a:t>
            </a:r>
            <a:r>
              <a:rPr lang="en-US" altLang="ko-KR" sz="1400" dirty="0" err="1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</a:t>
            </a:r>
            <a:r>
              <a:rPr lang="en-US" altLang="ko-KR" sz="1400" dirty="0" err="1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1321" name="_x71273600"/>
          <p:cNvSpPr>
            <a:spLocks noChangeArrowheads="1"/>
          </p:cNvSpPr>
          <p:nvPr/>
        </p:nvSpPr>
        <p:spPr bwMode="auto">
          <a:xfrm>
            <a:off x="1116013" y="6181725"/>
            <a:ext cx="7777162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en-US" altLang="ko-KR" sz="1400" i="1" dirty="0" smtClean="0">
                <a:latin typeface="Trebuchet MS" pitchFamily="34" charset="0"/>
              </a:rPr>
              <a:t>20190001</a:t>
            </a:r>
            <a:endParaRPr lang="en-US" altLang="ko-KR" sz="1400" i="1" dirty="0">
              <a:latin typeface="Trebuchet MS" pitchFamily="34" charset="0"/>
            </a:endParaRP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141350" name="AutoShape 38"/>
          <p:cNvSpPr>
            <a:spLocks/>
          </p:cNvSpPr>
          <p:nvPr/>
        </p:nvSpPr>
        <p:spPr bwMode="auto">
          <a:xfrm>
            <a:off x="1143000" y="1357313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6389"/>
              <a:gd name="adj6" fmla="val 275324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848350" y="24082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1476375" y="3357563"/>
            <a:ext cx="1871663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795963" y="3068638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1476375" y="3933825"/>
            <a:ext cx="2309813" cy="719138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867400" y="357346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rgbClr val="FF0000"/>
                </a:solidFill>
              </a:rPr>
              <a:t>구조체 멤버 참조</a:t>
            </a:r>
          </a:p>
        </p:txBody>
      </p: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50" grpId="0" animBg="1"/>
      <p:bldP spid="141351" grpId="0"/>
      <p:bldP spid="141352" grpId="0" animBg="1"/>
      <p:bldP spid="141353" grpId="0"/>
      <p:bldP spid="141354" grpId="0" animBg="1"/>
      <p:bldP spid="1413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5662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 dirty="0">
                <a:latin typeface="Trebuchet MS" panose="020B0603020202020204" pitchFamily="34" charset="0"/>
              </a:rPr>
              <a:t>, &amp;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lang="en-US" altLang="en-US" sz="1400" dirty="0">
                <a:latin typeface="Trebuchet MS" panose="020B0603020202020204" pitchFamily="34" charset="0"/>
              </a:rPr>
              <a:t>, &amp;</a:t>
            </a:r>
            <a:r>
              <a:rPr lang="en-US" altLang="en-US" sz="14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2344" name="_x71272656"/>
          <p:cNvSpPr>
            <a:spLocks noChangeArrowheads="1"/>
          </p:cNvSpPr>
          <p:nvPr/>
        </p:nvSpPr>
        <p:spPr bwMode="auto">
          <a:xfrm>
            <a:off x="5580063" y="981075"/>
            <a:ext cx="3311525" cy="12144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200" i="1" dirty="0">
                <a:latin typeface="Trebuchet MS" pitchFamily="34" charset="0"/>
              </a:rPr>
              <a:t>학번을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en-US" altLang="ko-KR" sz="1200" i="1" dirty="0" smtClean="0">
                <a:latin typeface="Trebuchet MS" pitchFamily="34" charset="0"/>
              </a:rPr>
              <a:t>20190001</a:t>
            </a:r>
            <a:endParaRPr lang="en-US" altLang="ko-KR" sz="1200" i="1" dirty="0">
              <a:latin typeface="Trebuchet MS" pitchFamily="34" charset="0"/>
            </a:endParaRPr>
          </a:p>
          <a:p>
            <a:r>
              <a:rPr lang="ko-KR" altLang="en-US" sz="1200" i="1" dirty="0">
                <a:latin typeface="Trebuchet MS" pitchFamily="34" charset="0"/>
              </a:rPr>
              <a:t>이름을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학점을 </a:t>
            </a:r>
            <a:r>
              <a:rPr lang="ko-KR" altLang="en-US" sz="1200" i="1" dirty="0" err="1">
                <a:latin typeface="Trebuchet MS" pitchFamily="34" charset="0"/>
              </a:rPr>
              <a:t>입력하시오</a:t>
            </a:r>
            <a:r>
              <a:rPr lang="en-US" altLang="ko-KR" sz="1200" i="1" dirty="0">
                <a:latin typeface="Trebuchet MS" pitchFamily="34" charset="0"/>
              </a:rPr>
              <a:t>(</a:t>
            </a:r>
            <a:r>
              <a:rPr lang="ko-KR" altLang="en-US" sz="1200" i="1" dirty="0">
                <a:latin typeface="Trebuchet MS" pitchFamily="34" charset="0"/>
              </a:rPr>
              <a:t>실수</a:t>
            </a:r>
            <a:r>
              <a:rPr lang="en-US" altLang="ko-KR" sz="12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200" i="1" dirty="0">
                <a:latin typeface="Trebuchet MS" pitchFamily="34" charset="0"/>
              </a:rPr>
              <a:t>학번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en-US" altLang="ko-KR" sz="1200" i="1" dirty="0" smtClean="0">
                <a:latin typeface="Trebuchet MS" pitchFamily="34" charset="0"/>
              </a:rPr>
              <a:t>20190001</a:t>
            </a:r>
            <a:endParaRPr lang="en-US" altLang="ko-KR" sz="1200" i="1" dirty="0">
              <a:latin typeface="Trebuchet MS" pitchFamily="34" charset="0"/>
            </a:endParaRPr>
          </a:p>
          <a:p>
            <a:r>
              <a:rPr lang="ko-KR" altLang="en-US" sz="1200" i="1" dirty="0">
                <a:latin typeface="Trebuchet MS" pitchFamily="34" charset="0"/>
              </a:rPr>
              <a:t>이름</a:t>
            </a:r>
            <a:r>
              <a:rPr lang="en-US" altLang="ko-KR" sz="1200" i="1" dirty="0">
                <a:latin typeface="Trebuchet MS" pitchFamily="34" charset="0"/>
              </a:rPr>
              <a:t>: </a:t>
            </a:r>
            <a:r>
              <a:rPr lang="ko-KR" altLang="en-US" sz="12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200" i="1" dirty="0">
                <a:latin typeface="Trebuchet MS" pitchFamily="34" charset="0"/>
              </a:rPr>
              <a:t>학점</a:t>
            </a:r>
            <a:r>
              <a:rPr lang="en-US" altLang="ko-KR" sz="1200" i="1" dirty="0">
                <a:latin typeface="Trebuchet MS" pitchFamily="34" charset="0"/>
              </a:rPr>
              <a:t>: 4.300000</a:t>
            </a:r>
          </a:p>
        </p:txBody>
      </p:sp>
      <p:sp>
        <p:nvSpPr>
          <p:cNvPr id="35" name="AutoShape 38"/>
          <p:cNvSpPr>
            <a:spLocks/>
          </p:cNvSpPr>
          <p:nvPr/>
        </p:nvSpPr>
        <p:spPr bwMode="auto">
          <a:xfrm>
            <a:off x="1143000" y="928688"/>
            <a:ext cx="1724025" cy="1285875"/>
          </a:xfrm>
          <a:prstGeom prst="borderCallout2">
            <a:avLst>
              <a:gd name="adj1" fmla="val 9917"/>
              <a:gd name="adj2" fmla="val 104421"/>
              <a:gd name="adj3" fmla="val 9917"/>
              <a:gd name="adj4" fmla="val 188583"/>
              <a:gd name="adj5" fmla="val 69074"/>
              <a:gd name="adj6" fmla="val 15723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429000" y="1785938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rgbClr val="FF0000"/>
                </a:solidFill>
              </a:rPr>
              <a:t>구조체 선언</a:t>
            </a:r>
          </a:p>
        </p:txBody>
      </p:sp>
      <p:sp>
        <p:nvSpPr>
          <p:cNvPr id="37" name="AutoShape 40"/>
          <p:cNvSpPr>
            <a:spLocks/>
          </p:cNvSpPr>
          <p:nvPr/>
        </p:nvSpPr>
        <p:spPr bwMode="auto">
          <a:xfrm>
            <a:off x="1500188" y="2857500"/>
            <a:ext cx="1871662" cy="358775"/>
          </a:xfrm>
          <a:prstGeom prst="borderCallout2">
            <a:avLst>
              <a:gd name="adj1" fmla="val 31856"/>
              <a:gd name="adj2" fmla="val 104069"/>
              <a:gd name="adj3" fmla="val 31856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795963" y="2640013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구조체 변수 선언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500188" y="3571875"/>
            <a:ext cx="2309812" cy="352425"/>
          </a:xfrm>
          <a:prstGeom prst="borderCallout2">
            <a:avLst>
              <a:gd name="adj1" fmla="val 15894"/>
              <a:gd name="adj2" fmla="val 104069"/>
              <a:gd name="adj3" fmla="val 15894"/>
              <a:gd name="adj4" fmla="val 168958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867400" y="3144838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구조체  멤버의 주소 전달</a:t>
            </a:r>
          </a:p>
        </p:txBody>
      </p: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/>
              <a:t>2</a:t>
            </a:r>
            <a:r>
              <a:rPr lang="ko-KR" altLang="en-US" dirty="0"/>
              <a:t>차원 공간 상의 점을 구조체로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두 점의 좌표를 </a:t>
            </a:r>
            <a:r>
              <a:rPr lang="ko-KR" altLang="en-US" dirty="0" err="1"/>
              <a:t>입력받아서</a:t>
            </a:r>
            <a:r>
              <a:rPr lang="ko-KR" altLang="en-US" dirty="0"/>
              <a:t> 두 </a:t>
            </a:r>
            <a:r>
              <a:rPr lang="ko-KR" altLang="en-US" dirty="0" err="1"/>
              <a:t>점사이의</a:t>
            </a:r>
            <a:r>
              <a:rPr lang="ko-KR" altLang="en-US" dirty="0"/>
              <a:t> 거리를 계산하여 보자</a:t>
            </a:r>
            <a:r>
              <a:rPr lang="en-US" altLang="ko-KR" dirty="0"/>
              <a:t>. </a:t>
            </a:r>
            <a:r>
              <a:rPr lang="ko-KR" altLang="en-US" dirty="0"/>
              <a:t>점의 </a:t>
            </a:r>
            <a:r>
              <a:rPr lang="ko-KR" altLang="en-US" dirty="0" smtClean="0"/>
              <a:t>좌표를 구조체로 </a:t>
            </a:r>
            <a:r>
              <a:rPr lang="ko-KR" altLang="en-US" dirty="0"/>
              <a:t>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564904"/>
            <a:ext cx="7848872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634568" y="315794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10 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점의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(x y): 20 20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거리는 </a:t>
            </a:r>
            <a:r>
              <a:rPr lang="en-US" altLang="ko-KR" sz="1600" i="1" dirty="0">
                <a:solidFill>
                  <a:schemeClr val="bg1"/>
                </a:solidFill>
              </a:rPr>
              <a:t>14.142136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  <a:endParaRPr lang="en-US" altLang="ko-KR" dirty="0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591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xdiff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ydiff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dist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(x  y):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 dirty="0">
                <a:latin typeface="Trebuchet MS" panose="020B0603020202020204" pitchFamily="34" charset="0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좌표를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(x  y):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 dirty="0">
                <a:latin typeface="Trebuchet MS" panose="020B0603020202020204" pitchFamily="34" charset="0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xdiff</a:t>
            </a:r>
            <a:r>
              <a:rPr lang="en-US" altLang="en-US" sz="1400" dirty="0">
                <a:latin typeface="Trebuchet MS" panose="020B0603020202020204" pitchFamily="34" charset="0"/>
              </a:rPr>
              <a:t>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ydiff</a:t>
            </a:r>
            <a:r>
              <a:rPr lang="en-US" altLang="en-US" sz="1400" dirty="0">
                <a:latin typeface="Trebuchet MS" panose="020B0603020202020204" pitchFamily="34" charset="0"/>
              </a:rPr>
              <a:t>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dist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</a:rPr>
              <a:t>sqrt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((double)(</a:t>
            </a:r>
            <a:r>
              <a:rPr lang="en-US" altLang="en-US" sz="1400" dirty="0" err="1" smtClean="0">
                <a:latin typeface="Trebuchet MS" panose="020B0603020202020204" pitchFamily="34" charset="0"/>
              </a:rPr>
              <a:t>xdiff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latin typeface="Trebuchet MS" panose="020B0603020202020204" pitchFamily="34" charset="0"/>
              </a:rPr>
              <a:t>* </a:t>
            </a:r>
            <a:r>
              <a:rPr lang="en-US" altLang="en-US" sz="1400" dirty="0" err="1">
                <a:latin typeface="Trebuchet MS" panose="020B0603020202020204" pitchFamily="34" charset="0"/>
              </a:rPr>
              <a:t>xdiff</a:t>
            </a:r>
            <a:r>
              <a:rPr lang="en-US" altLang="en-US" sz="1400" dirty="0">
                <a:latin typeface="Trebuchet MS" panose="020B0603020202020204" pitchFamily="34" charset="0"/>
              </a:rPr>
              <a:t> + </a:t>
            </a:r>
            <a:r>
              <a:rPr lang="en-US" altLang="en-US" sz="1400" dirty="0" err="1">
                <a:latin typeface="Trebuchet MS" panose="020B0603020202020204" pitchFamily="34" charset="0"/>
              </a:rPr>
              <a:t>ydiff</a:t>
            </a:r>
            <a:r>
              <a:rPr lang="en-US" altLang="en-US" sz="1400" dirty="0">
                <a:latin typeface="Trebuchet MS" panose="020B0603020202020204" pitchFamily="34" charset="0"/>
              </a:rPr>
              <a:t> * </a:t>
            </a:r>
            <a:r>
              <a:rPr lang="en-US" altLang="en-US" sz="1400" dirty="0" err="1" smtClean="0">
                <a:latin typeface="Trebuchet MS" panose="020B0603020202020204" pitchFamily="34" charset="0"/>
              </a:rPr>
              <a:t>ydiff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));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"두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점사이의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거리는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f입니다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dist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5143500" y="1071563"/>
            <a:ext cx="3813175" cy="6762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10 10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점의 좌표를 입력하시오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(x y): 20 20</a:t>
            </a:r>
            <a:endParaRPr lang="en-US" altLang="ko-KR" sz="12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두 점사이의 거리는 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14.142136</a:t>
            </a:r>
            <a:r>
              <a:rPr lang="ko-KR" altLang="en-US" sz="1200" i="1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200" i="1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200">
              <a:latin typeface="Trebuchet MS" panose="020B0603020202020204" pitchFamily="34" charset="0"/>
            </a:endParaRP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6300788" y="1844675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6064250" y="388143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812088" y="1851025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</p:spTree>
    <p:extLst>
      <p:ext uri="{BB962C8B-B14F-4D97-AF65-F5344CB8AC3E}">
        <p14:creationId xmlns:p14="http://schemas.microsoft.com/office/powerpoint/2010/main" val="8290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구조체 안에 선언된 각각의 변수들을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구조체의 선언에 사용하는 키워드는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구조체의 태그는 왜 필요하며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태그를 사용하는 </a:t>
            </a:r>
            <a:r>
              <a:rPr lang="ko-KR" altLang="en-US" sz="1800" dirty="0" err="1" smtClean="0"/>
              <a:t>경우과</a:t>
            </a:r>
            <a:r>
              <a:rPr lang="ko-KR" altLang="en-US" sz="1800" dirty="0" smtClean="0"/>
              <a:t> 사용하지 않은 경우가 어떻게 다른가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구조체의 선언만으로 변수가 만들어지는가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구조체의 멤버를 참조하는 연산자는 무엇인가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멤버로 가지는 구조체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116013" y="1484313"/>
            <a:ext cx="7777162" cy="12969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date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1116013" y="2924175"/>
            <a:ext cx="7777162" cy="17827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선언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 date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;     // </a:t>
            </a:r>
            <a:r>
              <a:rPr lang="ko-KR" altLang="en-US" sz="14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구조체 안에 구조체 포함</a:t>
            </a:r>
            <a:endParaRPr lang="en-US" altLang="en-US" sz="1400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	student</a:t>
            </a:r>
            <a:r>
              <a:rPr lang="en-US" altLang="ko-KR" sz="1400" dirty="0">
                <a:latin typeface="Trebuchet MS" panose="020B0603020202020204" pitchFamily="34" charset="0"/>
              </a:rPr>
              <a:t>    </a:t>
            </a:r>
            <a:r>
              <a:rPr lang="en-US" altLang="en-US" sz="1400" dirty="0">
                <a:latin typeface="Trebuchet MS" panose="020B0603020202020204" pitchFamily="34" charset="0"/>
              </a:rPr>
              <a:t> s1;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9900"/>
                </a:solidFill>
                <a:latin typeface="Trebuchet MS" panose="020B0603020202020204" pitchFamily="34" charset="0"/>
              </a:rPr>
              <a:t>구조체 변수 선언</a:t>
            </a:r>
            <a:endParaRPr lang="en-US" altLang="en-US" sz="1400" dirty="0">
              <a:solidFill>
                <a:srgbClr val="009900"/>
              </a:solidFill>
              <a:latin typeface="Trebuchet MS" panose="020B0603020202020204" pitchFamily="34" charset="0"/>
            </a:endParaRPr>
          </a:p>
        </p:txBody>
      </p:sp>
      <p:sp>
        <p:nvSpPr>
          <p:cNvPr id="19461" name="Freeform 8"/>
          <p:cNvSpPr>
            <a:spLocks/>
          </p:cNvSpPr>
          <p:nvPr/>
        </p:nvSpPr>
        <p:spPr bwMode="auto">
          <a:xfrm>
            <a:off x="684213" y="1916113"/>
            <a:ext cx="1366837" cy="1944687"/>
          </a:xfrm>
          <a:custGeom>
            <a:avLst/>
            <a:gdLst>
              <a:gd name="T0" fmla="*/ 1366837 w 903"/>
              <a:gd name="T1" fmla="*/ 1944687 h 1164"/>
              <a:gd name="T2" fmla="*/ 712935 w 903"/>
              <a:gd name="T3" fmla="*/ 1821056 h 1164"/>
              <a:gd name="T4" fmla="*/ 466208 w 903"/>
              <a:gd name="T5" fmla="*/ 1720814 h 1164"/>
              <a:gd name="T6" fmla="*/ 346629 w 903"/>
              <a:gd name="T7" fmla="*/ 1635609 h 1164"/>
              <a:gd name="T8" fmla="*/ 261864 w 903"/>
              <a:gd name="T9" fmla="*/ 1565440 h 1164"/>
              <a:gd name="T10" fmla="*/ 205858 w 903"/>
              <a:gd name="T11" fmla="*/ 1480234 h 1164"/>
              <a:gd name="T12" fmla="*/ 65087 w 903"/>
              <a:gd name="T13" fmla="*/ 1239654 h 1164"/>
              <a:gd name="T14" fmla="*/ 43896 w 903"/>
              <a:gd name="T15" fmla="*/ 1169485 h 1164"/>
              <a:gd name="T16" fmla="*/ 9082 w 903"/>
              <a:gd name="T17" fmla="*/ 1005757 h 1164"/>
              <a:gd name="T18" fmla="*/ 72656 w 903"/>
              <a:gd name="T19" fmla="*/ 456099 h 1164"/>
              <a:gd name="T20" fmla="*/ 107470 w 903"/>
              <a:gd name="T21" fmla="*/ 307408 h 1164"/>
              <a:gd name="T22" fmla="*/ 136230 w 903"/>
              <a:gd name="T23" fmla="*/ 237238 h 1164"/>
              <a:gd name="T24" fmla="*/ 192235 w 903"/>
              <a:gd name="T25" fmla="*/ 160387 h 1164"/>
              <a:gd name="T26" fmla="*/ 255809 w 903"/>
              <a:gd name="T27" fmla="*/ 90217 h 1164"/>
              <a:gd name="T28" fmla="*/ 381443 w 903"/>
              <a:gd name="T29" fmla="*/ 36755 h 1164"/>
              <a:gd name="T30" fmla="*/ 473776 w 903"/>
              <a:gd name="T31" fmla="*/ 5012 h 1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3"/>
              <a:gd name="T49" fmla="*/ 0 h 1164"/>
              <a:gd name="T50" fmla="*/ 903 w 903"/>
              <a:gd name="T51" fmla="*/ 1164 h 11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3" h="1164">
                <a:moveTo>
                  <a:pt x="903" y="1164"/>
                </a:moveTo>
                <a:cubicBezTo>
                  <a:pt x="761" y="1159"/>
                  <a:pt x="605" y="1147"/>
                  <a:pt x="471" y="1090"/>
                </a:cubicBezTo>
                <a:cubicBezTo>
                  <a:pt x="421" y="1069"/>
                  <a:pt x="361" y="1041"/>
                  <a:pt x="308" y="1030"/>
                </a:cubicBezTo>
                <a:cubicBezTo>
                  <a:pt x="266" y="1004"/>
                  <a:pt x="292" y="1021"/>
                  <a:pt x="229" y="979"/>
                </a:cubicBezTo>
                <a:cubicBezTo>
                  <a:pt x="208" y="965"/>
                  <a:pt x="196" y="948"/>
                  <a:pt x="173" y="937"/>
                </a:cubicBezTo>
                <a:cubicBezTo>
                  <a:pt x="163" y="916"/>
                  <a:pt x="148" y="905"/>
                  <a:pt x="136" y="886"/>
                </a:cubicBezTo>
                <a:cubicBezTo>
                  <a:pt x="106" y="837"/>
                  <a:pt x="76" y="789"/>
                  <a:pt x="43" y="742"/>
                </a:cubicBezTo>
                <a:cubicBezTo>
                  <a:pt x="39" y="728"/>
                  <a:pt x="29" y="700"/>
                  <a:pt x="29" y="700"/>
                </a:cubicBezTo>
                <a:cubicBezTo>
                  <a:pt x="23" y="667"/>
                  <a:pt x="12" y="635"/>
                  <a:pt x="6" y="602"/>
                </a:cubicBezTo>
                <a:cubicBezTo>
                  <a:pt x="10" y="500"/>
                  <a:pt x="0" y="369"/>
                  <a:pt x="48" y="273"/>
                </a:cubicBezTo>
                <a:cubicBezTo>
                  <a:pt x="54" y="242"/>
                  <a:pt x="54" y="211"/>
                  <a:pt x="71" y="184"/>
                </a:cubicBezTo>
                <a:cubicBezTo>
                  <a:pt x="76" y="167"/>
                  <a:pt x="78" y="155"/>
                  <a:pt x="90" y="142"/>
                </a:cubicBezTo>
                <a:cubicBezTo>
                  <a:pt x="96" y="121"/>
                  <a:pt x="111" y="110"/>
                  <a:pt x="127" y="96"/>
                </a:cubicBezTo>
                <a:cubicBezTo>
                  <a:pt x="142" y="83"/>
                  <a:pt x="151" y="61"/>
                  <a:pt x="169" y="54"/>
                </a:cubicBezTo>
                <a:cubicBezTo>
                  <a:pt x="197" y="43"/>
                  <a:pt x="223" y="30"/>
                  <a:pt x="252" y="22"/>
                </a:cubicBezTo>
                <a:cubicBezTo>
                  <a:pt x="274" y="0"/>
                  <a:pt x="278" y="3"/>
                  <a:pt x="313" y="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116013" y="4868863"/>
            <a:ext cx="7777162" cy="81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s1.dob.year = 1983;</a:t>
            </a:r>
            <a:r>
              <a:rPr lang="en-US" altLang="ko-KR" sz="1400">
                <a:latin typeface="Trebuchet MS" panose="020B0603020202020204" pitchFamily="34" charset="0"/>
              </a:rPr>
              <a:t>		</a:t>
            </a:r>
            <a:r>
              <a:rPr lang="en-US" altLang="ko-KR" sz="1400">
                <a:solidFill>
                  <a:srgbClr val="0099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>
                <a:solidFill>
                  <a:srgbClr val="009900"/>
                </a:solidFill>
                <a:latin typeface="Trebuchet MS" panose="020B0603020202020204" pitchFamily="34" charset="0"/>
              </a:rPr>
              <a:t>멤버 참조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s1.dob.month = 03;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s1.dob.day = 29;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구조체의 개념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정의</a:t>
            </a:r>
            <a:r>
              <a:rPr kumimoji="0" lang="en-US" altLang="ko-KR">
                <a:solidFill>
                  <a:schemeClr val="tx2"/>
                </a:solidFill>
              </a:rPr>
              <a:t>, </a:t>
            </a:r>
            <a:r>
              <a:rPr kumimoji="0" lang="ko-KR" altLang="en-US">
                <a:solidFill>
                  <a:schemeClr val="tx2"/>
                </a:solidFill>
              </a:rPr>
              <a:t>초기화 방법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구조체와 포인터와의 관계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공용체와 </a:t>
            </a:r>
            <a:r>
              <a:rPr kumimoji="0" lang="en-US" altLang="ko-KR"/>
              <a:t>typedef 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구조체는 서로 다른 데이터들을 하나로 묶는 중요한 도구입니다</a:t>
            </a:r>
            <a:r>
              <a:rPr kumimoji="0" lang="en-US" altLang="ko-KR" sz="1400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786188" y="2428875"/>
            <a:ext cx="2025650" cy="18621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사각형을 </a:t>
            </a:r>
            <a:r>
              <a:rPr lang="en-US" altLang="ko-KR" dirty="0"/>
              <a:t>point </a:t>
            </a:r>
            <a:r>
              <a:rPr lang="ko-KR" altLang="en-US" dirty="0"/>
              <a:t>구조체로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꼭지점의 좌표를 표시하는데 앞의 예제의 </a:t>
            </a:r>
            <a:r>
              <a:rPr lang="en-US" altLang="ko-KR" dirty="0"/>
              <a:t>point </a:t>
            </a:r>
            <a:r>
              <a:rPr lang="ko-KR" altLang="en-US" dirty="0" smtClean="0"/>
              <a:t>구조체를 </a:t>
            </a:r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2564904"/>
            <a:ext cx="7848872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634568" y="315794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왼쪽 상단의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10 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오른쪽 상단의 좌표를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 20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면적은 </a:t>
            </a:r>
            <a:r>
              <a:rPr lang="en-US" altLang="ko-KR" sz="1600" i="1" dirty="0">
                <a:solidFill>
                  <a:schemeClr val="bg1"/>
                </a:solidFill>
              </a:rPr>
              <a:t>100</a:t>
            </a:r>
            <a:r>
              <a:rPr lang="ko-KR" altLang="en-US" sz="1600" i="1" dirty="0">
                <a:solidFill>
                  <a:schemeClr val="bg1"/>
                </a:solidFill>
              </a:rPr>
              <a:t>이고 둘레는 </a:t>
            </a:r>
            <a:r>
              <a:rPr lang="en-US" altLang="ko-KR" sz="1600" i="1" dirty="0">
                <a:solidFill>
                  <a:schemeClr val="bg1"/>
                </a:solidFill>
              </a:rPr>
              <a:t>40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29795" y="1916832"/>
            <a:ext cx="7777162" cy="3733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 </a:t>
            </a:r>
            <a:r>
              <a:rPr lang="en-US" altLang="en-US" sz="1400" dirty="0"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rect</a:t>
            </a:r>
            <a:r>
              <a:rPr lang="en-US" altLang="en-US" sz="1400" dirty="0">
                <a:latin typeface="Trebuchet MS" panose="020B0603020202020204" pitchFamily="34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rect</a:t>
            </a:r>
            <a:r>
              <a:rPr lang="en-US" altLang="en-US" sz="1400" dirty="0">
                <a:latin typeface="Trebuchet MS" panose="020B0603020202020204" pitchFamily="34" charset="0"/>
              </a:rPr>
              <a:t> 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w, h, area, </a:t>
            </a:r>
            <a:r>
              <a:rPr lang="en-US" altLang="en-US" sz="1400" dirty="0" err="1">
                <a:latin typeface="Trebuchet MS" panose="020B0603020202020204" pitchFamily="34" charset="0"/>
              </a:rPr>
              <a:t>peri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-486218" y="359589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pic>
        <p:nvPicPr>
          <p:cNvPr id="20485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45" y="2277195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-486218" y="384195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27584" y="1700808"/>
            <a:ext cx="7777162" cy="3590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"왼쪽 상단의 좌표를 입력하시오: "</a:t>
            </a:r>
            <a:r>
              <a:rPr lang="en-US" altLang="en-US" sz="140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>
                <a:latin typeface="Trebuchet MS" panose="020B0603020202020204" pitchFamily="34" charset="0"/>
              </a:rPr>
              <a:t>, &amp;r.p1.x, &amp;r.p1.y);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"오른쪽 상단의 좌표를 입력하시오: "</a:t>
            </a:r>
            <a:r>
              <a:rPr lang="en-US" altLang="en-US" sz="140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400">
                <a:latin typeface="Trebuchet MS" panose="020B0603020202020204" pitchFamily="34" charset="0"/>
              </a:rPr>
              <a:t>, &amp;r.p2.x, &amp;r.p2.y);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w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h = r.p2.x - r.p1.x;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area = w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peri = 2 * w + 2 * h;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"면적은 %d이고 둘레는 %d입니다.\n"</a:t>
            </a:r>
            <a:r>
              <a:rPr lang="en-US" altLang="en-US" sz="1400">
                <a:latin typeface="Trebuchet MS" panose="020B0603020202020204" pitchFamily="34" charset="0"/>
              </a:rPr>
              <a:t>, area, peri);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21509" name="_x71273600" descr="EMB00000c0036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34" y="2061171"/>
            <a:ext cx="25733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4" name="_x32170648"/>
          <p:cNvSpPr>
            <a:spLocks noChangeArrowheads="1"/>
          </p:cNvSpPr>
          <p:nvPr/>
        </p:nvSpPr>
        <p:spPr bwMode="auto">
          <a:xfrm>
            <a:off x="854571" y="5434608"/>
            <a:ext cx="7715250" cy="8572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왼쪽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: 1 1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오른쪽 상단의 좌표를 입력하시오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: 6 6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면적은 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25</a:t>
            </a:r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이고 둘레는 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20</a:t>
            </a:r>
            <a:r>
              <a:rPr lang="ko-KR" altLang="en-US" sz="1400" i="1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400" i="1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변수의 대입과 비교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같은 구조체 변수까리 대입은 가능하지만 비교는 불가능하다</a:t>
            </a:r>
            <a:r>
              <a:rPr lang="en-US" altLang="ko-KR" smtClean="0"/>
              <a:t>.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99592" y="2132856"/>
            <a:ext cx="7777162" cy="4156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latin typeface="Trebuchet MS" panose="020B0603020202020204" pitchFamily="34" charset="0"/>
              </a:rPr>
              <a:t>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p1 = {10, 20};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point p2 = {30, 40};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latin typeface="Trebuchet MS" panose="020B0603020202020204" pitchFamily="34" charset="0"/>
              </a:rPr>
              <a:t>p2 = p1;</a:t>
            </a: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대입 가능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400" dirty="0">
                <a:latin typeface="Trebuchet MS" panose="020B0603020202020204" pitchFamily="34" charset="0"/>
              </a:rPr>
              <a:t>( p1 == p2 )	</a:t>
            </a: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비교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-&gt; </a:t>
            </a:r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컴파일</a:t>
            </a:r>
            <a:r>
              <a:rPr lang="en-US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오류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!!</a:t>
            </a:r>
            <a:endParaRPr lang="en-US" altLang="en-US" sz="1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"p1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와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p2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."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400" dirty="0">
                <a:latin typeface="Trebuchet MS" panose="020B0603020202020204" pitchFamily="34" charset="0"/>
              </a:rPr>
              <a:t>( (p1.x == p2.x) &amp;&amp; (p1.y == p2.y) )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올바른 비교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"p1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와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p2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같습니다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."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구조체의 </a:t>
            </a:r>
            <a:r>
              <a:rPr lang="ko-KR" altLang="en-US" sz="1800" dirty="0" err="1" smtClean="0"/>
              <a:t>변수끼리</a:t>
            </a:r>
            <a:r>
              <a:rPr lang="ko-KR" altLang="en-US" sz="1800" dirty="0" smtClean="0"/>
              <a:t> 허용되는 연산에는 어떤 것들이 있는가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구조체 태그와 구조체 변수의 차이점은 무엇인가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구조체 멤버로 구조체를 넣을 수 있는가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구조체는 배열을 멤버로 가질 수 있는가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5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 배열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여러 개 모은 것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266950"/>
            <a:ext cx="7781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800767" y="1772816"/>
            <a:ext cx="7777162" cy="3873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list[2].number =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24;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list[2].grade =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4.3;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배열의</a:t>
            </a:r>
            <a:r>
              <a:rPr lang="en-US" altLang="ko-KR" smtClean="0"/>
              <a:t> </a:t>
            </a:r>
            <a:r>
              <a:rPr lang="ko-KR" altLang="en-US" smtClean="0"/>
              <a:t>초기화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797719" y="1700808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	{ </a:t>
            </a:r>
            <a:r>
              <a:rPr lang="en-US" altLang="en-US" sz="1600" dirty="0">
                <a:latin typeface="Trebuchet MS" panose="020B0603020202020204" pitchFamily="34" charset="0"/>
              </a:rPr>
              <a:t>1, "Park", 3.42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	{ </a:t>
            </a:r>
            <a:r>
              <a:rPr lang="en-US" altLang="en-US" sz="1600" dirty="0">
                <a:latin typeface="Trebuchet MS" panose="020B0603020202020204" pitchFamily="34" charset="0"/>
              </a:rPr>
              <a:t>2, "Kim", 4.31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	{ </a:t>
            </a:r>
            <a:r>
              <a:rPr lang="en-US" altLang="en-US" sz="1600" dirty="0">
                <a:latin typeface="Trebuchet MS" panose="020B0603020202020204" pitchFamily="34" charset="0"/>
              </a:rPr>
              <a:t>3, "Lee", 2.98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59455" y="1127670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en-US" sz="1400" dirty="0">
                <a:latin typeface="Trebuchet MS" panose="020B0603020202020204" pitchFamily="34" charset="0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= 0;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&lt; SIZE;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 dirty="0">
                <a:latin typeface="Trebuchet MS" panose="020B0603020202020204" pitchFamily="34" charset="0"/>
              </a:rPr>
              <a:t>, &amp;list[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"%s"</a:t>
            </a:r>
            <a:r>
              <a:rPr lang="en-US" altLang="en-US" sz="1400" dirty="0">
                <a:latin typeface="Trebuchet MS" panose="020B0603020202020204" pitchFamily="34" charset="0"/>
              </a:rPr>
              <a:t>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lang="en-US" altLang="en-US" sz="1400" dirty="0">
                <a:latin typeface="Trebuchet MS" panose="020B0603020202020204" pitchFamily="34" charset="0"/>
              </a:rPr>
              <a:t>, &amp;list[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= 0;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&lt; SIZE;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       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%s,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400" dirty="0">
                <a:latin typeface="Trebuchet MS" panose="020B0603020202020204" pitchFamily="34" charset="0"/>
              </a:rPr>
              <a:t>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].number,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].name, list[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5214938" y="1125538"/>
            <a:ext cx="3929062" cy="26606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4.3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20190002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3.92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20190003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</a:p>
          <a:p>
            <a:r>
              <a:rPr lang="ko-KR" altLang="en-US" sz="1400" i="1" dirty="0">
                <a:latin typeface="Trebuchet MS" pitchFamily="34" charset="0"/>
              </a:rPr>
              <a:t>학점을 </a:t>
            </a:r>
            <a:r>
              <a:rPr lang="ko-KR" altLang="en-US" sz="1400" i="1" dirty="0" err="1">
                <a:latin typeface="Trebuchet MS" pitchFamily="34" charset="0"/>
              </a:rPr>
              <a:t>입력하시오</a:t>
            </a:r>
            <a:r>
              <a:rPr lang="en-US" altLang="ko-KR" sz="1400" i="1" dirty="0">
                <a:latin typeface="Trebuchet MS" pitchFamily="34" charset="0"/>
              </a:rPr>
              <a:t>(</a:t>
            </a:r>
            <a:r>
              <a:rPr lang="ko-KR" altLang="en-US" sz="1400" i="1" dirty="0">
                <a:latin typeface="Trebuchet MS" pitchFamily="34" charset="0"/>
              </a:rPr>
              <a:t>실수</a:t>
            </a:r>
            <a:r>
              <a:rPr lang="en-US" altLang="ko-KR" sz="1400" i="1" dirty="0">
                <a:latin typeface="Trebuchet MS" pitchFamily="34" charset="0"/>
              </a:rPr>
              <a:t>): 2.87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홍길동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김유신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3.920000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: </a:t>
            </a:r>
            <a:r>
              <a:rPr lang="ko-KR" altLang="en-US" sz="1400" i="1" dirty="0">
                <a:latin typeface="Trebuchet MS" pitchFamily="34" charset="0"/>
              </a:rPr>
              <a:t>이성계</a:t>
            </a:r>
            <a:r>
              <a:rPr lang="en-US" altLang="ko-KR" sz="1400" i="1" dirty="0">
                <a:latin typeface="Trebuchet MS" pitchFamily="34" charset="0"/>
              </a:rPr>
              <a:t>, </a:t>
            </a:r>
            <a:r>
              <a:rPr lang="ko-KR" altLang="en-US" sz="1400" i="1" dirty="0">
                <a:latin typeface="Trebuchet MS" pitchFamily="34" charset="0"/>
              </a:rPr>
              <a:t>학점</a:t>
            </a:r>
            <a:r>
              <a:rPr lang="en-US" altLang="ko-KR" sz="1400" i="1" dirty="0">
                <a:latin typeface="Trebuchet MS" pitchFamily="34" charset="0"/>
              </a:rPr>
              <a:t>: 2.870000</a:t>
            </a:r>
          </a:p>
        </p:txBody>
      </p:sp>
    </p:spTree>
    <p:extLst>
      <p:ext uri="{BB962C8B-B14F-4D97-AF65-F5344CB8AC3E}">
        <p14:creationId xmlns:p14="http://schemas.microsoft.com/office/powerpoint/2010/main" val="35289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상품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정보를 저장할 수 있는 구조체의 배열을 정의해보라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상품은 번호와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가격을 멤버로 가진다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0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자료형의 분류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095500"/>
            <a:ext cx="7400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구조체와 포인터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구조체를 </a:t>
            </a:r>
            <a:r>
              <a:rPr lang="ko-KR" altLang="en-US" dirty="0"/>
              <a:t>가리키는 포인터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포인터를 </a:t>
            </a:r>
            <a:r>
              <a:rPr lang="ko-KR" altLang="en-US" dirty="0"/>
              <a:t>멤버로 가지는 </a:t>
            </a:r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39752" y="3717032"/>
            <a:ext cx="4536504" cy="1728192"/>
          </a:xfrm>
          <a:prstGeom prst="rect">
            <a:avLst/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07707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sp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1561572" y="3789040"/>
            <a:ext cx="706172" cy="4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35896" y="3933056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4401108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5896" y="4930053"/>
            <a:ext cx="2664296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2813" y="4847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2313" y="433705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0075" y="39183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8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00766" y="1661546"/>
            <a:ext cx="7965281" cy="24155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24, “Kim”, 4.3 </a:t>
            </a: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=%d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, s.name, </a:t>
            </a:r>
            <a:r>
              <a:rPr lang="en-US" altLang="en-US" sz="16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=%d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en-US" sz="1600" dirty="0">
                <a:latin typeface="Trebuchet MS" panose="020B0603020202020204" pitchFamily="34" charset="0"/>
              </a:rPr>
              <a:t>, (*p).number,(*p).name,(*p).grade);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214813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-&gt; </a:t>
            </a:r>
            <a:r>
              <a:rPr lang="ko-KR" altLang="en-US" dirty="0" smtClean="0"/>
              <a:t>연산자는 구조체 포인터로 구조체 멤버를 참조할 때 사용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57175" y="2198687"/>
            <a:ext cx="7777162" cy="24544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24, “Kim”,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</a:rPr>
              <a:t>student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 = &amp;s;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학번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=%d 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이름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=%s 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새굴림" pitchFamily="18" charset="-127"/>
              </a:rPr>
              <a:t>키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=%f \n",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p-&gt;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number,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p-&gt;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name,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p-&gt;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grade);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-&gt; </a:t>
            </a:r>
            <a:r>
              <a:rPr lang="ko-KR" altLang="en-US" smtClean="0"/>
              <a:t>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364807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49080"/>
            <a:ext cx="3571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899592" y="1052736"/>
            <a:ext cx="7742237" cy="53768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포인터를 통한 구조체 참조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</a:t>
            </a:r>
            <a:r>
              <a:rPr lang="en-US" altLang="en-US" sz="1600" dirty="0">
                <a:latin typeface="Trebuchet MS" panose="020B0603020202020204" pitchFamily="34" charset="0"/>
              </a:rPr>
              <a:t>include 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int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char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double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20070001, "</a:t>
            </a:r>
            <a:r>
              <a:rPr lang="ko-KR" altLang="en-US" sz="1600" dirty="0">
                <a:latin typeface="Trebuchet MS" panose="020B0603020202020204" pitchFamily="34" charset="0"/>
              </a:rPr>
              <a:t>홍길동</a:t>
            </a:r>
            <a:r>
              <a:rPr lang="en-US" altLang="ko-KR" sz="1600" dirty="0">
                <a:latin typeface="Trebuchet MS" panose="020B0603020202020204" pitchFamily="34" charset="0"/>
              </a:rPr>
              <a:t>", 4.3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d 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s 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f 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, s.name, </a:t>
            </a:r>
            <a:r>
              <a:rPr lang="en-US" altLang="en-US" sz="16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d 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s 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f \n",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d 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s 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=%</a:t>
            </a:r>
            <a:r>
              <a:rPr lang="en-US" altLang="en-US" sz="1600" dirty="0">
                <a:latin typeface="Trebuchet MS" panose="020B0603020202020204" pitchFamily="34" charset="0"/>
              </a:rPr>
              <a:t>f \n",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latin typeface="Trebuchet MS" pitchFamily="34" charset="0"/>
              </a:rPr>
              <a:t>학번</a:t>
            </a:r>
            <a:r>
              <a:rPr lang="en-US" altLang="ko-KR" sz="1400" i="1" dirty="0">
                <a:latin typeface="Trebuchet MS" pitchFamily="34" charset="0"/>
              </a:rPr>
              <a:t>=20190001 </a:t>
            </a:r>
            <a:r>
              <a:rPr lang="ko-KR" altLang="en-US" sz="1400" i="1" dirty="0">
                <a:latin typeface="Trebuchet MS" pitchFamily="34" charset="0"/>
              </a:rPr>
              <a:t>이름</a:t>
            </a:r>
            <a:r>
              <a:rPr lang="en-US" altLang="ko-KR" sz="1400" i="1" dirty="0">
                <a:latin typeface="Trebuchet MS" pitchFamily="34" charset="0"/>
              </a:rPr>
              <a:t>=</a:t>
            </a:r>
            <a:r>
              <a:rPr lang="ko-KR" altLang="en-US" sz="1400" i="1" dirty="0">
                <a:latin typeface="Trebuchet MS" pitchFamily="34" charset="0"/>
              </a:rPr>
              <a:t>홍길동 학점</a:t>
            </a:r>
            <a:r>
              <a:rPr lang="en-US" altLang="ko-KR" sz="1400" i="1" dirty="0">
                <a:latin typeface="Trebuchet MS" pitchFamily="34" charset="0"/>
              </a:rPr>
              <a:t>=4.300000</a:t>
            </a:r>
          </a:p>
        </p:txBody>
      </p:sp>
    </p:spTree>
    <p:extLst>
      <p:ext uri="{BB962C8B-B14F-4D97-AF65-F5344CB8AC3E}">
        <p14:creationId xmlns:p14="http://schemas.microsoft.com/office/powerpoint/2010/main" val="12505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84212" y="1628800"/>
            <a:ext cx="7775575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date *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dob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4212" y="1628800"/>
            <a:ext cx="223160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03863" y="3030583"/>
            <a:ext cx="705394" cy="1767840"/>
          </a:xfrm>
          <a:custGeom>
            <a:avLst/>
            <a:gdLst>
              <a:gd name="connsiteX0" fmla="*/ 0 w 705394"/>
              <a:gd name="connsiteY0" fmla="*/ 1767840 h 1767840"/>
              <a:gd name="connsiteX1" fmla="*/ 52251 w 705394"/>
              <a:gd name="connsiteY1" fmla="*/ 1715588 h 1767840"/>
              <a:gd name="connsiteX2" fmla="*/ 69668 w 705394"/>
              <a:gd name="connsiteY2" fmla="*/ 1689463 h 1767840"/>
              <a:gd name="connsiteX3" fmla="*/ 95794 w 705394"/>
              <a:gd name="connsiteY3" fmla="*/ 1672046 h 1767840"/>
              <a:gd name="connsiteX4" fmla="*/ 182880 w 705394"/>
              <a:gd name="connsiteY4" fmla="*/ 1584960 h 1767840"/>
              <a:gd name="connsiteX5" fmla="*/ 287383 w 705394"/>
              <a:gd name="connsiteY5" fmla="*/ 1480457 h 1767840"/>
              <a:gd name="connsiteX6" fmla="*/ 313508 w 705394"/>
              <a:gd name="connsiteY6" fmla="*/ 1454331 h 1767840"/>
              <a:gd name="connsiteX7" fmla="*/ 374468 w 705394"/>
              <a:gd name="connsiteY7" fmla="*/ 1402080 h 1767840"/>
              <a:gd name="connsiteX8" fmla="*/ 391886 w 705394"/>
              <a:gd name="connsiteY8" fmla="*/ 1375954 h 1767840"/>
              <a:gd name="connsiteX9" fmla="*/ 444137 w 705394"/>
              <a:gd name="connsiteY9" fmla="*/ 1306286 h 1767840"/>
              <a:gd name="connsiteX10" fmla="*/ 531223 w 705394"/>
              <a:gd name="connsiteY10" fmla="*/ 1184366 h 1767840"/>
              <a:gd name="connsiteX11" fmla="*/ 566057 w 705394"/>
              <a:gd name="connsiteY11" fmla="*/ 1079863 h 1767840"/>
              <a:gd name="connsiteX12" fmla="*/ 592183 w 705394"/>
              <a:gd name="connsiteY12" fmla="*/ 1027611 h 1767840"/>
              <a:gd name="connsiteX13" fmla="*/ 627017 w 705394"/>
              <a:gd name="connsiteY13" fmla="*/ 923108 h 1767840"/>
              <a:gd name="connsiteX14" fmla="*/ 644434 w 705394"/>
              <a:gd name="connsiteY14" fmla="*/ 879566 h 1767840"/>
              <a:gd name="connsiteX15" fmla="*/ 661851 w 705394"/>
              <a:gd name="connsiteY15" fmla="*/ 827314 h 1767840"/>
              <a:gd name="connsiteX16" fmla="*/ 687977 w 705394"/>
              <a:gd name="connsiteY16" fmla="*/ 766354 h 1767840"/>
              <a:gd name="connsiteX17" fmla="*/ 696686 w 705394"/>
              <a:gd name="connsiteY17" fmla="*/ 705394 h 1767840"/>
              <a:gd name="connsiteX18" fmla="*/ 705394 w 705394"/>
              <a:gd name="connsiteY18" fmla="*/ 653143 h 1767840"/>
              <a:gd name="connsiteX19" fmla="*/ 696686 w 705394"/>
              <a:gd name="connsiteY19" fmla="*/ 452846 h 1767840"/>
              <a:gd name="connsiteX20" fmla="*/ 679268 w 705394"/>
              <a:gd name="connsiteY20" fmla="*/ 435428 h 1767840"/>
              <a:gd name="connsiteX21" fmla="*/ 644434 w 705394"/>
              <a:gd name="connsiteY21" fmla="*/ 357051 h 1767840"/>
              <a:gd name="connsiteX22" fmla="*/ 600891 w 705394"/>
              <a:gd name="connsiteY22" fmla="*/ 287383 h 1767840"/>
              <a:gd name="connsiteX23" fmla="*/ 557348 w 705394"/>
              <a:gd name="connsiteY23" fmla="*/ 209006 h 1767840"/>
              <a:gd name="connsiteX24" fmla="*/ 531223 w 705394"/>
              <a:gd name="connsiteY24" fmla="*/ 174171 h 1767840"/>
              <a:gd name="connsiteX25" fmla="*/ 496388 w 705394"/>
              <a:gd name="connsiteY25" fmla="*/ 148046 h 1767840"/>
              <a:gd name="connsiteX26" fmla="*/ 452846 w 705394"/>
              <a:gd name="connsiteY26" fmla="*/ 104503 h 1767840"/>
              <a:gd name="connsiteX27" fmla="*/ 418011 w 705394"/>
              <a:gd name="connsiteY27" fmla="*/ 69668 h 1767840"/>
              <a:gd name="connsiteX28" fmla="*/ 391886 w 705394"/>
              <a:gd name="connsiteY28" fmla="*/ 52251 h 1767840"/>
              <a:gd name="connsiteX29" fmla="*/ 357051 w 705394"/>
              <a:gd name="connsiteY29" fmla="*/ 8708 h 1767840"/>
              <a:gd name="connsiteX30" fmla="*/ 339634 w 705394"/>
              <a:gd name="connsiteY30" fmla="*/ 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5394" h="1767840">
                <a:moveTo>
                  <a:pt x="0" y="1767840"/>
                </a:moveTo>
                <a:cubicBezTo>
                  <a:pt x="17417" y="1750423"/>
                  <a:pt x="35887" y="1733998"/>
                  <a:pt x="52251" y="1715588"/>
                </a:cubicBezTo>
                <a:cubicBezTo>
                  <a:pt x="59204" y="1707765"/>
                  <a:pt x="62267" y="1696864"/>
                  <a:pt x="69668" y="1689463"/>
                </a:cubicBezTo>
                <a:cubicBezTo>
                  <a:pt x="77069" y="1682062"/>
                  <a:pt x="88103" y="1679145"/>
                  <a:pt x="95794" y="1672046"/>
                </a:cubicBezTo>
                <a:cubicBezTo>
                  <a:pt x="125960" y="1644201"/>
                  <a:pt x="153851" y="1613989"/>
                  <a:pt x="182880" y="1584960"/>
                </a:cubicBezTo>
                <a:lnTo>
                  <a:pt x="287383" y="1480457"/>
                </a:lnTo>
                <a:cubicBezTo>
                  <a:pt x="296091" y="1471748"/>
                  <a:pt x="304157" y="1462346"/>
                  <a:pt x="313508" y="1454331"/>
                </a:cubicBezTo>
                <a:cubicBezTo>
                  <a:pt x="333828" y="1436914"/>
                  <a:pt x="355544" y="1421004"/>
                  <a:pt x="374468" y="1402080"/>
                </a:cubicBezTo>
                <a:cubicBezTo>
                  <a:pt x="381869" y="1394679"/>
                  <a:pt x="385730" y="1384419"/>
                  <a:pt x="391886" y="1375954"/>
                </a:cubicBezTo>
                <a:cubicBezTo>
                  <a:pt x="408960" y="1352478"/>
                  <a:pt x="427397" y="1330001"/>
                  <a:pt x="444137" y="1306286"/>
                </a:cubicBezTo>
                <a:cubicBezTo>
                  <a:pt x="537972" y="1173352"/>
                  <a:pt x="458259" y="1275567"/>
                  <a:pt x="531223" y="1184366"/>
                </a:cubicBezTo>
                <a:cubicBezTo>
                  <a:pt x="542834" y="1149532"/>
                  <a:pt x="549636" y="1112705"/>
                  <a:pt x="566057" y="1079863"/>
                </a:cubicBezTo>
                <a:cubicBezTo>
                  <a:pt x="574766" y="1062446"/>
                  <a:pt x="585125" y="1045760"/>
                  <a:pt x="592183" y="1027611"/>
                </a:cubicBezTo>
                <a:cubicBezTo>
                  <a:pt x="605491" y="993389"/>
                  <a:pt x="613380" y="957200"/>
                  <a:pt x="627017" y="923108"/>
                </a:cubicBezTo>
                <a:cubicBezTo>
                  <a:pt x="632823" y="908594"/>
                  <a:pt x="639092" y="894257"/>
                  <a:pt x="644434" y="879566"/>
                </a:cubicBezTo>
                <a:cubicBezTo>
                  <a:pt x="650708" y="862312"/>
                  <a:pt x="654619" y="844189"/>
                  <a:pt x="661851" y="827314"/>
                </a:cubicBezTo>
                <a:lnTo>
                  <a:pt x="687977" y="766354"/>
                </a:lnTo>
                <a:cubicBezTo>
                  <a:pt x="690880" y="746034"/>
                  <a:pt x="693565" y="725682"/>
                  <a:pt x="696686" y="705394"/>
                </a:cubicBezTo>
                <a:cubicBezTo>
                  <a:pt x="699371" y="687942"/>
                  <a:pt x="705394" y="670800"/>
                  <a:pt x="705394" y="653143"/>
                </a:cubicBezTo>
                <a:cubicBezTo>
                  <a:pt x="705394" y="586314"/>
                  <a:pt x="704648" y="519199"/>
                  <a:pt x="696686" y="452846"/>
                </a:cubicBezTo>
                <a:cubicBezTo>
                  <a:pt x="695708" y="444694"/>
                  <a:pt x="685074" y="441234"/>
                  <a:pt x="679268" y="435428"/>
                </a:cubicBezTo>
                <a:cubicBezTo>
                  <a:pt x="658541" y="373248"/>
                  <a:pt x="672035" y="398453"/>
                  <a:pt x="644434" y="357051"/>
                </a:cubicBezTo>
                <a:cubicBezTo>
                  <a:pt x="623707" y="294871"/>
                  <a:pt x="642293" y="314984"/>
                  <a:pt x="600891" y="287383"/>
                </a:cubicBezTo>
                <a:cubicBezTo>
                  <a:pt x="584288" y="254176"/>
                  <a:pt x="579223" y="241819"/>
                  <a:pt x="557348" y="209006"/>
                </a:cubicBezTo>
                <a:cubicBezTo>
                  <a:pt x="549297" y="196929"/>
                  <a:pt x="541486" y="184434"/>
                  <a:pt x="531223" y="174171"/>
                </a:cubicBezTo>
                <a:cubicBezTo>
                  <a:pt x="520960" y="163908"/>
                  <a:pt x="508000" y="156754"/>
                  <a:pt x="496388" y="148046"/>
                </a:cubicBezTo>
                <a:cubicBezTo>
                  <a:pt x="462845" y="97730"/>
                  <a:pt x="498000" y="143207"/>
                  <a:pt x="452846" y="104503"/>
                </a:cubicBezTo>
                <a:cubicBezTo>
                  <a:pt x="440378" y="93816"/>
                  <a:pt x="429623" y="81280"/>
                  <a:pt x="418011" y="69668"/>
                </a:cubicBezTo>
                <a:cubicBezTo>
                  <a:pt x="410610" y="62267"/>
                  <a:pt x="400059" y="58789"/>
                  <a:pt x="391886" y="52251"/>
                </a:cubicBezTo>
                <a:cubicBezTo>
                  <a:pt x="348788" y="17773"/>
                  <a:pt x="402323" y="53980"/>
                  <a:pt x="357051" y="8708"/>
                </a:cubicBezTo>
                <a:cubicBezTo>
                  <a:pt x="352461" y="4118"/>
                  <a:pt x="345440" y="2903"/>
                  <a:pt x="3396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멤버로 가지는 구조체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84212" y="1700808"/>
            <a:ext cx="7775575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anose="020B0603020202020204" pitchFamily="34" charset="0"/>
              </a:rPr>
              <a:t>int </a:t>
            </a:r>
            <a:r>
              <a:rPr lang="en-US" altLang="en-US" sz="1600" dirty="0">
                <a:latin typeface="Trebuchet MS" panose="020B0603020202020204" pitchFamily="34" charset="0"/>
              </a:rPr>
              <a:t>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date d = { 3, 20, 1980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 = { 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20190001</a:t>
            </a:r>
            <a:r>
              <a:rPr lang="en-US" altLang="en-US" sz="1600" dirty="0">
                <a:latin typeface="Trebuchet MS" panose="020B0603020202020204" pitchFamily="34" charset="0"/>
              </a:rPr>
              <a:t>, "Kim", 4.3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s\n",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f\n",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생년월일</a:t>
            </a:r>
            <a:r>
              <a:rPr lang="en-US" altLang="ko-KR" sz="1600" dirty="0">
                <a:latin typeface="Trebuchet MS" panose="020B0603020202020204" pitchFamily="34" charset="0"/>
              </a:rPr>
              <a:t>: %</a:t>
            </a:r>
            <a:r>
              <a:rPr lang="en-US" altLang="en-US" sz="1600" dirty="0">
                <a:latin typeface="Trebuchet MS" panose="020B0603020202020204" pitchFamily="34" charset="0"/>
              </a:rPr>
              <a:t>d</a:t>
            </a:r>
            <a:r>
              <a:rPr lang="ko-KR" altLang="en-US" sz="1600" dirty="0">
                <a:latin typeface="Trebuchet MS" panose="020B0603020202020204" pitchFamily="34" charset="0"/>
              </a:rPr>
              <a:t>년 </a:t>
            </a:r>
            <a:r>
              <a:rPr lang="en-US" altLang="ko-KR" sz="1600" dirty="0">
                <a:latin typeface="Trebuchet MS" panose="020B0603020202020204" pitchFamily="34" charset="0"/>
              </a:rPr>
              <a:t>%</a:t>
            </a:r>
            <a:r>
              <a:rPr lang="en-US" altLang="en-US" sz="1600" dirty="0">
                <a:latin typeface="Trebuchet MS" panose="020B0603020202020204" pitchFamily="34" charset="0"/>
              </a:rPr>
              <a:t>d</a:t>
            </a:r>
            <a:r>
              <a:rPr lang="ko-KR" altLang="en-US" sz="1600" dirty="0">
                <a:latin typeface="Trebuchet MS" panose="020B0603020202020204" pitchFamily="34" charset="0"/>
              </a:rPr>
              <a:t>월 </a:t>
            </a:r>
            <a:r>
              <a:rPr lang="en-US" altLang="ko-KR" sz="1600" dirty="0">
                <a:latin typeface="Trebuchet MS" panose="020B0603020202020204" pitchFamily="34" charset="0"/>
              </a:rPr>
              <a:t>%</a:t>
            </a:r>
            <a:r>
              <a:rPr lang="en-US" altLang="en-US" sz="1600" dirty="0">
                <a:latin typeface="Trebuchet MS" panose="020B0603020202020204" pitchFamily="34" charset="0"/>
              </a:rPr>
              <a:t>d</a:t>
            </a:r>
            <a:r>
              <a:rPr lang="ko-KR" altLang="en-US" sz="1600" dirty="0">
                <a:latin typeface="Trebuchet MS" panose="020B0603020202020204" pitchFamily="34" charset="0"/>
              </a:rPr>
              <a:t>일</a:t>
            </a:r>
            <a:r>
              <a:rPr lang="en-US" altLang="ko-KR" sz="1600" dirty="0">
                <a:latin typeface="Trebuchet MS" panose="020B0603020202020204" pitchFamily="34" charset="0"/>
              </a:rPr>
              <a:t>\</a:t>
            </a:r>
            <a:r>
              <a:rPr lang="en-US" altLang="en-US" sz="1600" dirty="0">
                <a:latin typeface="Trebuchet MS" panose="020B0603020202020204" pitchFamily="34" charset="0"/>
              </a:rPr>
              <a:t>n", 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-&gt;year, 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-&gt;month, </a:t>
            </a:r>
            <a:r>
              <a:rPr lang="en-US" altLang="en-US" sz="1600" dirty="0" err="1">
                <a:latin typeface="Trebuchet MS" panose="020B0603020202020204" pitchFamily="34" charset="0"/>
              </a:rPr>
              <a:t>s.dob</a:t>
            </a:r>
            <a:r>
              <a:rPr lang="en-US" altLang="en-US" sz="1600" dirty="0">
                <a:latin typeface="Trebuchet MS" panose="020B0603020202020204" pitchFamily="34" charset="0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351461" y="1775123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20190001</a:t>
            </a: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Kim</a:t>
            </a:r>
          </a:p>
          <a:p>
            <a:r>
              <a:rPr lang="ko-KR" altLang="en-US" sz="1400" dirty="0">
                <a:latin typeface="Trebuchet MS" pitchFamily="34" charset="0"/>
              </a:rPr>
              <a:t>학점</a:t>
            </a:r>
            <a:r>
              <a:rPr lang="en-US" altLang="ko-KR" sz="1400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dirty="0">
                <a:latin typeface="Trebuchet MS" pitchFamily="34" charset="0"/>
              </a:rPr>
              <a:t>생년월일</a:t>
            </a:r>
            <a:r>
              <a:rPr lang="en-US" altLang="ko-KR" sz="1400" dirty="0">
                <a:latin typeface="Trebuchet MS" pitchFamily="34" charset="0"/>
              </a:rPr>
              <a:t>: 1990</a:t>
            </a:r>
            <a:r>
              <a:rPr lang="ko-KR" altLang="en-US" sz="1400" dirty="0">
                <a:latin typeface="Trebuchet MS" pitchFamily="34" charset="0"/>
              </a:rPr>
              <a:t>년 </a:t>
            </a:r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월 </a:t>
            </a:r>
            <a:r>
              <a:rPr lang="en-US" altLang="ko-KR" sz="1400" dirty="0">
                <a:latin typeface="Trebuchet MS" pitchFamily="34" charset="0"/>
              </a:rPr>
              <a:t>20</a:t>
            </a:r>
            <a:r>
              <a:rPr lang="ko-KR" altLang="en-US" sz="1400" dirty="0">
                <a:latin typeface="Trebuchet MS" pitchFamily="34" charset="0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66091"/>
            <a:ext cx="8153400" cy="25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6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구조체</a:t>
            </a:r>
            <a:r>
              <a:rPr lang="ko-KR" altLang="en-US" smtClean="0"/>
              <a:t>를 함수의 인수로 전달하는 경우</a:t>
            </a:r>
          </a:p>
          <a:p>
            <a:pPr lvl="1" eaLnBrk="1" hangingPunct="1"/>
            <a:r>
              <a:rPr lang="ko-KR" altLang="en-US" smtClean="0"/>
              <a:t>구조체의 </a:t>
            </a:r>
            <a:r>
              <a:rPr lang="ko-KR" altLang="en-US" i="1" smtClean="0">
                <a:solidFill>
                  <a:schemeClr val="tx2"/>
                </a:solidFill>
              </a:rPr>
              <a:t>복사본</a:t>
            </a:r>
            <a:r>
              <a:rPr lang="ko-KR" altLang="en-US" smtClean="0"/>
              <a:t>이 함수로 전달되게 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만약 구조체의 크기가 크면 그만큼 시간과 메모리가 소요된다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" y="2886075"/>
            <a:ext cx="8572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구조체의 포인터</a:t>
            </a:r>
            <a:r>
              <a:rPr lang="ko-KR" altLang="en-US" dirty="0" smtClean="0"/>
              <a:t>를 함수의 인수로 전달하는 경우 </a:t>
            </a:r>
          </a:p>
          <a:p>
            <a:pPr lvl="1" eaLnBrk="1" hangingPunct="1"/>
            <a:r>
              <a:rPr lang="ko-KR" altLang="en-US" dirty="0" smtClean="0"/>
              <a:t>시간과 공간을 절약할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원본 훼손의 가능성이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3" y="2852936"/>
            <a:ext cx="8372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학생에 대한 데이터를 하나로 모으려면</a:t>
            </a:r>
            <a:r>
              <a:rPr lang="en-US" altLang="ko-KR" smtClean="0"/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</a:t>
            </a:r>
            <a:endParaRPr lang="ko-KR" altLang="en-US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01861"/>
            <a:ext cx="3166268" cy="25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복사본이 반환된다</a:t>
            </a:r>
            <a:r>
              <a:rPr lang="en-US" altLang="ko-KR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" y="2204864"/>
            <a:ext cx="8458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벡터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벡터의 합을 구하는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get_vector_sum</a:t>
            </a:r>
            <a:r>
              <a:rPr lang="en-US" altLang="ko-KR" dirty="0"/>
              <a:t>()</a:t>
            </a:r>
            <a:r>
              <a:rPr lang="ko-KR" altLang="en-US" dirty="0"/>
              <a:t>를 제작하여 보자</a:t>
            </a:r>
            <a:r>
              <a:rPr lang="en-US" altLang="ko-KR" dirty="0"/>
              <a:t>. </a:t>
            </a:r>
            <a:r>
              <a:rPr lang="ko-KR" altLang="en-US" dirty="0"/>
              <a:t>이 함수는 두개의 벡터를 </a:t>
            </a:r>
            <a:r>
              <a:rPr lang="ko-KR" altLang="en-US" dirty="0" smtClean="0"/>
              <a:t>인수로 받아서 </a:t>
            </a:r>
            <a:r>
              <a:rPr lang="ko-KR" altLang="en-US" dirty="0"/>
              <a:t>덧셈을 하고 덧셈의 결과로 생성된 벡터를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4439816"/>
            <a:ext cx="6624736" cy="1656184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60535" y="4943121"/>
            <a:ext cx="5360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 smtClean="0">
                <a:solidFill>
                  <a:schemeClr val="bg1"/>
                </a:solidFill>
              </a:rPr>
              <a:t>벡터의 </a:t>
            </a:r>
            <a:r>
              <a:rPr lang="ko-KR" altLang="en-US" sz="1600" i="1" dirty="0">
                <a:solidFill>
                  <a:schemeClr val="bg1"/>
                </a:solidFill>
              </a:rPr>
              <a:t>합은 </a:t>
            </a:r>
            <a:r>
              <a:rPr lang="en-US" altLang="ko-KR" sz="1600" i="1" dirty="0">
                <a:solidFill>
                  <a:schemeClr val="bg1"/>
                </a:solidFill>
              </a:rPr>
              <a:t>(7.000000, 9.000000)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93" y="2526266"/>
            <a:ext cx="2095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79500" y="1628799"/>
            <a:ext cx="7813675" cy="4751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a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b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sum = </a:t>
            </a:r>
            <a:r>
              <a:rPr lang="en-US" altLang="en-US" sz="1600" dirty="0" err="1">
                <a:latin typeface="Trebuchet MS" panose="020B0603020202020204" pitchFamily="34" charset="0"/>
              </a:rPr>
              <a:t>get_vector_sum</a:t>
            </a:r>
            <a:r>
              <a:rPr lang="en-US" altLang="en-US" sz="1600" dirty="0">
                <a:latin typeface="Trebuchet MS" panose="020B0603020202020204" pitchFamily="34" charset="0"/>
              </a:rPr>
              <a:t>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벡터의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합은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(%f, %f)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sum.y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65762" y="1827212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get_vector_sum(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a, 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latin typeface="Trebuchet MS" panose="020B0603020202020204" pitchFamily="34" charset="0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result.x = a.x + b.x;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result.y = a.y + b.y;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665761" y="4775199"/>
            <a:ext cx="7813676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벡터의 합은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(7.000000, 9.000000)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41168"/>
            <a:ext cx="1675493" cy="16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공용체</a:t>
            </a:r>
            <a:r>
              <a:rPr lang="en-US" altLang="ko-KR" smtClean="0"/>
              <a:t>(union)</a:t>
            </a:r>
          </a:p>
          <a:p>
            <a:pPr lvl="1" eaLnBrk="1" hangingPunct="1"/>
            <a:r>
              <a:rPr lang="ko-KR" altLang="en-US" smtClean="0"/>
              <a:t>같은 메모리 영역을 여러 개의 변수가 공유</a:t>
            </a:r>
          </a:p>
          <a:p>
            <a:pPr lvl="1" eaLnBrk="1" hangingPunct="1"/>
            <a:r>
              <a:rPr lang="ko-KR" altLang="en-US" smtClean="0"/>
              <a:t>공용체를 선언하고 사용하는 방법은 구조체와 아주 비슷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72998" y="2924944"/>
            <a:ext cx="7632700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ko-KR" sz="1600" dirty="0">
                <a:latin typeface="Trebuchet MS" panose="020B0603020202020204" pitchFamily="34" charset="0"/>
              </a:rPr>
              <a:t> example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latin typeface="Trebuchet MS" panose="020B0603020202020204" pitchFamily="34" charset="0"/>
              </a:rPr>
              <a:t> c;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같은 공간 공유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14875"/>
            <a:ext cx="1790700" cy="176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7744" y="4653136"/>
            <a:ext cx="1513805" cy="12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27584" y="1700808"/>
            <a:ext cx="7766050" cy="3887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en-US" sz="1400" dirty="0">
                <a:latin typeface="Trebuchet MS" panose="020B0603020202020204" pitchFamily="34" charset="0"/>
              </a:rPr>
              <a:t> example 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lang="en-US" altLang="en-US" sz="14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 = 10000;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:%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v.c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v.i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-288429" y="35946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-288429" y="333117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-288429" y="369788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-288429" y="270410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0778" name="_x72993640"/>
          <p:cNvSpPr>
            <a:spLocks noChangeArrowheads="1"/>
          </p:cNvSpPr>
          <p:nvPr/>
        </p:nvSpPr>
        <p:spPr bwMode="auto">
          <a:xfrm>
            <a:off x="827584" y="5804496"/>
            <a:ext cx="7740650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v.c:A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v.i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:-858993599</a:t>
            </a:r>
          </a:p>
          <a:p>
            <a:pPr algn="just"/>
            <a:r>
              <a:rPr lang="en-US" altLang="ko-KR" sz="1400" dirty="0" err="1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v.c</a:t>
            </a:r>
            <a:r>
              <a:rPr lang="en-US" altLang="ko-KR" sz="1400" dirty="0">
                <a:solidFill>
                  <a:srgbClr val="000000"/>
                </a:solidFill>
                <a:latin typeface="Comic Sans MS" pitchFamily="66" charset="0"/>
                <a:ea typeface="강낭콩"/>
                <a:cs typeface="강낭콩"/>
              </a:rPr>
              <a:t>:† v.i:10000</a:t>
            </a:r>
            <a:endParaRPr lang="en-US" altLang="ko-KR" sz="1400" dirty="0">
              <a:latin typeface="Comic Sans MS" pitchFamily="66" charset="0"/>
            </a:endParaRPr>
          </a:p>
        </p:txBody>
      </p:sp>
      <p:sp>
        <p:nvSpPr>
          <p:cNvPr id="160807" name="AutoShape 39"/>
          <p:cNvSpPr>
            <a:spLocks/>
          </p:cNvSpPr>
          <p:nvPr/>
        </p:nvSpPr>
        <p:spPr bwMode="auto">
          <a:xfrm>
            <a:off x="899021" y="2132608"/>
            <a:ext cx="1368425" cy="863600"/>
          </a:xfrm>
          <a:prstGeom prst="borderCallout2">
            <a:avLst>
              <a:gd name="adj1" fmla="val 13236"/>
              <a:gd name="adj2" fmla="val 105569"/>
              <a:gd name="adj3" fmla="val 13236"/>
              <a:gd name="adj4" fmla="val 172042"/>
              <a:gd name="adj5" fmla="val 26287"/>
              <a:gd name="adj6" fmla="val 24176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08" name="Text Box 40"/>
          <p:cNvSpPr txBox="1">
            <a:spLocks noChangeArrowheads="1"/>
          </p:cNvSpPr>
          <p:nvPr/>
        </p:nvSpPr>
        <p:spPr bwMode="auto">
          <a:xfrm>
            <a:off x="4139109" y="2204046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선언</a:t>
            </a:r>
          </a:p>
        </p:txBody>
      </p:sp>
      <p:sp>
        <p:nvSpPr>
          <p:cNvPr id="160809" name="AutoShape 41"/>
          <p:cNvSpPr>
            <a:spLocks/>
          </p:cNvSpPr>
          <p:nvPr/>
        </p:nvSpPr>
        <p:spPr bwMode="auto">
          <a:xfrm>
            <a:off x="1259384" y="3572471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1833"/>
              <a:gd name="adj5" fmla="val -118750"/>
              <a:gd name="adj6" fmla="val 22088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0" name="Text Box 42"/>
          <p:cNvSpPr txBox="1">
            <a:spLocks noChangeArrowheads="1"/>
          </p:cNvSpPr>
          <p:nvPr/>
        </p:nvSpPr>
        <p:spPr bwMode="auto">
          <a:xfrm>
            <a:off x="4283571" y="2924771"/>
            <a:ext cx="261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공용체 변수 선언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1" name="AutoShape 43"/>
          <p:cNvSpPr>
            <a:spLocks/>
          </p:cNvSpPr>
          <p:nvPr/>
        </p:nvSpPr>
        <p:spPr bwMode="auto">
          <a:xfrm>
            <a:off x="1259384" y="3932833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491"/>
              <a:gd name="adj5" fmla="val -162500"/>
              <a:gd name="adj6" fmla="val 2366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4355009" y="3285133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FF0000"/>
                </a:solidFill>
              </a:rPr>
              <a:t>char </a:t>
            </a:r>
            <a:r>
              <a:rPr lang="ko-KR" altLang="en-US" sz="1400">
                <a:solidFill>
                  <a:srgbClr val="FF0000"/>
                </a:solidFill>
              </a:rPr>
              <a:t>형으로 참조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4428034" y="4580533"/>
            <a:ext cx="2617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FF0000"/>
                </a:solidFill>
              </a:rPr>
              <a:t>int </a:t>
            </a:r>
            <a:r>
              <a:rPr lang="ko-KR" altLang="en-US" sz="1400" dirty="0">
                <a:solidFill>
                  <a:srgbClr val="FF0000"/>
                </a:solidFill>
              </a:rPr>
              <a:t>형으로 참조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0814" name="AutoShape 46"/>
          <p:cNvSpPr>
            <a:spLocks/>
          </p:cNvSpPr>
          <p:nvPr/>
        </p:nvSpPr>
        <p:spPr bwMode="auto">
          <a:xfrm>
            <a:off x="1245096" y="4580533"/>
            <a:ext cx="1368425" cy="330200"/>
          </a:xfrm>
          <a:prstGeom prst="borderCallout2">
            <a:avLst>
              <a:gd name="adj1" fmla="val 34616"/>
              <a:gd name="adj2" fmla="val 105569"/>
              <a:gd name="adj3" fmla="val 34616"/>
              <a:gd name="adj4" fmla="val 169375"/>
              <a:gd name="adj5" fmla="val 51444"/>
              <a:gd name="adj6" fmla="val 23654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17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8" grpId="0" animBg="1"/>
      <p:bldP spid="160807" grpId="0" animBg="1"/>
      <p:bldP spid="160808" grpId="0"/>
      <p:bldP spid="160809" grpId="0" animBg="1"/>
      <p:bldP spid="160810" grpId="0"/>
      <p:bldP spid="160811" grpId="0" animBg="1"/>
      <p:bldP spid="160812" grpId="0"/>
      <p:bldP spid="160813" grpId="0"/>
      <p:bldP spid="1608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99592" y="1772816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STU_NUMBER </a:t>
            </a:r>
            <a:r>
              <a:rPr lang="en-US" altLang="ko-KR" sz="1600" dirty="0" smtClean="0">
                <a:latin typeface="Trebuchet MS" pitchFamily="34" charset="0"/>
              </a:rPr>
              <a:t>1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 2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type;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union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stu_number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학번</a:t>
            </a:r>
            <a:endParaRPr lang="ko-KR" altLang="en-US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[15];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주민등록번호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id;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name[20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115616" y="1916832"/>
            <a:ext cx="7813675" cy="439169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s)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switch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s.type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학번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s.id.stu_number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REG_NUMBER: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주민등록번호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s.id.reg_number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%s\n"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s.name);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default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타입오류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r>
              <a:rPr lang="en-US" altLang="ko-KR" sz="1600" dirty="0" smtClean="0"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공용체에</a:t>
            </a:r>
            <a:r>
              <a:rPr lang="ko-KR" altLang="en-US" dirty="0" smtClean="0"/>
              <a:t> 타입 필드 사용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52373" y="1772816"/>
            <a:ext cx="7813675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s1, s2;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 smtClean="0"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s1.type </a:t>
            </a:r>
            <a:r>
              <a:rPr lang="en-US" altLang="ko-KR" sz="1600" dirty="0">
                <a:latin typeface="Trebuchet MS" pitchFamily="34" charset="0"/>
              </a:rPr>
              <a:t>= STU_NUMBER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s1.id.stu_number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20190001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(s1.name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홍길동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s2.type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REG_NUMBER;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(s2.id.reg_number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"860101-1056076"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strcpy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(s2.name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김철수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print(s1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print(s2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en-US" altLang="ko-KR" sz="1400" dirty="0" smtClean="0">
                <a:latin typeface="Trebuchet MS" pitchFamily="34" charset="0"/>
              </a:rPr>
              <a:t>20190001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주민등록번호</a:t>
            </a:r>
            <a:r>
              <a:rPr lang="en-US" altLang="ko-KR" sz="1400" dirty="0">
                <a:latin typeface="Trebuchet MS" pitchFamily="34" charset="0"/>
              </a:rPr>
              <a:t>: 860101-1056076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김철수</a:t>
            </a:r>
          </a:p>
        </p:txBody>
      </p:sp>
    </p:spTree>
    <p:extLst>
      <p:ext uri="{BB962C8B-B14F-4D97-AF65-F5344CB8AC3E}">
        <p14:creationId xmlns:p14="http://schemas.microsoft.com/office/powerpoint/2010/main" val="39489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sz="1800" dirty="0" err="1"/>
              <a:t>공용체의</a:t>
            </a:r>
            <a:r>
              <a:rPr lang="ko-KR" altLang="en-US" sz="1800" dirty="0"/>
              <a:t> 선언에 </a:t>
            </a:r>
            <a:r>
              <a:rPr lang="ko-KR" altLang="en-US" sz="1800" dirty="0" smtClean="0"/>
              <a:t>사용하는 키워드는 </a:t>
            </a:r>
            <a:r>
              <a:rPr lang="en-US" altLang="ko-KR" sz="1800" dirty="0"/>
              <a:t>_______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sz="1800" dirty="0" err="1"/>
              <a:t>공용체에</a:t>
            </a:r>
            <a:r>
              <a:rPr lang="ko-KR" altLang="en-US" sz="1800" dirty="0"/>
              <a:t> 할당되는 메모리의 크기는 어떻게 결정되는가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506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2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구조체의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860032" y="4005064"/>
            <a:ext cx="2016125" cy="1800225"/>
          </a:xfrm>
          <a:prstGeom prst="wedgeEllipseCallout">
            <a:avLst>
              <a:gd name="adj1" fmla="val 9942"/>
              <a:gd name="adj2" fmla="val -851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구조체를 사용하면 변수들을 하나로 묶을 수 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" y="1628775"/>
            <a:ext cx="8334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  <a:ea typeface="새굴림" pitchFamily="18" charset="-127"/>
              </a:rPr>
              <a:t>열거형</a:t>
            </a:r>
            <a:r>
              <a:rPr lang="en-US" altLang="ko-KR" i="1" smtClean="0">
                <a:solidFill>
                  <a:srgbClr val="FF0000"/>
                </a:solidFill>
                <a:ea typeface="새굴림" pitchFamily="18" charset="-127"/>
              </a:rPr>
              <a:t>(enumeration)</a:t>
            </a:r>
            <a:r>
              <a:rPr lang="ko-KR" altLang="en-US" smtClean="0">
                <a:ea typeface="새굴림" pitchFamily="18" charset="-127"/>
              </a:rPr>
              <a:t>이란 변수가 가질 수 있는 값들을 미리 열거해놓은 자료형</a:t>
            </a:r>
          </a:p>
          <a:p>
            <a:pPr eaLnBrk="1" hangingPunct="1"/>
            <a:r>
              <a:rPr lang="en-US" altLang="ko-KR" smtClean="0">
                <a:ea typeface="새굴림" pitchFamily="18" charset="-127"/>
              </a:rPr>
              <a:t>(</a:t>
            </a:r>
            <a:r>
              <a:rPr lang="ko-KR" altLang="en-US" smtClean="0">
                <a:ea typeface="새굴림" pitchFamily="18" charset="-127"/>
              </a:rPr>
              <a:t>예</a:t>
            </a:r>
            <a:r>
              <a:rPr lang="en-US" altLang="ko-KR" smtClean="0">
                <a:ea typeface="새굴림" pitchFamily="18" charset="-127"/>
              </a:rPr>
              <a:t>) </a:t>
            </a:r>
            <a:r>
              <a:rPr lang="ko-KR" altLang="en-US" smtClean="0">
                <a:ea typeface="새굴림" pitchFamily="18" charset="-127"/>
              </a:rPr>
              <a:t>요일을 저장하고 있는 변수는 </a:t>
            </a:r>
            <a:r>
              <a:rPr lang="en-US" altLang="ko-KR" smtClean="0">
                <a:ea typeface="새굴림" pitchFamily="18" charset="-127"/>
              </a:rPr>
              <a:t>{ </a:t>
            </a:r>
            <a:r>
              <a:rPr lang="ko-KR" altLang="en-US" smtClean="0">
                <a:ea typeface="새굴림" pitchFamily="18" charset="-127"/>
              </a:rPr>
              <a:t>일요일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화요일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수요일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목요일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금요일</a:t>
            </a:r>
            <a:r>
              <a:rPr lang="en-US" altLang="ko-KR" smtClean="0">
                <a:ea typeface="새굴림" pitchFamily="18" charset="-127"/>
              </a:rPr>
              <a:t>, </a:t>
            </a:r>
            <a:r>
              <a:rPr lang="ko-KR" altLang="en-US" smtClean="0">
                <a:ea typeface="새굴림" pitchFamily="18" charset="-127"/>
              </a:rPr>
              <a:t>토요일 </a:t>
            </a:r>
            <a:r>
              <a:rPr lang="en-US" altLang="ko-KR" smtClean="0">
                <a:ea typeface="새굴림" pitchFamily="18" charset="-127"/>
              </a:rPr>
              <a:t>} </a:t>
            </a:r>
            <a:r>
              <a:rPr lang="ko-KR" altLang="en-US" smtClean="0">
                <a:ea typeface="새굴림" pitchFamily="18" charset="-127"/>
              </a:rPr>
              <a:t>중의 하나의 값만 가질 수 있다</a:t>
            </a:r>
            <a:r>
              <a:rPr lang="en-US" altLang="ko-KR" smtClean="0">
                <a:ea typeface="새굴림" pitchFamily="18" charset="-127"/>
              </a:rPr>
              <a:t>.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8"/>
          <a:stretch>
            <a:fillRect/>
          </a:stretch>
        </p:blipFill>
        <p:spPr bwMode="auto">
          <a:xfrm>
            <a:off x="1763713" y="3213100"/>
            <a:ext cx="5705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선언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-373137" y="366808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47111" name="_x72317392"/>
          <p:cNvSpPr>
            <a:spLocks noChangeArrowheads="1"/>
          </p:cNvSpPr>
          <p:nvPr/>
        </p:nvSpPr>
        <p:spPr bwMode="auto">
          <a:xfrm>
            <a:off x="795957" y="4736826"/>
            <a:ext cx="8096523" cy="936104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days today;				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today = SUN;	// OK!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2987824" y="4375691"/>
            <a:ext cx="2266950" cy="358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885"/>
              <a:gd name="adj6" fmla="val -33624"/>
            </a:avLst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열거형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변수 선언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5733"/>
            <a:ext cx="8448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열거형이</a:t>
            </a:r>
            <a:r>
              <a:rPr lang="ko-KR" altLang="en-US" dirty="0" smtClean="0"/>
              <a:t>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Trebuchet MS" pitchFamily="34" charset="0"/>
              </a:rPr>
              <a:t>다음과 같이 프로그램을 작성할 수 있다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int </a:t>
            </a:r>
            <a:r>
              <a:rPr lang="en-US" altLang="ko-KR" dirty="0">
                <a:latin typeface="Trebuchet MS" pitchFamily="34" charset="0"/>
              </a:rPr>
              <a:t>today;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0;	// </a:t>
            </a:r>
            <a:r>
              <a:rPr lang="ko-KR" altLang="en-US" dirty="0">
                <a:latin typeface="Trebuchet MS" pitchFamily="34" charset="0"/>
              </a:rPr>
              <a:t>일요일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today = 1;	// </a:t>
            </a:r>
            <a:r>
              <a:rPr lang="ko-KR" altLang="en-US" dirty="0">
                <a:latin typeface="Trebuchet MS" pitchFamily="34" charset="0"/>
              </a:rPr>
              <a:t>월요일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오류를 </a:t>
            </a:r>
            <a:r>
              <a:rPr lang="ko-KR" altLang="en-US" dirty="0"/>
              <a:t>줄이고 </a:t>
            </a:r>
            <a:r>
              <a:rPr lang="ko-KR" altLang="en-US" dirty="0" err="1"/>
              <a:t>가독성을</a:t>
            </a:r>
            <a:r>
              <a:rPr lang="ko-KR" altLang="en-US" dirty="0"/>
              <a:t> 높여야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0</a:t>
            </a:r>
            <a:r>
              <a:rPr lang="ko-KR" altLang="en-US" dirty="0"/>
              <a:t>보다는 </a:t>
            </a:r>
            <a:r>
              <a:rPr lang="en-US" altLang="ko-KR" dirty="0"/>
              <a:t>SUN</a:t>
            </a:r>
            <a:r>
              <a:rPr lang="ko-KR" altLang="en-US" dirty="0"/>
              <a:t>라는 기호상수가 더 바람직하다</a:t>
            </a:r>
            <a:r>
              <a:rPr lang="en-US" altLang="ko-KR" dirty="0"/>
              <a:t>. </a:t>
            </a:r>
            <a:r>
              <a:rPr lang="ko-KR" altLang="en-US" dirty="0"/>
              <a:t>의미를 쉽게 알 수 있기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9</a:t>
            </a:r>
            <a:r>
              <a:rPr lang="ko-KR" altLang="en-US" dirty="0"/>
              <a:t>와 같은 </a:t>
            </a:r>
            <a:r>
              <a:rPr lang="ko-KR" altLang="en-US" dirty="0" err="1"/>
              <a:t>의미없는</a:t>
            </a:r>
            <a:r>
              <a:rPr lang="ko-KR" altLang="en-US" dirty="0"/>
              <a:t> 값이 대입되지 않도록 미리 차단하는 것도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 초기화 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2" name="_x72317392"/>
          <p:cNvSpPr>
            <a:spLocks noChangeArrowheads="1"/>
          </p:cNvSpPr>
          <p:nvPr/>
        </p:nvSpPr>
        <p:spPr bwMode="auto">
          <a:xfrm>
            <a:off x="834231" y="2037259"/>
            <a:ext cx="7704137" cy="1152029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SUN=0, MON=1, </a:t>
            </a:r>
            <a:r>
              <a:rPr lang="en-US" altLang="ko-KR" sz="1600" kern="0" dirty="0">
                <a:solidFill>
                  <a:srgbClr val="699B37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SUN=1, MON, TUE, WED, THU, FRI, SAT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// SUN=1, MON=2,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SUN=7, MON=1, TUE, WED, THU, FRI, SAT=6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</a:t>
            </a:r>
            <a:r>
              <a:rPr lang="en-US" altLang="ko-KR" sz="1600" kern="0" dirty="0" smtClean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ko-KR" sz="1600" kern="0" dirty="0">
                <a:solidFill>
                  <a:schemeClr val="tx2"/>
                </a:solidFill>
                <a:latin typeface="Trebuchet MS" pitchFamily="34" charset="0"/>
              </a:rPr>
              <a:t>SUN=7, MON=1, ...</a:t>
            </a:r>
            <a:endParaRPr lang="ko-KR" altLang="en-US" sz="1600" kern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4860032" y="521653"/>
            <a:ext cx="3324225" cy="1463675"/>
          </a:xfrm>
          <a:prstGeom prst="wedgeEllipseCallout">
            <a:avLst>
              <a:gd name="adj1" fmla="val -28201"/>
              <a:gd name="adj2" fmla="val 59382"/>
            </a:avLst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000" dirty="0"/>
              <a:t>값을 지정하기 않으면 </a:t>
            </a:r>
            <a:r>
              <a:rPr lang="en-US" altLang="ko-KR" sz="2000" dirty="0"/>
              <a:t>0</a:t>
            </a:r>
            <a:r>
              <a:rPr lang="ko-KR" altLang="en-US" sz="2000" dirty="0"/>
              <a:t>부터 할당</a:t>
            </a:r>
          </a:p>
        </p:txBody>
      </p:sp>
    </p:spTree>
    <p:extLst>
      <p:ext uri="{BB962C8B-B14F-4D97-AF65-F5344CB8AC3E}">
        <p14:creationId xmlns:p14="http://schemas.microsoft.com/office/powerpoint/2010/main" val="29103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열거형의 예</a:t>
            </a:r>
          </a:p>
        </p:txBody>
      </p:sp>
      <p:sp>
        <p:nvSpPr>
          <p:cNvPr id="49156" name="_x72317392"/>
          <p:cNvSpPr>
            <a:spLocks noChangeArrowheads="1"/>
          </p:cNvSpPr>
          <p:nvPr/>
        </p:nvSpPr>
        <p:spPr bwMode="auto">
          <a:xfrm>
            <a:off x="952888" y="1772816"/>
            <a:ext cx="7777162" cy="1583953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colors { white, red, blue, green, black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false, true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levels { low, medium, high };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car_types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 sedan,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suv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sports_car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van, pickup, convertible };</a:t>
            </a:r>
          </a:p>
        </p:txBody>
      </p:sp>
    </p:spTree>
    <p:extLst>
      <p:ext uri="{BB962C8B-B14F-4D97-AF65-F5344CB8AC3E}">
        <p14:creationId xmlns:p14="http://schemas.microsoft.com/office/powerpoint/2010/main" val="2927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584" y="1628800"/>
            <a:ext cx="7753350" cy="40326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{ SUN, MON, TUE, WED, THU, FRI, SAT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[] = {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sunday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monday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tuesday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wednesday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thursday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friday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saturday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enum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days 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 = WED;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번째 요일은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d,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days_name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[d]);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66924" name="_x73236504"/>
          <p:cNvSpPr>
            <a:spLocks noChangeArrowheads="1"/>
          </p:cNvSpPr>
          <p:nvPr/>
        </p:nvSpPr>
        <p:spPr bwMode="auto">
          <a:xfrm>
            <a:off x="818729" y="5931321"/>
            <a:ext cx="7813675" cy="47537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번째 요일은 </a:t>
            </a:r>
            <a:r>
              <a:rPr lang="en-US" altLang="ko-KR" sz="1400" dirty="0" err="1">
                <a:latin typeface="Trebuchet MS" pitchFamily="34" charset="0"/>
              </a:rPr>
              <a:t>wednesday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4626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열거형과 다른 방법과의 비교</a:t>
            </a:r>
          </a:p>
        </p:txBody>
      </p:sp>
      <p:graphicFrame>
        <p:nvGraphicFramePr>
          <p:cNvPr id="165974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49231"/>
              </p:ext>
            </p:extLst>
          </p:nvPr>
        </p:nvGraphicFramePr>
        <p:xfrm>
          <a:off x="716356" y="1916832"/>
          <a:ext cx="8064500" cy="3261258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정수 사용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기호 상수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열거형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#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define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OLED: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{ LCD, OLED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enum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tvtype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code;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switch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(code)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LCD: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"LCD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case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PDP: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“OLED TV\n"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    break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컴퓨터는 알기 쉬우나 사람은 기억하기 어렵다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기호 상수를 작성할 때 오류를 저지를 수 있다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컴파일러가 중복이 일어나지 않도록 체크한다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itchFamily="50" charset="-127"/>
                        </a:rPr>
                        <a:t>.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itchFamily="50" charset="-127"/>
                      </a:endParaRPr>
                    </a:p>
                  </a:txBody>
                  <a:tcPr marT="45703" marB="45703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0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열거형의</a:t>
            </a:r>
            <a:r>
              <a:rPr lang="ko-KR" altLang="en-US" sz="1800" dirty="0" smtClean="0"/>
              <a:t> 선언에 사용하는 키워드는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열거형은</a:t>
            </a:r>
            <a:r>
              <a:rPr lang="ko-KR" altLang="en-US" sz="1800" dirty="0" smtClean="0"/>
              <a:t> 어떤 경우에 사용되는가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열거형에서</a:t>
            </a:r>
            <a:r>
              <a:rPr lang="ko-KR" altLang="en-US" sz="1800" dirty="0" smtClean="0"/>
              <a:t> 특별히 값을 지정하지 않으면 자동으로 정수상수값이 할당되는가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325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3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typedef</a:t>
            </a:r>
            <a:r>
              <a:rPr lang="ko-KR" altLang="en-US" sz="3600" smtClean="0"/>
              <a:t>의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7" y="1700808"/>
            <a:ext cx="7537276" cy="31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391" y="1844824"/>
            <a:ext cx="8153400" cy="20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배열</a:t>
            </a:r>
          </a:p>
        </p:txBody>
      </p:sp>
      <p:sp>
        <p:nvSpPr>
          <p:cNvPr id="7172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591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의 예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0108" name="Rectangle 124"/>
          <p:cNvSpPr>
            <a:spLocks noChangeArrowheads="1"/>
          </p:cNvSpPr>
          <p:nvPr/>
        </p:nvSpPr>
        <p:spPr bwMode="auto">
          <a:xfrm>
            <a:off x="971600" y="1844824"/>
            <a:ext cx="7643813" cy="2143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unsiged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BYTE;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BYTE index;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index;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  unsigned 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UINT32;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INT32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	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int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eaLnBrk="0" latinLnBrk="0" hangingPunct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UINT32 k;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k;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67441" y="2513220"/>
            <a:ext cx="7643813" cy="18902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point {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x;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y;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;</a:t>
            </a:r>
            <a:endParaRPr lang="ko-KR" altLang="ko-KR" sz="1600" dirty="0">
              <a:latin typeface="Trebuchet MS" panose="020B0603020202020204" pitchFamily="34" charset="0"/>
            </a:endParaRPr>
          </a:p>
          <a:p>
            <a:pPr marL="740664" indent="-283464">
              <a:spcBef>
                <a:spcPts val="48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POINT a, b;</a:t>
            </a:r>
            <a:endParaRPr lang="ko-KR" altLang="ko-KR" sz="160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구조체로 새로운 타입 정의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구조체로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타입을 정의할 수 있다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3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87" y="2249152"/>
            <a:ext cx="2468367" cy="21749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lab: </a:t>
            </a:r>
            <a:r>
              <a:rPr lang="en-US" altLang="ko-KR" b="1" dirty="0"/>
              <a:t>2</a:t>
            </a:r>
            <a:r>
              <a:rPr lang="ko-KR" altLang="en-US" b="1" dirty="0"/>
              <a:t>차원 공간 상의 점을 </a:t>
            </a:r>
            <a:r>
              <a:rPr lang="en-US" altLang="ko-KR" b="1" dirty="0"/>
              <a:t>POINT </a:t>
            </a:r>
            <a:r>
              <a:rPr lang="ko-KR" altLang="en-US" b="1" dirty="0"/>
              <a:t>타입으로 </a:t>
            </a:r>
            <a:r>
              <a:rPr lang="ko-KR" altLang="en-US" b="1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차원 공간에서의 </a:t>
            </a:r>
            <a:r>
              <a:rPr lang="ko-KR" altLang="en-US" dirty="0"/>
              <a:t>점을 구조체로 표현한 다음에 이 구조체를 </a:t>
            </a:r>
            <a:r>
              <a:rPr lang="en-US" altLang="ko-KR" dirty="0" err="1"/>
              <a:t>typedef</a:t>
            </a:r>
            <a:r>
              <a:rPr lang="ko-KR" altLang="en-US" dirty="0"/>
              <a:t>을 이용하여 새로운 </a:t>
            </a:r>
            <a:r>
              <a:rPr lang="ko-KR" altLang="en-US" dirty="0" smtClean="0"/>
              <a:t>타입인 </a:t>
            </a:r>
            <a:r>
              <a:rPr lang="en-US" altLang="ko-KR" dirty="0" smtClean="0"/>
              <a:t>POINT</a:t>
            </a:r>
            <a:r>
              <a:rPr lang="ko-KR" altLang="en-US" dirty="0"/>
              <a:t>로 정의한다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27584" y="4439816"/>
            <a:ext cx="6624736" cy="1656184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60535" y="4943121"/>
            <a:ext cx="5360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새로운 점의 좌표는</a:t>
            </a:r>
            <a:r>
              <a:rPr lang="en-US" altLang="ko-KR" sz="1600" i="1" dirty="0">
                <a:solidFill>
                  <a:schemeClr val="bg1"/>
                </a:solidFill>
              </a:rPr>
              <a:t>(12, 13)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2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16013" y="1628800"/>
            <a:ext cx="7777162" cy="48243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 POINT;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POINT translate(POINT p, POINT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p = { 2, 3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delta = { 10, 10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POINT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translate(p, delta);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새로운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점의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좌표는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(%d, %d)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result.x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result.y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55576" y="1844824"/>
            <a:ext cx="7777162" cy="2805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POINT translate(POINT p, POINT delta)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POINT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new_p.x = p.x + delta.x;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new_p.y = p.y + delta.y;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>
                <a:latin typeface="Trebuchet MS" panose="020B0603020202020204" pitchFamily="34" charset="0"/>
              </a:rPr>
              <a:t> new_p;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2044" name="_x73236504"/>
          <p:cNvSpPr>
            <a:spLocks noChangeArrowheads="1"/>
          </p:cNvSpPr>
          <p:nvPr/>
        </p:nvSpPr>
        <p:spPr bwMode="auto">
          <a:xfrm>
            <a:off x="782563" y="4935687"/>
            <a:ext cx="7777163" cy="500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새로운 점의 좌표는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(12, 13)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typedef</a:t>
            </a:r>
            <a:r>
              <a:rPr lang="ko-KR" altLang="en-US" smtClean="0"/>
              <a:t>과 </a:t>
            </a:r>
            <a:r>
              <a:rPr lang="en-US" altLang="ko-KR" smtClean="0"/>
              <a:t>#define </a:t>
            </a:r>
            <a:r>
              <a:rPr lang="ko-KR" altLang="en-US" smtClean="0"/>
              <a:t>비교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err="1" smtClean="0"/>
              <a:t>이식성을</a:t>
            </a:r>
            <a:r>
              <a:rPr lang="ko-KR" altLang="en-US" dirty="0" smtClean="0"/>
              <a:t> 높여준다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코드를 컴퓨터 하드웨어에 독립적으로 만들 수 있다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int</a:t>
            </a:r>
            <a:r>
              <a:rPr lang="ko-KR" altLang="en-US" dirty="0" smtClean="0"/>
              <a:t>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바이트이기도 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 int</a:t>
            </a:r>
            <a:r>
              <a:rPr lang="ko-KR" altLang="en-US" dirty="0" smtClean="0"/>
              <a:t>형 대신에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INT32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INT16</a:t>
            </a:r>
            <a:r>
              <a:rPr lang="ko-KR" altLang="en-US" dirty="0" smtClean="0"/>
              <a:t>을 사용하게 되면 확실하게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바이트인지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바이트인지를 지정할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#define</a:t>
            </a:r>
            <a:r>
              <a:rPr lang="ko-KR" altLang="en-US" dirty="0" smtClean="0"/>
              <a:t>을 이용해도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과 비슷한 효과를 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다음과 같이 </a:t>
            </a:r>
            <a:r>
              <a:rPr lang="en-US" altLang="ko-KR" dirty="0" smtClean="0"/>
              <a:t>INT32</a:t>
            </a:r>
            <a:r>
              <a:rPr lang="ko-KR" altLang="en-US" dirty="0" smtClean="0"/>
              <a:t>를 정의할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#define UINT32 unsigned int</a:t>
            </a:r>
          </a:p>
          <a:p>
            <a:pPr lvl="1" eaLnBrk="1" hangingPunct="1"/>
            <a:r>
              <a:rPr lang="en-US" altLang="ko-KR" dirty="0" err="1" smtClean="0"/>
              <a:t>typedef</a:t>
            </a:r>
            <a:r>
              <a:rPr lang="en-US" altLang="ko-KR" dirty="0" smtClean="0"/>
              <a:t> float VECTOR[2];// #define</a:t>
            </a:r>
            <a:r>
              <a:rPr lang="ko-KR" altLang="en-US" dirty="0" smtClean="0"/>
              <a:t>으로는 불가능하다</a:t>
            </a:r>
            <a:r>
              <a:rPr lang="en-US" altLang="ko-KR" dirty="0" smtClean="0"/>
              <a:t>. 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문서화의 역할도 한다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err="1" smtClean="0"/>
              <a:t>typedef</a:t>
            </a:r>
            <a:r>
              <a:rPr lang="ko-KR" altLang="en-US" dirty="0" smtClean="0"/>
              <a:t>을 사용하게 되면 주석을 붙이는 것과 같은 효과</a:t>
            </a:r>
          </a:p>
        </p:txBody>
      </p:sp>
    </p:spTree>
    <p:extLst>
      <p:ext uri="{BB962C8B-B14F-4D97-AF65-F5344CB8AC3E}">
        <p14:creationId xmlns:p14="http://schemas.microsoft.com/office/powerpoint/2010/main" val="26688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typedef</a:t>
            </a:r>
            <a:r>
              <a:rPr lang="ko-KR" altLang="en-US" sz="1800" dirty="0" smtClean="0"/>
              <a:t>의 용도는 무엇인가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typedef</a:t>
            </a:r>
            <a:r>
              <a:rPr lang="ko-KR" altLang="en-US" sz="1800" dirty="0" smtClean="0"/>
              <a:t>의 장점은 무엇인가</a:t>
            </a:r>
            <a:r>
              <a:rPr lang="en-US" altLang="ko-KR" sz="1800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사원을 나타내는 구조체를 정의하고 이것을 </a:t>
            </a:r>
            <a:r>
              <a:rPr lang="en-US" altLang="ko-KR" sz="1800" dirty="0" err="1" smtClean="0"/>
              <a:t>typedef</a:t>
            </a:r>
            <a:r>
              <a:rPr lang="ko-KR" altLang="en-US" sz="1800" dirty="0" smtClean="0"/>
              <a:t>을 사용하여서 </a:t>
            </a:r>
            <a:r>
              <a:rPr lang="en-US" altLang="ko-KR" sz="1800" dirty="0" smtClean="0"/>
              <a:t>employee</a:t>
            </a:r>
            <a:r>
              <a:rPr lang="ko-KR" altLang="en-US" sz="1800" dirty="0" smtClean="0"/>
              <a:t>라는 새로운 타입으로 정의하여 보자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dirty="0" smtClean="0"/>
              <a:t>평점이 높은 학생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어느 학교나 학기가 끝나면 학과 내에서 가장 평점이 높은 학생을 선발하여서 장학금을 수여한다</a:t>
            </a:r>
            <a:r>
              <a:rPr lang="en-US" altLang="ko-KR" dirty="0"/>
              <a:t>. </a:t>
            </a:r>
            <a:r>
              <a:rPr lang="ko-KR" altLang="en-US" dirty="0"/>
              <a:t>가장 평점이 높은 학생을 찾아서 학생의 이름과 학번</a:t>
            </a:r>
            <a:r>
              <a:rPr lang="en-US" altLang="ko-KR" dirty="0"/>
              <a:t>, </a:t>
            </a:r>
            <a:r>
              <a:rPr lang="ko-KR" altLang="en-US" dirty="0"/>
              <a:t>평점을 화면에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87624" y="3429000"/>
            <a:ext cx="6624736" cy="1656184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820575" y="3932305"/>
            <a:ext cx="5360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</a:rPr>
              <a:t>평점이 가장 높은 학생은 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이름</a:t>
            </a:r>
            <a:r>
              <a:rPr lang="en-US" altLang="ko-KR" sz="1600" i="1" dirty="0">
                <a:solidFill>
                  <a:schemeClr val="bg1"/>
                </a:solidFill>
              </a:rPr>
              <a:t>: </a:t>
            </a:r>
            <a:r>
              <a:rPr lang="ko-KR" altLang="en-US" sz="1600" i="1" dirty="0">
                <a:solidFill>
                  <a:schemeClr val="bg1"/>
                </a:solidFill>
              </a:rPr>
              <a:t>홍길동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</a:rPr>
              <a:t>학번</a:t>
            </a:r>
            <a:r>
              <a:rPr lang="en-US" altLang="ko-KR" sz="1600" i="1" dirty="0">
                <a:solidFill>
                  <a:schemeClr val="bg1"/>
                </a:solidFill>
              </a:rPr>
              <a:t>: 20180001, </a:t>
            </a:r>
            <a:r>
              <a:rPr lang="ko-KR" altLang="en-US" sz="1600" i="1" dirty="0">
                <a:solidFill>
                  <a:schemeClr val="bg1"/>
                </a:solidFill>
              </a:rPr>
              <a:t>평점</a:t>
            </a:r>
            <a:r>
              <a:rPr lang="en-US" altLang="ko-KR" sz="1600" i="1" dirty="0">
                <a:solidFill>
                  <a:schemeClr val="bg1"/>
                </a:solidFill>
              </a:rPr>
              <a:t>: 4.200000)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00767" y="1772816"/>
            <a:ext cx="7777162" cy="39600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name[20];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 list[] = {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20120001,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4.2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3.2 },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20120002,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3.9 }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소스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99592" y="1227544"/>
            <a:ext cx="7777162" cy="51842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size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size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(list)/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dirty="0">
                <a:latin typeface="Trebuchet MS" pitchFamily="34" charset="0"/>
              </a:rPr>
              <a:t>(list[0]);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list[0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=1;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++)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].grade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)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super_stu</a:t>
            </a:r>
            <a:r>
              <a:rPr lang="en-US" altLang="ko-KR" sz="1600" dirty="0">
                <a:latin typeface="Trebuchet MS" pitchFamily="34" charset="0"/>
              </a:rPr>
              <a:t> = 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평점이 가장 높은 학생은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%s,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학번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%d,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평점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%f)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super_stu.name,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super_stu.grade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구조체와 배열의 차이점을 이야기해보라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복소수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날짜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화면의 좌표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사각형 등을 표현하는데 필요한 데이터를 나열해보라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학생들에 대한 정보를 사용자로부터 받게끔 프로그램을 수정하라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smtClean="0"/>
              <a:t>최대 </a:t>
            </a:r>
            <a:r>
              <a:rPr lang="ko-KR" altLang="en-US" sz="1800" dirty="0"/>
              <a:t>평점의 학생을 찾는 부분을 함수 </a:t>
            </a:r>
            <a:r>
              <a:rPr lang="en-US" altLang="ko-KR" sz="1800" dirty="0" err="1"/>
              <a:t>get_max_stu</a:t>
            </a:r>
            <a:r>
              <a:rPr lang="en-US" altLang="ko-KR" sz="1800" dirty="0"/>
              <a:t>()</a:t>
            </a:r>
            <a:r>
              <a:rPr lang="ko-KR" altLang="en-US" sz="1800" dirty="0"/>
              <a:t>로 독립시켜서 전체 프로그램을 다시 </a:t>
            </a:r>
            <a:r>
              <a:rPr lang="ko-KR" altLang="en-US" sz="1800" dirty="0" err="1"/>
              <a:t>작상하여</a:t>
            </a:r>
            <a:r>
              <a:rPr lang="ko-KR" altLang="en-US" sz="1800" dirty="0"/>
              <a:t> 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4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8153400" cy="29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 선언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87450" y="1628775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구조체 선언은 변수 선언은 아님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7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51847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1771</Words>
  <Application>Microsoft Office PowerPoint</Application>
  <PresentationFormat>화면 슬라이드 쇼(4:3)</PresentationFormat>
  <Paragraphs>729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71</vt:i4>
      </vt:variant>
    </vt:vector>
  </HeadingPairs>
  <TitlesOfParts>
    <vt:vector size="88" baseType="lpstr">
      <vt:lpstr>HY얕은샘물M</vt:lpstr>
      <vt:lpstr>강낭콩</vt:lpstr>
      <vt:lpstr>굴림</vt:lpstr>
      <vt:lpstr>돋움체</vt:lpstr>
      <vt:lpstr>새굴림</vt:lpstr>
      <vt:lpstr>휴먼명조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PowerPoint 프레젠테이션</vt:lpstr>
      <vt:lpstr>이번 장에서 학습할 내용</vt:lpstr>
      <vt:lpstr>자료형의 분류</vt:lpstr>
      <vt:lpstr>구조체의 필요성</vt:lpstr>
      <vt:lpstr>구조체의 필요성</vt:lpstr>
      <vt:lpstr>구조체와 배열</vt:lpstr>
      <vt:lpstr>중간 점검</vt:lpstr>
      <vt:lpstr>구조체 선언</vt:lpstr>
      <vt:lpstr>구조체 선언</vt:lpstr>
      <vt:lpstr>구조체 선언의 예</vt:lpstr>
      <vt:lpstr>구조체 변수 선언</vt:lpstr>
      <vt:lpstr>구조체의 초기화</vt:lpstr>
      <vt:lpstr>구조체 멤버 참조</vt:lpstr>
      <vt:lpstr>예제 #1</vt:lpstr>
      <vt:lpstr>예제 #2</vt:lpstr>
      <vt:lpstr>lab: 2차원 공간 상의 점을 구조체로 표현하기</vt:lpstr>
      <vt:lpstr>소스</vt:lpstr>
      <vt:lpstr>중간 점검</vt:lpstr>
      <vt:lpstr>구조체를 멤버로 가지는 구조체</vt:lpstr>
      <vt:lpstr>lab: 사각형을 point 구조체로 나타내기</vt:lpstr>
      <vt:lpstr>예제</vt:lpstr>
      <vt:lpstr>예제</vt:lpstr>
      <vt:lpstr>구조체 변수의 대입과 비교</vt:lpstr>
      <vt:lpstr>중간 점검</vt:lpstr>
      <vt:lpstr>구조체 배열</vt:lpstr>
      <vt:lpstr>구조체 배열</vt:lpstr>
      <vt:lpstr>구조체 배열의 초기화</vt:lpstr>
      <vt:lpstr>예제</vt:lpstr>
      <vt:lpstr>중간 점검</vt:lpstr>
      <vt:lpstr>구조체와 포인터</vt:lpstr>
      <vt:lpstr>구조체를 가리키는 포인터</vt:lpstr>
      <vt:lpstr>-&gt; 연산자</vt:lpstr>
      <vt:lpstr>-&gt; 연산자</vt:lpstr>
      <vt:lpstr>예제</vt:lpstr>
      <vt:lpstr>포인터를 멤버로 가지는 구조체</vt:lpstr>
      <vt:lpstr>포인터를 멤버로 가지는 구조체</vt:lpstr>
      <vt:lpstr>PowerPoint 프레젠테이션</vt:lpstr>
      <vt:lpstr>구조체와 함수</vt:lpstr>
      <vt:lpstr>구조체와 함수</vt:lpstr>
      <vt:lpstr>구조체를 반환하는 경우</vt:lpstr>
      <vt:lpstr>lab: 벡터 연산</vt:lpstr>
      <vt:lpstr>예제</vt:lpstr>
      <vt:lpstr>예제</vt:lpstr>
      <vt:lpstr>공용체</vt:lpstr>
      <vt:lpstr>예제</vt:lpstr>
      <vt:lpstr>공용체에 타입 필드 사용</vt:lpstr>
      <vt:lpstr>공용체에 타입 필드 사용</vt:lpstr>
      <vt:lpstr>공용체에 타입 필드 사용</vt:lpstr>
      <vt:lpstr>중간 점검</vt:lpstr>
      <vt:lpstr>열거형</vt:lpstr>
      <vt:lpstr>열거형의 선언</vt:lpstr>
      <vt:lpstr>열거형이 필요한 이유</vt:lpstr>
      <vt:lpstr>열거형 초기화 </vt:lpstr>
      <vt:lpstr>열거형의 예</vt:lpstr>
      <vt:lpstr>예제</vt:lpstr>
      <vt:lpstr>열거형과 다른 방법과의 비교</vt:lpstr>
      <vt:lpstr>중간 점검</vt:lpstr>
      <vt:lpstr>typedef의 개념</vt:lpstr>
      <vt:lpstr>typedef </vt:lpstr>
      <vt:lpstr>typedef의 예</vt:lpstr>
      <vt:lpstr>구조체로 새로운 타입 정의</vt:lpstr>
      <vt:lpstr>lab: 2차원 공간 상의 점을 POINT 타입으로 정의</vt:lpstr>
      <vt:lpstr>예제</vt:lpstr>
      <vt:lpstr>예제</vt:lpstr>
      <vt:lpstr>typedef과 #define 비교</vt:lpstr>
      <vt:lpstr>중간 점검</vt:lpstr>
      <vt:lpstr>mini project: 평점이 높은 학생 찾기</vt:lpstr>
      <vt:lpstr>소스</vt:lpstr>
      <vt:lpstr>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296</cp:revision>
  <dcterms:created xsi:type="dcterms:W3CDTF">2007-11-08T01:24:05Z</dcterms:created>
  <dcterms:modified xsi:type="dcterms:W3CDTF">2020-08-14T04:59:53Z</dcterms:modified>
</cp:coreProperties>
</file>