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4" r:id="rId3"/>
    <p:sldMasterId id="2147483756" r:id="rId4"/>
    <p:sldMasterId id="2147483768" r:id="rId5"/>
    <p:sldMasterId id="2147483780" r:id="rId6"/>
    <p:sldMasterId id="2147483792" r:id="rId7"/>
    <p:sldMasterId id="2147483804" r:id="rId8"/>
  </p:sldMasterIdLst>
  <p:notesMasterIdLst>
    <p:notesMasterId r:id="rId54"/>
  </p:notesMasterIdLst>
  <p:sldIdLst>
    <p:sldId id="483" r:id="rId9"/>
    <p:sldId id="439" r:id="rId10"/>
    <p:sldId id="440" r:id="rId11"/>
    <p:sldId id="441" r:id="rId12"/>
    <p:sldId id="442" r:id="rId13"/>
    <p:sldId id="443" r:id="rId14"/>
    <p:sldId id="446" r:id="rId15"/>
    <p:sldId id="474" r:id="rId16"/>
    <p:sldId id="484" r:id="rId17"/>
    <p:sldId id="44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52" r:id="rId26"/>
    <p:sldId id="453" r:id="rId27"/>
    <p:sldId id="492" r:id="rId28"/>
    <p:sldId id="475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93" r:id="rId39"/>
    <p:sldId id="466" r:id="rId40"/>
    <p:sldId id="467" r:id="rId41"/>
    <p:sldId id="468" r:id="rId42"/>
    <p:sldId id="469" r:id="rId43"/>
    <p:sldId id="470" r:id="rId44"/>
    <p:sldId id="471" r:id="rId45"/>
    <p:sldId id="477" r:id="rId46"/>
    <p:sldId id="478" r:id="rId47"/>
    <p:sldId id="479" r:id="rId48"/>
    <p:sldId id="480" r:id="rId49"/>
    <p:sldId id="481" r:id="rId50"/>
    <p:sldId id="482" r:id="rId51"/>
    <p:sldId id="472" r:id="rId52"/>
    <p:sldId id="473" r:id="rId5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FF"/>
    <a:srgbClr val="FFFFCC"/>
    <a:srgbClr val="CCFFFF"/>
    <a:srgbClr val="CCFFCC"/>
    <a:srgbClr val="FF0000"/>
    <a:srgbClr val="FF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677A657-6DC2-42B3-9421-FFA6B344BC42}" type="datetimeFigureOut">
              <a:rPr lang="ko-KR" altLang="en-US"/>
              <a:pPr>
                <a:defRPr/>
              </a:pPr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93B48A-3C05-4A63-99EA-A2348ADDB2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63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DA4B-5BE4-4E7B-BF10-ACF1529E46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439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BDCF0-F014-46A1-97F3-FE8389120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1778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F0CC1-9189-427F-84D3-4248A59D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14817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47DA4B-5BE4-4E7B-BF10-ACF1529E46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041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00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5D2ED5-AD32-4B3C-B835-DCE5E104C84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60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D14543-5C7F-403B-B413-FE20697CF03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236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0D21A2B-1B47-4502-9C46-361C97CD22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7190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35EFFB-2F9B-414D-A51D-FADB9A8DD4C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4677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7113839-0439-4BA3-BEA5-2713B9F5E6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399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2FE784-A7B6-4AC4-BE29-464F95B806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638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186C4-40DC-405A-B1A5-1060D8711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0568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8C597D92-757E-47EE-A925-1884FE03E69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900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BDCF0-F014-46A1-97F3-FE8389120D4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158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19F0CC1-9189-427F-84D3-4248A59D9D3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71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EA971-04E1-42D8-A622-AD30169BEDC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703254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623154-01ED-4CB0-9793-7D8291782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103575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6AFEBE-5B13-4943-B9D2-D6284EFA23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69305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F6981-8490-417F-BE21-6F8F386565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54637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8BD7D-82DE-4795-85FA-9BCD1E6F6A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58023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39C489-6BE0-40A2-80EE-E817B5E88F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288214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C5E0D-7C2C-41D7-A438-57FD8AB77D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7478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D2ED5-AD32-4B3C-B835-DCE5E104C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04413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7A4973-F982-447E-A9B2-2864FCCEC6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56098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9E089-E132-40A9-81E4-0DBAF8B68E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650363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E528D4-943C-40DA-8F7A-502AF3337C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9780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901C9E-1336-4A87-9DB7-9AC46743F8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729350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DAEC2-F947-4E37-82AE-BCCE56041B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4201784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90921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77594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61781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11652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28716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14543-5C7F-403B-B413-FE20697CF0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326889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182759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25859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84970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73161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97705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406519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FF5B-D368-40E1-9469-7EDEE1E82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750229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CE75-8ADB-404C-9662-30FBC4160E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13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0EE0-D1E5-4B13-95A3-6FC1886E14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186829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F608-571D-4B35-BA3B-27D27341E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26632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21A2B-1B47-4502-9C46-361C97CD22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56162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746A-8CB5-49EE-A16F-40DE21E8E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053371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52FB-9641-4BBB-BD80-8256F771F3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215927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876E-8B80-4F39-AD03-35CB2EBF6C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0555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E8F7-62CE-4A22-B55E-5BECA9901C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755007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6D66-938D-4DEF-9135-4F195E599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344204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D3C1-3FFB-4EF8-AD4B-033755FF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84943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38AC-3D1F-4340-923B-671E7CF9B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7961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778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18769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80052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EFFB-2F9B-414D-A51D-FADB9A8DD4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606924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016993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29382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458930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851866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736623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7942024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746230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504208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423039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9404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13839-0439-4BA3-BEA5-2713B9F5E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920671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9161431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622163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4813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882577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2551158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271474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053061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17766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11884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74829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FE784-A7B6-4AC4-BE29-464F95B806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447717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266734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5046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974839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359868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050359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7832947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389414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031489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622475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75588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97D92-757E-47EE-A925-1884FE03E6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5488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5DEA971-04E1-42D8-A622-AD30169BED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DEA971-04E1-42D8-A622-AD30169BEDC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8786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215EFB68-C6AD-4BC0-85FB-756CC2DAE2D6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35525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9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5022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google.co.kr/url?sa=i&amp;rct=j&amp;q=end+of+movie&amp;source=images&amp;cd=&amp;cad=rja&amp;docid=xULA5c5sFCje4M&amp;tbnid=UUDGLXZGSp6qtM:&amp;ved=0CAUQjRw&amp;url=http://www.freedigitalphotos.net/images/Movies_Theater_and_C_g202-The_End_Of_The_Movie_p80657.html&amp;ei=b_4pUbHkA8f0igLyuYAg&amp;bvm=bv.42768644,d.cGE&amp;psig=AFQjCNEkUl4k86xXS0G7fdU8yOeCQi44BQ&amp;ust=1361792984057162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jpeg"/><Relationship Id="rId4" Type="http://schemas.openxmlformats.org/officeDocument/2006/relationships/hyperlink" Target="http://www.google.co.kr/url?sa=i&amp;rct=j&amp;q=thank+you&amp;source=images&amp;cd=&amp;cad=rja&amp;docid=gbEJBfVIbxET7M&amp;tbnid=KzsG6LBzP3ej1M:&amp;ved=0CAUQjRw&amp;url=http://braemarfsc.org/2012/12/26/2082/&amp;ei=r_4pUcw6w-6JAo65gYAC&amp;bvm=bv.42768644,d.cGE&amp;psig=AFQjCNFkOIhNNHPgmfhRH0faI_lKEaSx1A&amp;ust=136179304193681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17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동적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메모리와 연결 리스트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94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 smtClean="0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-386854" y="26675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827584" y="1700808"/>
            <a:ext cx="7605712" cy="42054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*list;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 = 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(3 *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 (list == </a:t>
            </a:r>
            <a:r>
              <a:rPr lang="en-US" altLang="ko-KR" sz="1400" kern="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) { //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반환값이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NULL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인지 검사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동적 메모리 할당 오류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exit(1);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list[0] = 10;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list[1] = 20;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list[2] = 30;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free(list);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963596" y="2982479"/>
            <a:ext cx="4464050" cy="3060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963596" y="5054508"/>
            <a:ext cx="4464050" cy="27909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4116" y="1920340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2"/>
                </a:solidFill>
              </a:rPr>
              <a:t>동적 메모리 할당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193283" y="2080758"/>
            <a:ext cx="468726" cy="876235"/>
          </a:xfrm>
          <a:custGeom>
            <a:avLst/>
            <a:gdLst>
              <a:gd name="connsiteX0" fmla="*/ 468726 w 468726"/>
              <a:gd name="connsiteY0" fmla="*/ 0 h 876235"/>
              <a:gd name="connsiteX1" fmla="*/ 376518 w 468726"/>
              <a:gd name="connsiteY1" fmla="*/ 30736 h 876235"/>
              <a:gd name="connsiteX2" fmla="*/ 299677 w 468726"/>
              <a:gd name="connsiteY2" fmla="*/ 69156 h 876235"/>
              <a:gd name="connsiteX3" fmla="*/ 169049 w 468726"/>
              <a:gd name="connsiteY3" fmla="*/ 107576 h 876235"/>
              <a:gd name="connsiteX4" fmla="*/ 107576 w 468726"/>
              <a:gd name="connsiteY4" fmla="*/ 138313 h 876235"/>
              <a:gd name="connsiteX5" fmla="*/ 84524 w 468726"/>
              <a:gd name="connsiteY5" fmla="*/ 153681 h 876235"/>
              <a:gd name="connsiteX6" fmla="*/ 38420 w 468726"/>
              <a:gd name="connsiteY6" fmla="*/ 169049 h 876235"/>
              <a:gd name="connsiteX7" fmla="*/ 15368 w 468726"/>
              <a:gd name="connsiteY7" fmla="*/ 192101 h 876235"/>
              <a:gd name="connsiteX8" fmla="*/ 0 w 468726"/>
              <a:gd name="connsiteY8" fmla="*/ 238205 h 876235"/>
              <a:gd name="connsiteX9" fmla="*/ 38420 w 468726"/>
              <a:gd name="connsiteY9" fmla="*/ 315045 h 876235"/>
              <a:gd name="connsiteX10" fmla="*/ 153681 w 468726"/>
              <a:gd name="connsiteY10" fmla="*/ 399570 h 876235"/>
              <a:gd name="connsiteX11" fmla="*/ 192101 w 468726"/>
              <a:gd name="connsiteY11" fmla="*/ 414938 h 876235"/>
              <a:gd name="connsiteX12" fmla="*/ 230521 w 468726"/>
              <a:gd name="connsiteY12" fmla="*/ 445674 h 876235"/>
              <a:gd name="connsiteX13" fmla="*/ 268941 w 468726"/>
              <a:gd name="connsiteY13" fmla="*/ 461042 h 876235"/>
              <a:gd name="connsiteX14" fmla="*/ 299677 w 468726"/>
              <a:gd name="connsiteY14" fmla="*/ 476410 h 876235"/>
              <a:gd name="connsiteX15" fmla="*/ 353465 w 468726"/>
              <a:gd name="connsiteY15" fmla="*/ 514830 h 876235"/>
              <a:gd name="connsiteX16" fmla="*/ 368834 w 468726"/>
              <a:gd name="connsiteY16" fmla="*/ 530198 h 876235"/>
              <a:gd name="connsiteX17" fmla="*/ 361149 w 468726"/>
              <a:gd name="connsiteY17" fmla="*/ 622407 h 876235"/>
              <a:gd name="connsiteX18" fmla="*/ 345781 w 468726"/>
              <a:gd name="connsiteY18" fmla="*/ 676195 h 876235"/>
              <a:gd name="connsiteX19" fmla="*/ 268941 w 468726"/>
              <a:gd name="connsiteY19" fmla="*/ 799139 h 876235"/>
              <a:gd name="connsiteX20" fmla="*/ 222837 w 468726"/>
              <a:gd name="connsiteY20" fmla="*/ 845244 h 876235"/>
              <a:gd name="connsiteX21" fmla="*/ 199785 w 468726"/>
              <a:gd name="connsiteY21" fmla="*/ 852928 h 876235"/>
              <a:gd name="connsiteX22" fmla="*/ 176733 w 468726"/>
              <a:gd name="connsiteY22" fmla="*/ 868296 h 876235"/>
              <a:gd name="connsiteX23" fmla="*/ 130628 w 468726"/>
              <a:gd name="connsiteY23" fmla="*/ 875980 h 8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8726" h="876235">
                <a:moveTo>
                  <a:pt x="468726" y="0"/>
                </a:moveTo>
                <a:cubicBezTo>
                  <a:pt x="429433" y="11227"/>
                  <a:pt x="411719" y="14309"/>
                  <a:pt x="376518" y="30736"/>
                </a:cubicBezTo>
                <a:cubicBezTo>
                  <a:pt x="350568" y="42846"/>
                  <a:pt x="327758" y="63540"/>
                  <a:pt x="299677" y="69156"/>
                </a:cubicBezTo>
                <a:cubicBezTo>
                  <a:pt x="252913" y="78509"/>
                  <a:pt x="215536" y="84332"/>
                  <a:pt x="169049" y="107576"/>
                </a:cubicBezTo>
                <a:cubicBezTo>
                  <a:pt x="148558" y="117822"/>
                  <a:pt x="126638" y="125605"/>
                  <a:pt x="107576" y="138313"/>
                </a:cubicBezTo>
                <a:cubicBezTo>
                  <a:pt x="99892" y="143436"/>
                  <a:pt x="92963" y="149930"/>
                  <a:pt x="84524" y="153681"/>
                </a:cubicBezTo>
                <a:cubicBezTo>
                  <a:pt x="69721" y="160260"/>
                  <a:pt x="38420" y="169049"/>
                  <a:pt x="38420" y="169049"/>
                </a:cubicBezTo>
                <a:cubicBezTo>
                  <a:pt x="30736" y="176733"/>
                  <a:pt x="20645" y="182602"/>
                  <a:pt x="15368" y="192101"/>
                </a:cubicBezTo>
                <a:cubicBezTo>
                  <a:pt x="7501" y="206262"/>
                  <a:pt x="0" y="238205"/>
                  <a:pt x="0" y="238205"/>
                </a:cubicBezTo>
                <a:cubicBezTo>
                  <a:pt x="12807" y="263818"/>
                  <a:pt x="15816" y="297464"/>
                  <a:pt x="38420" y="315045"/>
                </a:cubicBezTo>
                <a:cubicBezTo>
                  <a:pt x="64086" y="335007"/>
                  <a:pt x="120004" y="381201"/>
                  <a:pt x="153681" y="399570"/>
                </a:cubicBezTo>
                <a:cubicBezTo>
                  <a:pt x="165790" y="406175"/>
                  <a:pt x="180273" y="407841"/>
                  <a:pt x="192101" y="414938"/>
                </a:cubicBezTo>
                <a:cubicBezTo>
                  <a:pt x="206164" y="423376"/>
                  <a:pt x="216458" y="437236"/>
                  <a:pt x="230521" y="445674"/>
                </a:cubicBezTo>
                <a:cubicBezTo>
                  <a:pt x="242349" y="452771"/>
                  <a:pt x="256337" y="455440"/>
                  <a:pt x="268941" y="461042"/>
                </a:cubicBezTo>
                <a:cubicBezTo>
                  <a:pt x="279408" y="465694"/>
                  <a:pt x="289732" y="470727"/>
                  <a:pt x="299677" y="476410"/>
                </a:cubicBezTo>
                <a:cubicBezTo>
                  <a:pt x="312381" y="483669"/>
                  <a:pt x="344469" y="507333"/>
                  <a:pt x="353465" y="514830"/>
                </a:cubicBezTo>
                <a:cubicBezTo>
                  <a:pt x="359031" y="519468"/>
                  <a:pt x="363711" y="525075"/>
                  <a:pt x="368834" y="530198"/>
                </a:cubicBezTo>
                <a:cubicBezTo>
                  <a:pt x="366272" y="560934"/>
                  <a:pt x="364975" y="591802"/>
                  <a:pt x="361149" y="622407"/>
                </a:cubicBezTo>
                <a:cubicBezTo>
                  <a:pt x="360137" y="630502"/>
                  <a:pt x="350181" y="666516"/>
                  <a:pt x="345781" y="676195"/>
                </a:cubicBezTo>
                <a:cubicBezTo>
                  <a:pt x="325491" y="720832"/>
                  <a:pt x="304305" y="763775"/>
                  <a:pt x="268941" y="799139"/>
                </a:cubicBezTo>
                <a:cubicBezTo>
                  <a:pt x="253573" y="814507"/>
                  <a:pt x="243456" y="838371"/>
                  <a:pt x="222837" y="845244"/>
                </a:cubicBezTo>
                <a:cubicBezTo>
                  <a:pt x="215153" y="847805"/>
                  <a:pt x="207030" y="849306"/>
                  <a:pt x="199785" y="852928"/>
                </a:cubicBezTo>
                <a:cubicBezTo>
                  <a:pt x="191525" y="857058"/>
                  <a:pt x="184993" y="864166"/>
                  <a:pt x="176733" y="868296"/>
                </a:cubicBezTo>
                <a:cubicBezTo>
                  <a:pt x="156505" y="878410"/>
                  <a:pt x="152185" y="875980"/>
                  <a:pt x="130628" y="8759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62009" y="4052954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동적 메모리 해제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5211176" y="4213372"/>
            <a:ext cx="468726" cy="876235"/>
          </a:xfrm>
          <a:custGeom>
            <a:avLst/>
            <a:gdLst>
              <a:gd name="connsiteX0" fmla="*/ 468726 w 468726"/>
              <a:gd name="connsiteY0" fmla="*/ 0 h 876235"/>
              <a:gd name="connsiteX1" fmla="*/ 376518 w 468726"/>
              <a:gd name="connsiteY1" fmla="*/ 30736 h 876235"/>
              <a:gd name="connsiteX2" fmla="*/ 299677 w 468726"/>
              <a:gd name="connsiteY2" fmla="*/ 69156 h 876235"/>
              <a:gd name="connsiteX3" fmla="*/ 169049 w 468726"/>
              <a:gd name="connsiteY3" fmla="*/ 107576 h 876235"/>
              <a:gd name="connsiteX4" fmla="*/ 107576 w 468726"/>
              <a:gd name="connsiteY4" fmla="*/ 138313 h 876235"/>
              <a:gd name="connsiteX5" fmla="*/ 84524 w 468726"/>
              <a:gd name="connsiteY5" fmla="*/ 153681 h 876235"/>
              <a:gd name="connsiteX6" fmla="*/ 38420 w 468726"/>
              <a:gd name="connsiteY6" fmla="*/ 169049 h 876235"/>
              <a:gd name="connsiteX7" fmla="*/ 15368 w 468726"/>
              <a:gd name="connsiteY7" fmla="*/ 192101 h 876235"/>
              <a:gd name="connsiteX8" fmla="*/ 0 w 468726"/>
              <a:gd name="connsiteY8" fmla="*/ 238205 h 876235"/>
              <a:gd name="connsiteX9" fmla="*/ 38420 w 468726"/>
              <a:gd name="connsiteY9" fmla="*/ 315045 h 876235"/>
              <a:gd name="connsiteX10" fmla="*/ 153681 w 468726"/>
              <a:gd name="connsiteY10" fmla="*/ 399570 h 876235"/>
              <a:gd name="connsiteX11" fmla="*/ 192101 w 468726"/>
              <a:gd name="connsiteY11" fmla="*/ 414938 h 876235"/>
              <a:gd name="connsiteX12" fmla="*/ 230521 w 468726"/>
              <a:gd name="connsiteY12" fmla="*/ 445674 h 876235"/>
              <a:gd name="connsiteX13" fmla="*/ 268941 w 468726"/>
              <a:gd name="connsiteY13" fmla="*/ 461042 h 876235"/>
              <a:gd name="connsiteX14" fmla="*/ 299677 w 468726"/>
              <a:gd name="connsiteY14" fmla="*/ 476410 h 876235"/>
              <a:gd name="connsiteX15" fmla="*/ 353465 w 468726"/>
              <a:gd name="connsiteY15" fmla="*/ 514830 h 876235"/>
              <a:gd name="connsiteX16" fmla="*/ 368834 w 468726"/>
              <a:gd name="connsiteY16" fmla="*/ 530198 h 876235"/>
              <a:gd name="connsiteX17" fmla="*/ 361149 w 468726"/>
              <a:gd name="connsiteY17" fmla="*/ 622407 h 876235"/>
              <a:gd name="connsiteX18" fmla="*/ 345781 w 468726"/>
              <a:gd name="connsiteY18" fmla="*/ 676195 h 876235"/>
              <a:gd name="connsiteX19" fmla="*/ 268941 w 468726"/>
              <a:gd name="connsiteY19" fmla="*/ 799139 h 876235"/>
              <a:gd name="connsiteX20" fmla="*/ 222837 w 468726"/>
              <a:gd name="connsiteY20" fmla="*/ 845244 h 876235"/>
              <a:gd name="connsiteX21" fmla="*/ 199785 w 468726"/>
              <a:gd name="connsiteY21" fmla="*/ 852928 h 876235"/>
              <a:gd name="connsiteX22" fmla="*/ 176733 w 468726"/>
              <a:gd name="connsiteY22" fmla="*/ 868296 h 876235"/>
              <a:gd name="connsiteX23" fmla="*/ 130628 w 468726"/>
              <a:gd name="connsiteY23" fmla="*/ 875980 h 8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8726" h="876235">
                <a:moveTo>
                  <a:pt x="468726" y="0"/>
                </a:moveTo>
                <a:cubicBezTo>
                  <a:pt x="429433" y="11227"/>
                  <a:pt x="411719" y="14309"/>
                  <a:pt x="376518" y="30736"/>
                </a:cubicBezTo>
                <a:cubicBezTo>
                  <a:pt x="350568" y="42846"/>
                  <a:pt x="327758" y="63540"/>
                  <a:pt x="299677" y="69156"/>
                </a:cubicBezTo>
                <a:cubicBezTo>
                  <a:pt x="252913" y="78509"/>
                  <a:pt x="215536" y="84332"/>
                  <a:pt x="169049" y="107576"/>
                </a:cubicBezTo>
                <a:cubicBezTo>
                  <a:pt x="148558" y="117822"/>
                  <a:pt x="126638" y="125605"/>
                  <a:pt x="107576" y="138313"/>
                </a:cubicBezTo>
                <a:cubicBezTo>
                  <a:pt x="99892" y="143436"/>
                  <a:pt x="92963" y="149930"/>
                  <a:pt x="84524" y="153681"/>
                </a:cubicBezTo>
                <a:cubicBezTo>
                  <a:pt x="69721" y="160260"/>
                  <a:pt x="38420" y="169049"/>
                  <a:pt x="38420" y="169049"/>
                </a:cubicBezTo>
                <a:cubicBezTo>
                  <a:pt x="30736" y="176733"/>
                  <a:pt x="20645" y="182602"/>
                  <a:pt x="15368" y="192101"/>
                </a:cubicBezTo>
                <a:cubicBezTo>
                  <a:pt x="7501" y="206262"/>
                  <a:pt x="0" y="238205"/>
                  <a:pt x="0" y="238205"/>
                </a:cubicBezTo>
                <a:cubicBezTo>
                  <a:pt x="12807" y="263818"/>
                  <a:pt x="15816" y="297464"/>
                  <a:pt x="38420" y="315045"/>
                </a:cubicBezTo>
                <a:cubicBezTo>
                  <a:pt x="64086" y="335007"/>
                  <a:pt x="120004" y="381201"/>
                  <a:pt x="153681" y="399570"/>
                </a:cubicBezTo>
                <a:cubicBezTo>
                  <a:pt x="165790" y="406175"/>
                  <a:pt x="180273" y="407841"/>
                  <a:pt x="192101" y="414938"/>
                </a:cubicBezTo>
                <a:cubicBezTo>
                  <a:pt x="206164" y="423376"/>
                  <a:pt x="216458" y="437236"/>
                  <a:pt x="230521" y="445674"/>
                </a:cubicBezTo>
                <a:cubicBezTo>
                  <a:pt x="242349" y="452771"/>
                  <a:pt x="256337" y="455440"/>
                  <a:pt x="268941" y="461042"/>
                </a:cubicBezTo>
                <a:cubicBezTo>
                  <a:pt x="279408" y="465694"/>
                  <a:pt x="289732" y="470727"/>
                  <a:pt x="299677" y="476410"/>
                </a:cubicBezTo>
                <a:cubicBezTo>
                  <a:pt x="312381" y="483669"/>
                  <a:pt x="344469" y="507333"/>
                  <a:pt x="353465" y="514830"/>
                </a:cubicBezTo>
                <a:cubicBezTo>
                  <a:pt x="359031" y="519468"/>
                  <a:pt x="363711" y="525075"/>
                  <a:pt x="368834" y="530198"/>
                </a:cubicBezTo>
                <a:cubicBezTo>
                  <a:pt x="366272" y="560934"/>
                  <a:pt x="364975" y="591802"/>
                  <a:pt x="361149" y="622407"/>
                </a:cubicBezTo>
                <a:cubicBezTo>
                  <a:pt x="360137" y="630502"/>
                  <a:pt x="350181" y="666516"/>
                  <a:pt x="345781" y="676195"/>
                </a:cubicBezTo>
                <a:cubicBezTo>
                  <a:pt x="325491" y="720832"/>
                  <a:pt x="304305" y="763775"/>
                  <a:pt x="268941" y="799139"/>
                </a:cubicBezTo>
                <a:cubicBezTo>
                  <a:pt x="253573" y="814507"/>
                  <a:pt x="243456" y="838371"/>
                  <a:pt x="222837" y="845244"/>
                </a:cubicBezTo>
                <a:cubicBezTo>
                  <a:pt x="215153" y="847805"/>
                  <a:pt x="207030" y="849306"/>
                  <a:pt x="199785" y="852928"/>
                </a:cubicBezTo>
                <a:cubicBezTo>
                  <a:pt x="191525" y="857058"/>
                  <a:pt x="184993" y="864166"/>
                  <a:pt x="176733" y="868296"/>
                </a:cubicBezTo>
                <a:cubicBezTo>
                  <a:pt x="156505" y="878410"/>
                  <a:pt x="152185" y="875980"/>
                  <a:pt x="130628" y="8759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성적 처리 프로그램을 작성한다고 하자</a:t>
            </a:r>
            <a:r>
              <a:rPr lang="en-US" altLang="ko-KR" dirty="0"/>
              <a:t>. </a:t>
            </a:r>
            <a:r>
              <a:rPr lang="ko-KR" altLang="en-US" dirty="0"/>
              <a:t>사용자한테 학생이 몇 명인지를 물어보고 적절한 동적 메모리를 할당한다</a:t>
            </a:r>
            <a:r>
              <a:rPr lang="en-US" altLang="ko-KR" dirty="0"/>
              <a:t>. </a:t>
            </a:r>
            <a:r>
              <a:rPr lang="ko-KR" altLang="en-US" dirty="0" smtClean="0"/>
              <a:t>사용자로부터 </a:t>
            </a:r>
            <a:r>
              <a:rPr lang="ko-KR" altLang="en-US" dirty="0"/>
              <a:t>성적을 받아서 저장하였다가 다시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_x74322288"/>
          <p:cNvSpPr>
            <a:spLocks noChangeArrowheads="1"/>
          </p:cNvSpPr>
          <p:nvPr/>
        </p:nvSpPr>
        <p:spPr bwMode="auto">
          <a:xfrm>
            <a:off x="800767" y="2996952"/>
            <a:ext cx="7777162" cy="223224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학생의 수</a:t>
            </a:r>
            <a:r>
              <a:rPr lang="en-US" altLang="ko-KR" sz="1400" dirty="0">
                <a:latin typeface="Trebuchet MS" pitchFamily="34" charset="0"/>
              </a:rPr>
              <a:t>: 3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#1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:100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#2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:90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#3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:80</a:t>
            </a:r>
          </a:p>
          <a:p>
            <a:r>
              <a:rPr lang="en-US" altLang="ko-KR" sz="1400" dirty="0">
                <a:latin typeface="Trebuchet MS" pitchFamily="34" charset="0"/>
              </a:rPr>
              <a:t>=========================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#1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:100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#2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:90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#3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:80</a:t>
            </a:r>
          </a:p>
          <a:p>
            <a:r>
              <a:rPr lang="en-US" altLang="ko-KR" sz="1400" dirty="0">
                <a:latin typeface="Trebuchet MS" pitchFamily="34" charset="0"/>
              </a:rPr>
              <a:t>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6208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 smtClean="0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-386854" y="26675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55576" y="1412776"/>
            <a:ext cx="7605712" cy="427809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A31515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*list;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students;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학생의 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&amp;students);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(students 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kern="0" dirty="0">
                <a:latin typeface="Trebuchet MS" panose="020B0603020202020204" pitchFamily="34" charset="0"/>
              </a:rPr>
              <a:t>list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) { 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반환값이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NULL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인지 검사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동적 메모리 할당 오류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exit(1);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 smtClean="0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-386854" y="26675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827584" y="1700808"/>
            <a:ext cx="7605712" cy="37856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students;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#%d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성적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+ 1);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&amp;list[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"================================\n"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students;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#%d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성적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: %d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+ 1,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"================================\n\n"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free(list);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구조체를 저장할 수 있는 </a:t>
            </a:r>
            <a:r>
              <a:rPr lang="ko-KR" altLang="en-US" dirty="0" smtClean="0"/>
              <a:t>공간을 </a:t>
            </a:r>
            <a:r>
              <a:rPr lang="ko-KR" altLang="en-US" dirty="0" err="1" smtClean="0"/>
              <a:t>할당받아서</a:t>
            </a:r>
            <a:r>
              <a:rPr lang="ko-KR" altLang="en-US" dirty="0" smtClean="0"/>
              <a:t> 사용해본다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5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584" y="908720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number;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title[50];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*p;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p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(2 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메모리 할당 오류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exit(1);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p[0].number = 1;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(p[0].title,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"C Programming"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p[1].number 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(p[1].title,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"Data Structure"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5221088" y="169730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835696" y="3645024"/>
            <a:ext cx="4680520" cy="3060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16216" y="2582885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구조체 배열 할당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065383" y="2743303"/>
            <a:ext cx="468726" cy="876235"/>
          </a:xfrm>
          <a:custGeom>
            <a:avLst/>
            <a:gdLst>
              <a:gd name="connsiteX0" fmla="*/ 468726 w 468726"/>
              <a:gd name="connsiteY0" fmla="*/ 0 h 876235"/>
              <a:gd name="connsiteX1" fmla="*/ 376518 w 468726"/>
              <a:gd name="connsiteY1" fmla="*/ 30736 h 876235"/>
              <a:gd name="connsiteX2" fmla="*/ 299677 w 468726"/>
              <a:gd name="connsiteY2" fmla="*/ 69156 h 876235"/>
              <a:gd name="connsiteX3" fmla="*/ 169049 w 468726"/>
              <a:gd name="connsiteY3" fmla="*/ 107576 h 876235"/>
              <a:gd name="connsiteX4" fmla="*/ 107576 w 468726"/>
              <a:gd name="connsiteY4" fmla="*/ 138313 h 876235"/>
              <a:gd name="connsiteX5" fmla="*/ 84524 w 468726"/>
              <a:gd name="connsiteY5" fmla="*/ 153681 h 876235"/>
              <a:gd name="connsiteX6" fmla="*/ 38420 w 468726"/>
              <a:gd name="connsiteY6" fmla="*/ 169049 h 876235"/>
              <a:gd name="connsiteX7" fmla="*/ 15368 w 468726"/>
              <a:gd name="connsiteY7" fmla="*/ 192101 h 876235"/>
              <a:gd name="connsiteX8" fmla="*/ 0 w 468726"/>
              <a:gd name="connsiteY8" fmla="*/ 238205 h 876235"/>
              <a:gd name="connsiteX9" fmla="*/ 38420 w 468726"/>
              <a:gd name="connsiteY9" fmla="*/ 315045 h 876235"/>
              <a:gd name="connsiteX10" fmla="*/ 153681 w 468726"/>
              <a:gd name="connsiteY10" fmla="*/ 399570 h 876235"/>
              <a:gd name="connsiteX11" fmla="*/ 192101 w 468726"/>
              <a:gd name="connsiteY11" fmla="*/ 414938 h 876235"/>
              <a:gd name="connsiteX12" fmla="*/ 230521 w 468726"/>
              <a:gd name="connsiteY12" fmla="*/ 445674 h 876235"/>
              <a:gd name="connsiteX13" fmla="*/ 268941 w 468726"/>
              <a:gd name="connsiteY13" fmla="*/ 461042 h 876235"/>
              <a:gd name="connsiteX14" fmla="*/ 299677 w 468726"/>
              <a:gd name="connsiteY14" fmla="*/ 476410 h 876235"/>
              <a:gd name="connsiteX15" fmla="*/ 353465 w 468726"/>
              <a:gd name="connsiteY15" fmla="*/ 514830 h 876235"/>
              <a:gd name="connsiteX16" fmla="*/ 368834 w 468726"/>
              <a:gd name="connsiteY16" fmla="*/ 530198 h 876235"/>
              <a:gd name="connsiteX17" fmla="*/ 361149 w 468726"/>
              <a:gd name="connsiteY17" fmla="*/ 622407 h 876235"/>
              <a:gd name="connsiteX18" fmla="*/ 345781 w 468726"/>
              <a:gd name="connsiteY18" fmla="*/ 676195 h 876235"/>
              <a:gd name="connsiteX19" fmla="*/ 268941 w 468726"/>
              <a:gd name="connsiteY19" fmla="*/ 799139 h 876235"/>
              <a:gd name="connsiteX20" fmla="*/ 222837 w 468726"/>
              <a:gd name="connsiteY20" fmla="*/ 845244 h 876235"/>
              <a:gd name="connsiteX21" fmla="*/ 199785 w 468726"/>
              <a:gd name="connsiteY21" fmla="*/ 852928 h 876235"/>
              <a:gd name="connsiteX22" fmla="*/ 176733 w 468726"/>
              <a:gd name="connsiteY22" fmla="*/ 868296 h 876235"/>
              <a:gd name="connsiteX23" fmla="*/ 130628 w 468726"/>
              <a:gd name="connsiteY23" fmla="*/ 875980 h 8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8726" h="876235">
                <a:moveTo>
                  <a:pt x="468726" y="0"/>
                </a:moveTo>
                <a:cubicBezTo>
                  <a:pt x="429433" y="11227"/>
                  <a:pt x="411719" y="14309"/>
                  <a:pt x="376518" y="30736"/>
                </a:cubicBezTo>
                <a:cubicBezTo>
                  <a:pt x="350568" y="42846"/>
                  <a:pt x="327758" y="63540"/>
                  <a:pt x="299677" y="69156"/>
                </a:cubicBezTo>
                <a:cubicBezTo>
                  <a:pt x="252913" y="78509"/>
                  <a:pt x="215536" y="84332"/>
                  <a:pt x="169049" y="107576"/>
                </a:cubicBezTo>
                <a:cubicBezTo>
                  <a:pt x="148558" y="117822"/>
                  <a:pt x="126638" y="125605"/>
                  <a:pt x="107576" y="138313"/>
                </a:cubicBezTo>
                <a:cubicBezTo>
                  <a:pt x="99892" y="143436"/>
                  <a:pt x="92963" y="149930"/>
                  <a:pt x="84524" y="153681"/>
                </a:cubicBezTo>
                <a:cubicBezTo>
                  <a:pt x="69721" y="160260"/>
                  <a:pt x="38420" y="169049"/>
                  <a:pt x="38420" y="169049"/>
                </a:cubicBezTo>
                <a:cubicBezTo>
                  <a:pt x="30736" y="176733"/>
                  <a:pt x="20645" y="182602"/>
                  <a:pt x="15368" y="192101"/>
                </a:cubicBezTo>
                <a:cubicBezTo>
                  <a:pt x="7501" y="206262"/>
                  <a:pt x="0" y="238205"/>
                  <a:pt x="0" y="238205"/>
                </a:cubicBezTo>
                <a:cubicBezTo>
                  <a:pt x="12807" y="263818"/>
                  <a:pt x="15816" y="297464"/>
                  <a:pt x="38420" y="315045"/>
                </a:cubicBezTo>
                <a:cubicBezTo>
                  <a:pt x="64086" y="335007"/>
                  <a:pt x="120004" y="381201"/>
                  <a:pt x="153681" y="399570"/>
                </a:cubicBezTo>
                <a:cubicBezTo>
                  <a:pt x="165790" y="406175"/>
                  <a:pt x="180273" y="407841"/>
                  <a:pt x="192101" y="414938"/>
                </a:cubicBezTo>
                <a:cubicBezTo>
                  <a:pt x="206164" y="423376"/>
                  <a:pt x="216458" y="437236"/>
                  <a:pt x="230521" y="445674"/>
                </a:cubicBezTo>
                <a:cubicBezTo>
                  <a:pt x="242349" y="452771"/>
                  <a:pt x="256337" y="455440"/>
                  <a:pt x="268941" y="461042"/>
                </a:cubicBezTo>
                <a:cubicBezTo>
                  <a:pt x="279408" y="465694"/>
                  <a:pt x="289732" y="470727"/>
                  <a:pt x="299677" y="476410"/>
                </a:cubicBezTo>
                <a:cubicBezTo>
                  <a:pt x="312381" y="483669"/>
                  <a:pt x="344469" y="507333"/>
                  <a:pt x="353465" y="514830"/>
                </a:cubicBezTo>
                <a:cubicBezTo>
                  <a:pt x="359031" y="519468"/>
                  <a:pt x="363711" y="525075"/>
                  <a:pt x="368834" y="530198"/>
                </a:cubicBezTo>
                <a:cubicBezTo>
                  <a:pt x="366272" y="560934"/>
                  <a:pt x="364975" y="591802"/>
                  <a:pt x="361149" y="622407"/>
                </a:cubicBezTo>
                <a:cubicBezTo>
                  <a:pt x="360137" y="630502"/>
                  <a:pt x="350181" y="666516"/>
                  <a:pt x="345781" y="676195"/>
                </a:cubicBezTo>
                <a:cubicBezTo>
                  <a:pt x="325491" y="720832"/>
                  <a:pt x="304305" y="763775"/>
                  <a:pt x="268941" y="799139"/>
                </a:cubicBezTo>
                <a:cubicBezTo>
                  <a:pt x="253573" y="814507"/>
                  <a:pt x="243456" y="838371"/>
                  <a:pt x="222837" y="845244"/>
                </a:cubicBezTo>
                <a:cubicBezTo>
                  <a:pt x="215153" y="847805"/>
                  <a:pt x="207030" y="849306"/>
                  <a:pt x="199785" y="852928"/>
                </a:cubicBezTo>
                <a:cubicBezTo>
                  <a:pt x="191525" y="857058"/>
                  <a:pt x="184993" y="864166"/>
                  <a:pt x="176733" y="868296"/>
                </a:cubicBezTo>
                <a:cubicBezTo>
                  <a:pt x="156505" y="878410"/>
                  <a:pt x="152185" y="875980"/>
                  <a:pt x="130628" y="8759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개의 문자열을 저장하는 동적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개의 문자열을 저장할 수 있는 동적 메모리를 </a:t>
            </a:r>
            <a:r>
              <a:rPr lang="ko-KR" altLang="en-US" dirty="0" smtClean="0"/>
              <a:t>생성해보자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800767" y="2996952"/>
            <a:ext cx="7777162" cy="223224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0: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1: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2: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3: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4: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5: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6: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7: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8: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9: test string</a:t>
            </a:r>
          </a:p>
        </p:txBody>
      </p:sp>
    </p:spTree>
    <p:extLst>
      <p:ext uri="{BB962C8B-B14F-4D97-AF65-F5344CB8AC3E}">
        <p14:creationId xmlns:p14="http://schemas.microsoft.com/office/powerpoint/2010/main" val="26267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584" y="1697302"/>
            <a:ext cx="7777162" cy="49438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list[10];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10;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(100 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()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실패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!\n\n"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exit(1);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"test string"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10;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문자열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%d: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5221088" y="169730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calloc()</a:t>
            </a:r>
          </a:p>
        </p:txBody>
      </p:sp>
      <p:sp>
        <p:nvSpPr>
          <p:cNvPr id="16390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calloc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초기화된 메모리 할당</a:t>
            </a:r>
          </a:p>
          <a:p>
            <a:pPr>
              <a:lnSpc>
                <a:spcPct val="90000"/>
              </a:lnSpc>
            </a:pP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r>
              <a:rPr lang="ko-KR" altLang="en-US" dirty="0"/>
              <a:t>은 항목 </a:t>
            </a:r>
            <a:r>
              <a:rPr lang="ko-KR" altLang="en-US" dirty="0" smtClean="0"/>
              <a:t>단위로 메모리를 할당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594360" lvl="2" indent="0">
              <a:buNone/>
            </a:pPr>
            <a:r>
              <a:rPr lang="en-US" altLang="ko-KR" dirty="0" smtClean="0"/>
              <a:t>int *p;</a:t>
            </a:r>
          </a:p>
          <a:p>
            <a:pPr marL="594360" lvl="2" indent="0">
              <a:buNone/>
            </a:pPr>
            <a:r>
              <a:rPr lang="en-US" altLang="ko-KR" dirty="0" smtClean="0"/>
              <a:t>p = (int *)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(5,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(int));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2689683" y="3830737"/>
            <a:ext cx="2851150" cy="979487"/>
            <a:chOff x="5673106" y="1557338"/>
            <a:chExt cx="2852296" cy="980157"/>
          </a:xfrm>
        </p:grpSpPr>
        <p:sp>
          <p:nvSpPr>
            <p:cNvPr id="9" name="정육면체 8"/>
            <p:cNvSpPr/>
            <p:nvPr/>
          </p:nvSpPr>
          <p:spPr>
            <a:xfrm flipH="1">
              <a:off x="5673106" y="2084749"/>
              <a:ext cx="452620" cy="452746"/>
            </a:xfrm>
            <a:prstGeom prst="cube">
              <a:avLst>
                <a:gd name="adj" fmla="val 31105"/>
              </a:avLst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Lucida Calligraphy" pitchFamily="66" charset="0"/>
                  <a:ea typeface="맑은 고딕"/>
                </a:rPr>
                <a:t>p</a:t>
              </a:r>
              <a:endParaRPr kumimoji="0" lang="ko-KR" altLang="en-US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 flipH="1">
              <a:off x="8072783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정육면체 10"/>
            <p:cNvSpPr/>
            <p:nvPr/>
          </p:nvSpPr>
          <p:spPr>
            <a:xfrm flipH="1">
              <a:off x="7710688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정육면체 11"/>
            <p:cNvSpPr/>
            <p:nvPr/>
          </p:nvSpPr>
          <p:spPr>
            <a:xfrm flipH="1">
              <a:off x="7348592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 flipH="1">
              <a:off x="6986497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" name="정육면체 13"/>
            <p:cNvSpPr/>
            <p:nvPr/>
          </p:nvSpPr>
          <p:spPr>
            <a:xfrm flipH="1">
              <a:off x="6624401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정육면체 14"/>
            <p:cNvSpPr/>
            <p:nvPr/>
          </p:nvSpPr>
          <p:spPr>
            <a:xfrm flipH="1">
              <a:off x="6262306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163206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sz="2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780751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418554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sz="2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056358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694162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331965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743396" y="1903651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원호 22"/>
            <p:cNvSpPr/>
            <p:nvPr/>
          </p:nvSpPr>
          <p:spPr>
            <a:xfrm>
              <a:off x="5887505" y="1868701"/>
              <a:ext cx="408151" cy="381261"/>
            </a:xfrm>
            <a:prstGeom prst="arc">
              <a:avLst>
                <a:gd name="adj1" fmla="val 10753995"/>
                <a:gd name="adj2" fmla="val 20166804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TextBox 89"/>
            <p:cNvSpPr txBox="1">
              <a:spLocks noChangeArrowheads="1"/>
            </p:cNvSpPr>
            <p:nvPr/>
          </p:nvSpPr>
          <p:spPr bwMode="auto">
            <a:xfrm>
              <a:off x="5899479" y="1557338"/>
              <a:ext cx="7446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Lucida Calligraphy" pitchFamily="66" charset="0"/>
                </a:rPr>
                <a:t>malloc()</a:t>
              </a:r>
              <a:endParaRPr lang="ko-KR" altLang="en-US" sz="1100">
                <a:latin typeface="Lucida Calligraphy" pitchFamily="66" charset="0"/>
              </a:endParaRPr>
            </a:p>
          </p:txBody>
        </p:sp>
      </p:grpSp>
      <p:sp>
        <p:nvSpPr>
          <p:cNvPr id="25" name="정육면체 24"/>
          <p:cNvSpPr/>
          <p:nvPr/>
        </p:nvSpPr>
        <p:spPr>
          <a:xfrm flipH="1">
            <a:off x="2689683" y="5445224"/>
            <a:ext cx="452438" cy="452438"/>
          </a:xfrm>
          <a:prstGeom prst="cube">
            <a:avLst>
              <a:gd name="adj" fmla="val 31105"/>
            </a:avLst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rPr>
              <a:t>p</a:t>
            </a:r>
            <a:endParaRPr kumimoji="0" lang="ko-KR" altLang="en-US" sz="1400" kern="0" dirty="0">
              <a:solidFill>
                <a:sysClr val="windowText" lastClr="000000"/>
              </a:solidFill>
              <a:latin typeface="Lucida Calligraphy" pitchFamily="66" charset="0"/>
              <a:ea typeface="맑은 고딕"/>
            </a:endParaRPr>
          </a:p>
        </p:txBody>
      </p:sp>
      <p:sp>
        <p:nvSpPr>
          <p:cNvPr id="26" name="정육면체 25"/>
          <p:cNvSpPr/>
          <p:nvPr/>
        </p:nvSpPr>
        <p:spPr>
          <a:xfrm flipH="1">
            <a:off x="508839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정육면체 26"/>
          <p:cNvSpPr/>
          <p:nvPr/>
        </p:nvSpPr>
        <p:spPr>
          <a:xfrm flipH="1">
            <a:off x="472644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정육면체 27"/>
          <p:cNvSpPr/>
          <p:nvPr/>
        </p:nvSpPr>
        <p:spPr>
          <a:xfrm flipH="1">
            <a:off x="436449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정육면체 28"/>
          <p:cNvSpPr/>
          <p:nvPr/>
        </p:nvSpPr>
        <p:spPr>
          <a:xfrm flipH="1">
            <a:off x="400254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정육면체 29"/>
          <p:cNvSpPr/>
          <p:nvPr/>
        </p:nvSpPr>
        <p:spPr>
          <a:xfrm flipH="1">
            <a:off x="364059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정육면체 30"/>
          <p:cNvSpPr/>
          <p:nvPr/>
        </p:nvSpPr>
        <p:spPr>
          <a:xfrm flipH="1">
            <a:off x="3277058" y="5445224"/>
            <a:ext cx="454025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759354" y="5263639"/>
            <a:ext cx="312164" cy="312164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2903996" y="5229324"/>
            <a:ext cx="406400" cy="379413"/>
          </a:xfrm>
          <a:prstGeom prst="arc">
            <a:avLst>
              <a:gd name="adj1" fmla="val 10753995"/>
              <a:gd name="adj2" fmla="val 2016680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15108" y="4916587"/>
            <a:ext cx="744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  <a:latin typeface="Lucida Calligraphy" pitchFamily="66" charset="0"/>
              </a:rPr>
              <a:t>calloc()</a:t>
            </a:r>
            <a:endParaRPr lang="ko-KR" altLang="en-US" sz="110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158906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796709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434513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4072316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710120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347925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45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realloc()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realloc</a:t>
            </a:r>
            <a:r>
              <a:rPr lang="en-US" altLang="ko-KR" dirty="0"/>
              <a:t>() </a:t>
            </a:r>
            <a:r>
              <a:rPr lang="ko-KR" altLang="en-US" dirty="0"/>
              <a:t>함수는 할당하였던 메모리 블록의 크기를 변경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594360" lvl="2" indent="0"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dirty="0"/>
              <a:t>int *p</a:t>
            </a:r>
            <a:r>
              <a:rPr lang="en-US" altLang="ko-KR" dirty="0">
                <a:latin typeface="Trebuchet MS" pitchFamily="34" charset="0"/>
              </a:rPr>
              <a:t>;</a:t>
            </a:r>
          </a:p>
          <a:p>
            <a:pPr marL="594360" lvl="2" indent="0"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dirty="0">
                <a:latin typeface="Trebuchet MS" pitchFamily="34" charset="0"/>
              </a:rPr>
              <a:t>p = (int *)</a:t>
            </a:r>
            <a:r>
              <a:rPr lang="en-US" altLang="ko-KR" dirty="0" err="1">
                <a:latin typeface="Trebuchet MS" pitchFamily="34" charset="0"/>
              </a:rPr>
              <a:t>malloc</a:t>
            </a:r>
            <a:r>
              <a:rPr lang="en-US" altLang="ko-KR" dirty="0">
                <a:latin typeface="Trebuchet MS" pitchFamily="34" charset="0"/>
              </a:rPr>
              <a:t>(5 * </a:t>
            </a:r>
            <a:r>
              <a:rPr lang="en-US" altLang="ko-KR" dirty="0" err="1">
                <a:latin typeface="Trebuchet MS" pitchFamily="34" charset="0"/>
              </a:rPr>
              <a:t>sizeof</a:t>
            </a:r>
            <a:r>
              <a:rPr lang="en-US" altLang="ko-KR" dirty="0">
                <a:latin typeface="Trebuchet MS" pitchFamily="34" charset="0"/>
              </a:rPr>
              <a:t>(int)));</a:t>
            </a:r>
          </a:p>
          <a:p>
            <a:pPr marL="594360" lvl="2" indent="0"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dirty="0">
                <a:latin typeface="Trebuchet MS" pitchFamily="34" charset="0"/>
              </a:rPr>
              <a:t>p = </a:t>
            </a:r>
            <a:r>
              <a:rPr lang="en-US" altLang="ko-KR" dirty="0" err="1">
                <a:latin typeface="Trebuchet MS" pitchFamily="34" charset="0"/>
              </a:rPr>
              <a:t>realloc</a:t>
            </a:r>
            <a:r>
              <a:rPr lang="en-US" altLang="ko-KR" dirty="0">
                <a:latin typeface="Trebuchet MS" pitchFamily="34" charset="0"/>
              </a:rPr>
              <a:t>(p,   7 * </a:t>
            </a:r>
            <a:r>
              <a:rPr lang="en-US" altLang="ko-KR" dirty="0" err="1">
                <a:latin typeface="Trebuchet MS" pitchFamily="34" charset="0"/>
              </a:rPr>
              <a:t>sizeof</a:t>
            </a:r>
            <a:r>
              <a:rPr lang="en-US" altLang="ko-KR" dirty="0">
                <a:latin typeface="Trebuchet MS" pitchFamily="34" charset="0"/>
              </a:rPr>
              <a:t>(int)));</a:t>
            </a:r>
          </a:p>
          <a:p>
            <a:endParaRPr lang="ko-KR" alt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88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1116013" y="1979613"/>
            <a:ext cx="77041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8" name="정육면체 7"/>
          <p:cNvSpPr/>
          <p:nvPr/>
        </p:nvSpPr>
        <p:spPr>
          <a:xfrm flipH="1">
            <a:off x="5463039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정육면체 8"/>
          <p:cNvSpPr/>
          <p:nvPr/>
        </p:nvSpPr>
        <p:spPr>
          <a:xfrm flipH="1">
            <a:off x="5101089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정육면체 9"/>
          <p:cNvSpPr/>
          <p:nvPr/>
        </p:nvSpPr>
        <p:spPr>
          <a:xfrm flipH="1">
            <a:off x="2330902" y="5423947"/>
            <a:ext cx="452437" cy="454025"/>
          </a:xfrm>
          <a:prstGeom prst="cube">
            <a:avLst>
              <a:gd name="adj" fmla="val 31105"/>
            </a:avLst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rPr>
              <a:t>p</a:t>
            </a:r>
            <a:endParaRPr kumimoji="0" lang="ko-KR" altLang="en-US" sz="1400" kern="0" dirty="0">
              <a:solidFill>
                <a:sysClr val="windowText" lastClr="000000"/>
              </a:solidFill>
              <a:latin typeface="Lucida Calligraphy" pitchFamily="66" charset="0"/>
              <a:ea typeface="맑은 고딕"/>
            </a:endParaRPr>
          </a:p>
        </p:txBody>
      </p:sp>
      <p:sp>
        <p:nvSpPr>
          <p:cNvPr id="11" name="정육면체 10"/>
          <p:cNvSpPr/>
          <p:nvPr/>
        </p:nvSpPr>
        <p:spPr>
          <a:xfrm flipH="1">
            <a:off x="4731202" y="5423947"/>
            <a:ext cx="452437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정육면체 11"/>
          <p:cNvSpPr/>
          <p:nvPr/>
        </p:nvSpPr>
        <p:spPr>
          <a:xfrm flipH="1">
            <a:off x="4369252" y="5423947"/>
            <a:ext cx="452437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정육면체 12"/>
          <p:cNvSpPr/>
          <p:nvPr/>
        </p:nvSpPr>
        <p:spPr>
          <a:xfrm flipH="1">
            <a:off x="4005714" y="5423947"/>
            <a:ext cx="454025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정육면체 13"/>
          <p:cNvSpPr/>
          <p:nvPr/>
        </p:nvSpPr>
        <p:spPr>
          <a:xfrm flipH="1">
            <a:off x="3643764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정육면체 14"/>
          <p:cNvSpPr/>
          <p:nvPr/>
        </p:nvSpPr>
        <p:spPr>
          <a:xfrm flipH="1">
            <a:off x="3281814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정육면체 15"/>
          <p:cNvSpPr/>
          <p:nvPr/>
        </p:nvSpPr>
        <p:spPr>
          <a:xfrm flipH="1">
            <a:off x="2919864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01472" y="5243582"/>
            <a:ext cx="312164" cy="312164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원호 17"/>
          <p:cNvSpPr/>
          <p:nvPr/>
        </p:nvSpPr>
        <p:spPr>
          <a:xfrm>
            <a:off x="2545214" y="5209635"/>
            <a:ext cx="407988" cy="379412"/>
          </a:xfrm>
          <a:prstGeom prst="arc">
            <a:avLst>
              <a:gd name="adj1" fmla="val 10753995"/>
              <a:gd name="adj2" fmla="val 2016680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57914" y="4896897"/>
            <a:ext cx="744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100" dirty="0" err="1" smtClean="0">
                <a:solidFill>
                  <a:srgbClr val="FF0000"/>
                </a:solidFill>
                <a:latin typeface="Lucida Calligraphy" pitchFamily="66" charset="0"/>
              </a:rPr>
              <a:t>realloc</a:t>
            </a:r>
            <a:r>
              <a:rPr lang="en-US" altLang="ko-KR" sz="1100" dirty="0">
                <a:solidFill>
                  <a:srgbClr val="FF0000"/>
                </a:solidFill>
                <a:latin typeface="Lucida Calligraphy" pitchFamily="66" charset="0"/>
              </a:rPr>
              <a:t>()</a:t>
            </a:r>
            <a:endParaRPr lang="ko-KR" altLang="en-US" sz="1100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801024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438827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076631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714434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352238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990043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3582" y="5244008"/>
            <a:ext cx="312164" cy="31216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25000">
                <a:sysClr val="window" lastClr="FFFFFF">
                  <a:lumMod val="85000"/>
                </a:sysClr>
              </a:gs>
              <a:gs pos="68000">
                <a:sysClr val="window" lastClr="FFFFFF">
                  <a:lumMod val="50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?</a:t>
            </a:r>
            <a:endParaRPr kumimoji="0" lang="ko-KR" altLang="en-US" sz="2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171385" y="5244008"/>
            <a:ext cx="312164" cy="31216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25000">
                <a:sysClr val="window" lastClr="FFFFFF">
                  <a:lumMod val="85000"/>
                </a:sysClr>
              </a:gs>
              <a:gs pos="68000">
                <a:sysClr val="window" lastClr="FFFFFF">
                  <a:lumMod val="50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?</a:t>
            </a:r>
            <a:endParaRPr kumimoji="0" lang="ko-KR" altLang="en-US" sz="2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pSp>
        <p:nvGrpSpPr>
          <p:cNvPr id="28" name="그룹 27"/>
          <p:cNvGrpSpPr>
            <a:grpSpLocks/>
          </p:cNvGrpSpPr>
          <p:nvPr/>
        </p:nvGrpSpPr>
        <p:grpSpPr bwMode="auto">
          <a:xfrm>
            <a:off x="2330902" y="3811047"/>
            <a:ext cx="2852737" cy="979488"/>
            <a:chOff x="5673106" y="1557338"/>
            <a:chExt cx="2852296" cy="980157"/>
          </a:xfrm>
        </p:grpSpPr>
        <p:sp>
          <p:nvSpPr>
            <p:cNvPr id="29" name="정육면체 28"/>
            <p:cNvSpPr/>
            <p:nvPr/>
          </p:nvSpPr>
          <p:spPr>
            <a:xfrm flipH="1">
              <a:off x="5673106" y="2084748"/>
              <a:ext cx="452367" cy="452747"/>
            </a:xfrm>
            <a:prstGeom prst="cube">
              <a:avLst>
                <a:gd name="adj" fmla="val 31105"/>
              </a:avLst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Lucida Calligraphy" pitchFamily="66" charset="0"/>
                  <a:ea typeface="맑은 고딕"/>
                </a:rPr>
                <a:t>p</a:t>
              </a:r>
              <a:endParaRPr kumimoji="0" lang="ko-KR" altLang="en-US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endParaRPr>
            </a:p>
          </p:txBody>
        </p:sp>
        <p:sp>
          <p:nvSpPr>
            <p:cNvPr id="30" name="정육면체 29"/>
            <p:cNvSpPr/>
            <p:nvPr/>
          </p:nvSpPr>
          <p:spPr>
            <a:xfrm flipH="1">
              <a:off x="8073035" y="2084748"/>
              <a:ext cx="452367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" name="정육면체 30"/>
            <p:cNvSpPr/>
            <p:nvPr/>
          </p:nvSpPr>
          <p:spPr>
            <a:xfrm flipH="1">
              <a:off x="7711141" y="2084748"/>
              <a:ext cx="452367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" name="정육면체 31"/>
            <p:cNvSpPr/>
            <p:nvPr/>
          </p:nvSpPr>
          <p:spPr>
            <a:xfrm flipH="1">
              <a:off x="7347659" y="2084748"/>
              <a:ext cx="453955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정육면체 32"/>
            <p:cNvSpPr/>
            <p:nvPr/>
          </p:nvSpPr>
          <p:spPr>
            <a:xfrm flipH="1">
              <a:off x="6985765" y="2084748"/>
              <a:ext cx="452368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 flipH="1">
              <a:off x="6623871" y="2084748"/>
              <a:ext cx="452368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정육면체 34"/>
            <p:cNvSpPr/>
            <p:nvPr/>
          </p:nvSpPr>
          <p:spPr>
            <a:xfrm flipH="1">
              <a:off x="6261977" y="2084748"/>
              <a:ext cx="452368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743396" y="1903651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" name="원호 36"/>
            <p:cNvSpPr/>
            <p:nvPr/>
          </p:nvSpPr>
          <p:spPr>
            <a:xfrm>
              <a:off x="5887385" y="1868701"/>
              <a:ext cx="407925" cy="381260"/>
            </a:xfrm>
            <a:prstGeom prst="arc">
              <a:avLst>
                <a:gd name="adj1" fmla="val 10753995"/>
                <a:gd name="adj2" fmla="val 20166804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8" name="TextBox 176"/>
            <p:cNvSpPr txBox="1">
              <a:spLocks noChangeArrowheads="1"/>
            </p:cNvSpPr>
            <p:nvPr/>
          </p:nvSpPr>
          <p:spPr bwMode="auto">
            <a:xfrm>
              <a:off x="5899479" y="1557338"/>
              <a:ext cx="7446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Lucida Calligraphy" pitchFamily="66" charset="0"/>
                </a:rPr>
                <a:t>malloc()</a:t>
              </a:r>
              <a:endParaRPr lang="ko-KR" altLang="en-US" sz="1100">
                <a:latin typeface="Lucida Calligraphy" pitchFamily="66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8142948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9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7780751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2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7418555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4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7056358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7</a:t>
              </a:r>
              <a:endParaRPr kumimoji="0" lang="ko-KR" altLang="en-US" sz="2400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6694162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5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6331967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1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8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동적 메모리 할당의 이해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동적 메모리 할당 관련 함수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연결 리스트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Arial" pitchFamily="34" charset="0"/>
              </a:rPr>
              <a:t>동적 메모리 할당에 대한 개념을 이해하고 응용으로 연결 리스트를 학습합니다</a:t>
            </a:r>
            <a:r>
              <a:rPr kumimoji="0" lang="en-US" altLang="ko-KR" sz="1400">
                <a:latin typeface="Arial" pitchFamily="34" charset="0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endCxn id="3101" idx="4"/>
          </p:cNvCxnSpPr>
          <p:nvPr/>
        </p:nvCxnSpPr>
        <p:spPr>
          <a:xfrm rot="16200000" flipH="1">
            <a:off x="3953669" y="2547144"/>
            <a:ext cx="1965325" cy="17287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아래의 코드는 </a:t>
            </a:r>
            <a:r>
              <a:rPr lang="en-US" altLang="ko-KR" dirty="0"/>
              <a:t>2</a:t>
            </a:r>
            <a:r>
              <a:rPr lang="ko-KR" altLang="en-US" dirty="0"/>
              <a:t>개의 정수를 저장하는 동적 메모리를 할당을 </a:t>
            </a:r>
            <a:r>
              <a:rPr lang="ko-KR" altLang="en-US" dirty="0" smtClean="0"/>
              <a:t>받는다</a:t>
            </a:r>
            <a:r>
              <a:rPr lang="en-US" altLang="ko-KR" dirty="0"/>
              <a:t>. </a:t>
            </a:r>
            <a:r>
              <a:rPr lang="ko-KR" altLang="en-US" dirty="0"/>
              <a:t>이 공간을 정수 </a:t>
            </a:r>
            <a:r>
              <a:rPr lang="en-US" altLang="ko-KR" dirty="0"/>
              <a:t>3</a:t>
            </a:r>
            <a:r>
              <a:rPr lang="ko-KR" altLang="en-US" dirty="0"/>
              <a:t>개를 저장할 수 있는 공간으로 확장한다</a:t>
            </a:r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800767" y="2996952"/>
            <a:ext cx="7777162" cy="86409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Trebuchet MS" pitchFamily="34" charset="0"/>
              </a:rPr>
              <a:t>정수 </a:t>
            </a:r>
            <a:r>
              <a:rPr lang="en-US" altLang="ko-KR" sz="1600" dirty="0">
                <a:latin typeface="Trebuchet MS" pitchFamily="34" charset="0"/>
              </a:rPr>
              <a:t>2</a:t>
            </a:r>
            <a:r>
              <a:rPr lang="ko-KR" altLang="en-US" sz="1600" dirty="0">
                <a:latin typeface="Trebuchet MS" pitchFamily="34" charset="0"/>
              </a:rPr>
              <a:t>개를 저장할 공간이 필요</a:t>
            </a:r>
          </a:p>
          <a:p>
            <a:r>
              <a:rPr lang="ko-KR" altLang="en-US" sz="1600" dirty="0">
                <a:latin typeface="Trebuchet MS" pitchFamily="34" charset="0"/>
              </a:rPr>
              <a:t>정수 </a:t>
            </a:r>
            <a:r>
              <a:rPr lang="en-US" altLang="ko-KR" sz="1600" dirty="0">
                <a:latin typeface="Trebuchet MS" pitchFamily="34" charset="0"/>
              </a:rPr>
              <a:t>3</a:t>
            </a:r>
            <a:r>
              <a:rPr lang="ko-KR" altLang="en-US" sz="1600" dirty="0">
                <a:latin typeface="Trebuchet MS" pitchFamily="34" charset="0"/>
              </a:rPr>
              <a:t>개를 저장할 공간으로 확장</a:t>
            </a:r>
          </a:p>
          <a:p>
            <a:r>
              <a:rPr lang="en-US" altLang="ko-KR" sz="1600" dirty="0">
                <a:latin typeface="Trebuchet MS" pitchFamily="34" charset="0"/>
              </a:rPr>
              <a:t>10 20 30</a:t>
            </a:r>
          </a:p>
        </p:txBody>
      </p:sp>
    </p:spTree>
    <p:extLst>
      <p:ext uri="{BB962C8B-B14F-4D97-AF65-F5344CB8AC3E}">
        <p14:creationId xmlns:p14="http://schemas.microsoft.com/office/powerpoint/2010/main" val="34594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908720"/>
            <a:ext cx="7777162" cy="57598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A31515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정수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개를 저장할 공간이 필요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*list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* 2);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list_new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list[0] = 10;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list[1] = 20;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정수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3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개를 저장할 공간으로 확장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list_new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(list,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* 3);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list_new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[2] = 30;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list_new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동적 할당 후에 메모리 블록을 초기화하여 넘겨주는 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할당되었던 동적 메모리의 크기를 변경하는 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동적 메모리 할당에서의 단위는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en-US" altLang="ko-KR" sz="1800" dirty="0" err="1" smtClean="0"/>
              <a:t>malloc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이 반환하는 </a:t>
            </a:r>
            <a:r>
              <a:rPr lang="ko-KR" altLang="en-US" sz="1800" dirty="0" err="1" smtClean="0"/>
              <a:t>자료형은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43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 eaLnBrk="1" hangingPunct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구현이 간단하고 빠르다</a:t>
            </a:r>
          </a:p>
          <a:p>
            <a:pPr lvl="1" eaLnBrk="1" hangingPunct="1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크기가 고정된다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중간에서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어렵다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연결 리스트</a:t>
            </a:r>
            <a:r>
              <a:rPr lang="en-US" altLang="ko-KR" dirty="0" smtClean="0"/>
              <a:t>(linked list)</a:t>
            </a:r>
          </a:p>
          <a:p>
            <a:pPr lvl="1" eaLnBrk="1" hangingPunct="1"/>
            <a:r>
              <a:rPr lang="ko-KR" altLang="en-US" dirty="0" smtClean="0"/>
              <a:t>각 항목이 포인터를 사용하여 다음 항목을 가리킨다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랜덤 접근이 어렵다</a:t>
            </a:r>
            <a:r>
              <a:rPr lang="en-US" altLang="ko-KR" dirty="0" smtClean="0"/>
              <a:t>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2309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60" y="4096754"/>
            <a:ext cx="3384376" cy="21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장단점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중간에 데이터를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삭제하기 쉽다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데이터를 저장할 공간이 필요할 때마다 동적으로 공간을 만들어서 쉽게 추가</a:t>
            </a:r>
          </a:p>
          <a:p>
            <a:pPr eaLnBrk="1" hangingPunct="1"/>
            <a:r>
              <a:rPr lang="ko-KR" altLang="en-US" dirty="0" smtClean="0"/>
              <a:t>구현이 어렵고 오류가 나기 쉽다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중간에 있는 데이터를 빠르게 가져올 수 없다</a:t>
            </a:r>
            <a:r>
              <a:rPr lang="en-US" altLang="ko-KR" dirty="0" smtClean="0"/>
              <a:t>. 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3791694" cy="23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구조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노드</a:t>
            </a:r>
            <a:r>
              <a:rPr lang="en-US" altLang="ko-KR" b="1" smtClean="0"/>
              <a:t>(node) = </a:t>
            </a:r>
            <a:r>
              <a:rPr lang="ko-KR" altLang="en-US" b="1" smtClean="0"/>
              <a:t>데이터 필드</a:t>
            </a:r>
            <a:r>
              <a:rPr lang="en-US" altLang="ko-KR" b="1" smtClean="0"/>
              <a:t>(data field)+</a:t>
            </a:r>
            <a:r>
              <a:rPr lang="en-US" altLang="ko-KR" smtClean="0"/>
              <a:t> </a:t>
            </a:r>
            <a:r>
              <a:rPr lang="ko-KR" altLang="en-US" b="1" smtClean="0"/>
              <a:t>링크 필드</a:t>
            </a:r>
            <a:r>
              <a:rPr lang="en-US" altLang="ko-KR" b="1" smtClean="0"/>
              <a:t>(link field)</a:t>
            </a:r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237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24137"/>
            <a:ext cx="53816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구조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헤드 포인터</a:t>
            </a:r>
            <a:r>
              <a:rPr lang="en-US" altLang="ko-KR" b="1" smtClean="0"/>
              <a:t>(head pointer): </a:t>
            </a:r>
            <a:r>
              <a:rPr lang="ko-KR" altLang="en-US" b="1" smtClean="0"/>
              <a:t>첫번째 노드를 가리키는 포인터</a:t>
            </a:r>
            <a:endParaRPr lang="ko-KR" altLang="en-US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0" y="237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98" y="2587841"/>
            <a:ext cx="6708803" cy="25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5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생성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노드들은 동적으로 생성된다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6959090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자기 참조 구조체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자기 참조 구조체</a:t>
            </a:r>
            <a:r>
              <a:rPr lang="en-US" altLang="ko-KR" b="1" smtClean="0"/>
              <a:t>(self-referential structure)</a:t>
            </a:r>
            <a:r>
              <a:rPr lang="ko-KR" altLang="en-US" smtClean="0"/>
              <a:t>는 특별한 구조체로서 구성 멤버 중에 같은 타입의 구조체를 가리키는 포인터가 존재하는 구조체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692275" y="2636838"/>
            <a:ext cx="4197350" cy="147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NODE {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  <a:ea typeface="휴먼명조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data;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  <a:ea typeface="휴먼명조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NODE *link;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} NODE;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4489450"/>
            <a:ext cx="4257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3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간단한 연결 리스트 생성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988840"/>
            <a:ext cx="7777162" cy="38893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NODE *p1;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 = (NODE *)malloc(sizeof(NODE));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p1-&gt;data = 10;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p1-&gt;link = NULL;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NODE *p2;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p2 = (NODE *)malloc(sizeof(NODE));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p2-&gt;data = 20;</a:t>
            </a:r>
            <a:br>
              <a:rPr lang="en-US" altLang="ko-KR" sz="1600" smtClean="0"/>
            </a:b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p2-&gt;link = NULL;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p1-&gt;link = p2;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free(p1);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free(p2);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5" name="_x78123760" descr="EMB00000a5038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18" y="2420640"/>
            <a:ext cx="18002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-432445" y="385574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7" name="_x78512328" descr="EMB00000a5038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18" y="3357265"/>
            <a:ext cx="175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-432445" y="389384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9" name="_x78138400" descr="EMB00000a50383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55" y="4328815"/>
            <a:ext cx="29813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72279656" descr="EMB0000145c62f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55" y="5229547"/>
            <a:ext cx="2837656" cy="5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9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할당 메모리의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프로그램이 메모리를 할당받는 방법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정적</a:t>
            </a:r>
            <a:r>
              <a:rPr lang="en-US" altLang="ko-KR" smtClean="0"/>
              <a:t>(static)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동적</a:t>
            </a:r>
            <a:r>
              <a:rPr lang="en-US" altLang="ko-KR" smtClean="0"/>
              <a:t>(dynamic)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951162"/>
            <a:ext cx="55054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연결 리스트의 응용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소장하고 있는 책의 목록을 관리하는 프로그램을 작성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연결 리스트를 사용하여서 작성해보자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847975"/>
            <a:ext cx="3429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실행 결과</a:t>
            </a:r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797719" y="1916832"/>
            <a:ext cx="7777162" cy="223224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>
                <a:latin typeface="+mj-lt"/>
              </a:rPr>
              <a:t>)</a:t>
            </a:r>
            <a:r>
              <a:rPr lang="ko-KR" altLang="en-US" sz="1600" dirty="0">
                <a:latin typeface="+mj-lt"/>
              </a:rPr>
              <a:t>컴퓨터개론</a:t>
            </a:r>
          </a:p>
          <a:p>
            <a:r>
              <a:rPr lang="ko-KR" altLang="en-US" sz="1600" dirty="0">
                <a:latin typeface="+mj-lt"/>
              </a:rPr>
              <a:t>책의 출판연도를 입력하시오</a:t>
            </a:r>
            <a:r>
              <a:rPr lang="en-US" altLang="ko-KR" sz="1600" dirty="0">
                <a:latin typeface="+mj-lt"/>
              </a:rPr>
              <a:t>: 2006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>
                <a:latin typeface="+mj-lt"/>
              </a:rPr>
              <a:t>)C</a:t>
            </a:r>
            <a:r>
              <a:rPr lang="ko-KR" altLang="en-US" sz="1600" dirty="0">
                <a:latin typeface="+mj-lt"/>
              </a:rPr>
              <a:t>언어</a:t>
            </a:r>
          </a:p>
          <a:p>
            <a:r>
              <a:rPr lang="ko-KR" altLang="en-US" sz="1600" dirty="0">
                <a:latin typeface="+mj-lt"/>
              </a:rPr>
              <a:t>책의 출판연도를 입력하시오</a:t>
            </a:r>
            <a:r>
              <a:rPr lang="en-US" altLang="ko-KR" sz="1600" dirty="0">
                <a:latin typeface="+mj-lt"/>
              </a:rPr>
              <a:t>: 2007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 smtClean="0">
                <a:latin typeface="+mj-lt"/>
              </a:rPr>
              <a:t>)</a:t>
            </a:r>
          </a:p>
          <a:p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</a:t>
            </a:r>
            <a:r>
              <a:rPr lang="en-US" altLang="ko-KR" sz="1600" dirty="0">
                <a:latin typeface="+mj-lt"/>
              </a:rPr>
              <a:t>:</a:t>
            </a:r>
            <a:r>
              <a:rPr lang="ko-KR" altLang="en-US" sz="1600" dirty="0">
                <a:latin typeface="+mj-lt"/>
              </a:rPr>
              <a:t>컴퓨터개론 출판연도</a:t>
            </a:r>
            <a:r>
              <a:rPr lang="en-US" altLang="ko-KR" sz="1600" dirty="0">
                <a:latin typeface="+mj-lt"/>
              </a:rPr>
              <a:t>:2006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</a:t>
            </a:r>
            <a:r>
              <a:rPr lang="en-US" altLang="ko-KR" sz="1600" dirty="0">
                <a:latin typeface="+mj-lt"/>
              </a:rPr>
              <a:t>:C</a:t>
            </a:r>
            <a:r>
              <a:rPr lang="ko-KR" altLang="en-US" sz="1600" dirty="0">
                <a:latin typeface="+mj-lt"/>
              </a:rPr>
              <a:t>언어 출판연도</a:t>
            </a:r>
            <a:r>
              <a:rPr lang="en-US" altLang="ko-KR" sz="1600" dirty="0">
                <a:latin typeface="+mj-lt"/>
              </a:rPr>
              <a:t>:2007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34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연결 리스트를 이용한 프로그램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5838" y="1916832"/>
            <a:ext cx="7777162" cy="29159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+mj-lt"/>
                <a:ea typeface="휴먼명조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+mj-lt"/>
                <a:ea typeface="휴먼명조"/>
              </a:rPr>
              <a:t>stdlib.h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+mj-lt"/>
                <a:ea typeface="휴먼명조"/>
              </a:rPr>
              <a:t>string.h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&gt;</a:t>
            </a:r>
          </a:p>
          <a:p>
            <a:endParaRPr lang="ko-KR" altLang="en-US" sz="1600" dirty="0">
              <a:solidFill>
                <a:srgbClr val="800000"/>
              </a:solidFill>
              <a:latin typeface="+mj-lt"/>
              <a:ea typeface="휴먼명조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S_SIZE 50</a:t>
            </a:r>
          </a:p>
          <a:p>
            <a:endParaRPr lang="ko-KR" altLang="en-US" sz="1600" dirty="0">
              <a:solidFill>
                <a:srgbClr val="0000FF"/>
              </a:solidFill>
              <a:latin typeface="+mj-lt"/>
              <a:ea typeface="휴먼명조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+mj-lt"/>
                <a:ea typeface="휴먼명조"/>
              </a:rPr>
              <a:t>typedef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NODE 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휴먼명조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+mj-lt"/>
              <a:ea typeface="휴먼명조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title[S_SIZE];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year;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NODE *link;</a:t>
            </a:r>
          </a:p>
          <a:p>
            <a:r>
              <a:rPr lang="en-US" altLang="ko-KR" sz="1600" dirty="0" smtClean="0">
                <a:latin typeface="+mj-lt"/>
                <a:ea typeface="휴먼명조"/>
              </a:rPr>
              <a:t>} </a:t>
            </a:r>
            <a:r>
              <a:rPr lang="en-US" altLang="ko-KR" sz="1600" dirty="0">
                <a:latin typeface="+mj-lt"/>
                <a:ea typeface="휴먼명조"/>
              </a:rPr>
              <a:t>NODE;</a:t>
            </a:r>
            <a:endParaRPr lang="en-US" altLang="ko-KR" sz="1600" dirty="0">
              <a:solidFill>
                <a:srgbClr val="000000"/>
              </a:solidFill>
              <a:latin typeface="+mj-lt"/>
              <a:ea typeface="휴먼명조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+mj-lt"/>
                <a:ea typeface="휴먼명조"/>
              </a:rPr>
              <a:t>	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52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7719" y="1916832"/>
            <a:ext cx="7777162" cy="29159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+mj-lt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NODE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*list = NULL;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NODE *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prev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*p, *next;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buffer[S_SIZE];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year;</a:t>
            </a:r>
          </a:p>
        </p:txBody>
      </p:sp>
    </p:spTree>
    <p:extLst>
      <p:ext uri="{BB962C8B-B14F-4D97-AF65-F5344CB8AC3E}">
        <p14:creationId xmlns:p14="http://schemas.microsoft.com/office/powerpoint/2010/main" val="42278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1193354"/>
            <a:ext cx="7777162" cy="52565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(1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책의 제목을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 (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종료하려면 </a:t>
            </a:r>
            <a:r>
              <a:rPr lang="ko-KR" altLang="en-US" sz="1600" kern="0" dirty="0" err="1">
                <a:solidFill>
                  <a:srgbClr val="800000"/>
                </a:solidFill>
                <a:latin typeface="+mj-lt"/>
                <a:ea typeface="굴림"/>
              </a:rPr>
              <a:t>엔터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)"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>
                <a:latin typeface="+mj-lt"/>
              </a:rPr>
              <a:t>gets(buffer);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buffer[0] == 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'\0'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break;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p = (NODE *)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(NODE));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(p-&gt;title, buffer);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책의 출판 연도를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gets(buffer);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>
                <a:latin typeface="+mj-lt"/>
              </a:rPr>
              <a:t>year = </a:t>
            </a:r>
            <a:r>
              <a:rPr lang="en-US" altLang="ko-KR" sz="1600" dirty="0" err="1">
                <a:latin typeface="+mj-lt"/>
              </a:rPr>
              <a:t>atoi</a:t>
            </a:r>
            <a:r>
              <a:rPr lang="en-US" altLang="ko-KR" sz="1600" dirty="0">
                <a:latin typeface="+mj-lt"/>
              </a:rPr>
              <a:t>(buffer);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p-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&gt;year = year;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list == NULL ) 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리스트가 비어 있으면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	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list = p;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새로운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노드를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첫번째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노드로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만든다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else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리스트가 비어 있지 않으면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prev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-&gt;link = p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;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새로운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노드를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이전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노드의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</a:t>
            </a:r>
            <a:r>
              <a:rPr lang="ko-KR" altLang="en-US" sz="1600" kern="0" dirty="0" smtClean="0">
                <a:solidFill>
                  <a:srgbClr val="008000"/>
                </a:solidFill>
                <a:latin typeface="+mj-lt"/>
                <a:ea typeface="굴림"/>
              </a:rPr>
              <a:t>끝에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p-&gt;link = NULL;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새로운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노드의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링크 필드를 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NULL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로 설정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prev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= p;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}</a:t>
            </a:r>
            <a:endParaRPr lang="en-US" altLang="ko-KR" sz="16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1193354"/>
            <a:ext cx="7777162" cy="52565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연결 리스트에 들어 있는 정보를 모두 출력한다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p = list;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p != NULL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책의 제목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:%s 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출판 연도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:%d 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p-&gt;title, p-&gt;year);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p = p-&gt;link;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+mj-lt"/>
                <a:ea typeface="굴림"/>
              </a:rPr>
              <a:t>동적 할당을 반납한다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.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p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= list;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p != NULL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next = p-&gt;link;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free(p);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p = next;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	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실행 결과</a:t>
            </a:r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797719" y="1916832"/>
            <a:ext cx="7777162" cy="230425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>
                <a:latin typeface="+mj-lt"/>
              </a:rPr>
              <a:t>)</a:t>
            </a:r>
            <a:r>
              <a:rPr lang="ko-KR" altLang="en-US" sz="1600" dirty="0">
                <a:latin typeface="+mj-lt"/>
              </a:rPr>
              <a:t>컴퓨터개론</a:t>
            </a:r>
          </a:p>
          <a:p>
            <a:r>
              <a:rPr lang="ko-KR" altLang="en-US" sz="1600" dirty="0">
                <a:latin typeface="+mj-lt"/>
              </a:rPr>
              <a:t>책의 출판연도를 입력하시오</a:t>
            </a:r>
            <a:r>
              <a:rPr lang="en-US" altLang="ko-KR" sz="1600" dirty="0">
                <a:latin typeface="+mj-lt"/>
              </a:rPr>
              <a:t>: 2006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>
                <a:latin typeface="+mj-lt"/>
              </a:rPr>
              <a:t>)C</a:t>
            </a:r>
            <a:r>
              <a:rPr lang="ko-KR" altLang="en-US" sz="1600" dirty="0">
                <a:latin typeface="+mj-lt"/>
              </a:rPr>
              <a:t>언어</a:t>
            </a:r>
          </a:p>
          <a:p>
            <a:r>
              <a:rPr lang="ko-KR" altLang="en-US" sz="1600" dirty="0">
                <a:latin typeface="+mj-lt"/>
              </a:rPr>
              <a:t>책의 출판연도를 입력하시오</a:t>
            </a:r>
            <a:r>
              <a:rPr lang="en-US" altLang="ko-KR" sz="1600" dirty="0">
                <a:latin typeface="+mj-lt"/>
              </a:rPr>
              <a:t>: 2007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 smtClean="0">
                <a:latin typeface="+mj-lt"/>
              </a:rPr>
              <a:t>)</a:t>
            </a:r>
          </a:p>
          <a:p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</a:t>
            </a:r>
            <a:r>
              <a:rPr lang="en-US" altLang="ko-KR" sz="1600" dirty="0">
                <a:latin typeface="+mj-lt"/>
              </a:rPr>
              <a:t>:</a:t>
            </a:r>
            <a:r>
              <a:rPr lang="ko-KR" altLang="en-US" sz="1600" dirty="0">
                <a:latin typeface="+mj-lt"/>
              </a:rPr>
              <a:t>컴퓨터개론 출판연도</a:t>
            </a:r>
            <a:r>
              <a:rPr lang="en-US" altLang="ko-KR" sz="1600" dirty="0">
                <a:latin typeface="+mj-lt"/>
              </a:rPr>
              <a:t>:2006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</a:t>
            </a:r>
            <a:r>
              <a:rPr lang="en-US" altLang="ko-KR" sz="1600" dirty="0">
                <a:latin typeface="+mj-lt"/>
              </a:rPr>
              <a:t>:C</a:t>
            </a:r>
            <a:r>
              <a:rPr lang="ko-KR" altLang="en-US" sz="1600" dirty="0">
                <a:latin typeface="+mj-lt"/>
              </a:rPr>
              <a:t>언어 출판연도</a:t>
            </a:r>
            <a:r>
              <a:rPr lang="en-US" altLang="ko-KR" sz="1600" dirty="0">
                <a:latin typeface="+mj-lt"/>
              </a:rPr>
              <a:t>:2007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연결 리스트에서 다음 노드는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로 가리킨다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연결 리스트의 일반적인 노드는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필드와 </a:t>
            </a:r>
            <a:r>
              <a:rPr lang="en-US" altLang="ko-KR" sz="1800" dirty="0" smtClean="0"/>
              <a:t>_____ </a:t>
            </a:r>
            <a:r>
              <a:rPr lang="ko-KR" altLang="en-US" sz="1800" dirty="0" smtClean="0"/>
              <a:t>필드로 구성되어 있다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구조체의 멤버 중에 자기 자신을 가리키는 포인터가 존재하는 구조체를 </a:t>
            </a:r>
            <a:r>
              <a:rPr lang="en-US" altLang="ko-KR" sz="1800" dirty="0" smtClean="0"/>
              <a:t>_________</a:t>
            </a:r>
            <a:r>
              <a:rPr lang="ko-KR" altLang="en-US" sz="1800" dirty="0" smtClean="0"/>
              <a:t>라고 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배열과 연결 리스트의 가장 큰 차이점은 무엇인가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4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dirty="0" smtClean="0"/>
              <a:t>영화 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 배열을 동적 메모리를 이용하여서 생성하고 여기에 영화 정보를 </a:t>
            </a:r>
            <a:r>
              <a:rPr lang="ko-KR" altLang="en-US" dirty="0" smtClean="0"/>
              <a:t>저장했다가 </a:t>
            </a:r>
            <a:r>
              <a:rPr lang="ko-KR" altLang="en-US" dirty="0"/>
              <a:t>다시 화면에 예쁘게 출력하는 프로그램을 작성하여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/>
              <a:t>정보를 </a:t>
            </a:r>
            <a:r>
              <a:rPr lang="ko-KR" altLang="en-US" dirty="0" smtClean="0"/>
              <a:t>사용자로부터 </a:t>
            </a:r>
            <a:r>
              <a:rPr lang="ko-KR" altLang="en-US" dirty="0"/>
              <a:t>받는다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217885304" descr="EMB000016b864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5024"/>
            <a:ext cx="2736304" cy="246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1043608" y="1869043"/>
            <a:ext cx="7777162" cy="271208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 smtClean="0">
                <a:latin typeface="Trebuchet MS" panose="020B0603020202020204" pitchFamily="34" charset="0"/>
              </a:rPr>
              <a:t>몇 편이나 저장하시겠습니까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? 2</a:t>
            </a:r>
            <a:endParaRPr lang="ko-KR" altLang="en-US" sz="1400" dirty="0" smtClean="0">
              <a:latin typeface="Trebuchet MS" panose="020B0603020202020204" pitchFamily="34" charset="0"/>
            </a:endParaRPr>
          </a:p>
          <a:p>
            <a:r>
              <a:rPr lang="ko-KR" altLang="en-US" sz="1400" dirty="0" smtClean="0">
                <a:latin typeface="Trebuchet MS" panose="020B0603020202020204" pitchFamily="34" charset="0"/>
              </a:rPr>
              <a:t>영화 제목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: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트랜스포머</a:t>
            </a:r>
          </a:p>
          <a:p>
            <a:r>
              <a:rPr lang="ko-KR" altLang="en-US" sz="1400" dirty="0" smtClean="0">
                <a:latin typeface="Trebuchet MS" panose="020B0603020202020204" pitchFamily="34" charset="0"/>
              </a:rPr>
              <a:t>영화 평점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:8.3</a:t>
            </a:r>
          </a:p>
          <a:p>
            <a:r>
              <a:rPr lang="ko-KR" altLang="en-US" sz="1400" dirty="0">
                <a:latin typeface="Trebuchet MS" panose="020B0603020202020204" pitchFamily="34" charset="0"/>
              </a:rPr>
              <a:t>영화 제목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ko-KR" altLang="en-US" sz="1400" dirty="0" err="1">
                <a:latin typeface="Trebuchet MS" panose="020B0603020202020204" pitchFamily="34" charset="0"/>
              </a:rPr>
              <a:t>저스티스</a:t>
            </a:r>
            <a:r>
              <a:rPr lang="ko-KR" altLang="en-US" sz="1400" dirty="0">
                <a:latin typeface="Trebuchet MS" panose="020B0603020202020204" pitchFamily="34" charset="0"/>
              </a:rPr>
              <a:t> 리그</a:t>
            </a:r>
          </a:p>
          <a:p>
            <a:r>
              <a:rPr lang="ko-KR" altLang="en-US" sz="1400" dirty="0">
                <a:latin typeface="Trebuchet MS" panose="020B0603020202020204" pitchFamily="34" charset="0"/>
              </a:rPr>
              <a:t>영화 평점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9.0</a:t>
            </a:r>
          </a:p>
          <a:p>
            <a:endParaRPr lang="en-US" altLang="ko-KR" sz="1400" dirty="0">
              <a:latin typeface="Trebuchet MS" panose="020B0603020202020204" pitchFamily="34" charset="0"/>
            </a:endParaRPr>
          </a:p>
          <a:p>
            <a:r>
              <a:rPr lang="en-US" altLang="ko-KR" sz="1400" dirty="0" smtClean="0">
                <a:latin typeface="Trebuchet MS" panose="020B0603020202020204" pitchFamily="34" charset="0"/>
              </a:rPr>
              <a:t>========================</a:t>
            </a:r>
            <a:endParaRPr lang="ko-KR" altLang="en-US" sz="1400" dirty="0" smtClean="0">
              <a:latin typeface="Trebuchet MS" panose="020B0603020202020204" pitchFamily="34" charset="0"/>
            </a:endParaRPr>
          </a:p>
          <a:p>
            <a:r>
              <a:rPr lang="ko-KR" altLang="en-US" sz="1400" dirty="0" smtClean="0">
                <a:latin typeface="Trebuchet MS" panose="020B0603020202020204" pitchFamily="34" charset="0"/>
              </a:rPr>
              <a:t>제목 평점</a:t>
            </a:r>
          </a:p>
          <a:p>
            <a:r>
              <a:rPr lang="en-US" altLang="ko-KR" sz="1400" dirty="0" smtClean="0">
                <a:latin typeface="Trebuchet MS" panose="020B0603020202020204" pitchFamily="34" charset="0"/>
              </a:rPr>
              <a:t>========================</a:t>
            </a:r>
            <a:endParaRPr lang="ko-KR" altLang="en-US" sz="1400" dirty="0" smtClean="0">
              <a:latin typeface="Trebuchet MS" panose="020B0603020202020204" pitchFamily="34" charset="0"/>
            </a:endParaRPr>
          </a:p>
          <a:p>
            <a:r>
              <a:rPr lang="ko-KR" altLang="en-US" sz="1400" dirty="0" smtClean="0">
                <a:latin typeface="Trebuchet MS" panose="020B0603020202020204" pitchFamily="34" charset="0"/>
              </a:rPr>
              <a:t>트랜스포머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8.300000</a:t>
            </a:r>
          </a:p>
          <a:p>
            <a:r>
              <a:rPr lang="ko-KR" altLang="en-US" sz="1400" dirty="0" err="1">
                <a:latin typeface="Trebuchet MS" panose="020B0603020202020204" pitchFamily="34" charset="0"/>
              </a:rPr>
              <a:t>저스티스</a:t>
            </a:r>
            <a:r>
              <a:rPr lang="ko-KR" altLang="en-US" sz="1400" dirty="0">
                <a:latin typeface="Trebuchet MS" panose="020B0603020202020204" pitchFamily="34" charset="0"/>
              </a:rPr>
              <a:t> 리그 </a:t>
            </a:r>
            <a:r>
              <a:rPr lang="en-US" altLang="ko-KR" sz="1400" dirty="0">
                <a:latin typeface="Trebuchet MS" panose="020B0603020202020204" pitchFamily="34" charset="0"/>
              </a:rPr>
              <a:t>9.000000</a:t>
            </a:r>
            <a:endParaRPr lang="ko-KR" altLang="en-US" sz="1400" dirty="0" smtClean="0">
              <a:latin typeface="Trebuchet MS" panose="020B0603020202020204" pitchFamily="34" charset="0"/>
            </a:endParaRPr>
          </a:p>
          <a:p>
            <a:r>
              <a:rPr lang="en-US" altLang="ko-KR" sz="1400" dirty="0" smtClean="0">
                <a:latin typeface="Trebuchet MS" panose="020B0603020202020204" pitchFamily="34" charset="0"/>
              </a:rPr>
              <a:t>========================</a:t>
            </a:r>
            <a:endParaRPr lang="ko-KR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정적 메모리 할당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정적 메모리 할당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프로그램이 시작되기 전에 미리 정해진 크기의 메모리를 </a:t>
            </a:r>
            <a:r>
              <a:rPr lang="ko-KR" altLang="en-US" dirty="0" err="1" smtClean="0"/>
              <a:t>할당받는</a:t>
            </a:r>
            <a:r>
              <a:rPr lang="ko-KR" altLang="en-US" dirty="0" smtClean="0"/>
              <a:t> 것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메모리의 크기는 프로그램이 시작하기 전에 결정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score_s</a:t>
            </a:r>
            <a:r>
              <a:rPr lang="en-US" altLang="ko-KR" dirty="0" smtClean="0"/>
              <a:t>[100];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처음에 결정된 크기보다 더 큰 입력이 들어온다면 처리하지 못함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더 작은 입력이 들어온다면 남은 메모리 공간은 낭비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문제는 물론 정적 배열을 사용하면 아주 쉬운 문제이지만 여기서 동적 메모리 할당을 이용해보자</a:t>
            </a:r>
            <a:r>
              <a:rPr lang="en-US" altLang="ko-KR" dirty="0"/>
              <a:t>. </a:t>
            </a:r>
            <a:r>
              <a:rPr lang="ko-KR" altLang="en-US" dirty="0"/>
              <a:t>동적 메모리를 사용하면 사용자가 원하는 만큼의 공간을 실행 시간에 </a:t>
            </a:r>
            <a:r>
              <a:rPr lang="ko-KR" altLang="en-US" dirty="0" err="1"/>
              <a:t>할당받을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r>
              <a:rPr lang="ko-KR" altLang="en-US" dirty="0"/>
              <a:t>먼저 영화 정보를 다음과 같이 구조체로 표현한다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800100" lvl="2" indent="0">
              <a:buNone/>
            </a:pPr>
            <a:r>
              <a:rPr lang="en-US" altLang="ko-KR" sz="1600" dirty="0" err="1"/>
              <a:t>typedef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movie {</a:t>
            </a:r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/>
              <a:t>구조체 타입 정의</a:t>
            </a:r>
          </a:p>
          <a:p>
            <a:pPr marL="800100" lvl="2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char title[100];</a:t>
            </a:r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/>
              <a:t>영화 제목</a:t>
            </a:r>
          </a:p>
          <a:p>
            <a:pPr marL="800100" lvl="2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double rating;</a:t>
            </a:r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/>
              <a:t>영화 평점</a:t>
            </a:r>
          </a:p>
          <a:p>
            <a:pPr marL="800100" lvl="2" indent="0">
              <a:buNone/>
            </a:pPr>
            <a:r>
              <a:rPr lang="en-US" altLang="ko-KR" sz="1600" dirty="0"/>
              <a:t>} MOVIE;</a:t>
            </a:r>
            <a:endParaRPr lang="ko-KR" altLang="en-US" sz="1600" dirty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입력하고자 하는 영화의 수를 </a:t>
            </a:r>
            <a:r>
              <a:rPr lang="en-US" altLang="ko-KR" dirty="0"/>
              <a:t>size</a:t>
            </a:r>
            <a:r>
              <a:rPr lang="ko-KR" altLang="en-US" dirty="0"/>
              <a:t>에 </a:t>
            </a:r>
            <a:r>
              <a:rPr lang="ko-KR" altLang="en-US" dirty="0" err="1"/>
              <a:t>입력받은</a:t>
            </a:r>
            <a:r>
              <a:rPr lang="ko-KR" altLang="en-US" dirty="0"/>
              <a:t>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동적으로 할당</a:t>
            </a:r>
            <a:endParaRPr lang="en-US" altLang="ko-KR" dirty="0" smtClean="0"/>
          </a:p>
          <a:p>
            <a:pPr marL="857250" lvl="2" indent="0">
              <a:buNone/>
            </a:pPr>
            <a:r>
              <a:rPr lang="en-US" altLang="ko-KR" sz="1600" dirty="0" smtClean="0"/>
              <a:t>movies </a:t>
            </a:r>
            <a:r>
              <a:rPr lang="en-US" altLang="ko-KR" sz="1600" dirty="0"/>
              <a:t>= (MOVE *)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(MOVIE)* size);</a:t>
            </a:r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/>
              <a:t>동적 메모리 할당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5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628800"/>
            <a:ext cx="7777162" cy="43924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movie {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타입 정의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title[100];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영화 제목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rating;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영화 평점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MOVIE;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MOVIE *movies;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동적 메모리 공간을 가리키는 포인터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size,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몇 편이나 저장하시겠습니까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?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&amp;size);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movies = (MOVIE 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(MOVIE)* size);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동적 메모리 할당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movies == NULL 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동적 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메모리 할당 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오류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772816"/>
            <a:ext cx="7777162" cy="45365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&lt;size 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 {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size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편의 영화 정보 입력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영화 제목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 버퍼를 비운다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gets(movies[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].title);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영화 제목에는 빈칸이 있을 수 있다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영화 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&amp;(movies[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].rating));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제목 </a:t>
            </a:r>
            <a:r>
              <a:rPr lang="en-US" altLang="ko-KR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\t 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 </a:t>
            </a:r>
            <a:r>
              <a:rPr lang="en-US" altLang="ko-KR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\n</a:t>
            </a:r>
            <a:r>
              <a:rPr lang="en-US" altLang="ko-KR" sz="1400" kern="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=0;i&lt;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size;i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"%s \t %</a:t>
            </a:r>
            <a:r>
              <a:rPr lang="en-US" altLang="ko-KR" sz="1400" kern="0" dirty="0" smtClean="0">
                <a:solidFill>
                  <a:srgbClr val="A31515"/>
                </a:solidFill>
                <a:latin typeface="Trebuchet MS" pitchFamily="34" charset="0"/>
              </a:rPr>
              <a:t>f \n"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].title, 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].rating);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"\n========================\n"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free(movies);	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동적 메모리 공간 해제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3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사용자가 </a:t>
            </a:r>
            <a:r>
              <a:rPr lang="ko-KR" altLang="en-US" sz="1800" dirty="0"/>
              <a:t>입력한 데이터를 파일에 기록하는 코드를 추가해보자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프로그램이 </a:t>
            </a:r>
            <a:r>
              <a:rPr lang="ko-KR" altLang="en-US" sz="1800" dirty="0"/>
              <a:t>시작할 때 파일에서 데이터를 읽어오는 코드도 추가하여 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368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2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69282.r82.cf3.rackcdn.com/5130035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raemarfsc.org/wp-content/uploads/2012/12/Thank-you-with-hat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3016"/>
            <a:ext cx="364840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</a:rPr>
              <a:t>동적 메모리 할당</a:t>
            </a:r>
            <a:r>
              <a:rPr lang="ko-KR" altLang="en-US" b="1" dirty="0" smtClean="0"/>
              <a:t> </a:t>
            </a:r>
          </a:p>
          <a:p>
            <a:pPr lvl="1" eaLnBrk="1" hangingPunct="1"/>
            <a:r>
              <a:rPr lang="ko-KR" altLang="en-US" dirty="0" smtClean="0"/>
              <a:t>실행 도중에 동적으로 메모리를 </a:t>
            </a:r>
            <a:r>
              <a:rPr lang="ko-KR" altLang="en-US" dirty="0" err="1" smtClean="0"/>
              <a:t>할당받는</a:t>
            </a:r>
            <a:r>
              <a:rPr lang="ko-KR" altLang="en-US" dirty="0" smtClean="0"/>
              <a:t> 것</a:t>
            </a:r>
          </a:p>
          <a:p>
            <a:pPr lvl="1" eaLnBrk="1" hangingPunct="1"/>
            <a:r>
              <a:rPr lang="ko-KR" altLang="en-US" dirty="0" smtClean="0"/>
              <a:t>사용이 끝나면 시스템에 메모리를 반납</a:t>
            </a:r>
            <a:endParaRPr lang="en-US" altLang="ko-KR" dirty="0" smtClean="0"/>
          </a:p>
          <a:p>
            <a:pPr lvl="1" eaLnBrk="1" hangingPunct="1"/>
            <a:r>
              <a:rPr lang="en-US" altLang="ko-KR" dirty="0"/>
              <a:t>score = (int *) </a:t>
            </a:r>
            <a:r>
              <a:rPr lang="en-US" altLang="ko-KR" dirty="0" smtClean="0"/>
              <a:t>      	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(100*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(int</a:t>
            </a:r>
            <a:r>
              <a:rPr lang="en-US" altLang="ko-KR" dirty="0"/>
              <a:t>));</a:t>
            </a:r>
          </a:p>
          <a:p>
            <a:pPr lvl="1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필요한 만큼만 할당을 받고 메모리를 매우 효율적으로 사용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1728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동적 메모리 할당 절차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966912"/>
            <a:ext cx="84296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동적 메모리 할당</a:t>
            </a:r>
            <a:endParaRPr lang="en-US" altLang="ko-KR" dirty="0" smtClean="0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188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21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할당받은</a:t>
            </a:r>
            <a:r>
              <a:rPr lang="ko-KR" altLang="en-US" dirty="0"/>
              <a:t> 공간은 어떻게 사용하면 좋을까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첫 번째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포인터를 통하여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*</a:t>
            </a:r>
            <a:r>
              <a:rPr lang="en-US" altLang="ko-KR" dirty="0"/>
              <a:t>score = 100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*</a:t>
            </a:r>
            <a:r>
              <a:rPr lang="en-US" altLang="ko-KR" dirty="0"/>
              <a:t>(score+1) = 200;</a:t>
            </a:r>
            <a:endParaRPr lang="ko-KR" altLang="en-US" dirty="0"/>
          </a:p>
          <a:p>
            <a:pPr lvl="1" latinLnBrk="0"/>
            <a:r>
              <a:rPr lang="ko-KR" altLang="en-US" dirty="0"/>
              <a:t>*</a:t>
            </a:r>
            <a:r>
              <a:rPr lang="en-US" altLang="ko-KR" dirty="0"/>
              <a:t>(score+2) = 300;</a:t>
            </a:r>
            <a:endParaRPr lang="ko-KR" altLang="en-US" dirty="0"/>
          </a:p>
          <a:p>
            <a:pPr lvl="1" latinLnBrk="0"/>
            <a:r>
              <a:rPr lang="en-US" altLang="ko-KR" dirty="0"/>
              <a:t>...</a:t>
            </a:r>
            <a:endParaRPr lang="ko-KR" altLang="en-US" dirty="0"/>
          </a:p>
          <a:p>
            <a:r>
              <a:rPr lang="ko-KR" altLang="en-US" dirty="0"/>
              <a:t>두 번째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 </a:t>
            </a:r>
            <a:r>
              <a:rPr lang="ko-KR" altLang="en-US" dirty="0"/>
              <a:t>메모리를 배열과 같이 </a:t>
            </a:r>
            <a:r>
              <a:rPr lang="ko-KR" altLang="en-US" dirty="0" smtClean="0"/>
              <a:t>취급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score[0</a:t>
            </a:r>
            <a:r>
              <a:rPr lang="en-US" altLang="ko-KR" dirty="0"/>
              <a:t>] = 100;</a:t>
            </a:r>
            <a:r>
              <a:rPr lang="ko-KR" altLang="en-US" dirty="0"/>
              <a:t>		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score[1</a:t>
            </a:r>
            <a:r>
              <a:rPr lang="en-US" altLang="ko-KR" dirty="0"/>
              <a:t>] = 200;</a:t>
            </a:r>
            <a:endParaRPr lang="ko-KR" altLang="en-US" dirty="0"/>
          </a:p>
          <a:p>
            <a:pPr lvl="1" latinLnBrk="0"/>
            <a:r>
              <a:rPr lang="en-US" altLang="ko-KR" dirty="0"/>
              <a:t>score[2] = 300;</a:t>
            </a:r>
            <a:endParaRPr lang="ko-KR" altLang="en-US" dirty="0"/>
          </a:p>
          <a:p>
            <a:pPr lvl="1" latinLnBrk="0"/>
            <a:r>
              <a:rPr lang="en-US" altLang="ko-KR" dirty="0"/>
              <a:t>...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271392416" descr="EMB0000145c620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01208"/>
            <a:ext cx="577189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반납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5115" y="1628800"/>
            <a:ext cx="8153400" cy="240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1139</Words>
  <Application>Microsoft Office PowerPoint</Application>
  <PresentationFormat>화면 슬라이드 쇼(4:3)</PresentationFormat>
  <Paragraphs>437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45</vt:i4>
      </vt:variant>
    </vt:vector>
  </HeadingPairs>
  <TitlesOfParts>
    <vt:vector size="66" baseType="lpstr">
      <vt:lpstr>HY얕은샘물M</vt:lpstr>
      <vt:lpstr>굴림</vt:lpstr>
      <vt:lpstr>돋움체</vt:lpstr>
      <vt:lpstr>맑은 고딕</vt:lpstr>
      <vt:lpstr>휴먼명조</vt:lpstr>
      <vt:lpstr>Arial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Crayons</vt:lpstr>
      <vt:lpstr>가을</vt:lpstr>
      <vt:lpstr>1_Crayons</vt:lpstr>
      <vt:lpstr>제16장 파일입출력(강의)_수정</vt:lpstr>
      <vt:lpstr>2_Crayons</vt:lpstr>
      <vt:lpstr>3_Crayons</vt:lpstr>
      <vt:lpstr>4_Crayons</vt:lpstr>
      <vt:lpstr>5_Crayons</vt:lpstr>
      <vt:lpstr>PowerPoint 프레젠테이션</vt:lpstr>
      <vt:lpstr>이번 장에서 학습할 내용</vt:lpstr>
      <vt:lpstr>동적 할당 메모리의 개념</vt:lpstr>
      <vt:lpstr>정적 메모리 할당</vt:lpstr>
      <vt:lpstr>동적 메모리 할당</vt:lpstr>
      <vt:lpstr>동적 메모리 할당 절차</vt:lpstr>
      <vt:lpstr>동적 메모리 할당</vt:lpstr>
      <vt:lpstr>동적 메모리 사용</vt:lpstr>
      <vt:lpstr>동적 메모리 반납</vt:lpstr>
      <vt:lpstr>예제 #1</vt:lpstr>
      <vt:lpstr>예제 #2</vt:lpstr>
      <vt:lpstr>예제 #2</vt:lpstr>
      <vt:lpstr>예제 #2</vt:lpstr>
      <vt:lpstr>예제 #3</vt:lpstr>
      <vt:lpstr>예제</vt:lpstr>
      <vt:lpstr>10개의 문자열을 저장하는 동적 메모리</vt:lpstr>
      <vt:lpstr>예제</vt:lpstr>
      <vt:lpstr>calloc()</vt:lpstr>
      <vt:lpstr>realloc()</vt:lpstr>
      <vt:lpstr>예제</vt:lpstr>
      <vt:lpstr>예제</vt:lpstr>
      <vt:lpstr>중간 점검</vt:lpstr>
      <vt:lpstr>연결 리스트</vt:lpstr>
      <vt:lpstr>연결 리스트의 장단점</vt:lpstr>
      <vt:lpstr>연결 리스트의 구조</vt:lpstr>
      <vt:lpstr>연결 리스트의 구조</vt:lpstr>
      <vt:lpstr>노드 생성</vt:lpstr>
      <vt:lpstr>자기 참조 구조체</vt:lpstr>
      <vt:lpstr>간단한 연결 리스트 생성</vt:lpstr>
      <vt:lpstr>연결 리스트의 응용</vt:lpstr>
      <vt:lpstr>실행 결과</vt:lpstr>
      <vt:lpstr>연결 리스트를 이용한 프로그램</vt:lpstr>
      <vt:lpstr>PowerPoint 프레젠테이션</vt:lpstr>
      <vt:lpstr>PowerPoint 프레젠테이션</vt:lpstr>
      <vt:lpstr>PowerPoint 프레젠테이션</vt:lpstr>
      <vt:lpstr>실행 결과</vt:lpstr>
      <vt:lpstr>중간 점검</vt:lpstr>
      <vt:lpstr>mini project: 영화 관리 프로그램</vt:lpstr>
      <vt:lpstr>실행 결과</vt:lpstr>
      <vt:lpstr>힌트</vt:lpstr>
      <vt:lpstr>예제</vt:lpstr>
      <vt:lpstr>예제</vt:lpstr>
      <vt:lpstr>도전문제</vt:lpstr>
      <vt:lpstr>Q &amp; A</vt:lpstr>
      <vt:lpstr>PowerPoint 프레젠테이션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238</cp:revision>
  <dcterms:created xsi:type="dcterms:W3CDTF">2007-11-08T01:24:05Z</dcterms:created>
  <dcterms:modified xsi:type="dcterms:W3CDTF">2020-08-14T05:16:35Z</dcterms:modified>
</cp:coreProperties>
</file>