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7"/>
  </p:notesMasterIdLst>
  <p:handoutMasterIdLst>
    <p:handoutMasterId r:id="rId58"/>
  </p:handoutMasterIdLst>
  <p:sldIdLst>
    <p:sldId id="606" r:id="rId2"/>
    <p:sldId id="567" r:id="rId3"/>
    <p:sldId id="358" r:id="rId4"/>
    <p:sldId id="570" r:id="rId5"/>
    <p:sldId id="571" r:id="rId6"/>
    <p:sldId id="572" r:id="rId7"/>
    <p:sldId id="573" r:id="rId8"/>
    <p:sldId id="575" r:id="rId9"/>
    <p:sldId id="532" r:id="rId10"/>
    <p:sldId id="533" r:id="rId11"/>
    <p:sldId id="576" r:id="rId12"/>
    <p:sldId id="577" r:id="rId13"/>
    <p:sldId id="596" r:id="rId14"/>
    <p:sldId id="578" r:id="rId15"/>
    <p:sldId id="597" r:id="rId16"/>
    <p:sldId id="607" r:id="rId17"/>
    <p:sldId id="598" r:id="rId18"/>
    <p:sldId id="579" r:id="rId19"/>
    <p:sldId id="599" r:id="rId20"/>
    <p:sldId id="593" r:id="rId21"/>
    <p:sldId id="539" r:id="rId22"/>
    <p:sldId id="580" r:id="rId23"/>
    <p:sldId id="600" r:id="rId24"/>
    <p:sldId id="601" r:id="rId25"/>
    <p:sldId id="542" r:id="rId26"/>
    <p:sldId id="608" r:id="rId27"/>
    <p:sldId id="594" r:id="rId28"/>
    <p:sldId id="581" r:id="rId29"/>
    <p:sldId id="583" r:id="rId30"/>
    <p:sldId id="585" r:id="rId31"/>
    <p:sldId id="609" r:id="rId32"/>
    <p:sldId id="610" r:id="rId33"/>
    <p:sldId id="611" r:id="rId34"/>
    <p:sldId id="544" r:id="rId35"/>
    <p:sldId id="586" r:id="rId36"/>
    <p:sldId id="602" r:id="rId37"/>
    <p:sldId id="547" r:id="rId38"/>
    <p:sldId id="548" r:id="rId39"/>
    <p:sldId id="587" r:id="rId40"/>
    <p:sldId id="603" r:id="rId41"/>
    <p:sldId id="604" r:id="rId42"/>
    <p:sldId id="605" r:id="rId43"/>
    <p:sldId id="588" r:id="rId44"/>
    <p:sldId id="553" r:id="rId45"/>
    <p:sldId id="554" r:id="rId46"/>
    <p:sldId id="555" r:id="rId47"/>
    <p:sldId id="612" r:id="rId48"/>
    <p:sldId id="613" r:id="rId49"/>
    <p:sldId id="614" r:id="rId50"/>
    <p:sldId id="564" r:id="rId51"/>
    <p:sldId id="565" r:id="rId52"/>
    <p:sldId id="566" r:id="rId53"/>
    <p:sldId id="591" r:id="rId54"/>
    <p:sldId id="590" r:id="rId55"/>
    <p:sldId id="568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FF99"/>
    <a:srgbClr val="CCFF66"/>
    <a:srgbClr val="99FFCC"/>
    <a:srgbClr val="FF9999"/>
    <a:srgbClr val="FFFFCC"/>
    <a:srgbClr val="FFCC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8" autoAdjust="0"/>
    <p:restoredTop sz="91705" autoAdjust="0"/>
  </p:normalViewPr>
  <p:slideViewPr>
    <p:cSldViewPr snapToGrid="0">
      <p:cViewPr varScale="1">
        <p:scale>
          <a:sx n="106" d="100"/>
          <a:sy n="106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81DD91B5-4D75-492A-A32F-D2B6510553CD}" type="sib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ADD85BBE-7B28-4D64-B778-12DBE8C48954}" type="sib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B55E514-B79E-4D6C-AE79-6DD5905701DF}" type="sib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EB1504-45B8-49BC-9F91-7AE8CB64C9C9}" type="pres">
      <dgm:prSet presAssocID="{193E3B18-5A7E-44DA-A14D-C3C6CD2E325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2DF8F-20D9-4CA2-AD29-8570779121A8}" type="pres">
      <dgm:prSet presAssocID="{568B6EF3-EAE0-4FD9-845C-2A4EA2D3B16E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32C3C7-ABDF-4A3A-B74C-06D1F51577F0}" type="pres">
      <dgm:prSet presAssocID="{5A7181F5-CD48-4F4D-A55F-BB52381ECBA9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267075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7"/>
              </a:lnTo>
              <a:lnTo>
                <a:pt x="798642" y="138607"/>
              </a:lnTo>
              <a:lnTo>
                <a:pt x="798642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468432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798642" y="0"/>
              </a:moveTo>
              <a:lnTo>
                <a:pt x="798642" y="138607"/>
              </a:lnTo>
              <a:lnTo>
                <a:pt x="0" y="138607"/>
              </a:lnTo>
              <a:lnTo>
                <a:pt x="0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607039" y="66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607039" y="663"/>
        <a:ext cx="1320070" cy="660035"/>
      </dsp:txXfrm>
    </dsp:sp>
    <dsp:sp modelId="{5F25180A-ADCD-4471-8061-EC0056E798D1}">
      <dsp:nvSpPr>
        <dsp:cNvPr id="0" name=""/>
        <dsp:cNvSpPr/>
      </dsp:nvSpPr>
      <dsp:spPr>
        <a:xfrm>
          <a:off x="1808397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808397" y="937913"/>
        <a:ext cx="1320070" cy="660035"/>
      </dsp:txXfrm>
    </dsp:sp>
    <dsp:sp modelId="{140B167C-4AB5-4192-9EEC-06F76463D41A}">
      <dsp:nvSpPr>
        <dsp:cNvPr id="0" name=""/>
        <dsp:cNvSpPr/>
      </dsp:nvSpPr>
      <dsp:spPr>
        <a:xfrm>
          <a:off x="3405682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405682" y="937913"/>
        <a:ext cx="1320070" cy="66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A613101-F9AF-4B08-A1CD-9EF4DF120F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5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2267225-EC83-4D9F-8F64-FEA8161481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76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8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34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5100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0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1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919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20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6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3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654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95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wmf"/><Relationship Id="rId9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3132499" y="3832634"/>
            <a:ext cx="5785164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9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장 함수와 변수</a:t>
            </a:r>
          </a:p>
        </p:txBody>
      </p:sp>
    </p:spTree>
    <p:extLst>
      <p:ext uri="{BB962C8B-B14F-4D97-AF65-F5344CB8AC3E}">
        <p14:creationId xmlns:p14="http://schemas.microsoft.com/office/powerpoint/2010/main" val="14490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258888" y="1077913"/>
            <a:ext cx="7648575" cy="3817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temp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"temp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temp);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temp++;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지역 변수 예제 </a:t>
            </a:r>
          </a:p>
        </p:txBody>
      </p:sp>
      <p:sp>
        <p:nvSpPr>
          <p:cNvPr id="689158" name="AutoShape 6"/>
          <p:cNvSpPr>
            <a:spLocks/>
          </p:cNvSpPr>
          <p:nvPr/>
        </p:nvSpPr>
        <p:spPr bwMode="auto">
          <a:xfrm>
            <a:off x="2238966" y="3202929"/>
            <a:ext cx="1258887" cy="312578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79949"/>
              <a:gd name="adj5" fmla="val -165450"/>
              <a:gd name="adj6" fmla="val 301965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075568" y="2354074"/>
            <a:ext cx="2279384" cy="668756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블록이 시작할 때 마다 </a:t>
            </a: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생성되어 초기화된다</a:t>
            </a:r>
            <a:r>
              <a:rPr lang="en-US" altLang="ko-KR" sz="1600" kern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243013" y="5153025"/>
            <a:ext cx="7666037" cy="1419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148042" y="1525068"/>
            <a:ext cx="7672107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temp;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"temp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temp);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새굴림" pitchFamily="18" charset="-127"/>
                <a:ea typeface="새굴림" pitchFamily="18" charset="-127"/>
              </a:rPr>
              <a:t>지역 </a:t>
            </a:r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변수의 초기값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80699" y="2236664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4362450" y="1781175"/>
            <a:ext cx="1790700" cy="657225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3149" y="164812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초기화 되지 않았으므로 쓰레기 값을 가진다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83" y="3739904"/>
            <a:ext cx="3455499" cy="23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132005" y="2546553"/>
            <a:ext cx="4170362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282828"/>
                </a:solidFill>
                <a:latin typeface="Trebuchet MS" panose="020B0603020202020204" pitchFamily="34" charset="0"/>
              </a:rPr>
              <a:t>inc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counter)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counter++;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counter;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함수의 매개 변수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945085" y="2559774"/>
            <a:ext cx="1272101" cy="3286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3163490" y="2202288"/>
            <a:ext cx="2892145" cy="65186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5635" y="1987538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매개 변수도 일종의 지역 변수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함수의 매개 변수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1254125" y="1038225"/>
            <a:ext cx="7623175" cy="4987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ko-KR" altLang="en-US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282828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1262063" y="6134100"/>
            <a:ext cx="7607300" cy="546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함수 호출전 </a:t>
            </a:r>
            <a:r>
              <a:rPr lang="en-US" altLang="ko-KR" sz="1600">
                <a:ea typeface="굴림" pitchFamily="50" charset="-127"/>
              </a:rPr>
              <a:t>i=10 </a:t>
            </a:r>
          </a:p>
          <a:p>
            <a:r>
              <a:rPr lang="ko-KR" altLang="en-US" sz="1600">
                <a:ea typeface="굴림" pitchFamily="50" charset="-127"/>
              </a:rPr>
              <a:t>함수 호출후 </a:t>
            </a:r>
            <a:r>
              <a:rPr lang="en-US" altLang="ko-KR" sz="1600">
                <a:ea typeface="굴림" pitchFamily="50" charset="-127"/>
              </a:rPr>
              <a:t>i=10 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575300" y="3455988"/>
            <a:ext cx="213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매개 변수도 일종의 지역 변수임</a:t>
            </a:r>
          </a:p>
        </p:txBody>
      </p:sp>
      <p:sp>
        <p:nvSpPr>
          <p:cNvPr id="692258" name="AutoShape 34"/>
          <p:cNvSpPr>
            <a:spLocks/>
          </p:cNvSpPr>
          <p:nvPr/>
        </p:nvSpPr>
        <p:spPr bwMode="auto">
          <a:xfrm>
            <a:off x="1889125" y="4546600"/>
            <a:ext cx="1258888" cy="284163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98741"/>
              <a:gd name="adj5" fmla="val -297208"/>
              <a:gd name="adj6" fmla="val 29722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59" name="AutoShape 35"/>
          <p:cNvSpPr>
            <a:spLocks/>
          </p:cNvSpPr>
          <p:nvPr/>
        </p:nvSpPr>
        <p:spPr bwMode="auto">
          <a:xfrm>
            <a:off x="1751013" y="3503613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60" name="Rectangle 36"/>
          <p:cNvSpPr>
            <a:spLocks noChangeArrowheads="1"/>
          </p:cNvSpPr>
          <p:nvPr/>
        </p:nvSpPr>
        <p:spPr bwMode="auto">
          <a:xfrm>
            <a:off x="5524500" y="2698750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값에 의한 호출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(call by value)</a:t>
            </a:r>
            <a:endParaRPr lang="ko-KR" altLang="en-US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7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전역 변수</a:t>
            </a:r>
            <a:r>
              <a:rPr lang="en-US" altLang="ko-KR" b="1" dirty="0"/>
              <a:t>(global variable)</a:t>
            </a:r>
            <a:r>
              <a:rPr lang="ko-KR" altLang="en-US" dirty="0"/>
              <a:t>는 함수 외부에서 선언되는 변수이다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전역 </a:t>
            </a:r>
            <a:r>
              <a:rPr lang="ko-KR" altLang="en-US" dirty="0"/>
              <a:t>변수의 범위는 소스 파일 전체이다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초기값과 생존 기간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274763" y="1065213"/>
            <a:ext cx="7567612" cy="4538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A;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add()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return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A +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answer;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A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= 5;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B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= 7;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answer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= add();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(“%d + %d = %d\n”, A, B, answer);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return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1274763" y="5758577"/>
            <a:ext cx="756761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smtClean="0">
                <a:ea typeface="굴림" pitchFamily="50" charset="-127"/>
              </a:rPr>
              <a:t>5 + 7 = 12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2" name="왼쪽 중괄호 1"/>
          <p:cNvSpPr/>
          <p:nvPr/>
        </p:nvSpPr>
        <p:spPr bwMode="auto">
          <a:xfrm>
            <a:off x="866775" y="1173163"/>
            <a:ext cx="407988" cy="3989387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99666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 변수의 범위</a:t>
            </a:r>
            <a:endParaRPr lang="ko-KR" altLang="en-US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33475" y="1331417"/>
            <a:ext cx="1790794" cy="5154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781300" y="1485900"/>
            <a:ext cx="4171950" cy="2305514"/>
          </a:xfrm>
          <a:custGeom>
            <a:avLst/>
            <a:gdLst>
              <a:gd name="connsiteX0" fmla="*/ 0 w 4171950"/>
              <a:gd name="connsiteY0" fmla="*/ 0 h 2305514"/>
              <a:gd name="connsiteX1" fmla="*/ 1304925 w 4171950"/>
              <a:gd name="connsiteY1" fmla="*/ 9525 h 2305514"/>
              <a:gd name="connsiteX2" fmla="*/ 1333500 w 4171950"/>
              <a:gd name="connsiteY2" fmla="*/ 19050 h 2305514"/>
              <a:gd name="connsiteX3" fmla="*/ 1371600 w 4171950"/>
              <a:gd name="connsiteY3" fmla="*/ 28575 h 2305514"/>
              <a:gd name="connsiteX4" fmla="*/ 1400175 w 4171950"/>
              <a:gd name="connsiteY4" fmla="*/ 47625 h 2305514"/>
              <a:gd name="connsiteX5" fmla="*/ 1438275 w 4171950"/>
              <a:gd name="connsiteY5" fmla="*/ 76200 h 2305514"/>
              <a:gd name="connsiteX6" fmla="*/ 1485900 w 4171950"/>
              <a:gd name="connsiteY6" fmla="*/ 85725 h 2305514"/>
              <a:gd name="connsiteX7" fmla="*/ 1638300 w 4171950"/>
              <a:gd name="connsiteY7" fmla="*/ 152400 h 2305514"/>
              <a:gd name="connsiteX8" fmla="*/ 1876425 w 4171950"/>
              <a:gd name="connsiteY8" fmla="*/ 219075 h 2305514"/>
              <a:gd name="connsiteX9" fmla="*/ 1943100 w 4171950"/>
              <a:gd name="connsiteY9" fmla="*/ 228600 h 2305514"/>
              <a:gd name="connsiteX10" fmla="*/ 2019300 w 4171950"/>
              <a:gd name="connsiteY10" fmla="*/ 276225 h 2305514"/>
              <a:gd name="connsiteX11" fmla="*/ 2114550 w 4171950"/>
              <a:gd name="connsiteY11" fmla="*/ 295275 h 2305514"/>
              <a:gd name="connsiteX12" fmla="*/ 2209800 w 4171950"/>
              <a:gd name="connsiteY12" fmla="*/ 323850 h 2305514"/>
              <a:gd name="connsiteX13" fmla="*/ 2428875 w 4171950"/>
              <a:gd name="connsiteY13" fmla="*/ 419100 h 2305514"/>
              <a:gd name="connsiteX14" fmla="*/ 2505075 w 4171950"/>
              <a:gd name="connsiteY14" fmla="*/ 466725 h 2305514"/>
              <a:gd name="connsiteX15" fmla="*/ 2581275 w 4171950"/>
              <a:gd name="connsiteY15" fmla="*/ 504825 h 2305514"/>
              <a:gd name="connsiteX16" fmla="*/ 2647950 w 4171950"/>
              <a:gd name="connsiteY16" fmla="*/ 552450 h 2305514"/>
              <a:gd name="connsiteX17" fmla="*/ 2724150 w 4171950"/>
              <a:gd name="connsiteY17" fmla="*/ 600075 h 2305514"/>
              <a:gd name="connsiteX18" fmla="*/ 2781300 w 4171950"/>
              <a:gd name="connsiteY18" fmla="*/ 647700 h 2305514"/>
              <a:gd name="connsiteX19" fmla="*/ 2847975 w 4171950"/>
              <a:gd name="connsiteY19" fmla="*/ 685800 h 2305514"/>
              <a:gd name="connsiteX20" fmla="*/ 2943225 w 4171950"/>
              <a:gd name="connsiteY20" fmla="*/ 762000 h 2305514"/>
              <a:gd name="connsiteX21" fmla="*/ 3009900 w 4171950"/>
              <a:gd name="connsiteY21" fmla="*/ 800100 h 2305514"/>
              <a:gd name="connsiteX22" fmla="*/ 3105150 w 4171950"/>
              <a:gd name="connsiteY22" fmla="*/ 876300 h 2305514"/>
              <a:gd name="connsiteX23" fmla="*/ 3162300 w 4171950"/>
              <a:gd name="connsiteY23" fmla="*/ 933450 h 2305514"/>
              <a:gd name="connsiteX24" fmla="*/ 3190875 w 4171950"/>
              <a:gd name="connsiteY24" fmla="*/ 1009650 h 2305514"/>
              <a:gd name="connsiteX25" fmla="*/ 3228975 w 4171950"/>
              <a:gd name="connsiteY25" fmla="*/ 1057275 h 2305514"/>
              <a:gd name="connsiteX26" fmla="*/ 3276600 w 4171950"/>
              <a:gd name="connsiteY26" fmla="*/ 1162050 h 2305514"/>
              <a:gd name="connsiteX27" fmla="*/ 3314700 w 4171950"/>
              <a:gd name="connsiteY27" fmla="*/ 1219200 h 2305514"/>
              <a:gd name="connsiteX28" fmla="*/ 3371850 w 4171950"/>
              <a:gd name="connsiteY28" fmla="*/ 1333500 h 2305514"/>
              <a:gd name="connsiteX29" fmla="*/ 3400425 w 4171950"/>
              <a:gd name="connsiteY29" fmla="*/ 1381125 h 2305514"/>
              <a:gd name="connsiteX30" fmla="*/ 3467100 w 4171950"/>
              <a:gd name="connsiteY30" fmla="*/ 1524000 h 2305514"/>
              <a:gd name="connsiteX31" fmla="*/ 3552825 w 4171950"/>
              <a:gd name="connsiteY31" fmla="*/ 1657350 h 2305514"/>
              <a:gd name="connsiteX32" fmla="*/ 3571875 w 4171950"/>
              <a:gd name="connsiteY32" fmla="*/ 1704975 h 2305514"/>
              <a:gd name="connsiteX33" fmla="*/ 3600450 w 4171950"/>
              <a:gd name="connsiteY33" fmla="*/ 1743075 h 2305514"/>
              <a:gd name="connsiteX34" fmla="*/ 3619500 w 4171950"/>
              <a:gd name="connsiteY34" fmla="*/ 1790700 h 2305514"/>
              <a:gd name="connsiteX35" fmla="*/ 3667125 w 4171950"/>
              <a:gd name="connsiteY35" fmla="*/ 1866900 h 2305514"/>
              <a:gd name="connsiteX36" fmla="*/ 3695700 w 4171950"/>
              <a:gd name="connsiteY36" fmla="*/ 1905000 h 2305514"/>
              <a:gd name="connsiteX37" fmla="*/ 3762375 w 4171950"/>
              <a:gd name="connsiteY37" fmla="*/ 2009775 h 2305514"/>
              <a:gd name="connsiteX38" fmla="*/ 3829050 w 4171950"/>
              <a:gd name="connsiteY38" fmla="*/ 2105025 h 2305514"/>
              <a:gd name="connsiteX39" fmla="*/ 3895725 w 4171950"/>
              <a:gd name="connsiteY39" fmla="*/ 2181225 h 2305514"/>
              <a:gd name="connsiteX40" fmla="*/ 3952875 w 4171950"/>
              <a:gd name="connsiteY40" fmla="*/ 2219325 h 2305514"/>
              <a:gd name="connsiteX41" fmla="*/ 3981450 w 4171950"/>
              <a:gd name="connsiteY41" fmla="*/ 2228850 h 2305514"/>
              <a:gd name="connsiteX42" fmla="*/ 4010025 w 4171950"/>
              <a:gd name="connsiteY42" fmla="*/ 2257425 h 2305514"/>
              <a:gd name="connsiteX43" fmla="*/ 4086225 w 4171950"/>
              <a:gd name="connsiteY43" fmla="*/ 2286000 h 2305514"/>
              <a:gd name="connsiteX44" fmla="*/ 4152900 w 4171950"/>
              <a:gd name="connsiteY44" fmla="*/ 2305050 h 2305514"/>
              <a:gd name="connsiteX45" fmla="*/ 4171950 w 4171950"/>
              <a:gd name="connsiteY45" fmla="*/ 2305050 h 23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71950" h="2305514">
                <a:moveTo>
                  <a:pt x="0" y="0"/>
                </a:moveTo>
                <a:lnTo>
                  <a:pt x="1304925" y="9525"/>
                </a:lnTo>
                <a:cubicBezTo>
                  <a:pt x="1314964" y="9668"/>
                  <a:pt x="1323846" y="16292"/>
                  <a:pt x="1333500" y="19050"/>
                </a:cubicBezTo>
                <a:cubicBezTo>
                  <a:pt x="1346087" y="22646"/>
                  <a:pt x="1358900" y="25400"/>
                  <a:pt x="1371600" y="28575"/>
                </a:cubicBezTo>
                <a:cubicBezTo>
                  <a:pt x="1381125" y="34925"/>
                  <a:pt x="1390860" y="40971"/>
                  <a:pt x="1400175" y="47625"/>
                </a:cubicBezTo>
                <a:cubicBezTo>
                  <a:pt x="1413093" y="56852"/>
                  <a:pt x="1423768" y="69753"/>
                  <a:pt x="1438275" y="76200"/>
                </a:cubicBezTo>
                <a:cubicBezTo>
                  <a:pt x="1453069" y="82775"/>
                  <a:pt x="1470025" y="82550"/>
                  <a:pt x="1485900" y="85725"/>
                </a:cubicBezTo>
                <a:cubicBezTo>
                  <a:pt x="1551730" y="135098"/>
                  <a:pt x="1520067" y="117626"/>
                  <a:pt x="1638300" y="152400"/>
                </a:cubicBezTo>
                <a:cubicBezTo>
                  <a:pt x="1676044" y="163501"/>
                  <a:pt x="1815121" y="206814"/>
                  <a:pt x="1876425" y="219075"/>
                </a:cubicBezTo>
                <a:cubicBezTo>
                  <a:pt x="1898440" y="223478"/>
                  <a:pt x="1920875" y="225425"/>
                  <a:pt x="1943100" y="228600"/>
                </a:cubicBezTo>
                <a:cubicBezTo>
                  <a:pt x="1968500" y="244475"/>
                  <a:pt x="1991384" y="265369"/>
                  <a:pt x="2019300" y="276225"/>
                </a:cubicBezTo>
                <a:cubicBezTo>
                  <a:pt x="2049477" y="287961"/>
                  <a:pt x="2083138" y="287422"/>
                  <a:pt x="2114550" y="295275"/>
                </a:cubicBezTo>
                <a:cubicBezTo>
                  <a:pt x="2146708" y="303315"/>
                  <a:pt x="2178492" y="312960"/>
                  <a:pt x="2209800" y="323850"/>
                </a:cubicBezTo>
                <a:cubicBezTo>
                  <a:pt x="2294046" y="353153"/>
                  <a:pt x="2352436" y="376634"/>
                  <a:pt x="2428875" y="419100"/>
                </a:cubicBezTo>
                <a:cubicBezTo>
                  <a:pt x="2455059" y="433646"/>
                  <a:pt x="2478969" y="452040"/>
                  <a:pt x="2505075" y="466725"/>
                </a:cubicBezTo>
                <a:cubicBezTo>
                  <a:pt x="2529826" y="480647"/>
                  <a:pt x="2556924" y="490214"/>
                  <a:pt x="2581275" y="504825"/>
                </a:cubicBezTo>
                <a:cubicBezTo>
                  <a:pt x="2604695" y="518877"/>
                  <a:pt x="2625225" y="537300"/>
                  <a:pt x="2647950" y="552450"/>
                </a:cubicBezTo>
                <a:cubicBezTo>
                  <a:pt x="2672872" y="569065"/>
                  <a:pt x="2699776" y="582665"/>
                  <a:pt x="2724150" y="600075"/>
                </a:cubicBezTo>
                <a:cubicBezTo>
                  <a:pt x="2744329" y="614488"/>
                  <a:pt x="2760912" y="633585"/>
                  <a:pt x="2781300" y="647700"/>
                </a:cubicBezTo>
                <a:cubicBezTo>
                  <a:pt x="2802346" y="662270"/>
                  <a:pt x="2827063" y="671038"/>
                  <a:pt x="2847975" y="685800"/>
                </a:cubicBezTo>
                <a:cubicBezTo>
                  <a:pt x="2881193" y="709248"/>
                  <a:pt x="2906858" y="743816"/>
                  <a:pt x="2943225" y="762000"/>
                </a:cubicBezTo>
                <a:cubicBezTo>
                  <a:pt x="2980431" y="780603"/>
                  <a:pt x="2978486" y="777661"/>
                  <a:pt x="3009900" y="800100"/>
                </a:cubicBezTo>
                <a:cubicBezTo>
                  <a:pt x="3034699" y="817814"/>
                  <a:pt x="3087569" y="858719"/>
                  <a:pt x="3105150" y="876300"/>
                </a:cubicBezTo>
                <a:cubicBezTo>
                  <a:pt x="3176037" y="947187"/>
                  <a:pt x="3094957" y="888555"/>
                  <a:pt x="3162300" y="933450"/>
                </a:cubicBezTo>
                <a:cubicBezTo>
                  <a:pt x="3170677" y="966956"/>
                  <a:pt x="3170951" y="979765"/>
                  <a:pt x="3190875" y="1009650"/>
                </a:cubicBezTo>
                <a:cubicBezTo>
                  <a:pt x="3202152" y="1026566"/>
                  <a:pt x="3217698" y="1040359"/>
                  <a:pt x="3228975" y="1057275"/>
                </a:cubicBezTo>
                <a:cubicBezTo>
                  <a:pt x="3243782" y="1079485"/>
                  <a:pt x="3268072" y="1146213"/>
                  <a:pt x="3276600" y="1162050"/>
                </a:cubicBezTo>
                <a:cubicBezTo>
                  <a:pt x="3287455" y="1182209"/>
                  <a:pt x="3303581" y="1199186"/>
                  <a:pt x="3314700" y="1219200"/>
                </a:cubicBezTo>
                <a:cubicBezTo>
                  <a:pt x="3335387" y="1256437"/>
                  <a:pt x="3349934" y="1296973"/>
                  <a:pt x="3371850" y="1333500"/>
                </a:cubicBezTo>
                <a:cubicBezTo>
                  <a:pt x="3381375" y="1349375"/>
                  <a:pt x="3392146" y="1364566"/>
                  <a:pt x="3400425" y="1381125"/>
                </a:cubicBezTo>
                <a:cubicBezTo>
                  <a:pt x="3444927" y="1470128"/>
                  <a:pt x="3412620" y="1430605"/>
                  <a:pt x="3467100" y="1524000"/>
                </a:cubicBezTo>
                <a:cubicBezTo>
                  <a:pt x="3512815" y="1602368"/>
                  <a:pt x="3499347" y="1523654"/>
                  <a:pt x="3552825" y="1657350"/>
                </a:cubicBezTo>
                <a:cubicBezTo>
                  <a:pt x="3559175" y="1673225"/>
                  <a:pt x="3563572" y="1690029"/>
                  <a:pt x="3571875" y="1704975"/>
                </a:cubicBezTo>
                <a:cubicBezTo>
                  <a:pt x="3579585" y="1718852"/>
                  <a:pt x="3592740" y="1729198"/>
                  <a:pt x="3600450" y="1743075"/>
                </a:cubicBezTo>
                <a:cubicBezTo>
                  <a:pt x="3608753" y="1758021"/>
                  <a:pt x="3611394" y="1775646"/>
                  <a:pt x="3619500" y="1790700"/>
                </a:cubicBezTo>
                <a:cubicBezTo>
                  <a:pt x="3633701" y="1817073"/>
                  <a:pt x="3650510" y="1841978"/>
                  <a:pt x="3667125" y="1866900"/>
                </a:cubicBezTo>
                <a:cubicBezTo>
                  <a:pt x="3675931" y="1880109"/>
                  <a:pt x="3687532" y="1891387"/>
                  <a:pt x="3695700" y="1905000"/>
                </a:cubicBezTo>
                <a:cubicBezTo>
                  <a:pt x="3763500" y="2018000"/>
                  <a:pt x="3682207" y="1909565"/>
                  <a:pt x="3762375" y="2009775"/>
                </a:cubicBezTo>
                <a:cubicBezTo>
                  <a:pt x="3782468" y="2090145"/>
                  <a:pt x="3754343" y="2005415"/>
                  <a:pt x="3829050" y="2105025"/>
                </a:cubicBezTo>
                <a:cubicBezTo>
                  <a:pt x="3852052" y="2135694"/>
                  <a:pt x="3864897" y="2156562"/>
                  <a:pt x="3895725" y="2181225"/>
                </a:cubicBezTo>
                <a:cubicBezTo>
                  <a:pt x="3913603" y="2195528"/>
                  <a:pt x="3931155" y="2212085"/>
                  <a:pt x="3952875" y="2219325"/>
                </a:cubicBezTo>
                <a:lnTo>
                  <a:pt x="3981450" y="2228850"/>
                </a:lnTo>
                <a:cubicBezTo>
                  <a:pt x="3990975" y="2238375"/>
                  <a:pt x="3999064" y="2249595"/>
                  <a:pt x="4010025" y="2257425"/>
                </a:cubicBezTo>
                <a:cubicBezTo>
                  <a:pt x="4039618" y="2278563"/>
                  <a:pt x="4052988" y="2276504"/>
                  <a:pt x="4086225" y="2286000"/>
                </a:cubicBezTo>
                <a:cubicBezTo>
                  <a:pt x="4117932" y="2295059"/>
                  <a:pt x="4117168" y="2299095"/>
                  <a:pt x="4152900" y="2305050"/>
                </a:cubicBezTo>
                <a:cubicBezTo>
                  <a:pt x="4159164" y="2306094"/>
                  <a:pt x="4165600" y="2305050"/>
                  <a:pt x="4171950" y="23050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19900" y="3615164"/>
            <a:ext cx="202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 변수</a:t>
            </a:r>
            <a:endParaRPr lang="en-US" altLang="ko-KR" sz="1600" dirty="0" smtClean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초기값은 </a:t>
            </a:r>
            <a:r>
              <a:rPr lang="en-US" altLang="ko-KR" sz="1600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초기값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4763" y="1765425"/>
            <a:ext cx="7567612" cy="38386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counter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(“counter=%d\n”, counter);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return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74763" y="5758577"/>
            <a:ext cx="756761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counter=0</a:t>
            </a:r>
          </a:p>
        </p:txBody>
      </p:sp>
      <p:sp>
        <p:nvSpPr>
          <p:cNvPr id="11" name="아래쪽 화살표 10"/>
          <p:cNvSpPr/>
          <p:nvPr/>
        </p:nvSpPr>
        <p:spPr>
          <a:xfrm rot="2813789">
            <a:off x="2516865" y="1875606"/>
            <a:ext cx="588475" cy="6609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사용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1247775" y="1630362"/>
            <a:ext cx="7631113" cy="42634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 x;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void 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for(x=0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	sub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void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sub()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for(x=0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굴림" pitchFamily="50" charset="-127"/>
              </a:rPr>
              <a:t>		</a:t>
            </a:r>
            <a:r>
              <a:rPr kumimoji="1" lang="en-US" altLang="ko-KR" sz="1600" dirty="0" err="1" smtClean="0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("*");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1235075" y="6076950"/>
            <a:ext cx="7616825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altLang="ko-KR" sz="1600" dirty="0">
              <a:ea typeface="굴림" pitchFamily="50" charset="-127"/>
            </a:endParaRP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5024438" y="3759200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5294313" y="2151063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출력은 어떻게 될까요</a:t>
            </a:r>
            <a:r>
              <a:rPr lang="en-US" altLang="ko-KR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7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거의 </a:t>
            </a:r>
            <a:r>
              <a:rPr lang="ko-KR" altLang="en-US" dirty="0"/>
              <a:t>모든 함수에서 사용하는 공통적인 데이터는 전역 변수로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일부의 </a:t>
            </a:r>
            <a:r>
              <a:rPr lang="ko-KR" altLang="en-US" dirty="0"/>
              <a:t>함수들만 사용하는 데이터는 전역 변수로 하지 말고 함수의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20675" y="1721353"/>
            <a:ext cx="7631112" cy="3806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지역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"sum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805593" y="5691691"/>
            <a:ext cx="7661275" cy="506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sum </a:t>
            </a:r>
            <a:r>
              <a:rPr lang="en-US" altLang="ko-KR" sz="1600" dirty="0" smtClean="0">
                <a:ea typeface="굴림" pitchFamily="50" charset="-127"/>
              </a:rPr>
              <a:t>= 0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360925" y="2545266"/>
            <a:ext cx="3090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전역 변수와 지역 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변수가 </a:t>
            </a:r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동일한 이름으로 선언된다</a:t>
            </a:r>
            <a:r>
              <a:rPr lang="en-US" altLang="ko-KR" sz="1600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127187" y="2318253"/>
            <a:ext cx="3181350" cy="523875"/>
          </a:xfrm>
          <a:custGeom>
            <a:avLst/>
            <a:gdLst>
              <a:gd name="connsiteX0" fmla="*/ 3181350 w 3181350"/>
              <a:gd name="connsiteY0" fmla="*/ 523875 h 523875"/>
              <a:gd name="connsiteX1" fmla="*/ 3152775 w 3181350"/>
              <a:gd name="connsiteY1" fmla="*/ 466725 h 523875"/>
              <a:gd name="connsiteX2" fmla="*/ 3105150 w 3181350"/>
              <a:gd name="connsiteY2" fmla="*/ 371475 h 523875"/>
              <a:gd name="connsiteX3" fmla="*/ 3076575 w 3181350"/>
              <a:gd name="connsiteY3" fmla="*/ 342900 h 523875"/>
              <a:gd name="connsiteX4" fmla="*/ 3057525 w 3181350"/>
              <a:gd name="connsiteY4" fmla="*/ 304800 h 523875"/>
              <a:gd name="connsiteX5" fmla="*/ 2971800 w 3181350"/>
              <a:gd name="connsiteY5" fmla="*/ 219075 h 523875"/>
              <a:gd name="connsiteX6" fmla="*/ 2962275 w 3181350"/>
              <a:gd name="connsiteY6" fmla="*/ 190500 h 523875"/>
              <a:gd name="connsiteX7" fmla="*/ 2914650 w 3181350"/>
              <a:gd name="connsiteY7" fmla="*/ 133350 h 523875"/>
              <a:gd name="connsiteX8" fmla="*/ 2876550 w 3181350"/>
              <a:gd name="connsiteY8" fmla="*/ 114300 h 523875"/>
              <a:gd name="connsiteX9" fmla="*/ 2800350 w 3181350"/>
              <a:gd name="connsiteY9" fmla="*/ 95250 h 523875"/>
              <a:gd name="connsiteX10" fmla="*/ 2762250 w 3181350"/>
              <a:gd name="connsiteY10" fmla="*/ 76200 h 523875"/>
              <a:gd name="connsiteX11" fmla="*/ 2628900 w 3181350"/>
              <a:gd name="connsiteY11" fmla="*/ 28575 h 523875"/>
              <a:gd name="connsiteX12" fmla="*/ 2600325 w 3181350"/>
              <a:gd name="connsiteY12" fmla="*/ 19050 h 523875"/>
              <a:gd name="connsiteX13" fmla="*/ 2552700 w 3181350"/>
              <a:gd name="connsiteY13" fmla="*/ 0 h 523875"/>
              <a:gd name="connsiteX14" fmla="*/ 2219325 w 3181350"/>
              <a:gd name="connsiteY14" fmla="*/ 9525 h 523875"/>
              <a:gd name="connsiteX15" fmla="*/ 2181225 w 3181350"/>
              <a:gd name="connsiteY15" fmla="*/ 19050 h 523875"/>
              <a:gd name="connsiteX16" fmla="*/ 2066925 w 3181350"/>
              <a:gd name="connsiteY16" fmla="*/ 38100 h 523875"/>
              <a:gd name="connsiteX17" fmla="*/ 990600 w 3181350"/>
              <a:gd name="connsiteY17" fmla="*/ 47625 h 523875"/>
              <a:gd name="connsiteX18" fmla="*/ 885825 w 3181350"/>
              <a:gd name="connsiteY18" fmla="*/ 85725 h 523875"/>
              <a:gd name="connsiteX19" fmla="*/ 847725 w 3181350"/>
              <a:gd name="connsiteY19" fmla="*/ 95250 h 523875"/>
              <a:gd name="connsiteX20" fmla="*/ 733425 w 3181350"/>
              <a:gd name="connsiteY20" fmla="*/ 104775 h 523875"/>
              <a:gd name="connsiteX21" fmla="*/ 666750 w 3181350"/>
              <a:gd name="connsiteY21" fmla="*/ 123825 h 523875"/>
              <a:gd name="connsiteX22" fmla="*/ 638175 w 3181350"/>
              <a:gd name="connsiteY22" fmla="*/ 142875 h 523875"/>
              <a:gd name="connsiteX23" fmla="*/ 600075 w 3181350"/>
              <a:gd name="connsiteY23" fmla="*/ 200025 h 523875"/>
              <a:gd name="connsiteX24" fmla="*/ 485775 w 3181350"/>
              <a:gd name="connsiteY24" fmla="*/ 285750 h 523875"/>
              <a:gd name="connsiteX25" fmla="*/ 447675 w 3181350"/>
              <a:gd name="connsiteY25" fmla="*/ 314325 h 523875"/>
              <a:gd name="connsiteX26" fmla="*/ 419100 w 3181350"/>
              <a:gd name="connsiteY26" fmla="*/ 342900 h 523875"/>
              <a:gd name="connsiteX27" fmla="*/ 381000 w 3181350"/>
              <a:gd name="connsiteY27" fmla="*/ 352425 h 523875"/>
              <a:gd name="connsiteX28" fmla="*/ 352425 w 3181350"/>
              <a:gd name="connsiteY28" fmla="*/ 361950 h 523875"/>
              <a:gd name="connsiteX29" fmla="*/ 247650 w 3181350"/>
              <a:gd name="connsiteY29" fmla="*/ 400050 h 523875"/>
              <a:gd name="connsiteX30" fmla="*/ 0 w 3181350"/>
              <a:gd name="connsiteY30" fmla="*/ 419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1350" h="523875">
                <a:moveTo>
                  <a:pt x="3181350" y="523875"/>
                </a:moveTo>
                <a:cubicBezTo>
                  <a:pt x="3171825" y="504825"/>
                  <a:pt x="3161588" y="486114"/>
                  <a:pt x="3152775" y="466725"/>
                </a:cubicBezTo>
                <a:cubicBezTo>
                  <a:pt x="3131150" y="419150"/>
                  <a:pt x="3137865" y="415095"/>
                  <a:pt x="3105150" y="371475"/>
                </a:cubicBezTo>
                <a:cubicBezTo>
                  <a:pt x="3097068" y="360699"/>
                  <a:pt x="3084405" y="353861"/>
                  <a:pt x="3076575" y="342900"/>
                </a:cubicBezTo>
                <a:cubicBezTo>
                  <a:pt x="3068322" y="331346"/>
                  <a:pt x="3065668" y="316432"/>
                  <a:pt x="3057525" y="304800"/>
                </a:cubicBezTo>
                <a:cubicBezTo>
                  <a:pt x="3019202" y="250054"/>
                  <a:pt x="3017277" y="253182"/>
                  <a:pt x="2971800" y="219075"/>
                </a:cubicBezTo>
                <a:cubicBezTo>
                  <a:pt x="2968625" y="209550"/>
                  <a:pt x="2966765" y="199480"/>
                  <a:pt x="2962275" y="190500"/>
                </a:cubicBezTo>
                <a:cubicBezTo>
                  <a:pt x="2952992" y="171935"/>
                  <a:pt x="2931034" y="145053"/>
                  <a:pt x="2914650" y="133350"/>
                </a:cubicBezTo>
                <a:cubicBezTo>
                  <a:pt x="2903096" y="125097"/>
                  <a:pt x="2889601" y="119893"/>
                  <a:pt x="2876550" y="114300"/>
                </a:cubicBezTo>
                <a:cubicBezTo>
                  <a:pt x="2850922" y="103317"/>
                  <a:pt x="2828303" y="100841"/>
                  <a:pt x="2800350" y="95250"/>
                </a:cubicBezTo>
                <a:cubicBezTo>
                  <a:pt x="2787650" y="88900"/>
                  <a:pt x="2775225" y="81967"/>
                  <a:pt x="2762250" y="76200"/>
                </a:cubicBezTo>
                <a:cubicBezTo>
                  <a:pt x="2716895" y="56042"/>
                  <a:pt x="2677579" y="44801"/>
                  <a:pt x="2628900" y="28575"/>
                </a:cubicBezTo>
                <a:cubicBezTo>
                  <a:pt x="2619375" y="25400"/>
                  <a:pt x="2609647" y="22779"/>
                  <a:pt x="2600325" y="19050"/>
                </a:cubicBezTo>
                <a:lnTo>
                  <a:pt x="2552700" y="0"/>
                </a:lnTo>
                <a:cubicBezTo>
                  <a:pt x="2441575" y="3175"/>
                  <a:pt x="2330349" y="3831"/>
                  <a:pt x="2219325" y="9525"/>
                </a:cubicBezTo>
                <a:cubicBezTo>
                  <a:pt x="2206251" y="10195"/>
                  <a:pt x="2194092" y="16638"/>
                  <a:pt x="2181225" y="19050"/>
                </a:cubicBezTo>
                <a:cubicBezTo>
                  <a:pt x="2143261" y="26168"/>
                  <a:pt x="2105549" y="37758"/>
                  <a:pt x="2066925" y="38100"/>
                </a:cubicBezTo>
                <a:lnTo>
                  <a:pt x="990600" y="47625"/>
                </a:lnTo>
                <a:cubicBezTo>
                  <a:pt x="945155" y="65803"/>
                  <a:pt x="934739" y="71051"/>
                  <a:pt x="885825" y="85725"/>
                </a:cubicBezTo>
                <a:cubicBezTo>
                  <a:pt x="873286" y="89487"/>
                  <a:pt x="860715" y="93626"/>
                  <a:pt x="847725" y="95250"/>
                </a:cubicBezTo>
                <a:cubicBezTo>
                  <a:pt x="809788" y="99992"/>
                  <a:pt x="771525" y="101600"/>
                  <a:pt x="733425" y="104775"/>
                </a:cubicBezTo>
                <a:cubicBezTo>
                  <a:pt x="721218" y="107827"/>
                  <a:pt x="680415" y="116993"/>
                  <a:pt x="666750" y="123825"/>
                </a:cubicBezTo>
                <a:cubicBezTo>
                  <a:pt x="656511" y="128945"/>
                  <a:pt x="647700" y="136525"/>
                  <a:pt x="638175" y="142875"/>
                </a:cubicBezTo>
                <a:cubicBezTo>
                  <a:pt x="625475" y="161925"/>
                  <a:pt x="619125" y="187325"/>
                  <a:pt x="600075" y="200025"/>
                </a:cubicBezTo>
                <a:cubicBezTo>
                  <a:pt x="538882" y="240820"/>
                  <a:pt x="588433" y="206782"/>
                  <a:pt x="485775" y="285750"/>
                </a:cubicBezTo>
                <a:cubicBezTo>
                  <a:pt x="473192" y="295429"/>
                  <a:pt x="458900" y="303100"/>
                  <a:pt x="447675" y="314325"/>
                </a:cubicBezTo>
                <a:cubicBezTo>
                  <a:pt x="438150" y="323850"/>
                  <a:pt x="430796" y="336217"/>
                  <a:pt x="419100" y="342900"/>
                </a:cubicBezTo>
                <a:cubicBezTo>
                  <a:pt x="407734" y="349395"/>
                  <a:pt x="393587" y="348829"/>
                  <a:pt x="381000" y="352425"/>
                </a:cubicBezTo>
                <a:cubicBezTo>
                  <a:pt x="371346" y="355183"/>
                  <a:pt x="361950" y="358775"/>
                  <a:pt x="352425" y="361950"/>
                </a:cubicBezTo>
                <a:cubicBezTo>
                  <a:pt x="292950" y="406556"/>
                  <a:pt x="334869" y="384658"/>
                  <a:pt x="247650" y="400050"/>
                </a:cubicBezTo>
                <a:cubicBezTo>
                  <a:pt x="83245" y="429063"/>
                  <a:pt x="215125" y="419100"/>
                  <a:pt x="0" y="419100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451037" y="2899278"/>
            <a:ext cx="2990850" cy="1139135"/>
          </a:xfrm>
          <a:custGeom>
            <a:avLst/>
            <a:gdLst>
              <a:gd name="connsiteX0" fmla="*/ 2990850 w 2990850"/>
              <a:gd name="connsiteY0" fmla="*/ 0 h 1139135"/>
              <a:gd name="connsiteX1" fmla="*/ 2847975 w 2990850"/>
              <a:gd name="connsiteY1" fmla="*/ 9525 h 1139135"/>
              <a:gd name="connsiteX2" fmla="*/ 2600325 w 2990850"/>
              <a:gd name="connsiteY2" fmla="*/ 19050 h 1139135"/>
              <a:gd name="connsiteX3" fmla="*/ 2371725 w 2990850"/>
              <a:gd name="connsiteY3" fmla="*/ 47625 h 1139135"/>
              <a:gd name="connsiteX4" fmla="*/ 2152650 w 2990850"/>
              <a:gd name="connsiteY4" fmla="*/ 57150 h 1139135"/>
              <a:gd name="connsiteX5" fmla="*/ 2076450 w 2990850"/>
              <a:gd name="connsiteY5" fmla="*/ 76200 h 1139135"/>
              <a:gd name="connsiteX6" fmla="*/ 1971675 w 2990850"/>
              <a:gd name="connsiteY6" fmla="*/ 95250 h 1139135"/>
              <a:gd name="connsiteX7" fmla="*/ 1924050 w 2990850"/>
              <a:gd name="connsiteY7" fmla="*/ 114300 h 1139135"/>
              <a:gd name="connsiteX8" fmla="*/ 1857375 w 2990850"/>
              <a:gd name="connsiteY8" fmla="*/ 123825 h 1139135"/>
              <a:gd name="connsiteX9" fmla="*/ 1800225 w 2990850"/>
              <a:gd name="connsiteY9" fmla="*/ 133350 h 1139135"/>
              <a:gd name="connsiteX10" fmla="*/ 1714500 w 2990850"/>
              <a:gd name="connsiteY10" fmla="*/ 171450 h 1139135"/>
              <a:gd name="connsiteX11" fmla="*/ 1666875 w 2990850"/>
              <a:gd name="connsiteY11" fmla="*/ 200025 h 1139135"/>
              <a:gd name="connsiteX12" fmla="*/ 1638300 w 2990850"/>
              <a:gd name="connsiteY12" fmla="*/ 209550 h 1139135"/>
              <a:gd name="connsiteX13" fmla="*/ 1609725 w 2990850"/>
              <a:gd name="connsiteY13" fmla="*/ 228600 h 1139135"/>
              <a:gd name="connsiteX14" fmla="*/ 1543050 w 2990850"/>
              <a:gd name="connsiteY14" fmla="*/ 257175 h 1139135"/>
              <a:gd name="connsiteX15" fmla="*/ 1514475 w 2990850"/>
              <a:gd name="connsiteY15" fmla="*/ 276225 h 1139135"/>
              <a:gd name="connsiteX16" fmla="*/ 1438275 w 2990850"/>
              <a:gd name="connsiteY16" fmla="*/ 314325 h 1139135"/>
              <a:gd name="connsiteX17" fmla="*/ 1409700 w 2990850"/>
              <a:gd name="connsiteY17" fmla="*/ 342900 h 1139135"/>
              <a:gd name="connsiteX18" fmla="*/ 1352550 w 2990850"/>
              <a:gd name="connsiteY18" fmla="*/ 447675 h 1139135"/>
              <a:gd name="connsiteX19" fmla="*/ 1333500 w 2990850"/>
              <a:gd name="connsiteY19" fmla="*/ 495300 h 1139135"/>
              <a:gd name="connsiteX20" fmla="*/ 1304925 w 2990850"/>
              <a:gd name="connsiteY20" fmla="*/ 533400 h 1139135"/>
              <a:gd name="connsiteX21" fmla="*/ 1257300 w 2990850"/>
              <a:gd name="connsiteY21" fmla="*/ 609600 h 1139135"/>
              <a:gd name="connsiteX22" fmla="*/ 1152525 w 2990850"/>
              <a:gd name="connsiteY22" fmla="*/ 695325 h 1139135"/>
              <a:gd name="connsiteX23" fmla="*/ 1066800 w 2990850"/>
              <a:gd name="connsiteY23" fmla="*/ 723900 h 1139135"/>
              <a:gd name="connsiteX24" fmla="*/ 962025 w 2990850"/>
              <a:gd name="connsiteY24" fmla="*/ 742950 h 1139135"/>
              <a:gd name="connsiteX25" fmla="*/ 847725 w 2990850"/>
              <a:gd name="connsiteY25" fmla="*/ 790575 h 1139135"/>
              <a:gd name="connsiteX26" fmla="*/ 819150 w 2990850"/>
              <a:gd name="connsiteY26" fmla="*/ 800100 h 1139135"/>
              <a:gd name="connsiteX27" fmla="*/ 790575 w 2990850"/>
              <a:gd name="connsiteY27" fmla="*/ 809625 h 1139135"/>
              <a:gd name="connsiteX28" fmla="*/ 762000 w 2990850"/>
              <a:gd name="connsiteY28" fmla="*/ 828675 h 1139135"/>
              <a:gd name="connsiteX29" fmla="*/ 685800 w 2990850"/>
              <a:gd name="connsiteY29" fmla="*/ 847725 h 1139135"/>
              <a:gd name="connsiteX30" fmla="*/ 628650 w 2990850"/>
              <a:gd name="connsiteY30" fmla="*/ 876300 h 1139135"/>
              <a:gd name="connsiteX31" fmla="*/ 581025 w 2990850"/>
              <a:gd name="connsiteY31" fmla="*/ 904875 h 1139135"/>
              <a:gd name="connsiteX32" fmla="*/ 514350 w 2990850"/>
              <a:gd name="connsiteY32" fmla="*/ 952500 h 1139135"/>
              <a:gd name="connsiteX33" fmla="*/ 466725 w 2990850"/>
              <a:gd name="connsiteY33" fmla="*/ 981075 h 1139135"/>
              <a:gd name="connsiteX34" fmla="*/ 438150 w 2990850"/>
              <a:gd name="connsiteY34" fmla="*/ 1019175 h 1139135"/>
              <a:gd name="connsiteX35" fmla="*/ 400050 w 2990850"/>
              <a:gd name="connsiteY35" fmla="*/ 1028700 h 1139135"/>
              <a:gd name="connsiteX36" fmla="*/ 371475 w 2990850"/>
              <a:gd name="connsiteY36" fmla="*/ 1047750 h 1139135"/>
              <a:gd name="connsiteX37" fmla="*/ 314325 w 2990850"/>
              <a:gd name="connsiteY37" fmla="*/ 1085850 h 1139135"/>
              <a:gd name="connsiteX38" fmla="*/ 257175 w 2990850"/>
              <a:gd name="connsiteY38" fmla="*/ 1123950 h 1139135"/>
              <a:gd name="connsiteX39" fmla="*/ 0 w 2990850"/>
              <a:gd name="connsiteY39" fmla="*/ 1133475 h 11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90850" h="1139135">
                <a:moveTo>
                  <a:pt x="2990850" y="0"/>
                </a:moveTo>
                <a:lnTo>
                  <a:pt x="2847975" y="9525"/>
                </a:lnTo>
                <a:cubicBezTo>
                  <a:pt x="2765462" y="13550"/>
                  <a:pt x="2682801" y="14337"/>
                  <a:pt x="2600325" y="19050"/>
                </a:cubicBezTo>
                <a:cubicBezTo>
                  <a:pt x="2541433" y="22415"/>
                  <a:pt x="2418456" y="43936"/>
                  <a:pt x="2371725" y="47625"/>
                </a:cubicBezTo>
                <a:cubicBezTo>
                  <a:pt x="2298858" y="53378"/>
                  <a:pt x="2225675" y="53975"/>
                  <a:pt x="2152650" y="57150"/>
                </a:cubicBezTo>
                <a:lnTo>
                  <a:pt x="2076450" y="76200"/>
                </a:lnTo>
                <a:cubicBezTo>
                  <a:pt x="2041837" y="84188"/>
                  <a:pt x="2006680" y="89416"/>
                  <a:pt x="1971675" y="95250"/>
                </a:cubicBezTo>
                <a:cubicBezTo>
                  <a:pt x="1955800" y="101600"/>
                  <a:pt x="1940637" y="110153"/>
                  <a:pt x="1924050" y="114300"/>
                </a:cubicBezTo>
                <a:cubicBezTo>
                  <a:pt x="1902270" y="119745"/>
                  <a:pt x="1879565" y="120411"/>
                  <a:pt x="1857375" y="123825"/>
                </a:cubicBezTo>
                <a:cubicBezTo>
                  <a:pt x="1838287" y="126762"/>
                  <a:pt x="1819275" y="130175"/>
                  <a:pt x="1800225" y="133350"/>
                </a:cubicBezTo>
                <a:cubicBezTo>
                  <a:pt x="1713765" y="198195"/>
                  <a:pt x="1813801" y="131729"/>
                  <a:pt x="1714500" y="171450"/>
                </a:cubicBezTo>
                <a:cubicBezTo>
                  <a:pt x="1697311" y="178326"/>
                  <a:pt x="1683434" y="191746"/>
                  <a:pt x="1666875" y="200025"/>
                </a:cubicBezTo>
                <a:cubicBezTo>
                  <a:pt x="1657895" y="204515"/>
                  <a:pt x="1647280" y="205060"/>
                  <a:pt x="1638300" y="209550"/>
                </a:cubicBezTo>
                <a:cubicBezTo>
                  <a:pt x="1628061" y="214670"/>
                  <a:pt x="1619664" y="222920"/>
                  <a:pt x="1609725" y="228600"/>
                </a:cubicBezTo>
                <a:cubicBezTo>
                  <a:pt x="1470982" y="307882"/>
                  <a:pt x="1649911" y="203745"/>
                  <a:pt x="1543050" y="257175"/>
                </a:cubicBezTo>
                <a:cubicBezTo>
                  <a:pt x="1532811" y="262295"/>
                  <a:pt x="1524525" y="270743"/>
                  <a:pt x="1514475" y="276225"/>
                </a:cubicBezTo>
                <a:cubicBezTo>
                  <a:pt x="1489544" y="289823"/>
                  <a:pt x="1458355" y="294245"/>
                  <a:pt x="1438275" y="314325"/>
                </a:cubicBezTo>
                <a:cubicBezTo>
                  <a:pt x="1428750" y="323850"/>
                  <a:pt x="1418324" y="332552"/>
                  <a:pt x="1409700" y="342900"/>
                </a:cubicBezTo>
                <a:cubicBezTo>
                  <a:pt x="1389630" y="366984"/>
                  <a:pt x="1359223" y="430992"/>
                  <a:pt x="1352550" y="447675"/>
                </a:cubicBezTo>
                <a:cubicBezTo>
                  <a:pt x="1346200" y="463550"/>
                  <a:pt x="1341803" y="480354"/>
                  <a:pt x="1333500" y="495300"/>
                </a:cubicBezTo>
                <a:cubicBezTo>
                  <a:pt x="1325790" y="509177"/>
                  <a:pt x="1313731" y="520191"/>
                  <a:pt x="1304925" y="533400"/>
                </a:cubicBezTo>
                <a:cubicBezTo>
                  <a:pt x="1298729" y="542694"/>
                  <a:pt x="1269140" y="595393"/>
                  <a:pt x="1257300" y="609600"/>
                </a:cubicBezTo>
                <a:cubicBezTo>
                  <a:pt x="1235790" y="635412"/>
                  <a:pt x="1169931" y="689523"/>
                  <a:pt x="1152525" y="695325"/>
                </a:cubicBezTo>
                <a:cubicBezTo>
                  <a:pt x="1123950" y="704850"/>
                  <a:pt x="1096511" y="718948"/>
                  <a:pt x="1066800" y="723900"/>
                </a:cubicBezTo>
                <a:cubicBezTo>
                  <a:pt x="993681" y="736087"/>
                  <a:pt x="1028588" y="729637"/>
                  <a:pt x="962025" y="742950"/>
                </a:cubicBezTo>
                <a:cubicBezTo>
                  <a:pt x="886914" y="780505"/>
                  <a:pt x="925081" y="764790"/>
                  <a:pt x="847725" y="790575"/>
                </a:cubicBezTo>
                <a:lnTo>
                  <a:pt x="819150" y="800100"/>
                </a:lnTo>
                <a:cubicBezTo>
                  <a:pt x="809625" y="803275"/>
                  <a:pt x="798929" y="804056"/>
                  <a:pt x="790575" y="809625"/>
                </a:cubicBezTo>
                <a:cubicBezTo>
                  <a:pt x="781050" y="815975"/>
                  <a:pt x="772239" y="823555"/>
                  <a:pt x="762000" y="828675"/>
                </a:cubicBezTo>
                <a:cubicBezTo>
                  <a:pt x="742474" y="838438"/>
                  <a:pt x="703914" y="844102"/>
                  <a:pt x="685800" y="847725"/>
                </a:cubicBezTo>
                <a:cubicBezTo>
                  <a:pt x="603908" y="902320"/>
                  <a:pt x="707520" y="836865"/>
                  <a:pt x="628650" y="876300"/>
                </a:cubicBezTo>
                <a:cubicBezTo>
                  <a:pt x="612091" y="884579"/>
                  <a:pt x="596724" y="895063"/>
                  <a:pt x="581025" y="904875"/>
                </a:cubicBezTo>
                <a:cubicBezTo>
                  <a:pt x="512868" y="947473"/>
                  <a:pt x="598181" y="896613"/>
                  <a:pt x="514350" y="952500"/>
                </a:cubicBezTo>
                <a:cubicBezTo>
                  <a:pt x="498946" y="962769"/>
                  <a:pt x="482600" y="971550"/>
                  <a:pt x="466725" y="981075"/>
                </a:cubicBezTo>
                <a:cubicBezTo>
                  <a:pt x="457200" y="993775"/>
                  <a:pt x="451068" y="1009948"/>
                  <a:pt x="438150" y="1019175"/>
                </a:cubicBezTo>
                <a:cubicBezTo>
                  <a:pt x="427498" y="1026784"/>
                  <a:pt x="412082" y="1023543"/>
                  <a:pt x="400050" y="1028700"/>
                </a:cubicBezTo>
                <a:cubicBezTo>
                  <a:pt x="389528" y="1033209"/>
                  <a:pt x="380269" y="1040421"/>
                  <a:pt x="371475" y="1047750"/>
                </a:cubicBezTo>
                <a:cubicBezTo>
                  <a:pt x="270010" y="1132304"/>
                  <a:pt x="404717" y="1035632"/>
                  <a:pt x="314325" y="1085850"/>
                </a:cubicBezTo>
                <a:cubicBezTo>
                  <a:pt x="294311" y="1096969"/>
                  <a:pt x="279387" y="1118397"/>
                  <a:pt x="257175" y="1123950"/>
                </a:cubicBezTo>
                <a:cubicBezTo>
                  <a:pt x="148230" y="1151186"/>
                  <a:pt x="232166" y="1133475"/>
                  <a:pt x="0" y="1133475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</a:p>
        </p:txBody>
      </p:sp>
      <p:grpSp>
        <p:nvGrpSpPr>
          <p:cNvPr id="734211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7342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73422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반복의 개념 이해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속성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 변수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변수와 정적 변수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재귀 호출</a:t>
            </a:r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4731748" y="4038682"/>
            <a:ext cx="1589088" cy="1616075"/>
            <a:chOff x="3208" y="1586"/>
            <a:chExt cx="1395" cy="1617"/>
          </a:xfrm>
        </p:grpSpPr>
        <p:sp>
          <p:nvSpPr>
            <p:cNvPr id="73422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4257" name="AutoShape 49"/>
          <p:cNvSpPr>
            <a:spLocks noChangeArrowheads="1"/>
          </p:cNvSpPr>
          <p:nvPr/>
        </p:nvSpPr>
        <p:spPr bwMode="auto">
          <a:xfrm>
            <a:off x="5744116" y="1145054"/>
            <a:ext cx="3241902" cy="2841625"/>
          </a:xfrm>
          <a:prstGeom prst="wedgeEllipseCallout">
            <a:avLst>
              <a:gd name="adj1" fmla="val -39808"/>
              <a:gd name="adj2" fmla="val 50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이번 장에서는 함수와 변수와의 관계를 집중적으로 살펴볼 것이다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함수가 자기 자신을 호출하는 재귀 호출에 대하여 </a:t>
            </a:r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살펴본다</a:t>
            </a:r>
            <a:r>
              <a:rPr lang="en-US" altLang="ko-KR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425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85800" y="1692998"/>
            <a:ext cx="8212138" cy="2879002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변수의 범위는 대개 무엇으로 결정되는가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변수의 범위에는 몇 가지의 종류가 있는가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 smtClean="0"/>
              <a:t>지역 </a:t>
            </a:r>
            <a:r>
              <a:rPr lang="ko-KR" altLang="en-US" sz="1600" dirty="0"/>
              <a:t>변수를 블록의 중간에서 정의할 수 있는가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 smtClean="0"/>
              <a:t>지역 </a:t>
            </a:r>
            <a:r>
              <a:rPr lang="ko-KR" altLang="en-US" sz="1600" dirty="0"/>
              <a:t>변수가 선언된 블록이 종료되면 지역 변수는 어떻게 되는가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지역 변수의 초기값은 얼마인가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 smtClean="0"/>
              <a:t>전역 </a:t>
            </a:r>
            <a:r>
              <a:rPr lang="ko-KR" altLang="en-US" sz="1600" dirty="0"/>
              <a:t>변수는 어디에 선언되는가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전역 변수의 생존 기간과 초기값은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똑같은 이름의 전역 변수와 지역 변수가 동시에 존재하면 어떻게 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9434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정적 할당</a:t>
            </a:r>
            <a:r>
              <a:rPr lang="en-US" altLang="ko-KR" sz="1800" dirty="0"/>
              <a:t>(static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프로그램 실행 시간 동안 계속 유지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자동 할당</a:t>
            </a:r>
            <a:r>
              <a:rPr lang="en-US" altLang="ko-KR" sz="1800" dirty="0"/>
              <a:t>(automatic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 </a:t>
            </a:r>
            <a:r>
              <a:rPr lang="ko-KR" altLang="en-US" sz="1800" dirty="0" smtClean="0"/>
              <a:t>들어갈 때 </a:t>
            </a:r>
            <a:r>
              <a:rPr lang="ko-KR" altLang="en-US" sz="1800" dirty="0"/>
              <a:t>생성</a:t>
            </a:r>
            <a:r>
              <a:rPr lang="en-US" altLang="ko-KR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블록에서 </a:t>
            </a:r>
            <a:r>
              <a:rPr lang="ko-KR" altLang="en-US" sz="1800" dirty="0" smtClean="0"/>
              <a:t>나올 때 </a:t>
            </a:r>
            <a:r>
              <a:rPr lang="ko-KR" altLang="en-US" sz="1800" dirty="0"/>
              <a:t>소멸 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10" y="3666607"/>
            <a:ext cx="4872708" cy="2429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생존 </a:t>
            </a:r>
            <a:r>
              <a:rPr lang="ko-KR" altLang="en-US" sz="1800" dirty="0">
                <a:latin typeface="Trebuchet MS" pitchFamily="34" charset="0"/>
              </a:rPr>
              <a:t>기간을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변수가 선언된 위치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auto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register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static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extern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auto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Arial"/>
              </a:rPr>
              <a:t> </a:t>
            </a:r>
            <a:r>
              <a:rPr lang="ko-KR" altLang="en-US"/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/>
              <a:t>지역 변수는 </a:t>
            </a:r>
            <a:r>
              <a:rPr lang="en-US" altLang="ko-KR"/>
              <a:t>auto</a:t>
            </a:r>
            <a:r>
              <a:rPr lang="ko-KR" altLang="en-US"/>
              <a:t>가 생략되어도 자동 변수가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059413" y="3119972"/>
            <a:ext cx="7494588" cy="2289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auto 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459963" y="3486684"/>
            <a:ext cx="286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전부 자동 변수로서 함수가 시작되면 생성되고 끝나면 소멸된다</a:t>
            </a: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243563" y="3683534"/>
            <a:ext cx="2055813" cy="7270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latin typeface="Trebuchet MS" panose="020B060302020202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0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1306513" y="1130300"/>
            <a:ext cx="7597775" cy="5449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void sub()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static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%d\t",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%d\n",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5949950" y="1112838"/>
            <a:ext cx="2962275" cy="161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0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1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2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5513388" y="3130550"/>
            <a:ext cx="2014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 지역 변수로서 </a:t>
            </a:r>
          </a:p>
        </p:txBody>
      </p: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5522913" y="3376613"/>
            <a:ext cx="2924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static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을 붙이면 지역 변수가 정적 변수로 된다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" name="자유형 2"/>
          <p:cNvSpPr/>
          <p:nvPr/>
        </p:nvSpPr>
        <p:spPr>
          <a:xfrm>
            <a:off x="3730028" y="2117339"/>
            <a:ext cx="1783532" cy="1232443"/>
          </a:xfrm>
          <a:custGeom>
            <a:avLst/>
            <a:gdLst>
              <a:gd name="connsiteX0" fmla="*/ 1783532 w 1783532"/>
              <a:gd name="connsiteY0" fmla="*/ 1232443 h 1232443"/>
              <a:gd name="connsiteX1" fmla="*/ 1774479 w 1783532"/>
              <a:gd name="connsiteY1" fmla="*/ 1160015 h 1232443"/>
              <a:gd name="connsiteX2" fmla="*/ 1756372 w 1783532"/>
              <a:gd name="connsiteY2" fmla="*/ 1132855 h 1232443"/>
              <a:gd name="connsiteX3" fmla="*/ 1729212 w 1783532"/>
              <a:gd name="connsiteY3" fmla="*/ 1042320 h 1232443"/>
              <a:gd name="connsiteX4" fmla="*/ 1692998 w 1783532"/>
              <a:gd name="connsiteY4" fmla="*/ 1006107 h 1232443"/>
              <a:gd name="connsiteX5" fmla="*/ 1665837 w 1783532"/>
              <a:gd name="connsiteY5" fmla="*/ 951786 h 1232443"/>
              <a:gd name="connsiteX6" fmla="*/ 1629623 w 1783532"/>
              <a:gd name="connsiteY6" fmla="*/ 897465 h 1232443"/>
              <a:gd name="connsiteX7" fmla="*/ 1620570 w 1783532"/>
              <a:gd name="connsiteY7" fmla="*/ 870305 h 1232443"/>
              <a:gd name="connsiteX8" fmla="*/ 1575303 w 1783532"/>
              <a:gd name="connsiteY8" fmla="*/ 797877 h 1232443"/>
              <a:gd name="connsiteX9" fmla="*/ 1548142 w 1783532"/>
              <a:gd name="connsiteY9" fmla="*/ 770716 h 1232443"/>
              <a:gd name="connsiteX10" fmla="*/ 1520982 w 1783532"/>
              <a:gd name="connsiteY10" fmla="*/ 707342 h 1232443"/>
              <a:gd name="connsiteX11" fmla="*/ 1511928 w 1783532"/>
              <a:gd name="connsiteY11" fmla="*/ 680182 h 1232443"/>
              <a:gd name="connsiteX12" fmla="*/ 1493822 w 1783532"/>
              <a:gd name="connsiteY12" fmla="*/ 653021 h 1232443"/>
              <a:gd name="connsiteX13" fmla="*/ 1430447 w 1783532"/>
              <a:gd name="connsiteY13" fmla="*/ 553433 h 1232443"/>
              <a:gd name="connsiteX14" fmla="*/ 1385180 w 1783532"/>
              <a:gd name="connsiteY14" fmla="*/ 471952 h 1232443"/>
              <a:gd name="connsiteX15" fmla="*/ 1267485 w 1783532"/>
              <a:gd name="connsiteY15" fmla="*/ 308990 h 1232443"/>
              <a:gd name="connsiteX16" fmla="*/ 1231271 w 1783532"/>
              <a:gd name="connsiteY16" fmla="*/ 263722 h 1232443"/>
              <a:gd name="connsiteX17" fmla="*/ 1186004 w 1783532"/>
              <a:gd name="connsiteY17" fmla="*/ 236562 h 1232443"/>
              <a:gd name="connsiteX18" fmla="*/ 1149790 w 1783532"/>
              <a:gd name="connsiteY18" fmla="*/ 209402 h 1232443"/>
              <a:gd name="connsiteX19" fmla="*/ 1104522 w 1783532"/>
              <a:gd name="connsiteY19" fmla="*/ 191295 h 1232443"/>
              <a:gd name="connsiteX20" fmla="*/ 1013988 w 1783532"/>
              <a:gd name="connsiteY20" fmla="*/ 155081 h 1232443"/>
              <a:gd name="connsiteX21" fmla="*/ 914400 w 1783532"/>
              <a:gd name="connsiteY21" fmla="*/ 118867 h 1232443"/>
              <a:gd name="connsiteX22" fmla="*/ 805758 w 1783532"/>
              <a:gd name="connsiteY22" fmla="*/ 82653 h 1232443"/>
              <a:gd name="connsiteX23" fmla="*/ 733330 w 1783532"/>
              <a:gd name="connsiteY23" fmla="*/ 73600 h 1232443"/>
              <a:gd name="connsiteX24" fmla="*/ 642796 w 1783532"/>
              <a:gd name="connsiteY24" fmla="*/ 64546 h 1232443"/>
              <a:gd name="connsiteX25" fmla="*/ 561315 w 1783532"/>
              <a:gd name="connsiteY25" fmla="*/ 55493 h 1232443"/>
              <a:gd name="connsiteX26" fmla="*/ 534154 w 1783532"/>
              <a:gd name="connsiteY26" fmla="*/ 46439 h 1232443"/>
              <a:gd name="connsiteX27" fmla="*/ 362138 w 1783532"/>
              <a:gd name="connsiteY27" fmla="*/ 28332 h 1232443"/>
              <a:gd name="connsiteX28" fmla="*/ 190122 w 1783532"/>
              <a:gd name="connsiteY28" fmla="*/ 10225 h 1232443"/>
              <a:gd name="connsiteX29" fmla="*/ 0 w 1783532"/>
              <a:gd name="connsiteY29" fmla="*/ 1172 h 12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3532" h="1232443">
                <a:moveTo>
                  <a:pt x="1783532" y="1232443"/>
                </a:moveTo>
                <a:cubicBezTo>
                  <a:pt x="1780514" y="1208300"/>
                  <a:pt x="1780881" y="1183488"/>
                  <a:pt x="1774479" y="1160015"/>
                </a:cubicBezTo>
                <a:cubicBezTo>
                  <a:pt x="1771616" y="1149518"/>
                  <a:pt x="1760192" y="1143043"/>
                  <a:pt x="1756372" y="1132855"/>
                </a:cubicBezTo>
                <a:cubicBezTo>
                  <a:pt x="1738984" y="1086486"/>
                  <a:pt x="1758471" y="1086208"/>
                  <a:pt x="1729212" y="1042320"/>
                </a:cubicBezTo>
                <a:cubicBezTo>
                  <a:pt x="1719743" y="1028116"/>
                  <a:pt x="1705069" y="1018178"/>
                  <a:pt x="1692998" y="1006107"/>
                </a:cubicBezTo>
                <a:cubicBezTo>
                  <a:pt x="1683944" y="988000"/>
                  <a:pt x="1676038" y="969273"/>
                  <a:pt x="1665837" y="951786"/>
                </a:cubicBezTo>
                <a:cubicBezTo>
                  <a:pt x="1654872" y="932989"/>
                  <a:pt x="1640191" y="916488"/>
                  <a:pt x="1629623" y="897465"/>
                </a:cubicBezTo>
                <a:cubicBezTo>
                  <a:pt x="1624989" y="889123"/>
                  <a:pt x="1624838" y="878841"/>
                  <a:pt x="1620570" y="870305"/>
                </a:cubicBezTo>
                <a:cubicBezTo>
                  <a:pt x="1618359" y="865883"/>
                  <a:pt x="1584283" y="808653"/>
                  <a:pt x="1575303" y="797877"/>
                </a:cubicBezTo>
                <a:cubicBezTo>
                  <a:pt x="1567106" y="788041"/>
                  <a:pt x="1557196" y="779770"/>
                  <a:pt x="1548142" y="770716"/>
                </a:cubicBezTo>
                <a:cubicBezTo>
                  <a:pt x="1539089" y="749591"/>
                  <a:pt x="1529518" y="728681"/>
                  <a:pt x="1520982" y="707342"/>
                </a:cubicBezTo>
                <a:cubicBezTo>
                  <a:pt x="1517438" y="698481"/>
                  <a:pt x="1516196" y="688718"/>
                  <a:pt x="1511928" y="680182"/>
                </a:cubicBezTo>
                <a:cubicBezTo>
                  <a:pt x="1507062" y="670450"/>
                  <a:pt x="1499220" y="662468"/>
                  <a:pt x="1493822" y="653021"/>
                </a:cubicBezTo>
                <a:cubicBezTo>
                  <a:pt x="1442888" y="563885"/>
                  <a:pt x="1524372" y="684927"/>
                  <a:pt x="1430447" y="553433"/>
                </a:cubicBezTo>
                <a:cubicBezTo>
                  <a:pt x="1411479" y="496527"/>
                  <a:pt x="1433605" y="554968"/>
                  <a:pt x="1385180" y="471952"/>
                </a:cubicBezTo>
                <a:cubicBezTo>
                  <a:pt x="1308101" y="339815"/>
                  <a:pt x="1438132" y="516203"/>
                  <a:pt x="1267485" y="308990"/>
                </a:cubicBezTo>
                <a:cubicBezTo>
                  <a:pt x="1255201" y="294073"/>
                  <a:pt x="1247841" y="273664"/>
                  <a:pt x="1231271" y="263722"/>
                </a:cubicBezTo>
                <a:cubicBezTo>
                  <a:pt x="1216182" y="254669"/>
                  <a:pt x="1200645" y="246323"/>
                  <a:pt x="1186004" y="236562"/>
                </a:cubicBezTo>
                <a:cubicBezTo>
                  <a:pt x="1173449" y="228192"/>
                  <a:pt x="1162980" y="216730"/>
                  <a:pt x="1149790" y="209402"/>
                </a:cubicBezTo>
                <a:cubicBezTo>
                  <a:pt x="1135583" y="201510"/>
                  <a:pt x="1119058" y="198563"/>
                  <a:pt x="1104522" y="191295"/>
                </a:cubicBezTo>
                <a:cubicBezTo>
                  <a:pt x="1026571" y="152319"/>
                  <a:pt x="1093552" y="170993"/>
                  <a:pt x="1013988" y="155081"/>
                </a:cubicBezTo>
                <a:cubicBezTo>
                  <a:pt x="950466" y="123320"/>
                  <a:pt x="1003216" y="146914"/>
                  <a:pt x="914400" y="118867"/>
                </a:cubicBezTo>
                <a:cubicBezTo>
                  <a:pt x="877999" y="107372"/>
                  <a:pt x="843636" y="87388"/>
                  <a:pt x="805758" y="82653"/>
                </a:cubicBezTo>
                <a:lnTo>
                  <a:pt x="733330" y="73600"/>
                </a:lnTo>
                <a:cubicBezTo>
                  <a:pt x="703187" y="70251"/>
                  <a:pt x="672958" y="67721"/>
                  <a:pt x="642796" y="64546"/>
                </a:cubicBezTo>
                <a:lnTo>
                  <a:pt x="561315" y="55493"/>
                </a:lnTo>
                <a:cubicBezTo>
                  <a:pt x="552261" y="52475"/>
                  <a:pt x="543610" y="47728"/>
                  <a:pt x="534154" y="46439"/>
                </a:cubicBezTo>
                <a:cubicBezTo>
                  <a:pt x="477027" y="38649"/>
                  <a:pt x="362138" y="28332"/>
                  <a:pt x="362138" y="28332"/>
                </a:cubicBezTo>
                <a:cubicBezTo>
                  <a:pt x="275717" y="6728"/>
                  <a:pt x="360924" y="25752"/>
                  <a:pt x="190122" y="10225"/>
                </a:cubicBezTo>
                <a:cubicBezTo>
                  <a:pt x="24818" y="-4803"/>
                  <a:pt x="267089" y="1172"/>
                  <a:pt x="0" y="117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6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animBg="1"/>
      <p:bldP spid="700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register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레지스터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(register)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에 변수를 저장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058863" y="2035175"/>
            <a:ext cx="6411912" cy="1071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register int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i;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(i = 0;i &lt; 100;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sum += i; </a:t>
            </a:r>
            <a:endParaRPr kumimoji="1" lang="ko-KR" altLang="en-US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701453" name="Picture 13" descr="MCj024208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3759200"/>
            <a:ext cx="3138487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675313" y="3770313"/>
            <a:ext cx="207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CPU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안의 레지스터에 변수가 저장됨</a:t>
            </a:r>
          </a:p>
        </p:txBody>
      </p:sp>
      <p:grpSp>
        <p:nvGrpSpPr>
          <p:cNvPr id="701457" name="Group 17"/>
          <p:cNvGrpSpPr>
            <a:grpSpLocks/>
          </p:cNvGrpSpPr>
          <p:nvPr/>
        </p:nvGrpSpPr>
        <p:grpSpPr bwMode="auto">
          <a:xfrm>
            <a:off x="4105275" y="4543425"/>
            <a:ext cx="593725" cy="473075"/>
            <a:chOff x="4627" y="2742"/>
            <a:chExt cx="374" cy="298"/>
          </a:xfrm>
        </p:grpSpPr>
        <p:sp>
          <p:nvSpPr>
            <p:cNvPr id="701458" name="Freeform 18"/>
            <p:cNvSpPr>
              <a:spLocks/>
            </p:cNvSpPr>
            <p:nvPr/>
          </p:nvSpPr>
          <p:spPr bwMode="auto">
            <a:xfrm>
              <a:off x="4627" y="2742"/>
              <a:ext cx="374" cy="298"/>
            </a:xfrm>
            <a:custGeom>
              <a:avLst/>
              <a:gdLst>
                <a:gd name="T0" fmla="*/ 26 w 746"/>
                <a:gd name="T1" fmla="*/ 32 h 595"/>
                <a:gd name="T2" fmla="*/ 387 w 746"/>
                <a:gd name="T3" fmla="*/ 0 h 595"/>
                <a:gd name="T4" fmla="*/ 746 w 746"/>
                <a:gd name="T5" fmla="*/ 128 h 595"/>
                <a:gd name="T6" fmla="*/ 737 w 746"/>
                <a:gd name="T7" fmla="*/ 595 h 595"/>
                <a:gd name="T8" fmla="*/ 240 w 746"/>
                <a:gd name="T9" fmla="*/ 580 h 595"/>
                <a:gd name="T10" fmla="*/ 0 w 746"/>
                <a:gd name="T11" fmla="*/ 394 h 595"/>
                <a:gd name="T12" fmla="*/ 26 w 746"/>
                <a:gd name="T13" fmla="*/ 32 h 595"/>
                <a:gd name="T14" fmla="*/ 26 w 746"/>
                <a:gd name="T15" fmla="*/ 3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595">
                  <a:moveTo>
                    <a:pt x="26" y="32"/>
                  </a:moveTo>
                  <a:lnTo>
                    <a:pt x="387" y="0"/>
                  </a:lnTo>
                  <a:lnTo>
                    <a:pt x="746" y="128"/>
                  </a:lnTo>
                  <a:lnTo>
                    <a:pt x="737" y="595"/>
                  </a:lnTo>
                  <a:lnTo>
                    <a:pt x="240" y="580"/>
                  </a:lnTo>
                  <a:lnTo>
                    <a:pt x="0" y="394"/>
                  </a:lnTo>
                  <a:lnTo>
                    <a:pt x="26" y="32"/>
                  </a:lnTo>
                  <a:lnTo>
                    <a:pt x="26" y="3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59" name="Freeform 19"/>
            <p:cNvSpPr>
              <a:spLocks/>
            </p:cNvSpPr>
            <p:nvPr/>
          </p:nvSpPr>
          <p:spPr bwMode="auto">
            <a:xfrm>
              <a:off x="4783" y="2777"/>
              <a:ext cx="153" cy="254"/>
            </a:xfrm>
            <a:custGeom>
              <a:avLst/>
              <a:gdLst>
                <a:gd name="T0" fmla="*/ 69 w 308"/>
                <a:gd name="T1" fmla="*/ 0 h 507"/>
                <a:gd name="T2" fmla="*/ 308 w 308"/>
                <a:gd name="T3" fmla="*/ 129 h 507"/>
                <a:gd name="T4" fmla="*/ 306 w 308"/>
                <a:gd name="T5" fmla="*/ 507 h 507"/>
                <a:gd name="T6" fmla="*/ 249 w 308"/>
                <a:gd name="T7" fmla="*/ 507 h 507"/>
                <a:gd name="T8" fmla="*/ 249 w 308"/>
                <a:gd name="T9" fmla="*/ 144 h 507"/>
                <a:gd name="T10" fmla="*/ 0 w 308"/>
                <a:gd name="T11" fmla="*/ 0 h 507"/>
                <a:gd name="T12" fmla="*/ 69 w 308"/>
                <a:gd name="T13" fmla="*/ 0 h 507"/>
                <a:gd name="T14" fmla="*/ 69 w 308"/>
                <a:gd name="T1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7">
                  <a:moveTo>
                    <a:pt x="69" y="0"/>
                  </a:moveTo>
                  <a:lnTo>
                    <a:pt x="308" y="129"/>
                  </a:lnTo>
                  <a:lnTo>
                    <a:pt x="306" y="507"/>
                  </a:lnTo>
                  <a:lnTo>
                    <a:pt x="249" y="507"/>
                  </a:lnTo>
                  <a:lnTo>
                    <a:pt x="249" y="1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6B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60" name="Freeform 20"/>
            <p:cNvSpPr>
              <a:spLocks/>
            </p:cNvSpPr>
            <p:nvPr/>
          </p:nvSpPr>
          <p:spPr bwMode="auto">
            <a:xfrm>
              <a:off x="4672" y="2854"/>
              <a:ext cx="90" cy="124"/>
            </a:xfrm>
            <a:custGeom>
              <a:avLst/>
              <a:gdLst>
                <a:gd name="T0" fmla="*/ 0 w 179"/>
                <a:gd name="T1" fmla="*/ 0 h 249"/>
                <a:gd name="T2" fmla="*/ 179 w 179"/>
                <a:gd name="T3" fmla="*/ 108 h 249"/>
                <a:gd name="T4" fmla="*/ 173 w 179"/>
                <a:gd name="T5" fmla="*/ 249 h 249"/>
                <a:gd name="T6" fmla="*/ 3 w 179"/>
                <a:gd name="T7" fmla="*/ 130 h 249"/>
                <a:gd name="T8" fmla="*/ 0 w 179"/>
                <a:gd name="T9" fmla="*/ 0 h 249"/>
                <a:gd name="T10" fmla="*/ 0 w 179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49">
                  <a:moveTo>
                    <a:pt x="0" y="0"/>
                  </a:moveTo>
                  <a:lnTo>
                    <a:pt x="179" y="108"/>
                  </a:lnTo>
                  <a:lnTo>
                    <a:pt x="173" y="249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1455" name="AutoShape 15"/>
          <p:cNvSpPr>
            <a:spLocks/>
          </p:cNvSpPr>
          <p:nvPr/>
        </p:nvSpPr>
        <p:spPr bwMode="auto">
          <a:xfrm>
            <a:off x="1084587" y="2087149"/>
            <a:ext cx="1609077" cy="246891"/>
          </a:xfrm>
          <a:prstGeom prst="borderCallout2">
            <a:avLst>
              <a:gd name="adj1" fmla="val 34782"/>
              <a:gd name="adj2" fmla="val 103236"/>
              <a:gd name="adj3" fmla="val 34782"/>
              <a:gd name="adj4" fmla="val 137136"/>
              <a:gd name="adj5" fmla="val 1033132"/>
              <a:gd name="adj6" fmla="val 214084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지정자는 하드웨어가 수시로 변수의 값을 변경하는 경우에 사용된다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6970" y="2776537"/>
            <a:ext cx="6411912" cy="23929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volatile 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; // </a:t>
            </a:r>
            <a:r>
              <a:rPr kumimoji="1" lang="ko-KR" altLang="en-US" dirty="0">
                <a:latin typeface="Trebuchet MS" pitchFamily="34" charset="0"/>
                <a:ea typeface="굴림" pitchFamily="50" charset="-127"/>
              </a:rPr>
              <a:t>하드웨어와 연결된 변수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 smtClean="0"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굴림" pitchFamily="50" charset="-127"/>
              </a:rPr>
              <a:t>void 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wait(void)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굴림" pitchFamily="50" charset="-127"/>
              </a:rPr>
              <a:t>	</a:t>
            </a:r>
            <a:r>
              <a:rPr kumimoji="1" lang="en-US" altLang="ko-KR" dirty="0" err="1" smtClean="0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 smtClean="0"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굴림" pitchFamily="50" charset="-127"/>
              </a:rPr>
              <a:t>	while 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 != 255)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굴림" pitchFamily="50" charset="-127"/>
              </a:rPr>
              <a:t>		;</a:t>
            </a:r>
            <a:endParaRPr kumimoji="1" lang="en-US" altLang="ko-KR" dirty="0"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}</a:t>
            </a:r>
            <a:endParaRPr kumimoji="1" lang="ko-KR" altLang="en-US" dirty="0"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6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저장 유형 지정자에는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지역 변수를 정적 변수로 만들려면 어떤 지정자를 붙여야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변수를 </a:t>
            </a:r>
            <a:r>
              <a:rPr lang="en-US" altLang="ko-KR" sz="1800" dirty="0"/>
              <a:t>CPU </a:t>
            </a:r>
            <a:r>
              <a:rPr lang="ko-KR" altLang="en-US" sz="1800" dirty="0"/>
              <a:t>내부의 레지스터에 저장시키는 지정자는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컴파일러에게 변수가 외부에 선언되어 있다고 알리는 지정자는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static </a:t>
            </a:r>
            <a:r>
              <a:rPr lang="ko-KR" altLang="en-US" sz="1800" dirty="0"/>
              <a:t>지정자를 변수 앞에 붙이면 무엇을 의미하는가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9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은행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계좌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돈만 생기면 저금하는 사람을 가정하자</a:t>
            </a:r>
            <a:r>
              <a:rPr lang="en-US" altLang="ko-KR" sz="2000" dirty="0"/>
              <a:t>. </a:t>
            </a:r>
            <a:r>
              <a:rPr lang="ko-KR" altLang="en-US" sz="2000" dirty="0"/>
              <a:t>이 사람을 위한 함수 </a:t>
            </a:r>
            <a:r>
              <a:rPr lang="en-US" altLang="ko-KR" sz="2000" dirty="0"/>
              <a:t>save(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amount)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작성하여 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저금할 금액을 나타내는 인수 </a:t>
            </a:r>
            <a:r>
              <a:rPr lang="en-US" altLang="ko-KR" sz="2000" dirty="0"/>
              <a:t>amount</a:t>
            </a:r>
            <a:r>
              <a:rPr lang="ko-KR" altLang="en-US" sz="2000" dirty="0"/>
              <a:t>만을 받으며 </a:t>
            </a:r>
            <a:r>
              <a:rPr lang="en-US" altLang="ko-KR" sz="2000" dirty="0"/>
              <a:t>save(100)</a:t>
            </a:r>
            <a:r>
              <a:rPr lang="ko-KR" altLang="en-US" sz="2000" dirty="0"/>
              <a:t>과 같이 </a:t>
            </a:r>
            <a:r>
              <a:rPr lang="ko-KR" altLang="en-US" sz="2000" dirty="0" smtClean="0"/>
              <a:t>호출된다</a:t>
            </a:r>
            <a:r>
              <a:rPr lang="en-US" altLang="ko-KR" sz="2000" dirty="0"/>
              <a:t>. save()</a:t>
            </a:r>
            <a:r>
              <a:rPr lang="ko-KR" altLang="en-US" sz="2000" dirty="0"/>
              <a:t>는 정적 변수를 사용하여 현재까지 저축된 총액을 기억하고 있으며 한번 호출될 </a:t>
            </a:r>
            <a:r>
              <a:rPr lang="ko-KR" altLang="en-US" sz="2000" dirty="0" smtClean="0"/>
              <a:t>때마다 </a:t>
            </a:r>
            <a:r>
              <a:rPr lang="ko-KR" altLang="en-US" sz="2000" dirty="0"/>
              <a:t>총 </a:t>
            </a:r>
            <a:r>
              <a:rPr lang="ko-KR" altLang="en-US" sz="2000" dirty="0" err="1"/>
              <a:t>저축액을</a:t>
            </a:r>
            <a:r>
              <a:rPr lang="ko-KR" altLang="en-US" sz="2000" dirty="0"/>
              <a:t> 다음과 같이 화면에 출력한다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36617" y="3404102"/>
            <a:ext cx="5585988" cy="3250195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755456" y="3782654"/>
            <a:ext cx="35698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입금 출금 잔고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10000 10000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50000 60000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10000 50000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30000 80000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22388"/>
            <a:ext cx="8212138" cy="2667000"/>
          </a:xfrm>
          <a:solidFill>
            <a:srgbClr val="CCFFFF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i="1" dirty="0"/>
              <a:t>while(1)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아이디를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패스워드를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만약 로그인 시도 횟수가 일정 한도를 넘었으면 프로그램을 종료한다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아이디와 패스워드가 일치하면 로그인 성공 메시지를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아이디와 패스워드가 일치하지 않으면 다시 시도한다</a:t>
            </a:r>
            <a:r>
              <a:rPr lang="en-US" altLang="ko-KR" sz="1600" i="1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03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변수의 속성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22910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ko-KR" altLang="en-US" b="1" dirty="0">
                <a:latin typeface="Trebuchet MS" panose="020B0603020202020204" pitchFamily="34" charset="0"/>
              </a:rPr>
              <a:t>변수의 속성</a:t>
            </a:r>
            <a:r>
              <a:rPr lang="en-US" altLang="ko-KR" b="1" dirty="0">
                <a:latin typeface="Trebuchet MS" panose="020B0603020202020204" pitchFamily="34" charset="0"/>
              </a:rPr>
              <a:t> :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타입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크기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값 </a:t>
            </a:r>
            <a:r>
              <a:rPr lang="en-US" altLang="ko-KR" b="1" dirty="0">
                <a:latin typeface="Trebuchet MS" panose="020B0603020202020204" pitchFamily="34" charset="0"/>
              </a:rPr>
              <a:t>+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범위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생존 시간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연결</a:t>
            </a:r>
            <a:endParaRPr lang="en-US" altLang="ko-KR" b="1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 smtClean="0">
                <a:latin typeface="Trebuchet MS" panose="020B0603020202020204" pitchFamily="34" charset="0"/>
              </a:rPr>
              <a:t>범위</a:t>
            </a:r>
            <a:r>
              <a:rPr kumimoji="1" lang="en-US" altLang="ko-KR" b="1" dirty="0">
                <a:latin typeface="Trebuchet MS" panose="020B0603020202020204" pitchFamily="34" charset="0"/>
              </a:rPr>
              <a:t>(scope)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변수가 사용 가능한 범위</a:t>
            </a:r>
            <a:r>
              <a:rPr kumimoji="1" lang="en-US" altLang="ko-KR" dirty="0">
                <a:latin typeface="Trebuchet MS" panose="020B0603020202020204" pitchFamily="34" charset="0"/>
              </a:rPr>
              <a:t>, </a:t>
            </a:r>
            <a:r>
              <a:rPr kumimoji="1" lang="ko-KR" altLang="en-US" dirty="0">
                <a:latin typeface="Trebuchet MS" panose="020B0603020202020204" pitchFamily="34" charset="0"/>
              </a:rPr>
              <a:t>가시성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Trebuchet MS" panose="020B0603020202020204" pitchFamily="34" charset="0"/>
              </a:rPr>
              <a:t>생존 시간</a:t>
            </a:r>
            <a:r>
              <a:rPr kumimoji="1" lang="en-US" altLang="ko-KR" b="1" dirty="0">
                <a:latin typeface="Trebuchet MS" panose="020B0603020202020204" pitchFamily="34" charset="0"/>
              </a:rPr>
              <a:t>(lifetime)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메모리에 존재하는 시간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Trebuchet MS" panose="020B0603020202020204" pitchFamily="34" charset="0"/>
              </a:rPr>
              <a:t>연결</a:t>
            </a:r>
            <a:r>
              <a:rPr kumimoji="1" lang="en-US" altLang="ko-KR" b="1" dirty="0">
                <a:latin typeface="Trebuchet MS" panose="020B0603020202020204" pitchFamily="34" charset="0"/>
              </a:rPr>
              <a:t>(linkage)</a:t>
            </a:r>
            <a:r>
              <a:rPr kumimoji="1" lang="en-US" altLang="ko-KR" dirty="0">
                <a:latin typeface="Trebuchet MS" panose="020B0603020202020204" pitchFamily="34" charset="0"/>
              </a:rPr>
              <a:t> : </a:t>
            </a:r>
            <a:r>
              <a:rPr kumimoji="1" lang="ko-KR" altLang="en-US" dirty="0">
                <a:latin typeface="Trebuchet MS" panose="020B0603020202020204" pitchFamily="34" charset="0"/>
              </a:rPr>
              <a:t>다른 영역에 있는 변수와의 연결 상태</a:t>
            </a:r>
            <a:endParaRPr kumimoji="1" lang="ko-KR" alt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ko-KR" altLang="en-US" sz="1800" b="1" dirty="0">
              <a:solidFill>
                <a:schemeClr val="tx2"/>
              </a:solidFill>
              <a:latin typeface="Trebuchet MS" panose="020B0603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0" y="3516045"/>
            <a:ext cx="7191375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73792" y="1702052"/>
            <a:ext cx="7631112" cy="44598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amount</a:t>
            </a:r>
            <a:r>
              <a:rPr lang="ko-KR" altLang="en-US" sz="1600" kern="0" dirty="0">
                <a:latin typeface="Trebuchet MS" pitchFamily="34" charset="0"/>
              </a:rPr>
              <a:t>가 양수이면 입금이고 음수이면 출금으로 생각한다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save(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amount)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static long balance =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if( amount &gt;= 0)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\t\t", 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else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("\t %d \t", -amount);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balance += amount;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\n", balance);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73792" y="1738266"/>
            <a:ext cx="7631112" cy="31958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main(void)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입금 </a:t>
            </a:r>
            <a:r>
              <a:rPr lang="en-US" altLang="ko-KR" sz="1600" kern="0" dirty="0">
                <a:latin typeface="Trebuchet MS" pitchFamily="34" charset="0"/>
              </a:rPr>
              <a:t>\t</a:t>
            </a:r>
            <a:r>
              <a:rPr lang="ko-KR" altLang="en-US" sz="1600" kern="0" dirty="0">
                <a:latin typeface="Trebuchet MS" pitchFamily="34" charset="0"/>
              </a:rPr>
              <a:t>출금</a:t>
            </a:r>
            <a:r>
              <a:rPr lang="en-US" altLang="ko-KR" sz="1600" kern="0" dirty="0">
                <a:latin typeface="Trebuchet MS" pitchFamily="34" charset="0"/>
              </a:rPr>
              <a:t>\t </a:t>
            </a:r>
            <a:r>
              <a:rPr lang="ko-KR" altLang="en-US" sz="1600" kern="0" dirty="0">
                <a:latin typeface="Trebuchet MS" pitchFamily="34" charset="0"/>
              </a:rPr>
              <a:t>잔고</a:t>
            </a:r>
            <a:r>
              <a:rPr lang="en-US" altLang="ko-KR" sz="1600" kern="0" dirty="0">
                <a:latin typeface="Trebuchet MS" pitchFamily="34" charset="0"/>
              </a:rPr>
              <a:t>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save(10000);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save(50000);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save(-10000);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save(30000);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한번만 초기화하기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정적 변수는 한번만 초기화하고 싶은 경우에도 사용된다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18922" y="2988553"/>
            <a:ext cx="5585988" cy="3250195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520304" y="3628449"/>
            <a:ext cx="4557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(): 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네트워크 장치를 초기화합니다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(): 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이미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초기화되었으므로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초기화하지 않습니다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(): 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이미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초기화되었으므로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초기화하지 않습니다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73792" y="488887"/>
            <a:ext cx="7631112" cy="62287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stdlib.h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static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inited</a:t>
            </a:r>
            <a:r>
              <a:rPr lang="en-US" altLang="ko-KR" sz="1600" kern="0" dirty="0">
                <a:latin typeface="Trebuchet MS" pitchFamily="34" charset="0"/>
              </a:rPr>
              <a:t> =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if( </a:t>
            </a:r>
            <a:r>
              <a:rPr lang="en-US" altLang="ko-KR" sz="1600" kern="0" dirty="0" err="1">
                <a:latin typeface="Trebuchet MS" pitchFamily="34" charset="0"/>
              </a:rPr>
              <a:t>inited</a:t>
            </a:r>
            <a:r>
              <a:rPr lang="en-US" altLang="ko-KR" sz="1600" kern="0" dirty="0">
                <a:latin typeface="Trebuchet MS" pitchFamily="34" charset="0"/>
              </a:rPr>
              <a:t> == 0 ){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(): </a:t>
            </a:r>
            <a:r>
              <a:rPr lang="ko-KR" altLang="en-US" sz="1600" kern="0" dirty="0">
                <a:latin typeface="Trebuchet MS" pitchFamily="34" charset="0"/>
              </a:rPr>
              <a:t>네트워크 장치를 초기화합니다</a:t>
            </a:r>
            <a:r>
              <a:rPr lang="en-US" altLang="ko-KR" sz="1600" kern="0" dirty="0">
                <a:latin typeface="Trebuchet MS" pitchFamily="34" charset="0"/>
              </a:rPr>
              <a:t>. 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inited</a:t>
            </a:r>
            <a:r>
              <a:rPr lang="en-US" altLang="ko-KR" sz="1600" kern="0" dirty="0">
                <a:latin typeface="Trebuchet MS" pitchFamily="34" charset="0"/>
              </a:rPr>
              <a:t> = 1;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else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(): </a:t>
            </a:r>
            <a:r>
              <a:rPr lang="ko-KR" altLang="en-US" sz="1600" kern="0" dirty="0">
                <a:latin typeface="Trebuchet MS" pitchFamily="34" charset="0"/>
              </a:rPr>
              <a:t>이미 </a:t>
            </a:r>
            <a:r>
              <a:rPr lang="ko-KR" altLang="en-US" sz="1600" kern="0" dirty="0" err="1">
                <a:latin typeface="Trebuchet MS" pitchFamily="34" charset="0"/>
              </a:rPr>
              <a:t>초기화되었으므로</a:t>
            </a:r>
            <a:r>
              <a:rPr lang="ko-KR" altLang="en-US" sz="1600" kern="0" dirty="0">
                <a:latin typeface="Trebuchet MS" pitchFamily="34" charset="0"/>
              </a:rPr>
              <a:t> 초기화하지 않습니다</a:t>
            </a:r>
            <a:r>
              <a:rPr lang="en-US" altLang="ko-KR" sz="1600" kern="0" dirty="0">
                <a:latin typeface="Trebuchet MS" pitchFamily="34" charset="0"/>
              </a:rPr>
              <a:t>. 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2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연결</a:t>
            </a:r>
            <a:r>
              <a:rPr lang="en-US" altLang="ko-KR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(linkage):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다른 범위에 속하는 변수들을 서로 연결하는 것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외부 연결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내부 연결</a:t>
            </a:r>
          </a:p>
          <a:p>
            <a:pPr lvl="1"/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무연결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전역 변수만이 연결을 가질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99" y="4013372"/>
            <a:ext cx="6267450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전역 변수를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이용하여서 서로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6" y="2524926"/>
            <a:ext cx="7515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16835"/>
            <a:ext cx="8477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Trebuchet MS" pitchFamily="34" charset="0"/>
              </a:rPr>
              <a:t>함수앞의 </a:t>
            </a:r>
            <a:r>
              <a:rPr lang="en-US" altLang="ko-KR" sz="3600">
                <a:latin typeface="Trebuchet MS" pitchFamily="34" charset="0"/>
              </a:rPr>
              <a:t>static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847096"/>
            <a:ext cx="8315325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정리</a:t>
            </a:r>
            <a:endParaRPr lang="en-US" altLang="ko-KR" sz="3600"/>
          </a:p>
        </p:txBody>
      </p:sp>
      <p:sp>
        <p:nvSpPr>
          <p:cNvPr id="707821" name="Rectangle 237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일반적으로는 </a:t>
            </a:r>
            <a:r>
              <a:rPr lang="ko-KR" altLang="en-US" sz="2000" i="1" dirty="0">
                <a:solidFill>
                  <a:schemeClr val="tx2"/>
                </a:solidFill>
                <a:latin typeface="+mn-ea"/>
              </a:rPr>
              <a:t>자동 저장 유형</a:t>
            </a:r>
            <a:r>
              <a:rPr lang="ko-KR" altLang="en-US" sz="2000" dirty="0">
                <a:latin typeface="+mn-ea"/>
              </a:rPr>
              <a:t> 사용 권장</a:t>
            </a:r>
          </a:p>
          <a:p>
            <a:r>
              <a:rPr lang="ko-KR" altLang="en-US" sz="2000" dirty="0" smtClean="0">
                <a:latin typeface="+mn-ea"/>
              </a:rPr>
              <a:t>변수의 </a:t>
            </a:r>
            <a:r>
              <a:rPr lang="ko-KR" altLang="en-US" sz="2000" dirty="0">
                <a:latin typeface="+mn-ea"/>
              </a:rPr>
              <a:t>값이 함수 호출이 끝나도 그 값을 유지하여야 할 필요가 있다면 </a:t>
            </a:r>
            <a:r>
              <a:rPr lang="ko-KR" altLang="en-US" sz="2000" i="1" dirty="0">
                <a:solidFill>
                  <a:schemeClr val="tx2"/>
                </a:solidFill>
                <a:latin typeface="+mn-ea"/>
              </a:rPr>
              <a:t>지역 정적</a:t>
            </a:r>
          </a:p>
          <a:p>
            <a:r>
              <a:rPr lang="ko-KR" altLang="en-US" sz="2000" dirty="0">
                <a:latin typeface="+mn-ea"/>
              </a:rPr>
              <a:t>만약 많은 함수에서 공유되어야 하는 변수라면 </a:t>
            </a:r>
            <a:r>
              <a:rPr lang="ko-KR" altLang="en-US" sz="2000" i="1" dirty="0">
                <a:solidFill>
                  <a:schemeClr val="tx2"/>
                </a:solidFill>
                <a:latin typeface="+mn-ea"/>
              </a:rPr>
              <a:t>외부 참조 변수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8" y="3356931"/>
            <a:ext cx="7061703" cy="2548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자체적인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발생기 작성</a:t>
            </a:r>
            <a:endParaRPr lang="en-US" altLang="ko-KR" dirty="0" smtClean="0"/>
          </a:p>
          <a:p>
            <a:r>
              <a:rPr lang="ko-KR" altLang="en-US" dirty="0"/>
              <a:t>이전에 만들어졌던 </a:t>
            </a:r>
            <a:r>
              <a:rPr lang="ko-KR" altLang="en-US" dirty="0" err="1"/>
              <a:t>난수를</a:t>
            </a:r>
            <a:r>
              <a:rPr lang="ko-KR" altLang="en-US" dirty="0"/>
              <a:t> 이용하여 새로운 </a:t>
            </a:r>
            <a:r>
              <a:rPr lang="ko-KR" altLang="en-US" dirty="0" err="1"/>
              <a:t>난수를</a:t>
            </a:r>
            <a:r>
              <a:rPr lang="ko-KR" altLang="en-US" dirty="0"/>
              <a:t> 생성함을 알 수 있다</a:t>
            </a:r>
            <a:r>
              <a:rPr lang="en-US" altLang="ko-KR" dirty="0"/>
              <a:t>. </a:t>
            </a:r>
            <a:r>
              <a:rPr lang="ko-KR" altLang="en-US" dirty="0"/>
              <a:t>따라서 함수 호출이 종료되더라도 이전에 만들어졌던 </a:t>
            </a:r>
            <a:r>
              <a:rPr lang="ko-KR" altLang="en-US" dirty="0" err="1"/>
              <a:t>난수를</a:t>
            </a:r>
            <a:r>
              <a:rPr lang="ko-KR" altLang="en-US" dirty="0"/>
              <a:t> 어딘가에 저장하고 있어야 한다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24" name="Picture 4" descr="C:\Users\chun\AppData\Local\Microsoft\Windows\Temporary Internet Files\Content.IE5\5TKRWKC1\MC900299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0" y="4167443"/>
            <a:ext cx="2001165" cy="12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65" y="3694416"/>
            <a:ext cx="3552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/>
              <a:t>변수의 범위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519113" y="3717925"/>
            <a:ext cx="2790825" cy="2430463"/>
            <a:chOff x="782" y="1565"/>
            <a:chExt cx="1136" cy="780"/>
          </a:xfrm>
        </p:grpSpPr>
        <p:sp>
          <p:nvSpPr>
            <p:cNvPr id="1103" name="Freeform 6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4" name="Freeform 7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5" name="Freeform 8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" name="Freeform 9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7" name="Freeform 10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8" name="Freeform 11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9" name="Freeform 12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0" name="Freeform 13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1" name="Freeform 14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2" name="Freeform 15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3" name="Freeform 16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4" name="Freeform 17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5" name="Freeform 18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" name="Freeform 19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7" name="Freeform 20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8" name="Freeform 21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9" name="Freeform 22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0" name="Freeform 23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1" name="Freeform 24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2" name="Freeform 25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3" name="Freeform 26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4" name="Freeform 27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5" name="Freeform 28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" name="Freeform 29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" name="Freeform 30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" name="Freeform 31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" name="Freeform 32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" name="Freeform 33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" name="Freeform 34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" name="Freeform 35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" name="Freeform 36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" name="Freeform 37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" name="Freeform 38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" name="Freeform 39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" name="Freeform 40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8" name="Freeform 41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" name="Freeform 42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" name="Freeform 43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1" name="Freeform 44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2" name="Freeform 45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3" name="Freeform 46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4" name="Freeform 47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5" name="Freeform 48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6" name="Freeform 49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7" name="Freeform 50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" name="Freeform 51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9" name="Freeform 52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0" name="Freeform 53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" name="Freeform 54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" name="Freeform 55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" name="Freeform 56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57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58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59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60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61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5" name="Group 62"/>
          <p:cNvGrpSpPr>
            <a:grpSpLocks/>
          </p:cNvGrpSpPr>
          <p:nvPr/>
        </p:nvGrpSpPr>
        <p:grpSpPr bwMode="auto">
          <a:xfrm>
            <a:off x="3579813" y="3762375"/>
            <a:ext cx="2790825" cy="2430463"/>
            <a:chOff x="782" y="1565"/>
            <a:chExt cx="1136" cy="780"/>
          </a:xfrm>
        </p:grpSpPr>
        <p:sp>
          <p:nvSpPr>
            <p:cNvPr id="1047" name="Freeform 63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4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9" name="Freeform 65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0" name="Freeform 66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1" name="Freeform 67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2" name="Freeform 68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3" name="Freeform 69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70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71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72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73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74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75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76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77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78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Freeform 79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Freeform 80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Freeform 81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6" name="Freeform 82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7" name="Freeform 83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8" name="Freeform 84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9" name="Freeform 85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0" name="Freeform 86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1" name="Freeform 87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2" name="Freeform 88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3" name="Freeform 89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4" name="Freeform 90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" name="Freeform 91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" name="Freeform 92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7" name="Freeform 93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8" name="Freeform 94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9" name="Freeform 95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0" name="Freeform 96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1" name="Freeform 97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2" name="Freeform 98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3" name="Freeform 99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4" name="Freeform 100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5" name="Freeform 101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" name="Freeform 102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7" name="Freeform 103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8" name="Freeform 104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9" name="Freeform 105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0" name="Freeform 106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1" name="Freeform 107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2" name="Freeform 108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3" name="Freeform 109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4" name="Freeform 110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" name="Freeform 111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" name="Freeform 112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7" name="Freeform 113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8" name="Freeform 114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9" name="Freeform 115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0" name="Freeform 116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1" name="Freeform 117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2" name="Freeform 118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36" name="Picture 119" descr="MCj035738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27550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20" descr="MCj029755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527550"/>
            <a:ext cx="1484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4" descr="MC90035985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210050"/>
            <a:ext cx="11017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25"/>
          <p:cNvSpPr txBox="1">
            <a:spLocks noChangeArrowheads="1"/>
          </p:cNvSpPr>
          <p:nvPr/>
        </p:nvSpPr>
        <p:spPr bwMode="auto">
          <a:xfrm>
            <a:off x="1271588" y="363061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0" name="Text Box 126"/>
          <p:cNvSpPr txBox="1">
            <a:spLocks noChangeArrowheads="1"/>
          </p:cNvSpPr>
          <p:nvPr/>
        </p:nvSpPr>
        <p:spPr bwMode="auto">
          <a:xfrm>
            <a:off x="3833813" y="39131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1" name="Text Box 127"/>
          <p:cNvSpPr txBox="1">
            <a:spLocks noChangeArrowheads="1"/>
          </p:cNvSpPr>
          <p:nvPr/>
        </p:nvSpPr>
        <p:spPr bwMode="auto">
          <a:xfrm>
            <a:off x="552450" y="599757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2" name="Line 128"/>
          <p:cNvSpPr>
            <a:spLocks noChangeShapeType="1"/>
          </p:cNvSpPr>
          <p:nvPr/>
        </p:nvSpPr>
        <p:spPr bwMode="auto">
          <a:xfrm flipV="1">
            <a:off x="809625" y="5516563"/>
            <a:ext cx="547688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3" name="Text Box 129"/>
          <p:cNvSpPr txBox="1">
            <a:spLocks noChangeArrowheads="1"/>
          </p:cNvSpPr>
          <p:nvPr/>
        </p:nvSpPr>
        <p:spPr bwMode="auto">
          <a:xfrm>
            <a:off x="3527425" y="59197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4" name="Line 130"/>
          <p:cNvSpPr>
            <a:spLocks noChangeShapeType="1"/>
          </p:cNvSpPr>
          <p:nvPr/>
        </p:nvSpPr>
        <p:spPr bwMode="auto">
          <a:xfrm flipV="1">
            <a:off x="3784600" y="5438775"/>
            <a:ext cx="547688" cy="509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5" name="Text Box 131"/>
          <p:cNvSpPr txBox="1">
            <a:spLocks noChangeArrowheads="1"/>
          </p:cNvSpPr>
          <p:nvPr/>
        </p:nvSpPr>
        <p:spPr bwMode="auto">
          <a:xfrm>
            <a:off x="7513638" y="364172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전역 변수</a:t>
            </a:r>
          </a:p>
        </p:txBody>
      </p:sp>
      <p:sp>
        <p:nvSpPr>
          <p:cNvPr id="1046" name="Line 132"/>
          <p:cNvSpPr>
            <a:spLocks noChangeShapeType="1"/>
          </p:cNvSpPr>
          <p:nvPr/>
        </p:nvSpPr>
        <p:spPr bwMode="auto">
          <a:xfrm flipH="1">
            <a:off x="7780338" y="3970338"/>
            <a:ext cx="349250" cy="54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10168310"/>
              </p:ext>
            </p:extLst>
          </p:nvPr>
        </p:nvGraphicFramePr>
        <p:xfrm>
          <a:off x="827419" y="1645379"/>
          <a:ext cx="6534150" cy="159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4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  <a:r>
              <a:rPr lang="en-US" altLang="ko-KR" sz="3600"/>
              <a:t> 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1260475" y="971550"/>
            <a:ext cx="7612063" cy="57134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random_i(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random_f(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call_count;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외부 참조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register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i;  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레지스터 변수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(i = 0; i &lt;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random_i());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(i = 0; i &lt;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"%f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random_f());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"\n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함수가 호출된 횟수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 %d 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call_count);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527050" y="100965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main.c</a:t>
            </a:r>
          </a:p>
        </p:txBody>
      </p:sp>
      <p:sp>
        <p:nvSpPr>
          <p:cNvPr id="710665" name="Freeform 9"/>
          <p:cNvSpPr>
            <a:spLocks/>
          </p:cNvSpPr>
          <p:nvPr/>
        </p:nvSpPr>
        <p:spPr bwMode="auto">
          <a:xfrm>
            <a:off x="1204913" y="1992313"/>
            <a:ext cx="769937" cy="384175"/>
          </a:xfrm>
          <a:custGeom>
            <a:avLst/>
            <a:gdLst>
              <a:gd name="T0" fmla="*/ 37 w 485"/>
              <a:gd name="T1" fmla="*/ 69 h 242"/>
              <a:gd name="T2" fmla="*/ 55 w 485"/>
              <a:gd name="T3" fmla="*/ 146 h 242"/>
              <a:gd name="T4" fmla="*/ 201 w 485"/>
              <a:gd name="T5" fmla="*/ 210 h 242"/>
              <a:gd name="T6" fmla="*/ 320 w 485"/>
              <a:gd name="T7" fmla="*/ 242 h 242"/>
              <a:gd name="T8" fmla="*/ 430 w 485"/>
              <a:gd name="T9" fmla="*/ 224 h 242"/>
              <a:gd name="T10" fmla="*/ 466 w 485"/>
              <a:gd name="T11" fmla="*/ 197 h 242"/>
              <a:gd name="T12" fmla="*/ 411 w 485"/>
              <a:gd name="T13" fmla="*/ 82 h 242"/>
              <a:gd name="T14" fmla="*/ 210 w 485"/>
              <a:gd name="T15" fmla="*/ 0 h 242"/>
              <a:gd name="T16" fmla="*/ 50 w 485"/>
              <a:gd name="T17" fmla="*/ 18 h 242"/>
              <a:gd name="T18" fmla="*/ 18 w 485"/>
              <a:gd name="T19" fmla="*/ 69 h 242"/>
              <a:gd name="T20" fmla="*/ 14 w 485"/>
              <a:gd name="T21" fmla="*/ 82 h 242"/>
              <a:gd name="T22" fmla="*/ 37 w 485"/>
              <a:gd name="T23" fmla="*/ 69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" h="242">
                <a:moveTo>
                  <a:pt x="37" y="69"/>
                </a:moveTo>
                <a:cubicBezTo>
                  <a:pt x="0" y="93"/>
                  <a:pt x="30" y="125"/>
                  <a:pt x="55" y="146"/>
                </a:cubicBezTo>
                <a:cubicBezTo>
                  <a:pt x="97" y="182"/>
                  <a:pt x="147" y="201"/>
                  <a:pt x="201" y="210"/>
                </a:cubicBezTo>
                <a:cubicBezTo>
                  <a:pt x="240" y="224"/>
                  <a:pt x="280" y="233"/>
                  <a:pt x="320" y="242"/>
                </a:cubicBezTo>
                <a:cubicBezTo>
                  <a:pt x="358" y="239"/>
                  <a:pt x="393" y="234"/>
                  <a:pt x="430" y="224"/>
                </a:cubicBezTo>
                <a:cubicBezTo>
                  <a:pt x="442" y="215"/>
                  <a:pt x="454" y="206"/>
                  <a:pt x="466" y="197"/>
                </a:cubicBezTo>
                <a:cubicBezTo>
                  <a:pt x="485" y="145"/>
                  <a:pt x="460" y="99"/>
                  <a:pt x="411" y="82"/>
                </a:cubicBezTo>
                <a:cubicBezTo>
                  <a:pt x="357" y="38"/>
                  <a:pt x="277" y="18"/>
                  <a:pt x="210" y="0"/>
                </a:cubicBezTo>
                <a:cubicBezTo>
                  <a:pt x="134" y="3"/>
                  <a:pt x="109" y="1"/>
                  <a:pt x="50" y="18"/>
                </a:cubicBezTo>
                <a:cubicBezTo>
                  <a:pt x="30" y="32"/>
                  <a:pt x="26" y="46"/>
                  <a:pt x="18" y="69"/>
                </a:cubicBezTo>
                <a:cubicBezTo>
                  <a:pt x="17" y="73"/>
                  <a:pt x="9" y="82"/>
                  <a:pt x="14" y="82"/>
                </a:cubicBezTo>
                <a:cubicBezTo>
                  <a:pt x="23" y="82"/>
                  <a:pt x="29" y="73"/>
                  <a:pt x="37" y="69"/>
                </a:cubicBezTo>
                <a:close/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0666" name="Freeform 10"/>
          <p:cNvSpPr>
            <a:spLocks/>
          </p:cNvSpPr>
          <p:nvPr/>
        </p:nvSpPr>
        <p:spPr bwMode="auto">
          <a:xfrm>
            <a:off x="1716088" y="3076575"/>
            <a:ext cx="769937" cy="384175"/>
          </a:xfrm>
          <a:custGeom>
            <a:avLst/>
            <a:gdLst>
              <a:gd name="T0" fmla="*/ 37 w 485"/>
              <a:gd name="T1" fmla="*/ 69 h 242"/>
              <a:gd name="T2" fmla="*/ 55 w 485"/>
              <a:gd name="T3" fmla="*/ 146 h 242"/>
              <a:gd name="T4" fmla="*/ 201 w 485"/>
              <a:gd name="T5" fmla="*/ 210 h 242"/>
              <a:gd name="T6" fmla="*/ 320 w 485"/>
              <a:gd name="T7" fmla="*/ 242 h 242"/>
              <a:gd name="T8" fmla="*/ 430 w 485"/>
              <a:gd name="T9" fmla="*/ 224 h 242"/>
              <a:gd name="T10" fmla="*/ 466 w 485"/>
              <a:gd name="T11" fmla="*/ 197 h 242"/>
              <a:gd name="T12" fmla="*/ 411 w 485"/>
              <a:gd name="T13" fmla="*/ 82 h 242"/>
              <a:gd name="T14" fmla="*/ 210 w 485"/>
              <a:gd name="T15" fmla="*/ 0 h 242"/>
              <a:gd name="T16" fmla="*/ 50 w 485"/>
              <a:gd name="T17" fmla="*/ 18 h 242"/>
              <a:gd name="T18" fmla="*/ 18 w 485"/>
              <a:gd name="T19" fmla="*/ 69 h 242"/>
              <a:gd name="T20" fmla="*/ 14 w 485"/>
              <a:gd name="T21" fmla="*/ 82 h 242"/>
              <a:gd name="T22" fmla="*/ 37 w 485"/>
              <a:gd name="T23" fmla="*/ 69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" h="242">
                <a:moveTo>
                  <a:pt x="37" y="69"/>
                </a:moveTo>
                <a:cubicBezTo>
                  <a:pt x="0" y="93"/>
                  <a:pt x="30" y="125"/>
                  <a:pt x="55" y="146"/>
                </a:cubicBezTo>
                <a:cubicBezTo>
                  <a:pt x="97" y="182"/>
                  <a:pt x="147" y="201"/>
                  <a:pt x="201" y="210"/>
                </a:cubicBezTo>
                <a:cubicBezTo>
                  <a:pt x="240" y="224"/>
                  <a:pt x="280" y="233"/>
                  <a:pt x="320" y="242"/>
                </a:cubicBezTo>
                <a:cubicBezTo>
                  <a:pt x="358" y="239"/>
                  <a:pt x="393" y="234"/>
                  <a:pt x="430" y="224"/>
                </a:cubicBezTo>
                <a:cubicBezTo>
                  <a:pt x="442" y="215"/>
                  <a:pt x="454" y="206"/>
                  <a:pt x="466" y="197"/>
                </a:cubicBezTo>
                <a:cubicBezTo>
                  <a:pt x="485" y="145"/>
                  <a:pt x="460" y="99"/>
                  <a:pt x="411" y="82"/>
                </a:cubicBezTo>
                <a:cubicBezTo>
                  <a:pt x="357" y="38"/>
                  <a:pt x="277" y="18"/>
                  <a:pt x="210" y="0"/>
                </a:cubicBezTo>
                <a:cubicBezTo>
                  <a:pt x="134" y="3"/>
                  <a:pt x="109" y="1"/>
                  <a:pt x="50" y="18"/>
                </a:cubicBezTo>
                <a:cubicBezTo>
                  <a:pt x="30" y="32"/>
                  <a:pt x="26" y="46"/>
                  <a:pt x="18" y="69"/>
                </a:cubicBezTo>
                <a:cubicBezTo>
                  <a:pt x="17" y="73"/>
                  <a:pt x="9" y="82"/>
                  <a:pt x="14" y="82"/>
                </a:cubicBezTo>
                <a:cubicBezTo>
                  <a:pt x="23" y="82"/>
                  <a:pt x="29" y="73"/>
                  <a:pt x="37" y="69"/>
                </a:cubicBezTo>
                <a:close/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5" grpId="0" animBg="1"/>
      <p:bldP spid="7106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  <a:r>
              <a:rPr lang="en-US" altLang="ko-KR" sz="3600"/>
              <a:t> 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317625" y="1090613"/>
            <a:ext cx="7594600" cy="57134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난수 발생 함수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SEED 17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MULT 25173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INC  13849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MOD  65536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call_count = 0;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전역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static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seed = SEED;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정적 전역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random_i(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seed = (MULT*seed + INC) %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call_count++;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seed;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random_f(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seed = (MULT*seed + INC) %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call_count++;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seed / 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200025" y="11191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random.c</a:t>
            </a: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4476750" y="1187450"/>
            <a:ext cx="4486275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400" i="1">
                <a:ea typeface="굴림" pitchFamily="50" charset="-127"/>
              </a:rPr>
              <a:t>48574 61999 40372 31453 39802 35227 15504 29161 14966 52039</a:t>
            </a:r>
            <a:r>
              <a:rPr lang="en-US" altLang="ko-KR" sz="1400">
                <a:ea typeface="굴림" pitchFamily="50" charset="-127"/>
              </a:rPr>
              <a:t> </a:t>
            </a:r>
            <a:endParaRPr lang="en-US" altLang="ko-KR" sz="1400" i="1">
              <a:ea typeface="굴림" pitchFamily="50" charset="-127"/>
            </a:endParaRPr>
          </a:p>
          <a:p>
            <a:r>
              <a:rPr lang="en-US" altLang="ko-KR" sz="1400" i="1">
                <a:ea typeface="굴림" pitchFamily="50" charset="-127"/>
              </a:rPr>
              <a:t>0.885437 0.317215 0.463654 0.762497 0.546997 0.768570 0.422577 0.739731 0.455627 0.720901</a:t>
            </a:r>
            <a:r>
              <a:rPr lang="en-US" altLang="ko-KR" sz="1400">
                <a:ea typeface="굴림" pitchFamily="50" charset="-127"/>
              </a:rPr>
              <a:t> </a:t>
            </a:r>
            <a:endParaRPr lang="en-US" altLang="ko-KR" sz="1400" i="1">
              <a:ea typeface="굴림" pitchFamily="50" charset="-127"/>
            </a:endParaRPr>
          </a:p>
          <a:p>
            <a:r>
              <a:rPr lang="ko-KR" altLang="en-US" sz="1400" i="1">
                <a:ea typeface="굴림" pitchFamily="50" charset="-127"/>
              </a:rPr>
              <a:t>함수가 호출된 횟수 </a:t>
            </a:r>
            <a:r>
              <a:rPr lang="en-US" altLang="ko-KR" sz="1400" i="1">
                <a:ea typeface="굴림" pitchFamily="50" charset="-127"/>
              </a:rPr>
              <a:t>= 20</a:t>
            </a:r>
            <a:r>
              <a:rPr lang="en-US" altLang="ko-KR" sz="1400">
                <a:ea typeface="굴림" pitchFamily="50" charset="-127"/>
              </a:rPr>
              <a:t> </a:t>
            </a:r>
          </a:p>
        </p:txBody>
      </p:sp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1368425" y="2779713"/>
            <a:ext cx="2127250" cy="1984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1358900" y="3040063"/>
            <a:ext cx="1936750" cy="1984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8" grpId="0" animBg="1"/>
      <p:bldP spid="711689" grpId="0" animBg="1"/>
      <p:bldP spid="7116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개수가 가변적으로 변할 수 있는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8130" y="3219450"/>
            <a:ext cx="382829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800" kern="0" dirty="0">
                <a:solidFill>
                  <a:srgbClr val="000000"/>
                </a:solidFill>
                <a:latin typeface="Trebuchet MS" pitchFamily="34" charset="0"/>
              </a:rPr>
              <a:t> sum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2800" u="sng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800" u="sng" kern="0" dirty="0" err="1">
                <a:solidFill>
                  <a:srgbClr val="000000"/>
                </a:solidFill>
                <a:latin typeface="Trebuchet MS" pitchFamily="34" charset="0"/>
              </a:rPr>
              <a:t>num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, ... </a:t>
            </a:r>
            <a:r>
              <a:rPr lang="en-US" altLang="ko-KR" sz="28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</p:txBody>
      </p:sp>
      <p:sp>
        <p:nvSpPr>
          <p:cNvPr id="5" name="자유형 4"/>
          <p:cNvSpPr/>
          <p:nvPr/>
        </p:nvSpPr>
        <p:spPr bwMode="auto">
          <a:xfrm>
            <a:off x="4143375" y="2857500"/>
            <a:ext cx="2181225" cy="685800"/>
          </a:xfrm>
          <a:custGeom>
            <a:avLst/>
            <a:gdLst>
              <a:gd name="connsiteX0" fmla="*/ 0 w 2181225"/>
              <a:gd name="connsiteY0" fmla="*/ 685800 h 685800"/>
              <a:gd name="connsiteX1" fmla="*/ 38100 w 2181225"/>
              <a:gd name="connsiteY1" fmla="*/ 619125 h 685800"/>
              <a:gd name="connsiteX2" fmla="*/ 76200 w 2181225"/>
              <a:gd name="connsiteY2" fmla="*/ 590550 h 685800"/>
              <a:gd name="connsiteX3" fmla="*/ 171450 w 2181225"/>
              <a:gd name="connsiteY3" fmla="*/ 523875 h 685800"/>
              <a:gd name="connsiteX4" fmla="*/ 228600 w 2181225"/>
              <a:gd name="connsiteY4" fmla="*/ 466725 h 685800"/>
              <a:gd name="connsiteX5" fmla="*/ 419100 w 2181225"/>
              <a:gd name="connsiteY5" fmla="*/ 361950 h 685800"/>
              <a:gd name="connsiteX6" fmla="*/ 485775 w 2181225"/>
              <a:gd name="connsiteY6" fmla="*/ 333375 h 685800"/>
              <a:gd name="connsiteX7" fmla="*/ 638175 w 2181225"/>
              <a:gd name="connsiteY7" fmla="*/ 285750 h 685800"/>
              <a:gd name="connsiteX8" fmla="*/ 733425 w 2181225"/>
              <a:gd name="connsiteY8" fmla="*/ 257175 h 685800"/>
              <a:gd name="connsiteX9" fmla="*/ 885825 w 2181225"/>
              <a:gd name="connsiteY9" fmla="*/ 266700 h 685800"/>
              <a:gd name="connsiteX10" fmla="*/ 914400 w 2181225"/>
              <a:gd name="connsiteY10" fmla="*/ 295275 h 685800"/>
              <a:gd name="connsiteX11" fmla="*/ 942975 w 2181225"/>
              <a:gd name="connsiteY11" fmla="*/ 352425 h 685800"/>
              <a:gd name="connsiteX12" fmla="*/ 962025 w 2181225"/>
              <a:gd name="connsiteY12" fmla="*/ 381000 h 685800"/>
              <a:gd name="connsiteX13" fmla="*/ 1038225 w 2181225"/>
              <a:gd name="connsiteY13" fmla="*/ 495300 h 685800"/>
              <a:gd name="connsiteX14" fmla="*/ 1123950 w 2181225"/>
              <a:gd name="connsiteY14" fmla="*/ 561975 h 685800"/>
              <a:gd name="connsiteX15" fmla="*/ 1181100 w 2181225"/>
              <a:gd name="connsiteY15" fmla="*/ 581025 h 685800"/>
              <a:gd name="connsiteX16" fmla="*/ 1352550 w 2181225"/>
              <a:gd name="connsiteY16" fmla="*/ 561975 h 685800"/>
              <a:gd name="connsiteX17" fmla="*/ 1438275 w 2181225"/>
              <a:gd name="connsiteY17" fmla="*/ 542925 h 685800"/>
              <a:gd name="connsiteX18" fmla="*/ 1552575 w 2181225"/>
              <a:gd name="connsiteY18" fmla="*/ 495300 h 685800"/>
              <a:gd name="connsiteX19" fmla="*/ 1647825 w 2181225"/>
              <a:gd name="connsiteY19" fmla="*/ 457200 h 685800"/>
              <a:gd name="connsiteX20" fmla="*/ 1704975 w 2181225"/>
              <a:gd name="connsiteY20" fmla="*/ 419100 h 685800"/>
              <a:gd name="connsiteX21" fmla="*/ 1790700 w 2181225"/>
              <a:gd name="connsiteY21" fmla="*/ 371475 h 685800"/>
              <a:gd name="connsiteX22" fmla="*/ 1876425 w 2181225"/>
              <a:gd name="connsiteY22" fmla="*/ 257175 h 685800"/>
              <a:gd name="connsiteX23" fmla="*/ 1924050 w 2181225"/>
              <a:gd name="connsiteY23" fmla="*/ 180975 h 685800"/>
              <a:gd name="connsiteX24" fmla="*/ 1952625 w 2181225"/>
              <a:gd name="connsiteY24" fmla="*/ 152400 h 685800"/>
              <a:gd name="connsiteX25" fmla="*/ 1990725 w 2181225"/>
              <a:gd name="connsiteY25" fmla="*/ 104775 h 685800"/>
              <a:gd name="connsiteX26" fmla="*/ 2057400 w 2181225"/>
              <a:gd name="connsiteY26" fmla="*/ 66675 h 685800"/>
              <a:gd name="connsiteX27" fmla="*/ 2085975 w 2181225"/>
              <a:gd name="connsiteY27" fmla="*/ 47625 h 685800"/>
              <a:gd name="connsiteX28" fmla="*/ 2124075 w 2181225"/>
              <a:gd name="connsiteY28" fmla="*/ 28575 h 685800"/>
              <a:gd name="connsiteX29" fmla="*/ 2152650 w 2181225"/>
              <a:gd name="connsiteY29" fmla="*/ 9525 h 685800"/>
              <a:gd name="connsiteX30" fmla="*/ 2181225 w 2181225"/>
              <a:gd name="connsiteY3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81225" h="685800">
                <a:moveTo>
                  <a:pt x="0" y="685800"/>
                </a:moveTo>
                <a:cubicBezTo>
                  <a:pt x="12700" y="663575"/>
                  <a:pt x="22109" y="639113"/>
                  <a:pt x="38100" y="619125"/>
                </a:cubicBezTo>
                <a:cubicBezTo>
                  <a:pt x="48017" y="606729"/>
                  <a:pt x="62991" y="599356"/>
                  <a:pt x="76200" y="590550"/>
                </a:cubicBezTo>
                <a:cubicBezTo>
                  <a:pt x="133708" y="552211"/>
                  <a:pt x="117659" y="572776"/>
                  <a:pt x="171450" y="523875"/>
                </a:cubicBezTo>
                <a:cubicBezTo>
                  <a:pt x="191385" y="505753"/>
                  <a:pt x="207904" y="483972"/>
                  <a:pt x="228600" y="466725"/>
                </a:cubicBezTo>
                <a:cubicBezTo>
                  <a:pt x="274035" y="428863"/>
                  <a:pt x="380455" y="378512"/>
                  <a:pt x="419100" y="361950"/>
                </a:cubicBezTo>
                <a:cubicBezTo>
                  <a:pt x="441325" y="352425"/>
                  <a:pt x="463134" y="341865"/>
                  <a:pt x="485775" y="333375"/>
                </a:cubicBezTo>
                <a:cubicBezTo>
                  <a:pt x="567480" y="302736"/>
                  <a:pt x="562451" y="309050"/>
                  <a:pt x="638175" y="285750"/>
                </a:cubicBezTo>
                <a:cubicBezTo>
                  <a:pt x="738664" y="254830"/>
                  <a:pt x="655687" y="276610"/>
                  <a:pt x="733425" y="257175"/>
                </a:cubicBezTo>
                <a:cubicBezTo>
                  <a:pt x="784225" y="260350"/>
                  <a:pt x="836018" y="256214"/>
                  <a:pt x="885825" y="266700"/>
                </a:cubicBezTo>
                <a:cubicBezTo>
                  <a:pt x="899006" y="269475"/>
                  <a:pt x="905776" y="284927"/>
                  <a:pt x="914400" y="295275"/>
                </a:cubicBezTo>
                <a:cubicBezTo>
                  <a:pt x="948522" y="336221"/>
                  <a:pt x="921496" y="309467"/>
                  <a:pt x="942975" y="352425"/>
                </a:cubicBezTo>
                <a:cubicBezTo>
                  <a:pt x="948095" y="362664"/>
                  <a:pt x="956466" y="370993"/>
                  <a:pt x="962025" y="381000"/>
                </a:cubicBezTo>
                <a:cubicBezTo>
                  <a:pt x="994405" y="439283"/>
                  <a:pt x="985447" y="446292"/>
                  <a:pt x="1038225" y="495300"/>
                </a:cubicBezTo>
                <a:cubicBezTo>
                  <a:pt x="1064753" y="519933"/>
                  <a:pt x="1089607" y="550527"/>
                  <a:pt x="1123950" y="561975"/>
                </a:cubicBezTo>
                <a:lnTo>
                  <a:pt x="1181100" y="581025"/>
                </a:lnTo>
                <a:cubicBezTo>
                  <a:pt x="1238250" y="574675"/>
                  <a:pt x="1296765" y="575921"/>
                  <a:pt x="1352550" y="561975"/>
                </a:cubicBezTo>
                <a:cubicBezTo>
                  <a:pt x="1406356" y="548523"/>
                  <a:pt x="1377813" y="555017"/>
                  <a:pt x="1438275" y="542925"/>
                </a:cubicBezTo>
                <a:cubicBezTo>
                  <a:pt x="1535771" y="494177"/>
                  <a:pt x="1395959" y="562421"/>
                  <a:pt x="1552575" y="495300"/>
                </a:cubicBezTo>
                <a:cubicBezTo>
                  <a:pt x="1648977" y="453985"/>
                  <a:pt x="1572133" y="476123"/>
                  <a:pt x="1647825" y="457200"/>
                </a:cubicBezTo>
                <a:cubicBezTo>
                  <a:pt x="1666875" y="444500"/>
                  <a:pt x="1684875" y="430063"/>
                  <a:pt x="1704975" y="419100"/>
                </a:cubicBezTo>
                <a:cubicBezTo>
                  <a:pt x="1749116" y="395023"/>
                  <a:pt x="1755842" y="409502"/>
                  <a:pt x="1790700" y="371475"/>
                </a:cubicBezTo>
                <a:cubicBezTo>
                  <a:pt x="1811894" y="348354"/>
                  <a:pt x="1853899" y="293216"/>
                  <a:pt x="1876425" y="257175"/>
                </a:cubicBezTo>
                <a:cubicBezTo>
                  <a:pt x="1881072" y="249740"/>
                  <a:pt x="1913168" y="194033"/>
                  <a:pt x="1924050" y="180975"/>
                </a:cubicBezTo>
                <a:cubicBezTo>
                  <a:pt x="1932674" y="170627"/>
                  <a:pt x="1943755" y="162537"/>
                  <a:pt x="1952625" y="152400"/>
                </a:cubicBezTo>
                <a:cubicBezTo>
                  <a:pt x="1966012" y="137100"/>
                  <a:pt x="1976350" y="119150"/>
                  <a:pt x="1990725" y="104775"/>
                </a:cubicBezTo>
                <a:cubicBezTo>
                  <a:pt x="2006196" y="89304"/>
                  <a:pt x="2039969" y="76636"/>
                  <a:pt x="2057400" y="66675"/>
                </a:cubicBezTo>
                <a:cubicBezTo>
                  <a:pt x="2067339" y="60995"/>
                  <a:pt x="2076036" y="53305"/>
                  <a:pt x="2085975" y="47625"/>
                </a:cubicBezTo>
                <a:cubicBezTo>
                  <a:pt x="2098303" y="40580"/>
                  <a:pt x="2111747" y="35620"/>
                  <a:pt x="2124075" y="28575"/>
                </a:cubicBezTo>
                <a:cubicBezTo>
                  <a:pt x="2134014" y="22895"/>
                  <a:pt x="2142411" y="14645"/>
                  <a:pt x="2152650" y="9525"/>
                </a:cubicBezTo>
                <a:cubicBezTo>
                  <a:pt x="2161630" y="5035"/>
                  <a:pt x="2181225" y="0"/>
                  <a:pt x="21812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75" y="2395835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호출 때 마다 매개 변수의 개수가 변경될 수 있다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2349" y="1004090"/>
            <a:ext cx="7612063" cy="58539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stdarg.h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sum(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, ...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answer = sum( 4, 4, 3, 2, 1 );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합은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answer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( 0 );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sum(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...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anose="020B0603020202020204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answer = 0;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va_list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va_start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&gt;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-- 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answer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va_arg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va_end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answer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1219961"/>
            <a:ext cx="2867025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dirty="0" smtClean="0">
                <a:ea typeface="굴림" pitchFamily="50" charset="-127"/>
              </a:rPr>
              <a:t>합은 </a:t>
            </a:r>
            <a:r>
              <a:rPr lang="en-US" altLang="ko-KR" sz="1600" dirty="0" smtClean="0">
                <a:ea typeface="굴림" pitchFamily="50" charset="-127"/>
              </a:rPr>
              <a:t>10</a:t>
            </a:r>
            <a:r>
              <a:rPr lang="ko-KR" altLang="en-US" sz="1600" dirty="0" smtClean="0">
                <a:ea typeface="굴림" pitchFamily="50" charset="-127"/>
              </a:rPr>
              <a:t>입니다</a:t>
            </a:r>
            <a:r>
              <a:rPr lang="en-US" altLang="ko-KR" sz="1600" dirty="0" smtClean="0">
                <a:ea typeface="굴림" pitchFamily="50" charset="-127"/>
              </a:rPr>
              <a:t>.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533775" y="2343150"/>
            <a:ext cx="457200" cy="5905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3978274" y="2457450"/>
            <a:ext cx="2365375" cy="152400"/>
          </a:xfrm>
          <a:custGeom>
            <a:avLst/>
            <a:gdLst>
              <a:gd name="connsiteX0" fmla="*/ 0 w 2181225"/>
              <a:gd name="connsiteY0" fmla="*/ 685800 h 685800"/>
              <a:gd name="connsiteX1" fmla="*/ 38100 w 2181225"/>
              <a:gd name="connsiteY1" fmla="*/ 619125 h 685800"/>
              <a:gd name="connsiteX2" fmla="*/ 76200 w 2181225"/>
              <a:gd name="connsiteY2" fmla="*/ 590550 h 685800"/>
              <a:gd name="connsiteX3" fmla="*/ 171450 w 2181225"/>
              <a:gd name="connsiteY3" fmla="*/ 523875 h 685800"/>
              <a:gd name="connsiteX4" fmla="*/ 228600 w 2181225"/>
              <a:gd name="connsiteY4" fmla="*/ 466725 h 685800"/>
              <a:gd name="connsiteX5" fmla="*/ 419100 w 2181225"/>
              <a:gd name="connsiteY5" fmla="*/ 361950 h 685800"/>
              <a:gd name="connsiteX6" fmla="*/ 485775 w 2181225"/>
              <a:gd name="connsiteY6" fmla="*/ 333375 h 685800"/>
              <a:gd name="connsiteX7" fmla="*/ 638175 w 2181225"/>
              <a:gd name="connsiteY7" fmla="*/ 285750 h 685800"/>
              <a:gd name="connsiteX8" fmla="*/ 733425 w 2181225"/>
              <a:gd name="connsiteY8" fmla="*/ 257175 h 685800"/>
              <a:gd name="connsiteX9" fmla="*/ 885825 w 2181225"/>
              <a:gd name="connsiteY9" fmla="*/ 266700 h 685800"/>
              <a:gd name="connsiteX10" fmla="*/ 914400 w 2181225"/>
              <a:gd name="connsiteY10" fmla="*/ 295275 h 685800"/>
              <a:gd name="connsiteX11" fmla="*/ 942975 w 2181225"/>
              <a:gd name="connsiteY11" fmla="*/ 352425 h 685800"/>
              <a:gd name="connsiteX12" fmla="*/ 962025 w 2181225"/>
              <a:gd name="connsiteY12" fmla="*/ 381000 h 685800"/>
              <a:gd name="connsiteX13" fmla="*/ 1038225 w 2181225"/>
              <a:gd name="connsiteY13" fmla="*/ 495300 h 685800"/>
              <a:gd name="connsiteX14" fmla="*/ 1123950 w 2181225"/>
              <a:gd name="connsiteY14" fmla="*/ 561975 h 685800"/>
              <a:gd name="connsiteX15" fmla="*/ 1181100 w 2181225"/>
              <a:gd name="connsiteY15" fmla="*/ 581025 h 685800"/>
              <a:gd name="connsiteX16" fmla="*/ 1352550 w 2181225"/>
              <a:gd name="connsiteY16" fmla="*/ 561975 h 685800"/>
              <a:gd name="connsiteX17" fmla="*/ 1438275 w 2181225"/>
              <a:gd name="connsiteY17" fmla="*/ 542925 h 685800"/>
              <a:gd name="connsiteX18" fmla="*/ 1552575 w 2181225"/>
              <a:gd name="connsiteY18" fmla="*/ 495300 h 685800"/>
              <a:gd name="connsiteX19" fmla="*/ 1647825 w 2181225"/>
              <a:gd name="connsiteY19" fmla="*/ 457200 h 685800"/>
              <a:gd name="connsiteX20" fmla="*/ 1704975 w 2181225"/>
              <a:gd name="connsiteY20" fmla="*/ 419100 h 685800"/>
              <a:gd name="connsiteX21" fmla="*/ 1790700 w 2181225"/>
              <a:gd name="connsiteY21" fmla="*/ 371475 h 685800"/>
              <a:gd name="connsiteX22" fmla="*/ 1876425 w 2181225"/>
              <a:gd name="connsiteY22" fmla="*/ 257175 h 685800"/>
              <a:gd name="connsiteX23" fmla="*/ 1924050 w 2181225"/>
              <a:gd name="connsiteY23" fmla="*/ 180975 h 685800"/>
              <a:gd name="connsiteX24" fmla="*/ 1952625 w 2181225"/>
              <a:gd name="connsiteY24" fmla="*/ 152400 h 685800"/>
              <a:gd name="connsiteX25" fmla="*/ 1990725 w 2181225"/>
              <a:gd name="connsiteY25" fmla="*/ 104775 h 685800"/>
              <a:gd name="connsiteX26" fmla="*/ 2057400 w 2181225"/>
              <a:gd name="connsiteY26" fmla="*/ 66675 h 685800"/>
              <a:gd name="connsiteX27" fmla="*/ 2085975 w 2181225"/>
              <a:gd name="connsiteY27" fmla="*/ 47625 h 685800"/>
              <a:gd name="connsiteX28" fmla="*/ 2124075 w 2181225"/>
              <a:gd name="connsiteY28" fmla="*/ 28575 h 685800"/>
              <a:gd name="connsiteX29" fmla="*/ 2152650 w 2181225"/>
              <a:gd name="connsiteY29" fmla="*/ 9525 h 685800"/>
              <a:gd name="connsiteX30" fmla="*/ 2181225 w 2181225"/>
              <a:gd name="connsiteY3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81225" h="685800">
                <a:moveTo>
                  <a:pt x="0" y="685800"/>
                </a:moveTo>
                <a:cubicBezTo>
                  <a:pt x="12700" y="663575"/>
                  <a:pt x="22109" y="639113"/>
                  <a:pt x="38100" y="619125"/>
                </a:cubicBezTo>
                <a:cubicBezTo>
                  <a:pt x="48017" y="606729"/>
                  <a:pt x="62991" y="599356"/>
                  <a:pt x="76200" y="590550"/>
                </a:cubicBezTo>
                <a:cubicBezTo>
                  <a:pt x="133708" y="552211"/>
                  <a:pt x="117659" y="572776"/>
                  <a:pt x="171450" y="523875"/>
                </a:cubicBezTo>
                <a:cubicBezTo>
                  <a:pt x="191385" y="505753"/>
                  <a:pt x="207904" y="483972"/>
                  <a:pt x="228600" y="466725"/>
                </a:cubicBezTo>
                <a:cubicBezTo>
                  <a:pt x="274035" y="428863"/>
                  <a:pt x="380455" y="378512"/>
                  <a:pt x="419100" y="361950"/>
                </a:cubicBezTo>
                <a:cubicBezTo>
                  <a:pt x="441325" y="352425"/>
                  <a:pt x="463134" y="341865"/>
                  <a:pt x="485775" y="333375"/>
                </a:cubicBezTo>
                <a:cubicBezTo>
                  <a:pt x="567480" y="302736"/>
                  <a:pt x="562451" y="309050"/>
                  <a:pt x="638175" y="285750"/>
                </a:cubicBezTo>
                <a:cubicBezTo>
                  <a:pt x="738664" y="254830"/>
                  <a:pt x="655687" y="276610"/>
                  <a:pt x="733425" y="257175"/>
                </a:cubicBezTo>
                <a:cubicBezTo>
                  <a:pt x="784225" y="260350"/>
                  <a:pt x="836018" y="256214"/>
                  <a:pt x="885825" y="266700"/>
                </a:cubicBezTo>
                <a:cubicBezTo>
                  <a:pt x="899006" y="269475"/>
                  <a:pt x="905776" y="284927"/>
                  <a:pt x="914400" y="295275"/>
                </a:cubicBezTo>
                <a:cubicBezTo>
                  <a:pt x="948522" y="336221"/>
                  <a:pt x="921496" y="309467"/>
                  <a:pt x="942975" y="352425"/>
                </a:cubicBezTo>
                <a:cubicBezTo>
                  <a:pt x="948095" y="362664"/>
                  <a:pt x="956466" y="370993"/>
                  <a:pt x="962025" y="381000"/>
                </a:cubicBezTo>
                <a:cubicBezTo>
                  <a:pt x="994405" y="439283"/>
                  <a:pt x="985447" y="446292"/>
                  <a:pt x="1038225" y="495300"/>
                </a:cubicBezTo>
                <a:cubicBezTo>
                  <a:pt x="1064753" y="519933"/>
                  <a:pt x="1089607" y="550527"/>
                  <a:pt x="1123950" y="561975"/>
                </a:cubicBezTo>
                <a:lnTo>
                  <a:pt x="1181100" y="581025"/>
                </a:lnTo>
                <a:cubicBezTo>
                  <a:pt x="1238250" y="574675"/>
                  <a:pt x="1296765" y="575921"/>
                  <a:pt x="1352550" y="561975"/>
                </a:cubicBezTo>
                <a:cubicBezTo>
                  <a:pt x="1406356" y="548523"/>
                  <a:pt x="1377813" y="555017"/>
                  <a:pt x="1438275" y="542925"/>
                </a:cubicBezTo>
                <a:cubicBezTo>
                  <a:pt x="1535771" y="494177"/>
                  <a:pt x="1395959" y="562421"/>
                  <a:pt x="1552575" y="495300"/>
                </a:cubicBezTo>
                <a:cubicBezTo>
                  <a:pt x="1648977" y="453985"/>
                  <a:pt x="1572133" y="476123"/>
                  <a:pt x="1647825" y="457200"/>
                </a:cubicBezTo>
                <a:cubicBezTo>
                  <a:pt x="1666875" y="444500"/>
                  <a:pt x="1684875" y="430063"/>
                  <a:pt x="1704975" y="419100"/>
                </a:cubicBezTo>
                <a:cubicBezTo>
                  <a:pt x="1749116" y="395023"/>
                  <a:pt x="1755842" y="409502"/>
                  <a:pt x="1790700" y="371475"/>
                </a:cubicBezTo>
                <a:cubicBezTo>
                  <a:pt x="1811894" y="348354"/>
                  <a:pt x="1853899" y="293216"/>
                  <a:pt x="1876425" y="257175"/>
                </a:cubicBezTo>
                <a:cubicBezTo>
                  <a:pt x="1881072" y="249740"/>
                  <a:pt x="1913168" y="194033"/>
                  <a:pt x="1924050" y="180975"/>
                </a:cubicBezTo>
                <a:cubicBezTo>
                  <a:pt x="1932674" y="170627"/>
                  <a:pt x="1943755" y="162537"/>
                  <a:pt x="1952625" y="152400"/>
                </a:cubicBezTo>
                <a:cubicBezTo>
                  <a:pt x="1966012" y="137100"/>
                  <a:pt x="1976350" y="119150"/>
                  <a:pt x="1990725" y="104775"/>
                </a:cubicBezTo>
                <a:cubicBezTo>
                  <a:pt x="2006196" y="89304"/>
                  <a:pt x="2039969" y="76636"/>
                  <a:pt x="2057400" y="66675"/>
                </a:cubicBezTo>
                <a:cubicBezTo>
                  <a:pt x="2067339" y="60995"/>
                  <a:pt x="2076036" y="53305"/>
                  <a:pt x="2085975" y="47625"/>
                </a:cubicBezTo>
                <a:cubicBezTo>
                  <a:pt x="2098303" y="40580"/>
                  <a:pt x="2111747" y="35620"/>
                  <a:pt x="2124075" y="28575"/>
                </a:cubicBezTo>
                <a:cubicBezTo>
                  <a:pt x="2134014" y="22895"/>
                  <a:pt x="2142411" y="14645"/>
                  <a:pt x="2152650" y="9525"/>
                </a:cubicBezTo>
                <a:cubicBezTo>
                  <a:pt x="2161630" y="5035"/>
                  <a:pt x="2181225" y="0"/>
                  <a:pt x="21812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8875" y="239583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매개 변수의 개수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21290" y="1591146"/>
            <a:ext cx="8153400" cy="4495800"/>
          </a:xfrm>
        </p:spPr>
        <p:txBody>
          <a:bodyPr/>
          <a:lstStyle/>
          <a:p>
            <a:r>
              <a:rPr lang="ko-KR" altLang="en-US" dirty="0"/>
              <a:t>함수는 자기 자신을 호출할 수도 있다</a:t>
            </a:r>
            <a:r>
              <a:rPr lang="en-US" altLang="ko-KR" dirty="0"/>
              <a:t>. </a:t>
            </a:r>
            <a:r>
              <a:rPr lang="ko-KR" altLang="en-US" dirty="0"/>
              <a:t>이것을 순환</a:t>
            </a:r>
            <a:r>
              <a:rPr lang="en-US" altLang="ko-KR" dirty="0"/>
              <a:t>(recursion)</a:t>
            </a:r>
            <a:r>
              <a:rPr lang="ko-KR" altLang="en-US" dirty="0"/>
              <a:t>라고 부른다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74" y="2875983"/>
            <a:ext cx="332422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ko-KR" altLang="en-US" dirty="0" smtClean="0"/>
              <a:t>구하기</a:t>
            </a:r>
            <a:endParaRPr lang="en-US" altLang="ko-KR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>
                <a:latin typeface="굴림" panose="020B0600000101010101" pitchFamily="50" charset="-127"/>
              </a:rPr>
              <a:t>팩토리얼</a:t>
            </a:r>
            <a:r>
              <a:rPr lang="ko-KR" altLang="en-US" sz="1800" dirty="0">
                <a:latin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</a:rPr>
              <a:t>프로그래밍</a:t>
            </a:r>
            <a:r>
              <a:rPr lang="en-US" altLang="ko-KR" sz="1800" dirty="0" smtClean="0">
                <a:latin typeface="굴림" panose="020B0600000101010101" pitchFamily="50" charset="-127"/>
              </a:rPr>
              <a:t>: </a:t>
            </a:r>
            <a:r>
              <a:rPr lang="en-US" altLang="ko-KR" sz="1800" dirty="0">
                <a:latin typeface="굴림" panose="020B0600000101010101" pitchFamily="50" charset="-127"/>
              </a:rPr>
              <a:t>(n-1)! </a:t>
            </a:r>
            <a:r>
              <a:rPr lang="ko-KR" altLang="en-US" sz="1800" dirty="0" err="1">
                <a:latin typeface="굴림" panose="020B0600000101010101" pitchFamily="50" charset="-127"/>
              </a:rPr>
              <a:t>팩토리얼을</a:t>
            </a:r>
            <a:r>
              <a:rPr lang="ko-KR" altLang="en-US" sz="1800" dirty="0">
                <a:latin typeface="굴림" panose="020B0600000101010101" pitchFamily="50" charset="-127"/>
              </a:rPr>
              <a:t> 현재 작성중인 함수를 다시 호출하여 계산</a:t>
            </a:r>
            <a:r>
              <a:rPr lang="en-US" altLang="ko-KR" sz="1800" dirty="0">
                <a:latin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</a:rPr>
              <a:t>순환 호출</a:t>
            </a:r>
            <a:r>
              <a:rPr lang="en-US" altLang="ko-KR" sz="1800" dirty="0" smtClean="0">
                <a:latin typeface="굴림" panose="020B0600000101010101" pitchFamily="50" charset="-127"/>
              </a:rPr>
              <a:t>)</a:t>
            </a:r>
            <a:endParaRPr lang="en-US" altLang="ko-KR" sz="1800" dirty="0">
              <a:latin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012089" y="2535598"/>
            <a:ext cx="6724253" cy="1354217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factorial(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if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 n </a:t>
            </a:r>
            <a:r>
              <a:rPr kumimoji="1" lang="en-US" altLang="ko-KR" sz="1600" smtClean="0">
                <a:latin typeface="Trebuchet MS" panose="020B0603020202020204" pitchFamily="34" charset="0"/>
                <a:ea typeface="MS UI Gothic" pitchFamily="34" charset="-128"/>
              </a:rPr>
              <a:t>&lt;= 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1 )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(1);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else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(n * factorial(n-1) 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}</a:t>
            </a:r>
          </a:p>
        </p:txBody>
      </p:sp>
      <p:grpSp>
        <p:nvGrpSpPr>
          <p:cNvPr id="160" name="Group 6"/>
          <p:cNvGrpSpPr>
            <a:grpSpLocks/>
          </p:cNvGrpSpPr>
          <p:nvPr/>
        </p:nvGrpSpPr>
        <p:grpSpPr bwMode="auto">
          <a:xfrm>
            <a:off x="3157203" y="2306370"/>
            <a:ext cx="315913" cy="298450"/>
            <a:chOff x="1870" y="2683"/>
            <a:chExt cx="199" cy="188"/>
          </a:xfrm>
        </p:grpSpPr>
        <p:sp>
          <p:nvSpPr>
            <p:cNvPr id="161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" name="Freeform 5"/>
          <p:cNvSpPr>
            <a:spLocks/>
          </p:cNvSpPr>
          <p:nvPr/>
        </p:nvSpPr>
        <p:spPr bwMode="auto">
          <a:xfrm>
            <a:off x="6606066" y="2927807"/>
            <a:ext cx="629284" cy="59193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6177423" y="2927807"/>
            <a:ext cx="428643" cy="59193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Oval 7"/>
          <p:cNvSpPr>
            <a:spLocks noChangeArrowheads="1"/>
          </p:cNvSpPr>
          <p:nvPr/>
        </p:nvSpPr>
        <p:spPr bwMode="auto">
          <a:xfrm>
            <a:off x="6290012" y="2784369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66" name="Freeform 9"/>
          <p:cNvSpPr>
            <a:spLocks/>
          </p:cNvSpPr>
          <p:nvPr/>
        </p:nvSpPr>
        <p:spPr bwMode="auto">
          <a:xfrm>
            <a:off x="6177423" y="3067106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8"/>
          <p:cNvSpPr>
            <a:spLocks/>
          </p:cNvSpPr>
          <p:nvPr/>
        </p:nvSpPr>
        <p:spPr bwMode="auto">
          <a:xfrm>
            <a:off x="6806707" y="3067974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635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227238" y="3063211"/>
            <a:ext cx="5132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3" y="4076793"/>
            <a:ext cx="8505825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-0.00034 0.01111 -0.00017 0.02222 -0.00104 0.03333 C -0.00173 0.0419 -0.01007 0.05 -0.01458 0.05417 C -0.02395 0.0625 -0.0342 0.0669 -0.04479 0.07222 C -0.04948 0.07454 -0.05277 0.07847 -0.05729 0.08056 C -0.06215 0.09028 -0.07083 0.09769 -0.07812 0.10417 C -0.08055 0.10926 -0.08264 0.1132 -0.08645 0.11667 C -0.08958 0.1338 -0.09062 0.12153 -0.08854 0.15139 C -0.08802 0.15764 -0.0842 0.16019 -0.08125 0.16389 C -0.07222 0.17477 -0.06666 0.18241 -0.05416 0.18472 C -0.03889 0.19144 -0.02361 0.19699 -0.00833 0.20278 C -0.00225 0.20509 0.00417 0.20857 0.01042 0.20972 C 0.02448 0.2125 0.03889 0.21204 0.05313 0.21389 C 0.06198 0.2169 0.07118 0.21806 0.08021 0.21945 C 0.09236 0.21898 0.10452 0.21898 0.11667 0.21806 C 0.125 0.21736 0.13351 0.20972 0.14167 0.20695 C 0.14618 0.20301 0.14757 0.19583 0.14896 0.18889 C 0.14861 0.15787 0.14896 0.12685 0.14792 0.09583 C 0.14775 0.08912 0.13959 0.07824 0.13542 0.07639 C 0.12952 0.06852 0.12327 0.06412 0.11563 0.05972 C 0.11059 0.05695 0.10782 0.05857 0.10209 0.05278 C 0.09427 0.04491 0.08351 0.03658 0.07396 0.03333 C 0.06632 0.02662 0.05782 0.02431 0.04896 0.02222 C 0.04549 0.01921 0.04236 0.01829 0.03855 0.01667 C 0.01754 0.01806 0.02032 0.01852 0.00521 0.02361 C -2.5E-6 0.0287 -0.00399 0.03542 -0.00833 0.04167 C -0.01059 0.04514 -0.01284 0.04861 -0.01562 0.05139 C -0.01701 0.05278 -0.01857 0.05394 -0.01979 0.05556 C -0.02482 0.06296 -0.02864 0.07546 -0.03437 0.08195 C -0.03559 0.08333 -0.03732 0.08357 -0.03854 0.08472 C -0.04496 0.09097 -0.05295 0.09977 -0.05729 0.10833 C -0.05989 0.11366 -0.06371 0.11597 -0.06666 0.12083 C -0.07031 0.12662 -0.07343 0.13195 -0.07812 0.13611 C -0.07882 0.13889 -0.07951 0.14167 -0.0802 0.14445 C -0.08055 0.14583 -0.08125 0.14861 -0.08125 0.14861 C -0.0809 0.15509 -0.08159 0.16181 -0.0802 0.16806 C -0.07968 0.17037 -0.07743 0.17083 -0.07604 0.17222 C -0.06805 0.1794 -0.06111 0.18218 -0.05208 0.18611 C -0.03975 0.19167 -0.02621 0.19306 -0.01354 0.19583 C -0.0052 0.19769 0.00313 0.20486 0.01146 0.20556 C 0.02014 0.20625 0.02882 0.20648 0.0375 0.20695 C 0.05903 0.21181 0.08039 0.21296 0.10209 0.21528 C 0.1191 0.21482 0.13785 0.22269 0.15313 0.2125 C 0.15643 0.21042 0.16164 0.20255 0.16355 0.2 C 0.16598 0.19676 0.17084 0.19028 0.17084 0.19028 C 0.17292 0.17384 0.17361 0.13218 0.16667 0.11389 C 0.16407 0.10695 0.15782 0.1044 0.15417 0.09861 C 0.1441 0.08264 0.129 0.07732 0.11459 0.07083 C 0.10677 0.06736 0.09983 0.0632 0.09167 0.06111 C 0.08525 0.05695 0.07986 0.05486 0.07292 0.05278 C 0.06962 0.05185 0.0691 0.05046 0.06563 0.04861 C 0.06077 0.04583 0.05504 0.04468 0.05 0.04306 C 0.0323 0.04352 0.01459 0.04352 -0.00312 0.04445 C -0.00694 0.04468 -0.01354 0.05139 -0.01354 0.05139 C -0.02222 0.06898 -0.03385 0.08426 -0.04687 0.09583 C -0.04965 0.09838 -0.05347 0.09745 -0.05625 0.1 C -0.06059 0.10394 -0.05833 0.10208 -0.06354 0.10556 C -0.06632 0.11065 -0.06909 0.11574 -0.07187 0.12083 C -0.07448 0.13148 -0.07517 0.13241 -0.07187 0.15 C -0.0717 0.1507 -0.06458 0.15463 -0.0625 0.15556 C -0.0552 0.1588 -0.04809 0.16088 -0.04062 0.1625 C 0.00764 0.16181 0.02275 0.16482 0.0573 0.15833 C 0.0658 0.15255 0.07431 0.14884 0.0823 0.14167 C 0.08542 0.13889 0.08698 0.13403 0.08959 0.13056 C 0.09219 0.12037 0.09775 0.11551 0.10313 0.10833 C 0.10747 0.10255 0.10903 0.09884 0.11459 0.09445 C 0.11528 0.09306 0.1158 0.09144 0.11667 0.09028 C 0.11789 0.0882 0.11962 0.08681 0.12084 0.08472 C 0.12153 0.08357 0.12136 0.08195 0.12188 0.08056 C 0.12466 0.07315 0.12327 0.0794 0.12709 0.07222 C 0.13021 0.06644 0.13247 0.06088 0.13646 0.05556 C 0.13716 0.05255 0.13768 0.04954 0.13959 0.04722 C 0.1415 0.04514 0.14584 0.04167 0.14584 0.04167 C 0.15 0.03333 0.15816 0.02315 0.16459 0.01806 C 0.16875 0.01111 0.17396 0.00787 0.17813 0.00139 C 0.18368 -0.00717 0.19028 -0.01805 0.19688 -0.025 C 0.20365 -0.03217 0.22795 -0.04583 0.23646 -0.04583 C 0.27084 -0.0463 0.30521 -0.04583 0.33959 -0.04583 " pathEditMode="relative" ptsTypes="ffffff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ko-KR" altLang="en-US" dirty="0" smtClean="0"/>
              <a:t>구하기</a:t>
            </a:r>
            <a:endParaRPr lang="en-US" altLang="ko-KR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>
                <a:latin typeface="Trebuchet MS" pitchFamily="34" charset="0"/>
              </a:rPr>
              <a:t>팩토리얼의</a:t>
            </a:r>
            <a:r>
              <a:rPr lang="ko-KR" altLang="en-US" sz="1800" dirty="0">
                <a:latin typeface="Trebuchet MS" pitchFamily="34" charset="0"/>
              </a:rPr>
              <a:t> 호출 순서</a:t>
            </a:r>
          </a:p>
          <a:p>
            <a:pPr>
              <a:buFont typeface="Symbol" pitchFamily="18" charset="2"/>
              <a:buNone/>
            </a:pPr>
            <a:endParaRPr lang="ko-KR" altLang="en-US" sz="1800" dirty="0">
              <a:latin typeface="Trebuchet MS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factorial(3) = 3 * factorial(2)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factorial(1)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1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6</a:t>
            </a:r>
          </a:p>
          <a:p>
            <a:pPr>
              <a:buFont typeface="Symbol" pitchFamily="18" charset="2"/>
              <a:buNone/>
            </a:pPr>
            <a:endParaRPr lang="en-US" altLang="ko-KR" sz="1800" dirty="0">
              <a:latin typeface="Trebuchet MS" pitchFamily="34" charset="0"/>
            </a:endParaRPr>
          </a:p>
          <a:p>
            <a:endParaRPr lang="en-US" altLang="ko-KR" sz="1800" dirty="0">
              <a:latin typeface="Trebuchet MS" pitchFamily="34" charset="0"/>
            </a:endParaRPr>
          </a:p>
          <a:p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5058323" y="314671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factorial(2)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if( 2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(2 * factorial(2-1)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058323" y="4454403"/>
            <a:ext cx="2873952" cy="116534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factorial(1)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if( 1 &gt;= 1 ) return 1;</a:t>
            </a:r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	.....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8202786" y="2907567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①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8257252" y="4260812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②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4244975" y="4201975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③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4244975" y="2858220"/>
            <a:ext cx="361286" cy="3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④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058323" y="185420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factorial(3)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    if( 3 &gt;= 1 ) return 1; 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 dirty="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(3 * factorial(3-1) );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11" name="Freeform 11"/>
          <p:cNvSpPr>
            <a:spLocks/>
          </p:cNvSpPr>
          <p:nvPr/>
        </p:nvSpPr>
        <p:spPr bwMode="auto">
          <a:xfrm>
            <a:off x="6142183" y="2641853"/>
            <a:ext cx="2394657" cy="673775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2" name="Freeform 12"/>
          <p:cNvSpPr>
            <a:spLocks/>
          </p:cNvSpPr>
          <p:nvPr/>
        </p:nvSpPr>
        <p:spPr bwMode="auto">
          <a:xfrm>
            <a:off x="6087717" y="3932465"/>
            <a:ext cx="2396473" cy="675673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3" name="Freeform 13"/>
          <p:cNvSpPr>
            <a:spLocks/>
          </p:cNvSpPr>
          <p:nvPr/>
        </p:nvSpPr>
        <p:spPr bwMode="auto">
          <a:xfrm>
            <a:off x="4508224" y="2641853"/>
            <a:ext cx="820610" cy="1349449"/>
          </a:xfrm>
          <a:custGeom>
            <a:avLst/>
            <a:gdLst>
              <a:gd name="T0" fmla="*/ 687 w 687"/>
              <a:gd name="T1" fmla="*/ 1089 h 1089"/>
              <a:gd name="T2" fmla="*/ 7 w 687"/>
              <a:gd name="T3" fmla="*/ 227 h 1089"/>
              <a:gd name="T4" fmla="*/ 642 w 687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4" name="Freeform 14"/>
          <p:cNvSpPr>
            <a:spLocks/>
          </p:cNvSpPr>
          <p:nvPr/>
        </p:nvSpPr>
        <p:spPr bwMode="auto">
          <a:xfrm>
            <a:off x="4515486" y="3991301"/>
            <a:ext cx="867814" cy="1131183"/>
          </a:xfrm>
          <a:custGeom>
            <a:avLst/>
            <a:gdLst>
              <a:gd name="T0" fmla="*/ 725 w 725"/>
              <a:gd name="T1" fmla="*/ 816 h 914"/>
              <a:gd name="T2" fmla="*/ 589 w 725"/>
              <a:gd name="T3" fmla="*/ 816 h 914"/>
              <a:gd name="T4" fmla="*/ 0 w 725"/>
              <a:gd name="T5" fmla="*/ 227 h 914"/>
              <a:gd name="T6" fmla="*/ 589 w 725"/>
              <a:gd name="T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8" grpId="0"/>
      <p:bldP spid="716809" grpId="0"/>
      <p:bldP spid="716811" grpId="0" animBg="1"/>
      <p:bldP spid="716812" grpId="0" animBg="1"/>
      <p:bldP spid="716813" grpId="0" animBg="1"/>
      <p:bldP spid="716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3316" y="1219200"/>
            <a:ext cx="7612063" cy="47500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// </a:t>
            </a:r>
            <a:r>
              <a:rPr lang="ko-KR" altLang="en-US" sz="1600" kern="0" dirty="0" err="1">
                <a:latin typeface="Trebuchet MS" panose="020B0603020202020204" pitchFamily="34" charset="0"/>
              </a:rPr>
              <a:t>재귀적인</a:t>
            </a:r>
            <a:r>
              <a:rPr lang="ko-KR" altLang="en-US" sz="1600" kern="0" dirty="0">
                <a:latin typeface="Trebuchet MS" panose="020B0603020202020204" pitchFamily="34" charset="0"/>
              </a:rPr>
              <a:t> </a:t>
            </a:r>
            <a:r>
              <a:rPr lang="ko-KR" altLang="en-US" sz="1600" kern="0" dirty="0" err="1">
                <a:latin typeface="Trebuchet MS" panose="020B0603020202020204" pitchFamily="34" charset="0"/>
              </a:rPr>
              <a:t>팩토리얼</a:t>
            </a:r>
            <a:r>
              <a:rPr lang="ko-KR" altLang="en-US" sz="1600" kern="0" dirty="0">
                <a:latin typeface="Trebuchet MS" panose="020B0603020202020204" pitchFamily="34" charset="0"/>
              </a:rPr>
              <a:t> 함수 계산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 smtClean="0">
                <a:latin typeface="Trebuchet MS" panose="020B0603020202020204" pitchFamily="34" charset="0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long factorial(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n)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anose="020B0603020202020204" pitchFamily="34" charset="0"/>
              </a:rPr>
              <a:t>("factorial(%d)\n", n);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if(n &lt;= 1) return 1;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else return n * factorial(n - 1);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x = 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long f;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anose="020B0603020202020204" pitchFamily="34" charset="0"/>
              </a:rPr>
              <a:t>("</a:t>
            </a:r>
            <a:r>
              <a:rPr lang="ko-KR" altLang="en-US" sz="1600" kern="0" dirty="0">
                <a:latin typeface="Trebuchet MS" panose="020B0603020202020204" pitchFamily="34" charset="0"/>
              </a:rPr>
              <a:t>정수를 </a:t>
            </a:r>
            <a:r>
              <a:rPr lang="ko-KR" altLang="en-US" sz="1600" kern="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kern="0" dirty="0">
                <a:latin typeface="Trebuchet MS" panose="020B0603020202020204" pitchFamily="34" charset="0"/>
              </a:rPr>
              <a:t>:");</a:t>
            </a:r>
          </a:p>
          <a:p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(“%d”, &amp;n);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(“%d!</a:t>
            </a:r>
            <a:r>
              <a:rPr lang="ko-KR" altLang="en-US" dirty="0"/>
              <a:t>은 </a:t>
            </a:r>
            <a:r>
              <a:rPr lang="en-US" altLang="ko-KR" dirty="0"/>
              <a:t>%d</a:t>
            </a:r>
            <a:r>
              <a:rPr lang="ko-KR" altLang="en-US" dirty="0"/>
              <a:t>입니다</a:t>
            </a:r>
            <a:r>
              <a:rPr lang="en-US" altLang="ko-KR" dirty="0"/>
              <a:t>. \n”, n, factorial(n));</a:t>
            </a: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return 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형식으로 출력하기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461" y="1726194"/>
            <a:ext cx="7612063" cy="3785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// 2</a:t>
            </a:r>
            <a:r>
              <a:rPr lang="ko-KR" altLang="en-US" sz="1600" kern="0" dirty="0">
                <a:latin typeface="Trebuchet MS" panose="020B0603020202020204" pitchFamily="34" charset="0"/>
              </a:rPr>
              <a:t>진수 형식으로 출력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latin typeface="Trebuchet MS" panose="020B0603020202020204" pitchFamily="34" charset="0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void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 dirty="0"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x);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 dirty="0">
                <a:latin typeface="Trebuchet MS" panose="020B0603020202020204" pitchFamily="34" charset="0"/>
              </a:rPr>
              <a:t>(9);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void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 dirty="0"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x)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if( x &gt; 0 ) 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 dirty="0">
                <a:latin typeface="Trebuchet MS" panose="020B0603020202020204" pitchFamily="34" charset="0"/>
              </a:rPr>
              <a:t>(x / 2);		// </a:t>
            </a:r>
            <a:r>
              <a:rPr lang="ko-KR" altLang="en-US" sz="1600" kern="0" dirty="0">
                <a:latin typeface="Trebuchet MS" panose="020B0603020202020204" pitchFamily="34" charset="0"/>
              </a:rPr>
              <a:t>재귀 호출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anose="020B0603020202020204" pitchFamily="34" charset="0"/>
              </a:rPr>
              <a:t>("%d", x % 2);		// </a:t>
            </a:r>
            <a:r>
              <a:rPr lang="ko-KR" altLang="en-US" sz="1600" kern="0" dirty="0">
                <a:latin typeface="Trebuchet MS" panose="020B0603020202020204" pitchFamily="34" charset="0"/>
              </a:rPr>
              <a:t>나머지를 출력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755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 공약수 구하기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461" y="1726194"/>
            <a:ext cx="7612063" cy="3785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latin typeface="Trebuchet MS" panose="020B0603020202020204" pitchFamily="34" charset="0"/>
              </a:rPr>
              <a:t>최대 공약수 구하기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latin typeface="Trebuchet MS" panose="020B0603020202020204" pitchFamily="34" charset="0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gcd</a:t>
            </a:r>
            <a:r>
              <a:rPr lang="en-US" altLang="ko-KR" sz="1600" kern="0" dirty="0"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x,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y);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anose="020B0603020202020204" pitchFamily="34" charset="0"/>
              </a:rPr>
              <a:t>("%d\n",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gcd</a:t>
            </a:r>
            <a:r>
              <a:rPr lang="en-US" altLang="ko-KR" sz="1600" kern="0" dirty="0">
                <a:latin typeface="Trebuchet MS" panose="020B0603020202020204" pitchFamily="34" charset="0"/>
              </a:rPr>
              <a:t>(30, 20));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// x</a:t>
            </a:r>
            <a:r>
              <a:rPr lang="ko-KR" altLang="en-US" sz="1600" kern="0" dirty="0">
                <a:latin typeface="Trebuchet MS" panose="020B0603020202020204" pitchFamily="34" charset="0"/>
              </a:rPr>
              <a:t>는 </a:t>
            </a:r>
            <a:r>
              <a:rPr lang="en-US" altLang="ko-KR" sz="1600" kern="0" dirty="0">
                <a:latin typeface="Trebuchet MS" panose="020B0603020202020204" pitchFamily="34" charset="0"/>
              </a:rPr>
              <a:t>y</a:t>
            </a:r>
            <a:r>
              <a:rPr lang="ko-KR" altLang="en-US" sz="1600" kern="0" dirty="0">
                <a:latin typeface="Trebuchet MS" panose="020B0603020202020204" pitchFamily="34" charset="0"/>
              </a:rPr>
              <a:t>보다 커야 한다</a:t>
            </a:r>
            <a:r>
              <a:rPr lang="en-US" altLang="ko-KR" sz="1600" kern="0" dirty="0">
                <a:latin typeface="Trebuchet MS" panose="020B0603020202020204" pitchFamily="34" charset="0"/>
              </a:rPr>
              <a:t>.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gcd</a:t>
            </a:r>
            <a:r>
              <a:rPr lang="en-US" altLang="ko-KR" sz="1600" kern="0" dirty="0"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x,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</a:rPr>
              <a:t> y)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if( y == 0 )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	return x;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else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	return 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gcd</a:t>
            </a:r>
            <a:r>
              <a:rPr lang="en-US" altLang="ko-KR" sz="1600" kern="0" dirty="0">
                <a:latin typeface="Trebuchet MS" panose="020B0603020202020204" pitchFamily="34" charset="0"/>
              </a:rPr>
              <a:t>(y, x % y);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7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지역 변수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7" y="1841437"/>
            <a:ext cx="7373576" cy="37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하노이 탑 문제 </a:t>
            </a:r>
            <a:r>
              <a:rPr lang="en-US" altLang="ko-KR"/>
              <a:t>#1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문제는 막대 </a:t>
            </a:r>
            <a:r>
              <a:rPr lang="en-US" altLang="ko-KR" dirty="0">
                <a:latin typeface="Trebuchet MS" pitchFamily="34" charset="0"/>
              </a:rPr>
              <a:t>A</a:t>
            </a:r>
            <a:r>
              <a:rPr lang="ko-KR" altLang="en-US" dirty="0">
                <a:latin typeface="Trebuchet MS" pitchFamily="34" charset="0"/>
              </a:rPr>
              <a:t>에 쌓여있는 원판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개를 막대 </a:t>
            </a:r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로 옮기는 것이다</a:t>
            </a:r>
            <a:r>
              <a:rPr lang="en-US" altLang="ko-KR" dirty="0">
                <a:latin typeface="Trebuchet MS" pitchFamily="34" charset="0"/>
              </a:rPr>
              <a:t>. </a:t>
            </a:r>
            <a:r>
              <a:rPr lang="ko-KR" altLang="en-US" dirty="0">
                <a:latin typeface="Trebuchet MS" pitchFamily="34" charset="0"/>
              </a:rPr>
              <a:t>단 다음의 조건을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한 번에 하나의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맨 위에 있는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크기가 작은 </a:t>
            </a:r>
            <a:r>
              <a:rPr lang="ko-KR" altLang="en-US" dirty="0" smtClean="0">
                <a:latin typeface="Trebuchet MS" pitchFamily="34" charset="0"/>
              </a:rPr>
              <a:t>원판 위에 </a:t>
            </a:r>
            <a:r>
              <a:rPr lang="ko-KR" altLang="en-US" dirty="0">
                <a:latin typeface="Trebuchet MS" pitchFamily="34" charset="0"/>
              </a:rPr>
              <a:t>큰 원판이 쌓일 수 없다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중간의 막대를 임시적으로 이용할 수 있으나 앞의 조건들을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</p:txBody>
      </p:sp>
      <p:grpSp>
        <p:nvGrpSpPr>
          <p:cNvPr id="726020" name="Group 4"/>
          <p:cNvGrpSpPr>
            <a:grpSpLocks/>
          </p:cNvGrpSpPr>
          <p:nvPr/>
        </p:nvGrpSpPr>
        <p:grpSpPr bwMode="auto">
          <a:xfrm>
            <a:off x="2276475" y="4508500"/>
            <a:ext cx="4186238" cy="1420813"/>
            <a:chOff x="2460" y="2273"/>
            <a:chExt cx="2058" cy="485"/>
          </a:xfrm>
        </p:grpSpPr>
        <p:grpSp>
          <p:nvGrpSpPr>
            <p:cNvPr id="72602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26022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3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4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726025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6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726028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9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603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603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091" name="Group 3"/>
          <p:cNvGrpSpPr>
            <a:grpSpLocks/>
          </p:cNvGrpSpPr>
          <p:nvPr/>
        </p:nvGrpSpPr>
        <p:grpSpPr bwMode="auto">
          <a:xfrm>
            <a:off x="979024" y="1493838"/>
            <a:ext cx="854123" cy="647992"/>
            <a:chOff x="657" y="1480"/>
            <a:chExt cx="1180" cy="1043"/>
          </a:xfrm>
        </p:grpSpPr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3" name="Rectangle 5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4" name="Group 6"/>
          <p:cNvGrpSpPr>
            <a:grpSpLocks/>
          </p:cNvGrpSpPr>
          <p:nvPr/>
        </p:nvGrpSpPr>
        <p:grpSpPr bwMode="auto">
          <a:xfrm>
            <a:off x="2029595" y="1493838"/>
            <a:ext cx="854123" cy="647992"/>
            <a:chOff x="657" y="1480"/>
            <a:chExt cx="1180" cy="1043"/>
          </a:xfrm>
        </p:grpSpPr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6" name="Rectangle 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7" name="Group 9"/>
          <p:cNvGrpSpPr>
            <a:grpSpLocks/>
          </p:cNvGrpSpPr>
          <p:nvPr/>
        </p:nvGrpSpPr>
        <p:grpSpPr bwMode="auto">
          <a:xfrm>
            <a:off x="3079099" y="1493838"/>
            <a:ext cx="854123" cy="647992"/>
            <a:chOff x="657" y="1480"/>
            <a:chExt cx="1180" cy="1043"/>
          </a:xfrm>
        </p:grpSpPr>
        <p:sp>
          <p:nvSpPr>
            <p:cNvPr id="729098" name="Rectangle 1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00" name="AutoShape 12"/>
          <p:cNvSpPr>
            <a:spLocks noChangeArrowheads="1"/>
          </p:cNvSpPr>
          <p:nvPr/>
        </p:nvSpPr>
        <p:spPr bwMode="auto">
          <a:xfrm>
            <a:off x="1141307" y="191639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1077248" y="200131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2" name="AutoShape 14"/>
          <p:cNvSpPr>
            <a:spLocks noChangeArrowheads="1"/>
          </p:cNvSpPr>
          <p:nvPr/>
        </p:nvSpPr>
        <p:spPr bwMode="auto">
          <a:xfrm>
            <a:off x="1190419" y="1832492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3" name="Text Box 15"/>
          <p:cNvSpPr txBox="1">
            <a:spLocks noChangeArrowheads="1"/>
          </p:cNvSpPr>
          <p:nvPr/>
        </p:nvSpPr>
        <p:spPr bwMode="auto">
          <a:xfrm>
            <a:off x="1339891" y="2164070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04" name="Text Box 16"/>
          <p:cNvSpPr txBox="1">
            <a:spLocks noChangeArrowheads="1"/>
          </p:cNvSpPr>
          <p:nvPr/>
        </p:nvSpPr>
        <p:spPr bwMode="auto">
          <a:xfrm>
            <a:off x="2390462" y="216103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439966" y="2156994"/>
            <a:ext cx="354461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06" name="AutoShape 18"/>
          <p:cNvSpPr>
            <a:spLocks noChangeArrowheads="1"/>
          </p:cNvSpPr>
          <p:nvPr/>
        </p:nvSpPr>
        <p:spPr bwMode="auto">
          <a:xfrm>
            <a:off x="2191878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>
            <a:off x="2127819" y="2001314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8" name="AutoShape 20"/>
          <p:cNvSpPr>
            <a:spLocks noChangeArrowheads="1"/>
          </p:cNvSpPr>
          <p:nvPr/>
        </p:nvSpPr>
        <p:spPr bwMode="auto">
          <a:xfrm>
            <a:off x="2240990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9" name="AutoShape 21"/>
          <p:cNvSpPr>
            <a:spLocks noChangeArrowheads="1"/>
          </p:cNvSpPr>
          <p:nvPr/>
        </p:nvSpPr>
        <p:spPr bwMode="auto">
          <a:xfrm>
            <a:off x="3241382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0" name="AutoShape 22"/>
          <p:cNvSpPr>
            <a:spLocks noChangeArrowheads="1"/>
          </p:cNvSpPr>
          <p:nvPr/>
        </p:nvSpPr>
        <p:spPr bwMode="auto">
          <a:xfrm>
            <a:off x="3177323" y="2001314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3290494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12" name="Group 24"/>
          <p:cNvGrpSpPr>
            <a:grpSpLocks/>
          </p:cNvGrpSpPr>
          <p:nvPr/>
        </p:nvGrpSpPr>
        <p:grpSpPr bwMode="auto">
          <a:xfrm>
            <a:off x="987565" y="2405677"/>
            <a:ext cx="854123" cy="647992"/>
            <a:chOff x="657" y="1480"/>
            <a:chExt cx="1180" cy="1043"/>
          </a:xfrm>
        </p:grpSpPr>
        <p:sp>
          <p:nvSpPr>
            <p:cNvPr id="729113" name="Rectangle 25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4" name="Rectangle 26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5" name="Group 27"/>
          <p:cNvGrpSpPr>
            <a:grpSpLocks/>
          </p:cNvGrpSpPr>
          <p:nvPr/>
        </p:nvGrpSpPr>
        <p:grpSpPr bwMode="auto">
          <a:xfrm>
            <a:off x="2038136" y="2405677"/>
            <a:ext cx="854123" cy="647992"/>
            <a:chOff x="657" y="1480"/>
            <a:chExt cx="1180" cy="1043"/>
          </a:xfrm>
        </p:grpSpPr>
        <p:sp>
          <p:nvSpPr>
            <p:cNvPr id="729116" name="Rectangle 28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7" name="Rectangle 29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8" name="Group 30"/>
          <p:cNvGrpSpPr>
            <a:grpSpLocks/>
          </p:cNvGrpSpPr>
          <p:nvPr/>
        </p:nvGrpSpPr>
        <p:grpSpPr bwMode="auto">
          <a:xfrm>
            <a:off x="3087640" y="2405677"/>
            <a:ext cx="854123" cy="647992"/>
            <a:chOff x="657" y="1480"/>
            <a:chExt cx="1180" cy="1043"/>
          </a:xfrm>
        </p:grpSpPr>
        <p:sp>
          <p:nvSpPr>
            <p:cNvPr id="729119" name="Rectangle 31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0" name="Rectangle 32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21" name="AutoShape 33"/>
          <p:cNvSpPr>
            <a:spLocks noChangeArrowheads="1"/>
          </p:cNvSpPr>
          <p:nvPr/>
        </p:nvSpPr>
        <p:spPr bwMode="auto">
          <a:xfrm>
            <a:off x="1149848" y="2828237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2" name="AutoShape 34"/>
          <p:cNvSpPr>
            <a:spLocks noChangeArrowheads="1"/>
          </p:cNvSpPr>
          <p:nvPr/>
        </p:nvSpPr>
        <p:spPr bwMode="auto">
          <a:xfrm>
            <a:off x="1085789" y="2913153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3" name="AutoShape 35"/>
          <p:cNvSpPr>
            <a:spLocks noChangeArrowheads="1"/>
          </p:cNvSpPr>
          <p:nvPr/>
        </p:nvSpPr>
        <p:spPr bwMode="auto">
          <a:xfrm>
            <a:off x="3303306" y="2915175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>
            <a:off x="1347364" y="3074898"/>
            <a:ext cx="364070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2399003" y="307388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26" name="Text Box 38"/>
          <p:cNvSpPr txBox="1">
            <a:spLocks noChangeArrowheads="1"/>
          </p:cNvSpPr>
          <p:nvPr/>
        </p:nvSpPr>
        <p:spPr bwMode="auto">
          <a:xfrm>
            <a:off x="3448507" y="3069844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27" name="AutoShape 39"/>
          <p:cNvSpPr>
            <a:spLocks noChangeArrowheads="1"/>
          </p:cNvSpPr>
          <p:nvPr/>
        </p:nvSpPr>
        <p:spPr bwMode="auto">
          <a:xfrm>
            <a:off x="2200420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8" name="AutoShape 40"/>
          <p:cNvSpPr>
            <a:spLocks noChangeArrowheads="1"/>
          </p:cNvSpPr>
          <p:nvPr/>
        </p:nvSpPr>
        <p:spPr bwMode="auto">
          <a:xfrm>
            <a:off x="2136360" y="2913153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9" name="AutoShape 41"/>
          <p:cNvSpPr>
            <a:spLocks noChangeArrowheads="1"/>
          </p:cNvSpPr>
          <p:nvPr/>
        </p:nvSpPr>
        <p:spPr bwMode="auto">
          <a:xfrm>
            <a:off x="2249532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0" name="AutoShape 42"/>
          <p:cNvSpPr>
            <a:spLocks noChangeArrowheads="1"/>
          </p:cNvSpPr>
          <p:nvPr/>
        </p:nvSpPr>
        <p:spPr bwMode="auto">
          <a:xfrm>
            <a:off x="3249923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1" name="AutoShape 43"/>
          <p:cNvSpPr>
            <a:spLocks noChangeArrowheads="1"/>
          </p:cNvSpPr>
          <p:nvPr/>
        </p:nvSpPr>
        <p:spPr bwMode="auto">
          <a:xfrm>
            <a:off x="3185864" y="2913153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2" name="AutoShape 44"/>
          <p:cNvSpPr>
            <a:spLocks noChangeArrowheads="1"/>
          </p:cNvSpPr>
          <p:nvPr/>
        </p:nvSpPr>
        <p:spPr bwMode="auto">
          <a:xfrm>
            <a:off x="3299035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33" name="Group 45"/>
          <p:cNvGrpSpPr>
            <a:grpSpLocks/>
          </p:cNvGrpSpPr>
          <p:nvPr/>
        </p:nvGrpSpPr>
        <p:grpSpPr bwMode="auto">
          <a:xfrm>
            <a:off x="971550" y="3322571"/>
            <a:ext cx="854123" cy="647992"/>
            <a:chOff x="657" y="1480"/>
            <a:chExt cx="1180" cy="1043"/>
          </a:xfrm>
        </p:grpSpPr>
        <p:sp>
          <p:nvSpPr>
            <p:cNvPr id="729134" name="Rectangle 46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5" name="Rectangle 47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6" name="Group 48"/>
          <p:cNvGrpSpPr>
            <a:grpSpLocks/>
          </p:cNvGrpSpPr>
          <p:nvPr/>
        </p:nvGrpSpPr>
        <p:grpSpPr bwMode="auto">
          <a:xfrm>
            <a:off x="2022121" y="3322571"/>
            <a:ext cx="854123" cy="647992"/>
            <a:chOff x="657" y="1480"/>
            <a:chExt cx="1180" cy="1043"/>
          </a:xfrm>
        </p:grpSpPr>
        <p:sp>
          <p:nvSpPr>
            <p:cNvPr id="729137" name="Rectangle 49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8" name="Rectangle 50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9" name="Group 51"/>
          <p:cNvGrpSpPr>
            <a:grpSpLocks/>
          </p:cNvGrpSpPr>
          <p:nvPr/>
        </p:nvGrpSpPr>
        <p:grpSpPr bwMode="auto">
          <a:xfrm>
            <a:off x="3071625" y="3322571"/>
            <a:ext cx="854123" cy="647992"/>
            <a:chOff x="657" y="1480"/>
            <a:chExt cx="1180" cy="1043"/>
          </a:xfrm>
        </p:grpSpPr>
        <p:sp>
          <p:nvSpPr>
            <p:cNvPr id="729140" name="Rectangle 52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1" name="Rectangle 53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42" name="AutoShape 54"/>
          <p:cNvSpPr>
            <a:spLocks noChangeArrowheads="1"/>
          </p:cNvSpPr>
          <p:nvPr/>
        </p:nvSpPr>
        <p:spPr bwMode="auto">
          <a:xfrm>
            <a:off x="2169458" y="383206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3" name="AutoShape 55"/>
          <p:cNvSpPr>
            <a:spLocks noChangeArrowheads="1"/>
          </p:cNvSpPr>
          <p:nvPr/>
        </p:nvSpPr>
        <p:spPr bwMode="auto">
          <a:xfrm>
            <a:off x="1075112" y="3832068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4" name="AutoShape 56"/>
          <p:cNvSpPr>
            <a:spLocks noChangeArrowheads="1"/>
          </p:cNvSpPr>
          <p:nvPr/>
        </p:nvSpPr>
        <p:spPr bwMode="auto">
          <a:xfrm>
            <a:off x="3287291" y="3832068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>
            <a:off x="1332417" y="3992803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2382988" y="3990781"/>
            <a:ext cx="342717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47" name="Text Box 59"/>
          <p:cNvSpPr txBox="1">
            <a:spLocks noChangeArrowheads="1"/>
          </p:cNvSpPr>
          <p:nvPr/>
        </p:nvSpPr>
        <p:spPr bwMode="auto">
          <a:xfrm>
            <a:off x="3432492" y="3985726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48" name="AutoShape 60"/>
          <p:cNvSpPr>
            <a:spLocks noChangeArrowheads="1"/>
          </p:cNvSpPr>
          <p:nvPr/>
        </p:nvSpPr>
        <p:spPr bwMode="auto">
          <a:xfrm>
            <a:off x="2184405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9" name="AutoShape 61"/>
          <p:cNvSpPr>
            <a:spLocks noChangeArrowheads="1"/>
          </p:cNvSpPr>
          <p:nvPr/>
        </p:nvSpPr>
        <p:spPr bwMode="auto">
          <a:xfrm>
            <a:off x="2120346" y="3830046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0" name="AutoShape 62"/>
          <p:cNvSpPr>
            <a:spLocks noChangeArrowheads="1"/>
          </p:cNvSpPr>
          <p:nvPr/>
        </p:nvSpPr>
        <p:spPr bwMode="auto">
          <a:xfrm>
            <a:off x="2233517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1" name="AutoShape 63"/>
          <p:cNvSpPr>
            <a:spLocks noChangeArrowheads="1"/>
          </p:cNvSpPr>
          <p:nvPr/>
        </p:nvSpPr>
        <p:spPr bwMode="auto">
          <a:xfrm>
            <a:off x="3233909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2" name="AutoShape 64"/>
          <p:cNvSpPr>
            <a:spLocks noChangeArrowheads="1"/>
          </p:cNvSpPr>
          <p:nvPr/>
        </p:nvSpPr>
        <p:spPr bwMode="auto">
          <a:xfrm>
            <a:off x="3169849" y="3830046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3" name="AutoShape 65"/>
          <p:cNvSpPr>
            <a:spLocks noChangeArrowheads="1"/>
          </p:cNvSpPr>
          <p:nvPr/>
        </p:nvSpPr>
        <p:spPr bwMode="auto">
          <a:xfrm>
            <a:off x="3283021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54" name="Group 66"/>
          <p:cNvGrpSpPr>
            <a:grpSpLocks/>
          </p:cNvGrpSpPr>
          <p:nvPr/>
        </p:nvGrpSpPr>
        <p:grpSpPr bwMode="auto">
          <a:xfrm>
            <a:off x="971550" y="4285966"/>
            <a:ext cx="854123" cy="647992"/>
            <a:chOff x="657" y="1480"/>
            <a:chExt cx="1180" cy="1043"/>
          </a:xfrm>
        </p:grpSpPr>
        <p:sp>
          <p:nvSpPr>
            <p:cNvPr id="729155" name="Rectangle 6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6" name="Rectangle 6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57" name="Group 69"/>
          <p:cNvGrpSpPr>
            <a:grpSpLocks/>
          </p:cNvGrpSpPr>
          <p:nvPr/>
        </p:nvGrpSpPr>
        <p:grpSpPr bwMode="auto">
          <a:xfrm>
            <a:off x="2022121" y="4285966"/>
            <a:ext cx="854123" cy="647992"/>
            <a:chOff x="657" y="1480"/>
            <a:chExt cx="1180" cy="1043"/>
          </a:xfrm>
        </p:grpSpPr>
        <p:sp>
          <p:nvSpPr>
            <p:cNvPr id="729158" name="Rectangle 7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9" name="Rectangle 7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60" name="Group 72"/>
          <p:cNvGrpSpPr>
            <a:grpSpLocks/>
          </p:cNvGrpSpPr>
          <p:nvPr/>
        </p:nvGrpSpPr>
        <p:grpSpPr bwMode="auto">
          <a:xfrm>
            <a:off x="3071625" y="4285966"/>
            <a:ext cx="854123" cy="647992"/>
            <a:chOff x="657" y="1480"/>
            <a:chExt cx="1180" cy="1043"/>
          </a:xfrm>
        </p:grpSpPr>
        <p:sp>
          <p:nvSpPr>
            <p:cNvPr id="729161" name="Rectangle 73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2" name="Rectangle 74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63" name="AutoShape 75"/>
          <p:cNvSpPr>
            <a:spLocks noChangeArrowheads="1"/>
          </p:cNvSpPr>
          <p:nvPr/>
        </p:nvSpPr>
        <p:spPr bwMode="auto">
          <a:xfrm>
            <a:off x="2188675" y="4795464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4" name="AutoShape 76"/>
          <p:cNvSpPr>
            <a:spLocks noChangeArrowheads="1"/>
          </p:cNvSpPr>
          <p:nvPr/>
        </p:nvSpPr>
        <p:spPr bwMode="auto">
          <a:xfrm>
            <a:off x="1075112" y="479546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5" name="AutoShape 77"/>
          <p:cNvSpPr>
            <a:spLocks noChangeArrowheads="1"/>
          </p:cNvSpPr>
          <p:nvPr/>
        </p:nvSpPr>
        <p:spPr bwMode="auto">
          <a:xfrm>
            <a:off x="2237787" y="4703471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6" name="Text Box 78"/>
          <p:cNvSpPr txBox="1">
            <a:spLocks noChangeArrowheads="1"/>
          </p:cNvSpPr>
          <p:nvPr/>
        </p:nvSpPr>
        <p:spPr bwMode="auto">
          <a:xfrm>
            <a:off x="1332417" y="4954176"/>
            <a:ext cx="363002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2382988" y="4953165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3432492" y="4950133"/>
            <a:ext cx="353393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69" name="AutoShape 81"/>
          <p:cNvSpPr>
            <a:spLocks noChangeArrowheads="1"/>
          </p:cNvSpPr>
          <p:nvPr/>
        </p:nvSpPr>
        <p:spPr bwMode="auto">
          <a:xfrm>
            <a:off x="3283021" y="4624620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7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원판인 경우의 해답</a:t>
            </a:r>
          </a:p>
        </p:txBody>
      </p:sp>
      <p:grpSp>
        <p:nvGrpSpPr>
          <p:cNvPr id="729171" name="Group 83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729172" name="Group 84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729173" name="Rectangle 8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4" name="Rectangle 8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5" name="Group 87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729176" name="Rectangle 8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8" name="Group 90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729179" name="Rectangle 9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80" name="Rectangle 9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81" name="AutoShape 93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2" name="AutoShape 94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3" name="AutoShape 95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4" name="Text Box 96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85" name="Text Box 97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86" name="Text Box 98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87" name="AutoShape 99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8" name="AutoShape 100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9" name="AutoShape 101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90" name="Group 102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729191" name="Rectangle 10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2" name="Rectangle 10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3" name="Group 105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729194" name="Rectangle 10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5" name="Rectangle 10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6" name="Group 108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729197" name="Rectangle 10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8" name="Rectangle 1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99" name="AutoShape 111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0" name="AutoShape 112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02" name="Text Box 114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03" name="Text Box 115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04" name="AutoShape 116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5" name="AutoShape 117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6" name="AutoShape 118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7" name="AutoShape 119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8" name="AutoShape 120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09" name="Group 121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729210" name="Rectangle 12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1" name="Rectangle 12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2" name="Group 124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729213" name="Rectangle 1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4" name="Rectangle 1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729216" name="Rectangle 1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7" name="Rectangle 1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18" name="AutoShape 130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19" name="Text Box 131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20" name="Text Box 132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21" name="Text Box 133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22" name="AutoShape 134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3" name="AutoShape 135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4" name="AutoShape 136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25" name="Group 137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29226" name="Rectangle 13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27" name="Rectangle 13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28" name="Group 140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29229" name="Rectangle 14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0" name="Rectangle 14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31" name="Group 143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29232" name="Rectangle 1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3" name="Rectangle 1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34" name="AutoShape 146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5" name="AutoShape 147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6" name="AutoShape 148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7" name="Text Box 149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38" name="Text Box 150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39" name="Text Box 151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40" name="AutoShape 152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1" name="AutoShape 153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2" name="AutoShape 154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3" name="AutoShape 155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</a:t>
            </a:r>
            <a:r>
              <a:rPr lang="ko-KR" altLang="en-US"/>
              <a:t>개의 원판인 경우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3665004" cy="4495800"/>
          </a:xfrm>
        </p:spPr>
        <p:txBody>
          <a:bodyPr/>
          <a:lstStyle/>
          <a:p>
            <a:r>
              <a:rPr lang="en-US" altLang="ko-KR" sz="1800" dirty="0"/>
              <a:t>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B</a:t>
            </a:r>
            <a:r>
              <a:rPr lang="ko-KR" altLang="en-US" sz="1800" dirty="0"/>
              <a:t>로 옮기고 </a:t>
            </a:r>
            <a:r>
              <a:rPr lang="en-US" altLang="ko-KR" sz="1800" dirty="0"/>
              <a:t>n</a:t>
            </a:r>
            <a:r>
              <a:rPr lang="ko-KR" altLang="en-US" sz="1800" dirty="0"/>
              <a:t>번째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옮긴 다음</a:t>
            </a:r>
            <a:r>
              <a:rPr lang="en-US" altLang="ko-KR" sz="1800" dirty="0"/>
              <a:t>, 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B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옮기면 된다</a:t>
            </a:r>
            <a:r>
              <a:rPr lang="en-US" altLang="ko-KR" sz="1800" dirty="0"/>
              <a:t>. </a:t>
            </a: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4478875" y="1642408"/>
            <a:ext cx="4572000" cy="4400550"/>
            <a:chOff x="417" y="-17"/>
            <a:chExt cx="3908" cy="3927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73011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1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0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730121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2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7301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26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27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28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29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0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1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2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3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4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n-1</a:t>
              </a:r>
              <a:r>
                <a:rPr kumimoji="1"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개의 원판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개의 원판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38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73013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730142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3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4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47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48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49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50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1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2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3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4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55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730156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57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58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730159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0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61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730162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3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730173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5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730176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7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8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730179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8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8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8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latinLnBrk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막대 </a:t>
            </a:r>
            <a:r>
              <a:rPr lang="en-US" altLang="ko-KR" sz="1600" dirty="0"/>
              <a:t>from</a:t>
            </a:r>
            <a:r>
              <a:rPr lang="ko-KR" altLang="en-US" sz="1600" dirty="0"/>
              <a:t>에 쌓여있는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원판을 막대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를 사용하여 막대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char from, char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char to)</a:t>
            </a:r>
          </a:p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	if (n == 1)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에서 </a:t>
            </a:r>
            <a:r>
              <a:rPr lang="en-US" altLang="ko-KR" sz="1600" dirty="0"/>
              <a:t>to</a:t>
            </a:r>
            <a:r>
              <a:rPr lang="ko-KR" altLang="en-US" sz="1600" dirty="0"/>
              <a:t>로 원판을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}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else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(n-1, from, to,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(n-1,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from, to);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57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14299" y="1354240"/>
            <a:ext cx="6286501" cy="4770537"/>
          </a:xfrm>
          <a:prstGeom prst="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#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include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&lt;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stdio.h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&gt;</a:t>
            </a: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</a:t>
            </a:r>
            <a:r>
              <a:rPr kumimoji="1"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n,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from,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to)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 n==1 ) </a:t>
            </a:r>
            <a:endParaRPr kumimoji="1" lang="en-US" altLang="ko-KR" sz="1600" dirty="0" smtClean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1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 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으로 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.\n",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from,to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    else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from, to,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lvl="1"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%d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으로 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n",n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}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}</a:t>
            </a: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int</a:t>
            </a:r>
            <a:r>
              <a:rPr kumimoji="1" lang="ko-KR" altLang="en-US" sz="1600" dirty="0" smtClean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main(void)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(4, 'A', 'B', 'C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');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return 0;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24527576"/>
          <p:cNvSpPr>
            <a:spLocks noChangeArrowheads="1"/>
          </p:cNvSpPr>
          <p:nvPr/>
        </p:nvSpPr>
        <p:spPr bwMode="auto">
          <a:xfrm>
            <a:off x="6472238" y="1343076"/>
            <a:ext cx="2671762" cy="47928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383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지역 변수</a:t>
            </a:r>
            <a:r>
              <a:rPr lang="en-US" altLang="ko-KR" b="1" dirty="0"/>
              <a:t>(local variable)</a:t>
            </a:r>
            <a:r>
              <a:rPr lang="ko-KR" altLang="en-US" dirty="0"/>
              <a:t>는 블록 안에 선언되는 </a:t>
            </a:r>
            <a:r>
              <a:rPr lang="ko-KR" altLang="en-US" dirty="0" smtClean="0"/>
              <a:t>변수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7" y="2349798"/>
            <a:ext cx="8610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 선언 위치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최신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에서는 블록 안의 어떤 위치에서도 선언 가능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5" y="2744661"/>
            <a:ext cx="6391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이름이 같은 지역 변수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766887"/>
            <a:ext cx="76485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지역 변수의 생존 기간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1400" y="2014537"/>
            <a:ext cx="7296150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1544</Words>
  <Application>Microsoft Office PowerPoint</Application>
  <PresentationFormat>화면 슬라이드 쇼(4:3)</PresentationFormat>
  <Paragraphs>615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4" baseType="lpstr">
      <vt:lpstr>Adobe 고딕 Std B</vt:lpstr>
      <vt:lpstr>HY얕은샘물M</vt:lpstr>
      <vt:lpstr>HY엽서L</vt:lpstr>
      <vt:lpstr>MS UI Gothic</vt:lpstr>
      <vt:lpstr>강낭콩</vt:lpstr>
      <vt:lpstr>굴림</vt:lpstr>
      <vt:lpstr>문체부 궁체 흘림체</vt:lpstr>
      <vt:lpstr>새굴림</vt:lpstr>
      <vt:lpstr>한컴바탕</vt:lpstr>
      <vt:lpstr>휴먼명조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변수의 속성</vt:lpstr>
      <vt:lpstr>변수의 범위</vt:lpstr>
      <vt:lpstr>전역 변수와 지역 변수</vt:lpstr>
      <vt:lpstr>지역 변수</vt:lpstr>
      <vt:lpstr>지역 변수 선언 위치</vt:lpstr>
      <vt:lpstr>이름이 같은 지역 변수</vt:lpstr>
      <vt:lpstr>지역 변수의 생존 기간</vt:lpstr>
      <vt:lpstr>지역 변수 예제 </vt:lpstr>
      <vt:lpstr>지역 변수의 초기값</vt:lpstr>
      <vt:lpstr>함수의 매개 변수</vt:lpstr>
      <vt:lpstr>함수의 매개 변수</vt:lpstr>
      <vt:lpstr>전역 변수</vt:lpstr>
      <vt:lpstr>전역 변수의 초기값과 생존 기간</vt:lpstr>
      <vt:lpstr>전역 변수의 초기값</vt:lpstr>
      <vt:lpstr>전역 변수의 사용</vt:lpstr>
      <vt:lpstr>전역 변수의 사용</vt:lpstr>
      <vt:lpstr>같은 이름의 전역 변수와 지역 변수</vt:lpstr>
      <vt:lpstr>중간 점검</vt:lpstr>
      <vt:lpstr>생존 기간</vt:lpstr>
      <vt:lpstr>생존 기간</vt:lpstr>
      <vt:lpstr>저장 유형 지정자 auto</vt:lpstr>
      <vt:lpstr>저장 유형 지정자 static</vt:lpstr>
      <vt:lpstr>저장 유형 지정자 register</vt:lpstr>
      <vt:lpstr>volatile </vt:lpstr>
      <vt:lpstr>중간 점검</vt:lpstr>
      <vt:lpstr>lab: 은행 계좌 구현하기</vt:lpstr>
      <vt:lpstr>알고리즘</vt:lpstr>
      <vt:lpstr>소스</vt:lpstr>
      <vt:lpstr>소스</vt:lpstr>
      <vt:lpstr>lab: 한번만 초기화하기</vt:lpstr>
      <vt:lpstr>소스</vt:lpstr>
      <vt:lpstr>연결</vt:lpstr>
      <vt:lpstr>외부 연결</vt:lpstr>
      <vt:lpstr>연결 예제</vt:lpstr>
      <vt:lpstr>함수앞의 static </vt:lpstr>
      <vt:lpstr>저장 유형 정리</vt:lpstr>
      <vt:lpstr>예제: 난수 발생기</vt:lpstr>
      <vt:lpstr>예제 </vt:lpstr>
      <vt:lpstr>예제 </vt:lpstr>
      <vt:lpstr>가변 매개 변수</vt:lpstr>
      <vt:lpstr>가변 매개 변수</vt:lpstr>
      <vt:lpstr>순환(recursion)이란?</vt:lpstr>
      <vt:lpstr>팩토리얼 구하기</vt:lpstr>
      <vt:lpstr>팩토리얼 구하기</vt:lpstr>
      <vt:lpstr>팩토리얼 계산</vt:lpstr>
      <vt:lpstr>2진수 형식으로 출력하기</vt:lpstr>
      <vt:lpstr>최대 공약수 구하기</vt:lpstr>
      <vt:lpstr>하노이 탑 문제 #1</vt:lpstr>
      <vt:lpstr>3개의 원판인 경우의 해답</vt:lpstr>
      <vt:lpstr>n개의 원판인 경우</vt:lpstr>
      <vt:lpstr>하노이탑 알고리즘</vt:lpstr>
      <vt:lpstr>하노이탑 실행 결과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789</cp:revision>
  <dcterms:created xsi:type="dcterms:W3CDTF">2007-06-29T06:43:39Z</dcterms:created>
  <dcterms:modified xsi:type="dcterms:W3CDTF">2020-08-14T01:45:56Z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