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45"/>
  </p:notesMasterIdLst>
  <p:sldIdLst>
    <p:sldId id="290" r:id="rId2"/>
    <p:sldId id="291" r:id="rId3"/>
    <p:sldId id="261" r:id="rId4"/>
    <p:sldId id="309" r:id="rId5"/>
    <p:sldId id="293" r:id="rId6"/>
    <p:sldId id="292" r:id="rId7"/>
    <p:sldId id="323" r:id="rId8"/>
    <p:sldId id="325" r:id="rId9"/>
    <p:sldId id="326" r:id="rId10"/>
    <p:sldId id="262" r:id="rId11"/>
    <p:sldId id="294" r:id="rId12"/>
    <p:sldId id="295" r:id="rId13"/>
    <p:sldId id="342" r:id="rId14"/>
    <p:sldId id="265" r:id="rId15"/>
    <p:sldId id="296" r:id="rId16"/>
    <p:sldId id="306" r:id="rId17"/>
    <p:sldId id="308" r:id="rId18"/>
    <p:sldId id="298" r:id="rId19"/>
    <p:sldId id="299" r:id="rId20"/>
    <p:sldId id="300" r:id="rId21"/>
    <p:sldId id="263" r:id="rId22"/>
    <p:sldId id="267" r:id="rId23"/>
    <p:sldId id="264" r:id="rId24"/>
    <p:sldId id="268" r:id="rId25"/>
    <p:sldId id="327" r:id="rId26"/>
    <p:sldId id="322" r:id="rId27"/>
    <p:sldId id="312" r:id="rId28"/>
    <p:sldId id="316" r:id="rId29"/>
    <p:sldId id="315" r:id="rId30"/>
    <p:sldId id="301" r:id="rId31"/>
    <p:sldId id="302" r:id="rId32"/>
    <p:sldId id="305" r:id="rId33"/>
    <p:sldId id="319" r:id="rId34"/>
    <p:sldId id="320" r:id="rId35"/>
    <p:sldId id="343" r:id="rId36"/>
    <p:sldId id="303" r:id="rId37"/>
    <p:sldId id="304" r:id="rId38"/>
    <p:sldId id="307" r:id="rId39"/>
    <p:sldId id="266" r:id="rId40"/>
    <p:sldId id="310" r:id="rId41"/>
    <p:sldId id="285" r:id="rId42"/>
    <p:sldId id="284" r:id="rId43"/>
    <p:sldId id="317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6FFFF"/>
    <a:srgbClr val="000066"/>
    <a:srgbClr val="000000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6" autoAdjust="0"/>
    <p:restoredTop sz="89286" autoAdjust="0"/>
  </p:normalViewPr>
  <p:slideViewPr>
    <p:cSldViewPr>
      <p:cViewPr varScale="1">
        <p:scale>
          <a:sx n="71" d="100"/>
          <a:sy n="71" d="100"/>
        </p:scale>
        <p:origin x="569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B451-2D61-4897-B4F0-102FFC114FC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D5EEF-EBFA-4938-98C7-34BF91E74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8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D%B5%E5%BD%A2%E7%BA%BF/5147382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D%B5%E5%BD%A2%E6%9B%B2%E7%BA%BF/1082886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发现土星卫星的天文学家乔凡尼卡西尼对把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卵形线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描绘成轨道有兴趣。像笛卡尔卵形线一样， 笛卡尔卵形线的作法也是基于对椭圆的针线 作法作修改，从而产生更多的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卵形曲线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。卡西尼卵形线是由下列条件所定义的：曲线上所有点到两定点（焦点）的距离之积为常数。卡西尼卵形线是由到两个定点（叫做焦点）距离之积为常数的所有那些点组成的图形。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D5EEF-EBFA-4938-98C7-34BF91E7492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3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983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583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105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86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0695407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300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19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38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flipH="1">
            <a:off x="6821488" y="6357938"/>
            <a:ext cx="531812" cy="404812"/>
          </a:xfrm>
          <a:prstGeom prst="actionButtonForwardNext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AutoShape 14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974013" y="6357938"/>
            <a:ext cx="531812" cy="404812"/>
          </a:xfrm>
          <a:prstGeom prst="actionButtonBeginning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AutoShape 15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6227763" y="6357938"/>
            <a:ext cx="531812" cy="404812"/>
          </a:xfrm>
          <a:prstGeom prst="actionButtonEnd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" name="AutoShape 16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 flipH="1">
            <a:off x="8550275" y="6357938"/>
            <a:ext cx="531813" cy="404812"/>
          </a:xfrm>
          <a:prstGeom prst="actionButtonReturn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8" name="AutoShape 1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397750" y="6357938"/>
            <a:ext cx="531813" cy="404812"/>
          </a:xfrm>
          <a:prstGeom prst="actionButtonBackPrevious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" name="AutoShape 25"/>
          <p:cNvSpPr>
            <a:spLocks noChangeArrowheads="1"/>
          </p:cNvSpPr>
          <p:nvPr userDrawn="1"/>
        </p:nvSpPr>
        <p:spPr bwMode="auto">
          <a:xfrm>
            <a:off x="0" y="620713"/>
            <a:ext cx="9144000" cy="6308725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1" name="矩形 29"/>
          <p:cNvSpPr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solidFill>
            <a:srgbClr val="6666FF">
              <a:alpha val="9294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4" descr="http://a1.att.hudong.com/80/02/013000004360131247100275465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WordArt 18"/>
          <p:cNvSpPr>
            <a:spLocks noChangeArrowheads="1" noChangeShapeType="1" noTextEdit="1"/>
          </p:cNvSpPr>
          <p:nvPr userDrawn="1"/>
        </p:nvSpPr>
        <p:spPr bwMode="auto">
          <a:xfrm>
            <a:off x="1692275" y="188913"/>
            <a:ext cx="3090863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/>
                <a:ea typeface="宋体"/>
              </a:rPr>
              <a:t>第三章 多维随机变量</a:t>
            </a:r>
          </a:p>
        </p:txBody>
      </p:sp>
      <p:sp>
        <p:nvSpPr>
          <p:cNvPr id="16" name="Text Box 20" descr="水滴"/>
          <p:cNvSpPr txBox="1">
            <a:spLocks noChangeArrowheads="1"/>
          </p:cNvSpPr>
          <p:nvPr userDrawn="1"/>
        </p:nvSpPr>
        <p:spPr bwMode="auto">
          <a:xfrm>
            <a:off x="4713882" y="188640"/>
            <a:ext cx="273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—</a:t>
            </a:r>
            <a:r>
              <a:rPr kumimoji="0" lang="zh-CN" altLang="en-US" sz="2000" i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随机变量的独立性</a:t>
            </a:r>
          </a:p>
        </p:txBody>
      </p:sp>
    </p:spTree>
    <p:extLst>
      <p:ext uri="{BB962C8B-B14F-4D97-AF65-F5344CB8AC3E}">
        <p14:creationId xmlns:p14="http://schemas.microsoft.com/office/powerpoint/2010/main" val="11232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067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518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175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rgbClr val="F2F2F2">
            <a:alpha val="2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flipH="1">
            <a:off x="6821488" y="6357938"/>
            <a:ext cx="531812" cy="404812"/>
          </a:xfrm>
          <a:prstGeom prst="actionButtonForwardNext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AutoShape 14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974013" y="6357938"/>
            <a:ext cx="531812" cy="404812"/>
          </a:xfrm>
          <a:prstGeom prst="actionButtonBeginning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15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6227763" y="6357938"/>
            <a:ext cx="531812" cy="404812"/>
          </a:xfrm>
          <a:prstGeom prst="actionButtonEnd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" name="AutoShape 16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 flipH="1">
            <a:off x="8550275" y="6357938"/>
            <a:ext cx="531813" cy="404812"/>
          </a:xfrm>
          <a:prstGeom prst="actionButtonReturn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AutoShape 1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397750" y="6357938"/>
            <a:ext cx="531813" cy="404812"/>
          </a:xfrm>
          <a:prstGeom prst="actionButtonBackPrevious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" name="AutoShape 25"/>
          <p:cNvSpPr>
            <a:spLocks noChangeArrowheads="1"/>
          </p:cNvSpPr>
          <p:nvPr userDrawn="1"/>
        </p:nvSpPr>
        <p:spPr bwMode="auto">
          <a:xfrm>
            <a:off x="0" y="620713"/>
            <a:ext cx="9144000" cy="6308725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9" name="矩形 29"/>
          <p:cNvSpPr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solidFill>
            <a:srgbClr val="6666FF">
              <a:alpha val="9294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24" descr="http://a1.att.hudong.com/80/02/013000004360131247100275465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7"/>
          <p:cNvSpPr txBox="1">
            <a:spLocks noChangeArrowheads="1"/>
          </p:cNvSpPr>
          <p:nvPr userDrawn="1"/>
        </p:nvSpPr>
        <p:spPr bwMode="auto">
          <a:xfrm>
            <a:off x="215900" y="6443663"/>
            <a:ext cx="233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2B54146-4619-47EC-91FA-7CD34D0E5EA1}" type="slidenum">
              <a:rPr lang="en-US" altLang="zh-CN" sz="1800">
                <a:latin typeface="Times New Roman" pitchFamily="18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zh-CN" altLang="en-US" sz="1800" dirty="0">
                <a:latin typeface="Times New Roman" pitchFamily="18" charset="0"/>
              </a:rPr>
              <a:t>页 教师：彭江艳</a:t>
            </a:r>
          </a:p>
        </p:txBody>
      </p:sp>
      <p:sp>
        <p:nvSpPr>
          <p:cNvPr id="14" name="WordArt 18"/>
          <p:cNvSpPr>
            <a:spLocks noChangeArrowheads="1" noChangeShapeType="1" noTextEdit="1"/>
          </p:cNvSpPr>
          <p:nvPr userDrawn="1"/>
        </p:nvSpPr>
        <p:spPr bwMode="auto">
          <a:xfrm>
            <a:off x="2556371" y="152078"/>
            <a:ext cx="3090863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/>
                <a:ea typeface="宋体"/>
              </a:rPr>
              <a:t>第四章 随机变量的数字特征</a:t>
            </a:r>
          </a:p>
        </p:txBody>
      </p:sp>
      <p:sp>
        <p:nvSpPr>
          <p:cNvPr id="15" name="Text Box 20" descr="水滴"/>
          <p:cNvSpPr txBox="1">
            <a:spLocks noChangeArrowheads="1"/>
          </p:cNvSpPr>
          <p:nvPr userDrawn="1"/>
        </p:nvSpPr>
        <p:spPr bwMode="auto">
          <a:xfrm>
            <a:off x="5436096" y="151805"/>
            <a:ext cx="25224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—</a:t>
            </a:r>
            <a:r>
              <a:rPr kumimoji="0" lang="zh-CN" altLang="en-US" sz="2000" i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随机变量的方差</a:t>
            </a:r>
          </a:p>
        </p:txBody>
      </p:sp>
    </p:spTree>
    <p:extLst>
      <p:ext uri="{BB962C8B-B14F-4D97-AF65-F5344CB8AC3E}">
        <p14:creationId xmlns:p14="http://schemas.microsoft.com/office/powerpoint/2010/main" val="380985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24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22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flipH="1">
            <a:off x="6821488" y="6357938"/>
            <a:ext cx="531812" cy="404812"/>
          </a:xfrm>
          <a:prstGeom prst="actionButtonForwardNext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AutoShape 14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974013" y="6357938"/>
            <a:ext cx="531812" cy="404812"/>
          </a:xfrm>
          <a:prstGeom prst="actionButtonBeginning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8" name="AutoShape 15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 flipH="1">
            <a:off x="6227763" y="6357938"/>
            <a:ext cx="531812" cy="404812"/>
          </a:xfrm>
          <a:prstGeom prst="actionButtonEnd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9" name="AutoShape 16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 flipH="1">
            <a:off x="8550275" y="6357938"/>
            <a:ext cx="531813" cy="404812"/>
          </a:xfrm>
          <a:prstGeom prst="actionButtonReturn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0" name="AutoShape 1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flipH="1">
            <a:off x="7397750" y="6357938"/>
            <a:ext cx="531813" cy="404812"/>
          </a:xfrm>
          <a:prstGeom prst="actionButtonBackPrevious">
            <a:avLst/>
          </a:prstGeom>
          <a:solidFill>
            <a:srgbClr val="6699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" name="AutoShape 25"/>
          <p:cNvSpPr>
            <a:spLocks noChangeArrowheads="1"/>
          </p:cNvSpPr>
          <p:nvPr userDrawn="1"/>
        </p:nvSpPr>
        <p:spPr bwMode="auto">
          <a:xfrm>
            <a:off x="-61912" y="602950"/>
            <a:ext cx="9144000" cy="6308725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032" name="Text Box 27"/>
          <p:cNvSpPr txBox="1">
            <a:spLocks noChangeArrowheads="1"/>
          </p:cNvSpPr>
          <p:nvPr userDrawn="1"/>
        </p:nvSpPr>
        <p:spPr bwMode="auto">
          <a:xfrm>
            <a:off x="215900" y="6443663"/>
            <a:ext cx="233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35F640E-2EA2-49D3-8AC9-10B82C392478}" type="slidenum">
              <a:rPr lang="en-US" altLang="zh-CN" sz="1800">
                <a:latin typeface="Times New Roman" pitchFamily="18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zh-CN" altLang="en-US" sz="1800" dirty="0">
                <a:latin typeface="Times New Roman" pitchFamily="18" charset="0"/>
              </a:rPr>
              <a:t>页 教师：彭江艳</a:t>
            </a:r>
          </a:p>
        </p:txBody>
      </p:sp>
      <p:sp>
        <p:nvSpPr>
          <p:cNvPr id="1034" name="矩形 19"/>
          <p:cNvSpPr>
            <a:spLocks noChangeArrowheads="1"/>
          </p:cNvSpPr>
          <p:nvPr userDrawn="1"/>
        </p:nvSpPr>
        <p:spPr bwMode="auto">
          <a:xfrm>
            <a:off x="0" y="-26988"/>
            <a:ext cx="9144000" cy="642938"/>
          </a:xfrm>
          <a:prstGeom prst="rect">
            <a:avLst/>
          </a:prstGeom>
          <a:solidFill>
            <a:srgbClr val="6666FF">
              <a:alpha val="9294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5" name="Picture 24" descr="http://a1.att.hudong.com/80/02/01300000436013124710027546502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WordArt 18"/>
          <p:cNvSpPr>
            <a:spLocks noChangeArrowheads="1" noChangeShapeType="1" noTextEdit="1"/>
          </p:cNvSpPr>
          <p:nvPr userDrawn="1"/>
        </p:nvSpPr>
        <p:spPr bwMode="auto">
          <a:xfrm>
            <a:off x="2339752" y="153145"/>
            <a:ext cx="3384376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/>
                <a:ea typeface="宋体"/>
              </a:rPr>
              <a:t>第四章  随机变量的数字特征</a:t>
            </a:r>
          </a:p>
        </p:txBody>
      </p:sp>
      <p:sp>
        <p:nvSpPr>
          <p:cNvPr id="14" name="Text Box 20" descr="水滴"/>
          <p:cNvSpPr txBox="1">
            <a:spLocks noChangeArrowheads="1"/>
          </p:cNvSpPr>
          <p:nvPr userDrawn="1"/>
        </p:nvSpPr>
        <p:spPr bwMode="auto">
          <a:xfrm>
            <a:off x="5721871" y="116632"/>
            <a:ext cx="2522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en-US" altLang="zh-CN" sz="2000" dirty="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—</a:t>
            </a:r>
            <a:r>
              <a:rPr kumimoji="0" lang="zh-CN" altLang="en-US" sz="2000" i="1" dirty="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随机变量的方差</a:t>
            </a:r>
          </a:p>
        </p:txBody>
      </p:sp>
    </p:spTree>
    <p:extLst>
      <p:ext uri="{BB962C8B-B14F-4D97-AF65-F5344CB8AC3E}">
        <p14:creationId xmlns:p14="http://schemas.microsoft.com/office/powerpoint/2010/main" val="54927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hyperlink" Target="../../&#20363;&#39064;/ex4/ex4_2.ppt#-1,1,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40.wmf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4.wmf"/><Relationship Id="rId24" Type="http://schemas.openxmlformats.org/officeDocument/2006/relationships/image" Target="../media/image50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oleObject" Target="../embeddings/oleObject48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6.wmf"/><Relationship Id="rId18" Type="http://schemas.openxmlformats.org/officeDocument/2006/relationships/image" Target="../media/image11.gi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8.w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0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66.wmf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0.wmf"/><Relationship Id="rId24" Type="http://schemas.openxmlformats.org/officeDocument/2006/relationships/image" Target="../media/image76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oleObject" Target="../embeddings/oleObject73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9.bin"/><Relationship Id="rId22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2.wmf"/><Relationship Id="rId3" Type="http://schemas.openxmlformats.org/officeDocument/2006/relationships/image" Target="../media/image77.wmf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79.wmf"/><Relationship Id="rId12" Type="http://schemas.openxmlformats.org/officeDocument/2006/relationships/image" Target="../media/image11.gif"/><Relationship Id="rId17" Type="http://schemas.openxmlformats.org/officeDocument/2006/relationships/oleObject" Target="../embeddings/oleObject81.bin"/><Relationship Id="rId2" Type="http://schemas.openxmlformats.org/officeDocument/2006/relationships/oleObject" Target="../embeddings/oleObject74.bin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6.wmf"/><Relationship Id="rId5" Type="http://schemas.openxmlformats.org/officeDocument/2006/relationships/image" Target="../media/image78.wmf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2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0.wmf"/><Relationship Id="rId14" Type="http://schemas.openxmlformats.org/officeDocument/2006/relationships/image" Target="../media/image75.wmf"/><Relationship Id="rId22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3.wmf"/><Relationship Id="rId26" Type="http://schemas.openxmlformats.org/officeDocument/2006/relationships/oleObject" Target="../embeddings/oleObject95.bin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94.wmf"/><Relationship Id="rId34" Type="http://schemas.openxmlformats.org/officeDocument/2006/relationships/oleObject" Target="../embeddings/oleObject99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1.bin"/><Relationship Id="rId25" Type="http://schemas.openxmlformats.org/officeDocument/2006/relationships/image" Target="../media/image96.wmf"/><Relationship Id="rId33" Type="http://schemas.openxmlformats.org/officeDocument/2006/relationships/image" Target="../media/image100.wmf"/><Relationship Id="rId2" Type="http://schemas.openxmlformats.org/officeDocument/2006/relationships/hyperlink" Target="ex4_1.ppt#-1,1,11" TargetMode="External"/><Relationship Id="rId16" Type="http://schemas.openxmlformats.org/officeDocument/2006/relationships/image" Target="../media/image92.wmf"/><Relationship Id="rId20" Type="http://schemas.openxmlformats.org/officeDocument/2006/relationships/oleObject" Target="../embeddings/oleObject92.bin"/><Relationship Id="rId29" Type="http://schemas.openxmlformats.org/officeDocument/2006/relationships/image" Target="../media/image9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8.bin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image" Target="../media/image95.wmf"/><Relationship Id="rId28" Type="http://schemas.openxmlformats.org/officeDocument/2006/relationships/oleObject" Target="../embeddings/oleObject96.bin"/><Relationship Id="rId10" Type="http://schemas.openxmlformats.org/officeDocument/2006/relationships/image" Target="../media/image89.wmf"/><Relationship Id="rId19" Type="http://schemas.openxmlformats.org/officeDocument/2006/relationships/image" Target="../media/image11.gif"/><Relationship Id="rId31" Type="http://schemas.openxmlformats.org/officeDocument/2006/relationships/image" Target="../media/image9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1.wmf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97.wmf"/><Relationship Id="rId30" Type="http://schemas.openxmlformats.org/officeDocument/2006/relationships/oleObject" Target="../embeddings/oleObject97.bin"/><Relationship Id="rId35" Type="http://schemas.openxmlformats.org/officeDocument/2006/relationships/image" Target="../media/image101.wmf"/><Relationship Id="rId8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1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3.bin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02.wmf"/><Relationship Id="rId21" Type="http://schemas.openxmlformats.org/officeDocument/2006/relationships/image" Target="../media/image111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6.bin"/><Relationship Id="rId22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27.wmf"/><Relationship Id="rId2" Type="http://schemas.openxmlformats.org/officeDocument/2006/relationships/oleObject" Target="../embeddings/oleObject118.bin"/><Relationship Id="rId16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26.wmf"/><Relationship Id="rId7" Type="http://schemas.openxmlformats.org/officeDocument/2006/relationships/image" Target="../media/image129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7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0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49.bin"/><Relationship Id="rId26" Type="http://schemas.openxmlformats.org/officeDocument/2006/relationships/image" Target="../media/image11.gif"/><Relationship Id="rId3" Type="http://schemas.openxmlformats.org/officeDocument/2006/relationships/image" Target="../media/image135.wmf"/><Relationship Id="rId21" Type="http://schemas.openxmlformats.org/officeDocument/2006/relationships/image" Target="../media/image144.wmf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42.wmf"/><Relationship Id="rId25" Type="http://schemas.openxmlformats.org/officeDocument/2006/relationships/image" Target="../media/image146.wmf"/><Relationship Id="rId2" Type="http://schemas.openxmlformats.org/officeDocument/2006/relationships/oleObject" Target="../embeddings/oleObject141.bin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9.wmf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23" Type="http://schemas.openxmlformats.org/officeDocument/2006/relationships/image" Target="../media/image145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43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2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image" Target="../media/image147.wmf"/><Relationship Id="rId21" Type="http://schemas.openxmlformats.org/officeDocument/2006/relationships/image" Target="../media/image156.wm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4.wmf"/><Relationship Id="rId25" Type="http://schemas.openxmlformats.org/officeDocument/2006/relationships/image" Target="../media/image158.wmf"/><Relationship Id="rId2" Type="http://schemas.openxmlformats.org/officeDocument/2006/relationships/oleObject" Target="../embeddings/oleObject153.bin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6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1.wmf"/><Relationship Id="rId24" Type="http://schemas.openxmlformats.org/officeDocument/2006/relationships/oleObject" Target="../embeddings/oleObject164.bin"/><Relationship Id="rId32" Type="http://schemas.openxmlformats.org/officeDocument/2006/relationships/image" Target="../media/image16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166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55.wmf"/><Relationship Id="rId31" Type="http://schemas.openxmlformats.org/officeDocument/2006/relationships/oleObject" Target="../embeddings/oleObject16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59.wmf"/><Relationship Id="rId30" Type="http://schemas.openxmlformats.org/officeDocument/2006/relationships/image" Target="../media/image11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162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9.w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7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1.wmf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7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188.bin"/><Relationship Id="rId3" Type="http://schemas.openxmlformats.org/officeDocument/2006/relationships/image" Target="../media/image176.wmf"/><Relationship Id="rId21" Type="http://schemas.openxmlformats.org/officeDocument/2006/relationships/image" Target="../media/image185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83.wmf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8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200.bin"/><Relationship Id="rId3" Type="http://schemas.openxmlformats.org/officeDocument/2006/relationships/image" Target="../media/image188.wmf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95.w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196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Text Box 163"/>
          <p:cNvSpPr txBox="1">
            <a:spLocks noChangeArrowheads="1"/>
          </p:cNvSpPr>
          <p:nvPr/>
        </p:nvSpPr>
        <p:spPr bwMode="auto">
          <a:xfrm>
            <a:off x="107504" y="3407122"/>
            <a:ext cx="868680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altLang="zh-CN" sz="2800" b="1" dirty="0"/>
              <a:t>                                         =10×0.5+9×0.2+8×0.1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altLang="zh-CN" sz="2800" b="1" dirty="0"/>
              <a:t>+7×0.1+6×0.05+ 5×0.05</a:t>
            </a:r>
            <a:endParaRPr lang="zh-CN" altLang="en-US" sz="2800" b="1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024384" y="677639"/>
            <a:ext cx="6796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已知甲乙两名射击运动员的历史记录为</a:t>
            </a:r>
            <a:r>
              <a:rPr lang="en-US" altLang="zh-CN" sz="2800" b="1" dirty="0"/>
              <a:t>:</a:t>
            </a: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442466" y="1268760"/>
            <a:ext cx="8450263" cy="2117725"/>
            <a:chOff x="-91" y="960"/>
            <a:chExt cx="5323" cy="1334"/>
          </a:xfrm>
        </p:grpSpPr>
        <p:sp>
          <p:nvSpPr>
            <p:cNvPr id="2061" name="Rectangle 70"/>
            <p:cNvSpPr>
              <a:spLocks noChangeArrowheads="1"/>
            </p:cNvSpPr>
            <p:nvPr/>
          </p:nvSpPr>
          <p:spPr bwMode="auto">
            <a:xfrm>
              <a:off x="3984" y="1286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</a:t>
              </a:r>
            </a:p>
          </p:txBody>
        </p:sp>
        <p:sp>
          <p:nvSpPr>
            <p:cNvPr id="2062" name="Rectangle 69"/>
            <p:cNvSpPr>
              <a:spLocks noChangeArrowheads="1"/>
            </p:cNvSpPr>
            <p:nvPr/>
          </p:nvSpPr>
          <p:spPr bwMode="auto">
            <a:xfrm>
              <a:off x="3456" y="1286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0.05</a:t>
              </a:r>
            </a:p>
          </p:txBody>
        </p:sp>
        <p:sp>
          <p:nvSpPr>
            <p:cNvPr id="2063" name="Rectangle 68"/>
            <p:cNvSpPr>
              <a:spLocks noChangeArrowheads="1"/>
            </p:cNvSpPr>
            <p:nvPr/>
          </p:nvSpPr>
          <p:spPr bwMode="auto">
            <a:xfrm>
              <a:off x="2928" y="1286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0.05</a:t>
              </a:r>
            </a:p>
          </p:txBody>
        </p:sp>
        <p:sp>
          <p:nvSpPr>
            <p:cNvPr id="2064" name="Rectangle 67"/>
            <p:cNvSpPr>
              <a:spLocks noChangeArrowheads="1"/>
            </p:cNvSpPr>
            <p:nvPr/>
          </p:nvSpPr>
          <p:spPr bwMode="auto">
            <a:xfrm>
              <a:off x="2400" y="1286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0.1</a:t>
              </a:r>
            </a:p>
          </p:txBody>
        </p:sp>
        <p:sp>
          <p:nvSpPr>
            <p:cNvPr id="2065" name="Rectangle 66"/>
            <p:cNvSpPr>
              <a:spLocks noChangeArrowheads="1"/>
            </p:cNvSpPr>
            <p:nvPr/>
          </p:nvSpPr>
          <p:spPr bwMode="auto">
            <a:xfrm>
              <a:off x="1872" y="1286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0.1</a:t>
              </a:r>
            </a:p>
          </p:txBody>
        </p:sp>
        <p:sp>
          <p:nvSpPr>
            <p:cNvPr id="2066" name="Rectangle 65"/>
            <p:cNvSpPr>
              <a:spLocks noChangeArrowheads="1"/>
            </p:cNvSpPr>
            <p:nvPr/>
          </p:nvSpPr>
          <p:spPr bwMode="auto">
            <a:xfrm>
              <a:off x="1392" y="1286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0.2</a:t>
              </a:r>
            </a:p>
          </p:txBody>
        </p:sp>
        <p:sp>
          <p:nvSpPr>
            <p:cNvPr id="2067" name="Rectangle 64"/>
            <p:cNvSpPr>
              <a:spLocks noChangeArrowheads="1"/>
            </p:cNvSpPr>
            <p:nvPr/>
          </p:nvSpPr>
          <p:spPr bwMode="auto">
            <a:xfrm>
              <a:off x="912" y="1286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0.5</a:t>
              </a:r>
            </a:p>
          </p:txBody>
        </p:sp>
        <p:sp>
          <p:nvSpPr>
            <p:cNvPr id="2068" name="Rectangle 63"/>
            <p:cNvSpPr>
              <a:spLocks noChangeArrowheads="1"/>
            </p:cNvSpPr>
            <p:nvPr/>
          </p:nvSpPr>
          <p:spPr bwMode="auto">
            <a:xfrm>
              <a:off x="0" y="1286"/>
              <a:ext cx="9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 b="1" i="1"/>
                <a:t>P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x</a:t>
              </a:r>
              <a:r>
                <a:rPr lang="en-US" altLang="zh-CN" sz="2800" b="1" i="1" baseline="-25000"/>
                <a:t>i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2069" name="Rectangle 62"/>
            <p:cNvSpPr>
              <a:spLocks noChangeArrowheads="1"/>
            </p:cNvSpPr>
            <p:nvPr/>
          </p:nvSpPr>
          <p:spPr bwMode="auto">
            <a:xfrm>
              <a:off x="3984" y="960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</a:t>
              </a:r>
            </a:p>
          </p:txBody>
        </p:sp>
        <p:sp>
          <p:nvSpPr>
            <p:cNvPr id="2070" name="Rectangle 61"/>
            <p:cNvSpPr>
              <a:spLocks noChangeArrowheads="1"/>
            </p:cNvSpPr>
            <p:nvPr/>
          </p:nvSpPr>
          <p:spPr bwMode="auto">
            <a:xfrm>
              <a:off x="3456" y="960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5</a:t>
              </a:r>
            </a:p>
          </p:txBody>
        </p:sp>
        <p:sp>
          <p:nvSpPr>
            <p:cNvPr id="2071" name="Rectangle 60"/>
            <p:cNvSpPr>
              <a:spLocks noChangeArrowheads="1"/>
            </p:cNvSpPr>
            <p:nvPr/>
          </p:nvSpPr>
          <p:spPr bwMode="auto">
            <a:xfrm>
              <a:off x="2928" y="960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6</a:t>
              </a:r>
            </a:p>
          </p:txBody>
        </p:sp>
        <p:sp>
          <p:nvSpPr>
            <p:cNvPr id="2072" name="Rectangle 59"/>
            <p:cNvSpPr>
              <a:spLocks noChangeArrowheads="1"/>
            </p:cNvSpPr>
            <p:nvPr/>
          </p:nvSpPr>
          <p:spPr bwMode="auto">
            <a:xfrm>
              <a:off x="2400" y="960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7</a:t>
              </a:r>
            </a:p>
          </p:txBody>
        </p:sp>
        <p:sp>
          <p:nvSpPr>
            <p:cNvPr id="2073" name="Rectangle 58"/>
            <p:cNvSpPr>
              <a:spLocks noChangeArrowheads="1"/>
            </p:cNvSpPr>
            <p:nvPr/>
          </p:nvSpPr>
          <p:spPr bwMode="auto">
            <a:xfrm>
              <a:off x="1872" y="960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8</a:t>
              </a:r>
            </a:p>
          </p:txBody>
        </p:sp>
        <p:sp>
          <p:nvSpPr>
            <p:cNvPr id="2074" name="Rectangle 57"/>
            <p:cNvSpPr>
              <a:spLocks noChangeArrowheads="1"/>
            </p:cNvSpPr>
            <p:nvPr/>
          </p:nvSpPr>
          <p:spPr bwMode="auto">
            <a:xfrm>
              <a:off x="1392" y="960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9</a:t>
              </a:r>
            </a:p>
          </p:txBody>
        </p:sp>
        <p:sp>
          <p:nvSpPr>
            <p:cNvPr id="2075" name="Rectangle 56"/>
            <p:cNvSpPr>
              <a:spLocks noChangeArrowheads="1"/>
            </p:cNvSpPr>
            <p:nvPr/>
          </p:nvSpPr>
          <p:spPr bwMode="auto">
            <a:xfrm>
              <a:off x="912" y="960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10</a:t>
              </a:r>
            </a:p>
          </p:txBody>
        </p:sp>
        <p:sp>
          <p:nvSpPr>
            <p:cNvPr id="2076" name="Rectangle 55"/>
            <p:cNvSpPr>
              <a:spLocks noChangeArrowheads="1"/>
            </p:cNvSpPr>
            <p:nvPr/>
          </p:nvSpPr>
          <p:spPr bwMode="auto">
            <a:xfrm>
              <a:off x="-91" y="960"/>
              <a:ext cx="124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2800" b="1" i="1" dirty="0"/>
                <a:t> X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击中环数</a:t>
              </a:r>
              <a:r>
                <a:rPr lang="en-US" altLang="zh-CN" sz="2000" b="1" dirty="0"/>
                <a:t>)</a:t>
              </a:r>
            </a:p>
          </p:txBody>
        </p:sp>
        <p:sp>
          <p:nvSpPr>
            <p:cNvPr id="2077" name="Line 71"/>
            <p:cNvSpPr>
              <a:spLocks noChangeShapeType="1"/>
            </p:cNvSpPr>
            <p:nvPr/>
          </p:nvSpPr>
          <p:spPr bwMode="auto">
            <a:xfrm>
              <a:off x="0" y="960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8" name="Line 72"/>
            <p:cNvSpPr>
              <a:spLocks noChangeShapeType="1"/>
            </p:cNvSpPr>
            <p:nvPr/>
          </p:nvSpPr>
          <p:spPr bwMode="auto">
            <a:xfrm>
              <a:off x="0" y="1286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9" name="Line 73"/>
            <p:cNvSpPr>
              <a:spLocks noChangeShapeType="1"/>
            </p:cNvSpPr>
            <p:nvPr/>
          </p:nvSpPr>
          <p:spPr bwMode="auto">
            <a:xfrm>
              <a:off x="0" y="1612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0" name="Line 74"/>
            <p:cNvSpPr>
              <a:spLocks noChangeShapeType="1"/>
            </p:cNvSpPr>
            <p:nvPr/>
          </p:nvSpPr>
          <p:spPr bwMode="auto">
            <a:xfrm>
              <a:off x="0" y="96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1" name="Line 75"/>
            <p:cNvSpPr>
              <a:spLocks noChangeShapeType="1"/>
            </p:cNvSpPr>
            <p:nvPr/>
          </p:nvSpPr>
          <p:spPr bwMode="auto">
            <a:xfrm>
              <a:off x="912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2" name="Line 76"/>
            <p:cNvSpPr>
              <a:spLocks noChangeShapeType="1"/>
            </p:cNvSpPr>
            <p:nvPr/>
          </p:nvSpPr>
          <p:spPr bwMode="auto">
            <a:xfrm>
              <a:off x="1392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3" name="Line 77"/>
            <p:cNvSpPr>
              <a:spLocks noChangeShapeType="1"/>
            </p:cNvSpPr>
            <p:nvPr/>
          </p:nvSpPr>
          <p:spPr bwMode="auto">
            <a:xfrm>
              <a:off x="1872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4" name="Line 78"/>
            <p:cNvSpPr>
              <a:spLocks noChangeShapeType="1"/>
            </p:cNvSpPr>
            <p:nvPr/>
          </p:nvSpPr>
          <p:spPr bwMode="auto">
            <a:xfrm>
              <a:off x="2400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5" name="Line 79"/>
            <p:cNvSpPr>
              <a:spLocks noChangeShapeType="1"/>
            </p:cNvSpPr>
            <p:nvPr/>
          </p:nvSpPr>
          <p:spPr bwMode="auto">
            <a:xfrm>
              <a:off x="2928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6" name="Line 80"/>
            <p:cNvSpPr>
              <a:spLocks noChangeShapeType="1"/>
            </p:cNvSpPr>
            <p:nvPr/>
          </p:nvSpPr>
          <p:spPr bwMode="auto">
            <a:xfrm>
              <a:off x="3456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7" name="Line 81"/>
            <p:cNvSpPr>
              <a:spLocks noChangeShapeType="1"/>
            </p:cNvSpPr>
            <p:nvPr/>
          </p:nvSpPr>
          <p:spPr bwMode="auto">
            <a:xfrm>
              <a:off x="3984" y="96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8" name="Line 82"/>
            <p:cNvSpPr>
              <a:spLocks noChangeShapeType="1"/>
            </p:cNvSpPr>
            <p:nvPr/>
          </p:nvSpPr>
          <p:spPr bwMode="auto">
            <a:xfrm>
              <a:off x="4560" y="96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" name="Rectangle 96"/>
            <p:cNvSpPr>
              <a:spLocks noChangeArrowheads="1"/>
            </p:cNvSpPr>
            <p:nvPr/>
          </p:nvSpPr>
          <p:spPr bwMode="auto">
            <a:xfrm>
              <a:off x="3984" y="1958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</a:t>
              </a:r>
            </a:p>
          </p:txBody>
        </p:sp>
        <p:sp>
          <p:nvSpPr>
            <p:cNvPr id="2090" name="Rectangle 97"/>
            <p:cNvSpPr>
              <a:spLocks noChangeArrowheads="1"/>
            </p:cNvSpPr>
            <p:nvPr/>
          </p:nvSpPr>
          <p:spPr bwMode="auto">
            <a:xfrm>
              <a:off x="3456" y="195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0.1</a:t>
              </a:r>
            </a:p>
          </p:txBody>
        </p:sp>
        <p:sp>
          <p:nvSpPr>
            <p:cNvPr id="2091" name="Rectangle 98"/>
            <p:cNvSpPr>
              <a:spLocks noChangeArrowheads="1"/>
            </p:cNvSpPr>
            <p:nvPr/>
          </p:nvSpPr>
          <p:spPr bwMode="auto">
            <a:xfrm>
              <a:off x="2928" y="196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0.1</a:t>
              </a:r>
            </a:p>
          </p:txBody>
        </p:sp>
        <p:sp>
          <p:nvSpPr>
            <p:cNvPr id="2092" name="Rectangle 99"/>
            <p:cNvSpPr>
              <a:spLocks noChangeArrowheads="1"/>
            </p:cNvSpPr>
            <p:nvPr/>
          </p:nvSpPr>
          <p:spPr bwMode="auto">
            <a:xfrm>
              <a:off x="2400" y="195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0.03</a:t>
              </a:r>
            </a:p>
          </p:txBody>
        </p:sp>
        <p:sp>
          <p:nvSpPr>
            <p:cNvPr id="2093" name="Rectangle 100"/>
            <p:cNvSpPr>
              <a:spLocks noChangeArrowheads="1"/>
            </p:cNvSpPr>
            <p:nvPr/>
          </p:nvSpPr>
          <p:spPr bwMode="auto">
            <a:xfrm>
              <a:off x="1872" y="195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0.02</a:t>
              </a:r>
            </a:p>
          </p:txBody>
        </p:sp>
        <p:sp>
          <p:nvSpPr>
            <p:cNvPr id="2094" name="Rectangle 101"/>
            <p:cNvSpPr>
              <a:spLocks noChangeArrowheads="1"/>
            </p:cNvSpPr>
            <p:nvPr/>
          </p:nvSpPr>
          <p:spPr bwMode="auto">
            <a:xfrm>
              <a:off x="1344" y="1958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0.05</a:t>
              </a:r>
            </a:p>
          </p:txBody>
        </p:sp>
        <p:sp>
          <p:nvSpPr>
            <p:cNvPr id="2095" name="Rectangle 102"/>
            <p:cNvSpPr>
              <a:spLocks noChangeArrowheads="1"/>
            </p:cNvSpPr>
            <p:nvPr/>
          </p:nvSpPr>
          <p:spPr bwMode="auto">
            <a:xfrm>
              <a:off x="912" y="1958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0.7</a:t>
              </a:r>
            </a:p>
          </p:txBody>
        </p:sp>
        <p:sp>
          <p:nvSpPr>
            <p:cNvPr id="2096" name="Rectangle 103"/>
            <p:cNvSpPr>
              <a:spLocks noChangeArrowheads="1"/>
            </p:cNvSpPr>
            <p:nvPr/>
          </p:nvSpPr>
          <p:spPr bwMode="auto">
            <a:xfrm>
              <a:off x="0" y="1958"/>
              <a:ext cx="9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800" b="1" i="1"/>
                <a:t>P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y</a:t>
              </a:r>
              <a:r>
                <a:rPr lang="en-US" altLang="zh-CN" sz="2800" b="1" i="1" baseline="-25000"/>
                <a:t>k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2097" name="Rectangle 104"/>
            <p:cNvSpPr>
              <a:spLocks noChangeArrowheads="1"/>
            </p:cNvSpPr>
            <p:nvPr/>
          </p:nvSpPr>
          <p:spPr bwMode="auto">
            <a:xfrm>
              <a:off x="3984" y="1632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0</a:t>
              </a:r>
            </a:p>
          </p:txBody>
        </p:sp>
        <p:sp>
          <p:nvSpPr>
            <p:cNvPr id="2098" name="Rectangle 105"/>
            <p:cNvSpPr>
              <a:spLocks noChangeArrowheads="1"/>
            </p:cNvSpPr>
            <p:nvPr/>
          </p:nvSpPr>
          <p:spPr bwMode="auto">
            <a:xfrm>
              <a:off x="3456" y="163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5</a:t>
              </a:r>
            </a:p>
          </p:txBody>
        </p:sp>
        <p:sp>
          <p:nvSpPr>
            <p:cNvPr id="2099" name="Rectangle 106"/>
            <p:cNvSpPr>
              <a:spLocks noChangeArrowheads="1"/>
            </p:cNvSpPr>
            <p:nvPr/>
          </p:nvSpPr>
          <p:spPr bwMode="auto">
            <a:xfrm>
              <a:off x="2928" y="163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6</a:t>
              </a:r>
            </a:p>
          </p:txBody>
        </p:sp>
        <p:sp>
          <p:nvSpPr>
            <p:cNvPr id="2100" name="Rectangle 107"/>
            <p:cNvSpPr>
              <a:spLocks noChangeArrowheads="1"/>
            </p:cNvSpPr>
            <p:nvPr/>
          </p:nvSpPr>
          <p:spPr bwMode="auto">
            <a:xfrm>
              <a:off x="2400" y="163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7</a:t>
              </a:r>
            </a:p>
          </p:txBody>
        </p:sp>
        <p:sp>
          <p:nvSpPr>
            <p:cNvPr id="2101" name="Rectangle 108"/>
            <p:cNvSpPr>
              <a:spLocks noChangeArrowheads="1"/>
            </p:cNvSpPr>
            <p:nvPr/>
          </p:nvSpPr>
          <p:spPr bwMode="auto">
            <a:xfrm>
              <a:off x="1872" y="163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8</a:t>
              </a:r>
            </a:p>
          </p:txBody>
        </p:sp>
        <p:sp>
          <p:nvSpPr>
            <p:cNvPr id="2102" name="Rectangle 109"/>
            <p:cNvSpPr>
              <a:spLocks noChangeArrowheads="1"/>
            </p:cNvSpPr>
            <p:nvPr/>
          </p:nvSpPr>
          <p:spPr bwMode="auto">
            <a:xfrm>
              <a:off x="1344" y="1632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9</a:t>
              </a:r>
            </a:p>
          </p:txBody>
        </p:sp>
        <p:sp>
          <p:nvSpPr>
            <p:cNvPr id="2103" name="Rectangle 110"/>
            <p:cNvSpPr>
              <a:spLocks noChangeArrowheads="1"/>
            </p:cNvSpPr>
            <p:nvPr/>
          </p:nvSpPr>
          <p:spPr bwMode="auto">
            <a:xfrm>
              <a:off x="912" y="1632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/>
                <a:t>10</a:t>
              </a:r>
            </a:p>
          </p:txBody>
        </p:sp>
        <p:sp>
          <p:nvSpPr>
            <p:cNvPr id="2104" name="Rectangle 111"/>
            <p:cNvSpPr>
              <a:spLocks noChangeArrowheads="1"/>
            </p:cNvSpPr>
            <p:nvPr/>
          </p:nvSpPr>
          <p:spPr bwMode="auto">
            <a:xfrm>
              <a:off x="-80" y="1632"/>
              <a:ext cx="10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2800" b="1" i="1" dirty="0"/>
                <a:t> Y</a:t>
              </a:r>
              <a:r>
                <a:rPr lang="en-US" altLang="zh-CN" sz="2000" dirty="0"/>
                <a:t>(</a:t>
              </a:r>
              <a:r>
                <a:rPr lang="zh-CN" altLang="en-US" sz="2000" dirty="0"/>
                <a:t>击中环数</a:t>
              </a:r>
              <a:r>
                <a:rPr lang="en-US" altLang="zh-CN" sz="2000" dirty="0"/>
                <a:t>)</a:t>
              </a:r>
            </a:p>
            <a:p>
              <a:pPr algn="l">
                <a:spcBef>
                  <a:spcPct val="20000"/>
                </a:spcBef>
              </a:pPr>
              <a:endParaRPr lang="en-US" altLang="zh-CN" sz="2800" b="1" i="1" dirty="0"/>
            </a:p>
          </p:txBody>
        </p:sp>
        <p:sp>
          <p:nvSpPr>
            <p:cNvPr id="2105" name="Line 112"/>
            <p:cNvSpPr>
              <a:spLocks noChangeShapeType="1"/>
            </p:cNvSpPr>
            <p:nvPr/>
          </p:nvSpPr>
          <p:spPr bwMode="auto">
            <a:xfrm>
              <a:off x="0" y="1632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6" name="Line 113"/>
            <p:cNvSpPr>
              <a:spLocks noChangeShapeType="1"/>
            </p:cNvSpPr>
            <p:nvPr/>
          </p:nvSpPr>
          <p:spPr bwMode="auto">
            <a:xfrm>
              <a:off x="0" y="195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7" name="Line 114"/>
            <p:cNvSpPr>
              <a:spLocks noChangeShapeType="1"/>
            </p:cNvSpPr>
            <p:nvPr/>
          </p:nvSpPr>
          <p:spPr bwMode="auto">
            <a:xfrm>
              <a:off x="0" y="2284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8" name="Line 115"/>
            <p:cNvSpPr>
              <a:spLocks noChangeShapeType="1"/>
            </p:cNvSpPr>
            <p:nvPr/>
          </p:nvSpPr>
          <p:spPr bwMode="auto">
            <a:xfrm>
              <a:off x="0" y="1632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" name="Line 116"/>
            <p:cNvSpPr>
              <a:spLocks noChangeShapeType="1"/>
            </p:cNvSpPr>
            <p:nvPr/>
          </p:nvSpPr>
          <p:spPr bwMode="auto">
            <a:xfrm>
              <a:off x="912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" name="Line 117"/>
            <p:cNvSpPr>
              <a:spLocks noChangeShapeType="1"/>
            </p:cNvSpPr>
            <p:nvPr/>
          </p:nvSpPr>
          <p:spPr bwMode="auto">
            <a:xfrm>
              <a:off x="1344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1" name="Line 118"/>
            <p:cNvSpPr>
              <a:spLocks noChangeShapeType="1"/>
            </p:cNvSpPr>
            <p:nvPr/>
          </p:nvSpPr>
          <p:spPr bwMode="auto">
            <a:xfrm>
              <a:off x="1872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2" name="Line 119"/>
            <p:cNvSpPr>
              <a:spLocks noChangeShapeType="1"/>
            </p:cNvSpPr>
            <p:nvPr/>
          </p:nvSpPr>
          <p:spPr bwMode="auto">
            <a:xfrm>
              <a:off x="2400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3" name="Line 120"/>
            <p:cNvSpPr>
              <a:spLocks noChangeShapeType="1"/>
            </p:cNvSpPr>
            <p:nvPr/>
          </p:nvSpPr>
          <p:spPr bwMode="auto">
            <a:xfrm>
              <a:off x="2928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4" name="Line 121"/>
            <p:cNvSpPr>
              <a:spLocks noChangeShapeType="1"/>
            </p:cNvSpPr>
            <p:nvPr/>
          </p:nvSpPr>
          <p:spPr bwMode="auto">
            <a:xfrm>
              <a:off x="3456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5" name="Line 122"/>
            <p:cNvSpPr>
              <a:spLocks noChangeShapeType="1"/>
            </p:cNvSpPr>
            <p:nvPr/>
          </p:nvSpPr>
          <p:spPr bwMode="auto">
            <a:xfrm>
              <a:off x="3984" y="163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6" name="Line 123"/>
            <p:cNvSpPr>
              <a:spLocks noChangeShapeType="1"/>
            </p:cNvSpPr>
            <p:nvPr/>
          </p:nvSpPr>
          <p:spPr bwMode="auto">
            <a:xfrm>
              <a:off x="4560" y="1632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7" name="Text Box 128"/>
            <p:cNvSpPr txBox="1">
              <a:spLocks noChangeArrowheads="1"/>
            </p:cNvSpPr>
            <p:nvPr/>
          </p:nvSpPr>
          <p:spPr bwMode="auto">
            <a:xfrm>
              <a:off x="4656" y="115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甲</a:t>
              </a:r>
            </a:p>
          </p:txBody>
        </p:sp>
        <p:sp>
          <p:nvSpPr>
            <p:cNvPr id="2118" name="Text Box 129"/>
            <p:cNvSpPr txBox="1">
              <a:spLocks noChangeArrowheads="1"/>
            </p:cNvSpPr>
            <p:nvPr/>
          </p:nvSpPr>
          <p:spPr bwMode="auto">
            <a:xfrm>
              <a:off x="4656" y="18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乙</a:t>
              </a:r>
            </a:p>
          </p:txBody>
        </p:sp>
      </p:grpSp>
      <p:sp>
        <p:nvSpPr>
          <p:cNvPr id="5259" name="Text Box 139"/>
          <p:cNvSpPr txBox="1">
            <a:spLocks noChangeArrowheads="1"/>
          </p:cNvSpPr>
          <p:nvPr/>
        </p:nvSpPr>
        <p:spPr bwMode="auto">
          <a:xfrm>
            <a:off x="205929" y="3415060"/>
            <a:ext cx="20621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 i="1" dirty="0"/>
              <a:t>   E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)=</a:t>
            </a:r>
            <a:endParaRPr lang="zh-CN" altLang="en-US" sz="3200" b="1" dirty="0"/>
          </a:p>
        </p:txBody>
      </p:sp>
      <p:sp>
        <p:nvSpPr>
          <p:cNvPr id="5260" name="Text Box 140"/>
          <p:cNvSpPr txBox="1">
            <a:spLocks noChangeArrowheads="1"/>
          </p:cNvSpPr>
          <p:nvPr/>
        </p:nvSpPr>
        <p:spPr bwMode="auto">
          <a:xfrm>
            <a:off x="386531" y="4417948"/>
            <a:ext cx="82775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2689225" algn="l"/>
              </a:tabLst>
            </a:pPr>
            <a:r>
              <a:rPr lang="en-US" altLang="zh-CN" sz="2800" b="1" i="1" dirty="0"/>
              <a:t>   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 =10×0.7+9×0.05+8×0.02+7×0.03+6 ×0.1+ 5 × 0.1</a:t>
            </a:r>
            <a:endParaRPr lang="zh-CN" altLang="en-US" sz="2800" b="1" dirty="0"/>
          </a:p>
        </p:txBody>
      </p:sp>
      <p:sp>
        <p:nvSpPr>
          <p:cNvPr id="5276" name="Text Box 156"/>
          <p:cNvSpPr txBox="1">
            <a:spLocks noChangeArrowheads="1"/>
          </p:cNvSpPr>
          <p:nvPr/>
        </p:nvSpPr>
        <p:spPr bwMode="auto">
          <a:xfrm>
            <a:off x="89047" y="5354052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从</a:t>
            </a:r>
            <a:r>
              <a:rPr lang="zh-CN" altLang="en-US" sz="2800" b="1" u="sng" dirty="0">
                <a:solidFill>
                  <a:srgbClr val="C00000"/>
                </a:solidFill>
              </a:rPr>
              <a:t>平均水平</a:t>
            </a:r>
            <a:r>
              <a:rPr lang="zh-CN" altLang="en-US" sz="2800" b="1" dirty="0"/>
              <a:t>来看</a:t>
            </a:r>
            <a:r>
              <a:rPr lang="en-US" altLang="zh-CN" sz="2800" b="1" dirty="0"/>
              <a:t>,</a:t>
            </a:r>
          </a:p>
        </p:txBody>
      </p:sp>
      <p:sp>
        <p:nvSpPr>
          <p:cNvPr id="5279" name="Text Box 159"/>
          <p:cNvSpPr txBox="1">
            <a:spLocks noChangeArrowheads="1"/>
          </p:cNvSpPr>
          <p:nvPr/>
        </p:nvSpPr>
        <p:spPr bwMode="auto">
          <a:xfrm>
            <a:off x="2708305" y="5354052"/>
            <a:ext cx="3159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乙技术水平略高些</a:t>
            </a:r>
            <a:r>
              <a:rPr lang="en-US" altLang="zh-CN" sz="2800" b="1" dirty="0"/>
              <a:t>.</a:t>
            </a:r>
          </a:p>
        </p:txBody>
      </p:sp>
      <p:sp>
        <p:nvSpPr>
          <p:cNvPr id="5280" name="Text Box 160"/>
          <p:cNvSpPr txBox="1">
            <a:spLocks noChangeArrowheads="1"/>
          </p:cNvSpPr>
          <p:nvPr/>
        </p:nvSpPr>
        <p:spPr bwMode="auto">
          <a:xfrm>
            <a:off x="6372895" y="3875360"/>
            <a:ext cx="208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= 8.85 (</a:t>
            </a:r>
            <a:r>
              <a:rPr lang="zh-CN" altLang="en-US" sz="3200" b="1" dirty="0"/>
              <a:t>环</a:t>
            </a:r>
            <a:r>
              <a:rPr lang="en-US" altLang="zh-CN" sz="3200" b="1" dirty="0"/>
              <a:t>)</a:t>
            </a:r>
          </a:p>
        </p:txBody>
      </p:sp>
      <p:sp>
        <p:nvSpPr>
          <p:cNvPr id="5281" name="Text Box 161"/>
          <p:cNvSpPr txBox="1">
            <a:spLocks noChangeArrowheads="1"/>
          </p:cNvSpPr>
          <p:nvPr/>
        </p:nvSpPr>
        <p:spPr bwMode="auto">
          <a:xfrm>
            <a:off x="4932040" y="4849996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= 8.92 (</a:t>
            </a:r>
            <a:r>
              <a:rPr lang="zh-CN" altLang="en-US" sz="2800" b="1" dirty="0"/>
              <a:t>环</a:t>
            </a:r>
            <a:r>
              <a:rPr lang="en-US" altLang="zh-CN" sz="2800" b="1" dirty="0"/>
              <a:t>)</a:t>
            </a:r>
          </a:p>
        </p:txBody>
      </p:sp>
      <p:graphicFrame>
        <p:nvGraphicFramePr>
          <p:cNvPr id="5282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35952"/>
              </p:ext>
            </p:extLst>
          </p:nvPr>
        </p:nvGraphicFramePr>
        <p:xfrm>
          <a:off x="1879724" y="3356246"/>
          <a:ext cx="2476947" cy="80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431800" progId="Equation.DSMT4">
                  <p:embed/>
                </p:oleObj>
              </mc:Choice>
              <mc:Fallback>
                <p:oleObj name="Equation" r:id="rId2" imgW="105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24" y="3356246"/>
                        <a:ext cx="2476947" cy="80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6">
            <a:hlinkClick r:id="rId4" action="ppaction://hlinkpres?slideindex=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03920" y="668114"/>
            <a:ext cx="1447800" cy="528638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rgbClr val="FFFFBE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引     例</a:t>
            </a:r>
          </a:p>
        </p:txBody>
      </p:sp>
      <p:sp>
        <p:nvSpPr>
          <p:cNvPr id="72" name="Text Box 159"/>
          <p:cNvSpPr txBox="1">
            <a:spLocks noChangeArrowheads="1"/>
          </p:cNvSpPr>
          <p:nvPr/>
        </p:nvSpPr>
        <p:spPr bwMode="auto">
          <a:xfrm>
            <a:off x="539552" y="5896784"/>
            <a:ext cx="469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这组数据对于平均值的偏离</a:t>
            </a:r>
            <a:r>
              <a:rPr lang="en-US" altLang="zh-CN" sz="2800" b="1" dirty="0"/>
              <a:t>,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69668"/>
              </p:ext>
            </p:extLst>
          </p:nvPr>
        </p:nvGraphicFramePr>
        <p:xfrm>
          <a:off x="5071160" y="5805264"/>
          <a:ext cx="299008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480" imgH="380880" progId="Equation.DSMT4">
                  <p:embed/>
                </p:oleObj>
              </mc:Choice>
              <mc:Fallback>
                <p:oleObj name="Equation" r:id="rId5" imgW="1320480" imgH="380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160" y="5805264"/>
                        <a:ext cx="299008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5724128" y="5354052"/>
            <a:ext cx="309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/>
              <a:t>技术</a:t>
            </a:r>
            <a:r>
              <a:rPr lang="zh-CN" altLang="en-US" sz="2800" b="1" dirty="0"/>
              <a:t>水平的</a:t>
            </a:r>
            <a:r>
              <a:rPr lang="zh-CN" altLang="en-US" sz="2800" b="1" u="sng" dirty="0">
                <a:solidFill>
                  <a:srgbClr val="C00000"/>
                </a:solidFill>
              </a:rPr>
              <a:t>稳定性</a:t>
            </a:r>
            <a:r>
              <a:rPr lang="en-US" altLang="zh-CN" sz="2800" dirty="0"/>
              <a:t>?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530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" grpId="0" autoUpdateAnimBg="0"/>
      <p:bldP spid="5126" grpId="0" autoUpdateAnimBg="0"/>
      <p:bldP spid="5259" grpId="0" autoUpdateAnimBg="0"/>
      <p:bldP spid="5260" grpId="0" autoUpdateAnimBg="0"/>
      <p:bldP spid="5276" grpId="0" autoUpdateAnimBg="0"/>
      <p:bldP spid="5279" grpId="0" autoUpdateAnimBg="0"/>
      <p:bldP spid="5280" grpId="0" autoUpdateAnimBg="0"/>
      <p:bldP spid="5281" grpId="0" autoUpdateAnimBg="0"/>
      <p:bldP spid="72" grpId="0" autoUpdateAnimBg="0"/>
      <p:bldP spid="7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6052" y="2126878"/>
            <a:ext cx="4541837" cy="654050"/>
            <a:chOff x="935" y="2262"/>
            <a:chExt cx="2861" cy="412"/>
          </a:xfrm>
        </p:grpSpPr>
        <p:sp>
          <p:nvSpPr>
            <p:cNvPr id="15435" name="Rectangle 5"/>
            <p:cNvSpPr>
              <a:spLocks noChangeArrowheads="1"/>
            </p:cNvSpPr>
            <p:nvPr/>
          </p:nvSpPr>
          <p:spPr bwMode="auto">
            <a:xfrm>
              <a:off x="1837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6" name="Rectangle 6"/>
            <p:cNvSpPr>
              <a:spLocks noChangeArrowheads="1"/>
            </p:cNvSpPr>
            <p:nvPr/>
          </p:nvSpPr>
          <p:spPr bwMode="auto">
            <a:xfrm>
              <a:off x="2172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7" name="Rectangle 7"/>
            <p:cNvSpPr>
              <a:spLocks noChangeArrowheads="1"/>
            </p:cNvSpPr>
            <p:nvPr/>
          </p:nvSpPr>
          <p:spPr bwMode="auto">
            <a:xfrm>
              <a:off x="2999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8" name="Rectangle 8"/>
            <p:cNvSpPr>
              <a:spLocks noChangeArrowheads="1"/>
            </p:cNvSpPr>
            <p:nvPr/>
          </p:nvSpPr>
          <p:spPr bwMode="auto">
            <a:xfrm>
              <a:off x="3326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9" name="Rectangle 9"/>
            <p:cNvSpPr>
              <a:spLocks noChangeArrowheads="1"/>
            </p:cNvSpPr>
            <p:nvPr/>
          </p:nvSpPr>
          <p:spPr bwMode="auto">
            <a:xfrm>
              <a:off x="3664" y="235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0" name="Rectangle 10"/>
            <p:cNvSpPr>
              <a:spLocks noChangeArrowheads="1"/>
            </p:cNvSpPr>
            <p:nvPr/>
          </p:nvSpPr>
          <p:spPr bwMode="auto">
            <a:xfrm>
              <a:off x="1919" y="235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1" name="Rectangle 11"/>
            <p:cNvSpPr>
              <a:spLocks noChangeArrowheads="1"/>
            </p:cNvSpPr>
            <p:nvPr/>
          </p:nvSpPr>
          <p:spPr bwMode="auto">
            <a:xfrm>
              <a:off x="3456" y="235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2" name="Rectangle 12"/>
            <p:cNvSpPr>
              <a:spLocks noChangeArrowheads="1"/>
            </p:cNvSpPr>
            <p:nvPr/>
          </p:nvSpPr>
          <p:spPr bwMode="auto">
            <a:xfrm>
              <a:off x="3106" y="2379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3" name="Rectangle 13"/>
            <p:cNvSpPr>
              <a:spLocks noChangeArrowheads="1"/>
            </p:cNvSpPr>
            <p:nvPr/>
          </p:nvSpPr>
          <p:spPr bwMode="auto">
            <a:xfrm>
              <a:off x="2804" y="2379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4" name="Rectangle 14"/>
            <p:cNvSpPr>
              <a:spLocks noChangeArrowheads="1"/>
            </p:cNvSpPr>
            <p:nvPr/>
          </p:nvSpPr>
          <p:spPr bwMode="auto">
            <a:xfrm>
              <a:off x="1658" y="2379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5" name="Rectangle 15"/>
            <p:cNvSpPr>
              <a:spLocks noChangeArrowheads="1"/>
            </p:cNvSpPr>
            <p:nvPr/>
          </p:nvSpPr>
          <p:spPr bwMode="auto">
            <a:xfrm>
              <a:off x="1433" y="2379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6" name="Rectangle 16"/>
            <p:cNvSpPr>
              <a:spLocks noChangeArrowheads="1"/>
            </p:cNvSpPr>
            <p:nvPr/>
          </p:nvSpPr>
          <p:spPr bwMode="auto">
            <a:xfrm>
              <a:off x="1164" y="2379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47" name="Rectangle 17"/>
            <p:cNvSpPr>
              <a:spLocks noChangeArrowheads="1"/>
            </p:cNvSpPr>
            <p:nvPr/>
          </p:nvSpPr>
          <p:spPr bwMode="auto">
            <a:xfrm>
              <a:off x="1066" y="2379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</a:rPr>
                <a:t>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15448" name="Rectangle 18"/>
            <p:cNvSpPr>
              <a:spLocks noChangeArrowheads="1"/>
            </p:cNvSpPr>
            <p:nvPr/>
          </p:nvSpPr>
          <p:spPr bwMode="auto">
            <a:xfrm>
              <a:off x="2477" y="238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5449" name="Rectangle 19"/>
            <p:cNvSpPr>
              <a:spLocks noChangeArrowheads="1"/>
            </p:cNvSpPr>
            <p:nvPr/>
          </p:nvSpPr>
          <p:spPr bwMode="auto">
            <a:xfrm>
              <a:off x="935" y="2379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dirty="0">
                  <a:solidFill>
                    <a:srgbClr val="000066"/>
                  </a:solidFill>
                </a:rPr>
                <a:t>1</a:t>
              </a:r>
              <a:endParaRPr lang="en-US" altLang="zh-CN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3568" y="2689870"/>
            <a:ext cx="5065713" cy="654050"/>
            <a:chOff x="483" y="2598"/>
            <a:chExt cx="3191" cy="412"/>
          </a:xfrm>
        </p:grpSpPr>
        <p:sp>
          <p:nvSpPr>
            <p:cNvPr id="15418" name="Rectangle 21"/>
            <p:cNvSpPr>
              <a:spLocks noChangeArrowheads="1"/>
            </p:cNvSpPr>
            <p:nvPr/>
          </p:nvSpPr>
          <p:spPr bwMode="auto">
            <a:xfrm>
              <a:off x="1410" y="259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9" name="Rectangle 22"/>
            <p:cNvSpPr>
              <a:spLocks noChangeArrowheads="1"/>
            </p:cNvSpPr>
            <p:nvPr/>
          </p:nvSpPr>
          <p:spPr bwMode="auto">
            <a:xfrm>
              <a:off x="1924" y="259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0" name="Rectangle 23"/>
            <p:cNvSpPr>
              <a:spLocks noChangeArrowheads="1"/>
            </p:cNvSpPr>
            <p:nvPr/>
          </p:nvSpPr>
          <p:spPr bwMode="auto">
            <a:xfrm>
              <a:off x="2752" y="259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1" name="Rectangle 24"/>
            <p:cNvSpPr>
              <a:spLocks noChangeArrowheads="1"/>
            </p:cNvSpPr>
            <p:nvPr/>
          </p:nvSpPr>
          <p:spPr bwMode="auto">
            <a:xfrm>
              <a:off x="3078" y="259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2" name="Rectangle 25"/>
            <p:cNvSpPr>
              <a:spLocks noChangeArrowheads="1"/>
            </p:cNvSpPr>
            <p:nvPr/>
          </p:nvSpPr>
          <p:spPr bwMode="auto">
            <a:xfrm>
              <a:off x="3421" y="2714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np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3" name="Rectangle 26"/>
            <p:cNvSpPr>
              <a:spLocks noChangeArrowheads="1"/>
            </p:cNvSpPr>
            <p:nvPr/>
          </p:nvSpPr>
          <p:spPr bwMode="auto">
            <a:xfrm>
              <a:off x="2858" y="2714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4" name="Rectangle 27"/>
            <p:cNvSpPr>
              <a:spLocks noChangeArrowheads="1"/>
            </p:cNvSpPr>
            <p:nvPr/>
          </p:nvSpPr>
          <p:spPr bwMode="auto">
            <a:xfrm>
              <a:off x="2556" y="2714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5" name="Rectangle 28"/>
            <p:cNvSpPr>
              <a:spLocks noChangeArrowheads="1"/>
            </p:cNvSpPr>
            <p:nvPr/>
          </p:nvSpPr>
          <p:spPr bwMode="auto">
            <a:xfrm>
              <a:off x="1781" y="271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6" name="Rectangle 29"/>
            <p:cNvSpPr>
              <a:spLocks noChangeArrowheads="1"/>
            </p:cNvSpPr>
            <p:nvPr/>
          </p:nvSpPr>
          <p:spPr bwMode="auto">
            <a:xfrm>
              <a:off x="1659" y="2714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,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7" name="Rectangle 30"/>
            <p:cNvSpPr>
              <a:spLocks noChangeArrowheads="1"/>
            </p:cNvSpPr>
            <p:nvPr/>
          </p:nvSpPr>
          <p:spPr bwMode="auto">
            <a:xfrm>
              <a:off x="1495" y="2714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n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8" name="Rectangle 31"/>
            <p:cNvSpPr>
              <a:spLocks noChangeArrowheads="1"/>
            </p:cNvSpPr>
            <p:nvPr/>
          </p:nvSpPr>
          <p:spPr bwMode="auto">
            <a:xfrm>
              <a:off x="1227" y="2714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B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29" name="Rectangle 32"/>
            <p:cNvSpPr>
              <a:spLocks noChangeArrowheads="1"/>
            </p:cNvSpPr>
            <p:nvPr/>
          </p:nvSpPr>
          <p:spPr bwMode="auto">
            <a:xfrm>
              <a:off x="1006" y="2714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0" name="Rectangle 33"/>
            <p:cNvSpPr>
              <a:spLocks noChangeArrowheads="1"/>
            </p:cNvSpPr>
            <p:nvPr/>
          </p:nvSpPr>
          <p:spPr bwMode="auto">
            <a:xfrm>
              <a:off x="737" y="2714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1" name="Rectangle 34"/>
            <p:cNvSpPr>
              <a:spLocks noChangeArrowheads="1"/>
            </p:cNvSpPr>
            <p:nvPr/>
          </p:nvSpPr>
          <p:spPr bwMode="auto">
            <a:xfrm>
              <a:off x="614" y="2714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/>
                <a:t>.</a:t>
              </a:r>
              <a:endParaRPr lang="en-US" altLang="zh-CN"/>
            </a:p>
          </p:txBody>
        </p:sp>
        <p:sp>
          <p:nvSpPr>
            <p:cNvPr id="15432" name="Rectangle 35"/>
            <p:cNvSpPr>
              <a:spLocks noChangeArrowheads="1"/>
            </p:cNvSpPr>
            <p:nvPr/>
          </p:nvSpPr>
          <p:spPr bwMode="auto">
            <a:xfrm>
              <a:off x="3208" y="268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33" name="Rectangle 36"/>
            <p:cNvSpPr>
              <a:spLocks noChangeArrowheads="1"/>
            </p:cNvSpPr>
            <p:nvPr/>
          </p:nvSpPr>
          <p:spPr bwMode="auto">
            <a:xfrm>
              <a:off x="2230" y="272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5434" name="Rectangle 37"/>
            <p:cNvSpPr>
              <a:spLocks noChangeArrowheads="1"/>
            </p:cNvSpPr>
            <p:nvPr/>
          </p:nvSpPr>
          <p:spPr bwMode="auto">
            <a:xfrm>
              <a:off x="483" y="271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/>
                <a:t>2</a:t>
              </a:r>
              <a:endParaRPr lang="en-US" altLang="zh-CN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93725" y="5584180"/>
            <a:ext cx="5202238" cy="762000"/>
            <a:chOff x="476" y="2876"/>
            <a:chExt cx="3277" cy="480"/>
          </a:xfrm>
        </p:grpSpPr>
        <p:sp>
          <p:nvSpPr>
            <p:cNvPr id="15400" name="Rectangle 39"/>
            <p:cNvSpPr>
              <a:spLocks noChangeArrowheads="1"/>
            </p:cNvSpPr>
            <p:nvPr/>
          </p:nvSpPr>
          <p:spPr bwMode="auto">
            <a:xfrm>
              <a:off x="1453" y="2876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9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1" name="Rectangle 40"/>
            <p:cNvSpPr>
              <a:spLocks noChangeArrowheads="1"/>
            </p:cNvSpPr>
            <p:nvPr/>
          </p:nvSpPr>
          <p:spPr bwMode="auto">
            <a:xfrm>
              <a:off x="2127" y="2876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9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2" name="Rectangle 41"/>
            <p:cNvSpPr>
              <a:spLocks noChangeArrowheads="1"/>
            </p:cNvSpPr>
            <p:nvPr/>
          </p:nvSpPr>
          <p:spPr bwMode="auto">
            <a:xfrm>
              <a:off x="2941" y="2944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3" name="Rectangle 42"/>
            <p:cNvSpPr>
              <a:spLocks noChangeArrowheads="1"/>
            </p:cNvSpPr>
            <p:nvPr/>
          </p:nvSpPr>
          <p:spPr bwMode="auto">
            <a:xfrm>
              <a:off x="3268" y="2944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4" name="Rectangle 43"/>
            <p:cNvSpPr>
              <a:spLocks noChangeArrowheads="1"/>
            </p:cNvSpPr>
            <p:nvPr/>
          </p:nvSpPr>
          <p:spPr bwMode="auto">
            <a:xfrm>
              <a:off x="3614" y="3033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5" name="Rectangle 44"/>
            <p:cNvSpPr>
              <a:spLocks noChangeArrowheads="1"/>
            </p:cNvSpPr>
            <p:nvPr/>
          </p:nvSpPr>
          <p:spPr bwMode="auto">
            <a:xfrm>
              <a:off x="1793" y="3033"/>
              <a:ext cx="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6" name="Rectangle 45"/>
            <p:cNvSpPr>
              <a:spLocks noChangeArrowheads="1"/>
            </p:cNvSpPr>
            <p:nvPr/>
          </p:nvSpPr>
          <p:spPr bwMode="auto">
            <a:xfrm>
              <a:off x="1531" y="3033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7" name="Rectangle 46"/>
            <p:cNvSpPr>
              <a:spLocks noChangeArrowheads="1"/>
            </p:cNvSpPr>
            <p:nvPr/>
          </p:nvSpPr>
          <p:spPr bwMode="auto">
            <a:xfrm>
              <a:off x="3398" y="303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8" name="Rectangle 47"/>
            <p:cNvSpPr>
              <a:spLocks noChangeArrowheads="1"/>
            </p:cNvSpPr>
            <p:nvPr/>
          </p:nvSpPr>
          <p:spPr bwMode="auto">
            <a:xfrm>
              <a:off x="3047" y="306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09" name="Rectangle 48"/>
            <p:cNvSpPr>
              <a:spLocks noChangeArrowheads="1"/>
            </p:cNvSpPr>
            <p:nvPr/>
          </p:nvSpPr>
          <p:spPr bwMode="auto">
            <a:xfrm>
              <a:off x="2746" y="306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0" name="Rectangle 49"/>
            <p:cNvSpPr>
              <a:spLocks noChangeArrowheads="1"/>
            </p:cNvSpPr>
            <p:nvPr/>
          </p:nvSpPr>
          <p:spPr bwMode="auto">
            <a:xfrm>
              <a:off x="1727" y="306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,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1" name="Rectangle 50"/>
            <p:cNvSpPr>
              <a:spLocks noChangeArrowheads="1"/>
            </p:cNvSpPr>
            <p:nvPr/>
          </p:nvSpPr>
          <p:spPr bwMode="auto">
            <a:xfrm>
              <a:off x="1228" y="3060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N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2" name="Rectangle 51"/>
            <p:cNvSpPr>
              <a:spLocks noChangeArrowheads="1"/>
            </p:cNvSpPr>
            <p:nvPr/>
          </p:nvSpPr>
          <p:spPr bwMode="auto">
            <a:xfrm>
              <a:off x="999" y="3060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3" name="Rectangle 52"/>
            <p:cNvSpPr>
              <a:spLocks noChangeArrowheads="1"/>
            </p:cNvSpPr>
            <p:nvPr/>
          </p:nvSpPr>
          <p:spPr bwMode="auto">
            <a:xfrm>
              <a:off x="730" y="306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4" name="Rectangle 53"/>
            <p:cNvSpPr>
              <a:spLocks noChangeArrowheads="1"/>
            </p:cNvSpPr>
            <p:nvPr/>
          </p:nvSpPr>
          <p:spPr bwMode="auto">
            <a:xfrm>
              <a:off x="607" y="306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/>
                <a:t>.</a:t>
              </a:r>
              <a:endParaRPr lang="en-US" altLang="zh-CN"/>
            </a:p>
          </p:txBody>
        </p:sp>
        <p:sp>
          <p:nvSpPr>
            <p:cNvPr id="15415" name="Rectangle 54"/>
            <p:cNvSpPr>
              <a:spLocks noChangeArrowheads="1"/>
            </p:cNvSpPr>
            <p:nvPr/>
          </p:nvSpPr>
          <p:spPr bwMode="auto">
            <a:xfrm>
              <a:off x="2419" y="30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5416" name="Rectangle 55"/>
            <p:cNvSpPr>
              <a:spLocks noChangeArrowheads="1"/>
            </p:cNvSpPr>
            <p:nvPr/>
          </p:nvSpPr>
          <p:spPr bwMode="auto">
            <a:xfrm>
              <a:off x="2011" y="303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990033"/>
                  </a:solidFill>
                </a:rPr>
                <a:t>2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417" name="Rectangle 56"/>
            <p:cNvSpPr>
              <a:spLocks noChangeArrowheads="1"/>
            </p:cNvSpPr>
            <p:nvPr/>
          </p:nvSpPr>
          <p:spPr bwMode="auto">
            <a:xfrm>
              <a:off x="476" y="30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/>
                <a:t>3</a:t>
              </a:r>
              <a:endParaRPr lang="en-US" altLang="zh-CN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5576664" y="2066553"/>
            <a:ext cx="1371600" cy="703262"/>
            <a:chOff x="3503" y="2287"/>
            <a:chExt cx="940" cy="496"/>
          </a:xfrm>
        </p:grpSpPr>
        <p:sp>
          <p:nvSpPr>
            <p:cNvPr id="15394" name="Rectangle 73"/>
            <p:cNvSpPr>
              <a:spLocks noChangeArrowheads="1"/>
            </p:cNvSpPr>
            <p:nvPr/>
          </p:nvSpPr>
          <p:spPr bwMode="auto">
            <a:xfrm>
              <a:off x="3679" y="2287"/>
              <a:ext cx="134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5" name="Rectangle 74"/>
            <p:cNvSpPr>
              <a:spLocks noChangeArrowheads="1"/>
            </p:cNvSpPr>
            <p:nvPr/>
          </p:nvSpPr>
          <p:spPr bwMode="auto">
            <a:xfrm>
              <a:off x="3975" y="2287"/>
              <a:ext cx="134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 dirty="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 dirty="0">
                <a:solidFill>
                  <a:srgbClr val="990033"/>
                </a:solidFill>
              </a:endParaRPr>
            </a:p>
          </p:txBody>
        </p:sp>
        <p:sp>
          <p:nvSpPr>
            <p:cNvPr id="15396" name="Rectangle 75"/>
            <p:cNvSpPr>
              <a:spLocks noChangeArrowheads="1"/>
            </p:cNvSpPr>
            <p:nvPr/>
          </p:nvSpPr>
          <p:spPr bwMode="auto">
            <a:xfrm>
              <a:off x="4281" y="2387"/>
              <a:ext cx="1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7" name="Rectangle 76"/>
            <p:cNvSpPr>
              <a:spLocks noChangeArrowheads="1"/>
            </p:cNvSpPr>
            <p:nvPr/>
          </p:nvSpPr>
          <p:spPr bwMode="auto">
            <a:xfrm>
              <a:off x="4092" y="2387"/>
              <a:ext cx="1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34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8" name="Rectangle 77"/>
            <p:cNvSpPr>
              <a:spLocks noChangeArrowheads="1"/>
            </p:cNvSpPr>
            <p:nvPr/>
          </p:nvSpPr>
          <p:spPr bwMode="auto">
            <a:xfrm>
              <a:off x="3775" y="2418"/>
              <a:ext cx="1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9" name="Rectangle 78"/>
            <p:cNvSpPr>
              <a:spLocks noChangeArrowheads="1"/>
            </p:cNvSpPr>
            <p:nvPr/>
          </p:nvSpPr>
          <p:spPr bwMode="auto">
            <a:xfrm>
              <a:off x="3503" y="2418"/>
              <a:ext cx="2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D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5963221" y="2636912"/>
            <a:ext cx="2713037" cy="725487"/>
            <a:chOff x="3786" y="2743"/>
            <a:chExt cx="1709" cy="457"/>
          </a:xfrm>
        </p:grpSpPr>
        <p:sp>
          <p:nvSpPr>
            <p:cNvPr id="15383" name="Rectangle 80"/>
            <p:cNvSpPr>
              <a:spLocks noChangeArrowheads="1"/>
            </p:cNvSpPr>
            <p:nvPr/>
          </p:nvSpPr>
          <p:spPr bwMode="auto">
            <a:xfrm>
              <a:off x="3962" y="2743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4" name="Rectangle 81"/>
            <p:cNvSpPr>
              <a:spLocks noChangeArrowheads="1"/>
            </p:cNvSpPr>
            <p:nvPr/>
          </p:nvSpPr>
          <p:spPr bwMode="auto">
            <a:xfrm>
              <a:off x="4258" y="2743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5" name="Rectangle 82"/>
            <p:cNvSpPr>
              <a:spLocks noChangeArrowheads="1"/>
            </p:cNvSpPr>
            <p:nvPr/>
          </p:nvSpPr>
          <p:spPr bwMode="auto">
            <a:xfrm>
              <a:off x="4822" y="2743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6" name="Rectangle 83"/>
            <p:cNvSpPr>
              <a:spLocks noChangeArrowheads="1"/>
            </p:cNvSpPr>
            <p:nvPr/>
          </p:nvSpPr>
          <p:spPr bwMode="auto">
            <a:xfrm>
              <a:off x="5372" y="2743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7" name="Rectangle 84"/>
            <p:cNvSpPr>
              <a:spLocks noChangeArrowheads="1"/>
            </p:cNvSpPr>
            <p:nvPr/>
          </p:nvSpPr>
          <p:spPr bwMode="auto">
            <a:xfrm>
              <a:off x="5242" y="2874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8" name="Rectangle 85"/>
            <p:cNvSpPr>
              <a:spLocks noChangeArrowheads="1"/>
            </p:cNvSpPr>
            <p:nvPr/>
          </p:nvSpPr>
          <p:spPr bwMode="auto">
            <a:xfrm>
              <a:off x="4567" y="2874"/>
              <a:ext cx="2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np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9" name="Rectangle 86"/>
            <p:cNvSpPr>
              <a:spLocks noChangeArrowheads="1"/>
            </p:cNvSpPr>
            <p:nvPr/>
          </p:nvSpPr>
          <p:spPr bwMode="auto">
            <a:xfrm>
              <a:off x="4058" y="2874"/>
              <a:ext cx="1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0" name="Rectangle 87"/>
            <p:cNvSpPr>
              <a:spLocks noChangeArrowheads="1"/>
            </p:cNvSpPr>
            <p:nvPr/>
          </p:nvSpPr>
          <p:spPr bwMode="auto">
            <a:xfrm>
              <a:off x="3786" y="2874"/>
              <a:ext cx="1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D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1" name="Rectangle 88"/>
            <p:cNvSpPr>
              <a:spLocks noChangeArrowheads="1"/>
            </p:cNvSpPr>
            <p:nvPr/>
          </p:nvSpPr>
          <p:spPr bwMode="auto">
            <a:xfrm>
              <a:off x="5032" y="2843"/>
              <a:ext cx="1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>
                  <a:solidFill>
                    <a:srgbClr val="990033"/>
                  </a:solidFill>
                  <a:latin typeface="Symbol" pitchFamily="18" charset="2"/>
                </a:rPr>
                <a:t>-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2" name="Rectangle 89"/>
            <p:cNvSpPr>
              <a:spLocks noChangeArrowheads="1"/>
            </p:cNvSpPr>
            <p:nvPr/>
          </p:nvSpPr>
          <p:spPr bwMode="auto">
            <a:xfrm>
              <a:off x="4375" y="2843"/>
              <a:ext cx="1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93" name="Rectangle 90"/>
            <p:cNvSpPr>
              <a:spLocks noChangeArrowheads="1"/>
            </p:cNvSpPr>
            <p:nvPr/>
          </p:nvSpPr>
          <p:spPr bwMode="auto">
            <a:xfrm>
              <a:off x="4884" y="2874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>
                  <a:solidFill>
                    <a:srgbClr val="990033"/>
                  </a:solidFill>
                </a:rPr>
                <a:t>1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6159772" y="5655840"/>
            <a:ext cx="1652588" cy="725488"/>
            <a:chOff x="3934" y="3210"/>
            <a:chExt cx="1041" cy="457"/>
          </a:xfrm>
        </p:grpSpPr>
        <p:sp>
          <p:nvSpPr>
            <p:cNvPr id="15376" name="Rectangle 92"/>
            <p:cNvSpPr>
              <a:spLocks noChangeArrowheads="1"/>
            </p:cNvSpPr>
            <p:nvPr/>
          </p:nvSpPr>
          <p:spPr bwMode="auto">
            <a:xfrm>
              <a:off x="4110" y="3210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 dirty="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 dirty="0">
                <a:solidFill>
                  <a:srgbClr val="990033"/>
                </a:solidFill>
              </a:endParaRPr>
            </a:p>
          </p:txBody>
        </p:sp>
        <p:sp>
          <p:nvSpPr>
            <p:cNvPr id="15377" name="Rectangle 93"/>
            <p:cNvSpPr>
              <a:spLocks noChangeArrowheads="1"/>
            </p:cNvSpPr>
            <p:nvPr/>
          </p:nvSpPr>
          <p:spPr bwMode="auto">
            <a:xfrm>
              <a:off x="4406" y="3210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6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78" name="Rectangle 94"/>
            <p:cNvSpPr>
              <a:spLocks noChangeArrowheads="1"/>
            </p:cNvSpPr>
            <p:nvPr/>
          </p:nvSpPr>
          <p:spPr bwMode="auto">
            <a:xfrm>
              <a:off x="4895" y="33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990033"/>
                  </a:solidFill>
                </a:rPr>
                <a:t>2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79" name="Rectangle 95"/>
            <p:cNvSpPr>
              <a:spLocks noChangeArrowheads="1"/>
            </p:cNvSpPr>
            <p:nvPr/>
          </p:nvSpPr>
          <p:spPr bwMode="auto">
            <a:xfrm>
              <a:off x="4697" y="3310"/>
              <a:ext cx="1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0" name="Rectangle 96"/>
            <p:cNvSpPr>
              <a:spLocks noChangeArrowheads="1"/>
            </p:cNvSpPr>
            <p:nvPr/>
          </p:nvSpPr>
          <p:spPr bwMode="auto">
            <a:xfrm>
              <a:off x="4524" y="3310"/>
              <a:ext cx="1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dirty="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 dirty="0">
                <a:solidFill>
                  <a:srgbClr val="990033"/>
                </a:solidFill>
              </a:endParaRPr>
            </a:p>
          </p:txBody>
        </p:sp>
        <p:sp>
          <p:nvSpPr>
            <p:cNvPr id="15381" name="Rectangle 97"/>
            <p:cNvSpPr>
              <a:spLocks noChangeArrowheads="1"/>
            </p:cNvSpPr>
            <p:nvPr/>
          </p:nvSpPr>
          <p:spPr bwMode="auto">
            <a:xfrm>
              <a:off x="4207" y="3341"/>
              <a:ext cx="1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5382" name="Rectangle 98"/>
            <p:cNvSpPr>
              <a:spLocks noChangeArrowheads="1"/>
            </p:cNvSpPr>
            <p:nvPr/>
          </p:nvSpPr>
          <p:spPr bwMode="auto">
            <a:xfrm>
              <a:off x="3934" y="3341"/>
              <a:ext cx="1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400" i="1">
                  <a:solidFill>
                    <a:srgbClr val="990033"/>
                  </a:solidFill>
                </a:rPr>
                <a:t>D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</p:grpSp>
      <p:sp>
        <p:nvSpPr>
          <p:cNvPr id="10348" name="Text Box 108" descr="水滴"/>
          <p:cNvSpPr txBox="1">
            <a:spLocks noChangeArrowheads="1"/>
          </p:cNvSpPr>
          <p:nvPr/>
        </p:nvSpPr>
        <p:spPr bwMode="auto">
          <a:xfrm>
            <a:off x="7136383" y="3485952"/>
            <a:ext cx="158363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4.2.5)</a:t>
            </a:r>
          </a:p>
        </p:txBody>
      </p:sp>
      <p:sp>
        <p:nvSpPr>
          <p:cNvPr id="10349" name="Text Box 109"/>
          <p:cNvSpPr txBox="1">
            <a:spLocks noChangeArrowheads="1"/>
          </p:cNvSpPr>
          <p:nvPr/>
        </p:nvSpPr>
        <p:spPr bwMode="auto">
          <a:xfrm>
            <a:off x="539750" y="1124744"/>
            <a:ext cx="6126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33"/>
                </a:solidFill>
              </a:rPr>
              <a:t>常用计算公式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－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356" name="Text Box 116"/>
          <p:cNvSpPr txBox="1">
            <a:spLocks noChangeArrowheads="1"/>
          </p:cNvSpPr>
          <p:nvPr/>
        </p:nvSpPr>
        <p:spPr bwMode="auto">
          <a:xfrm>
            <a:off x="1692275" y="764704"/>
            <a:ext cx="5616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)=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{[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–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)]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方差</a:t>
            </a:r>
            <a:r>
              <a:rPr lang="en-US" altLang="zh-CN" dirty="0"/>
              <a:t>.</a:t>
            </a:r>
            <a:r>
              <a:rPr lang="en-US" altLang="zh-CN" sz="3200" dirty="0"/>
              <a:t> </a:t>
            </a:r>
          </a:p>
        </p:txBody>
      </p:sp>
      <p:sp>
        <p:nvSpPr>
          <p:cNvPr id="15374" name="Text Box 117"/>
          <p:cNvSpPr txBox="1">
            <a:spLocks noChangeArrowheads="1"/>
          </p:cNvSpPr>
          <p:nvPr/>
        </p:nvSpPr>
        <p:spPr bwMode="auto">
          <a:xfrm>
            <a:off x="539750" y="788194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>
                <a:solidFill>
                  <a:srgbClr val="000000"/>
                </a:solidFill>
              </a:rPr>
              <a:t>定义：</a:t>
            </a:r>
            <a:r>
              <a:rPr lang="zh-CN" altLang="en-US" sz="3200"/>
              <a:t> </a:t>
            </a:r>
          </a:p>
        </p:txBody>
      </p:sp>
      <p:sp>
        <p:nvSpPr>
          <p:cNvPr id="10358" name="Text Box 118"/>
          <p:cNvSpPr txBox="1">
            <a:spLocks noChangeArrowheads="1"/>
          </p:cNvSpPr>
          <p:nvPr/>
        </p:nvSpPr>
        <p:spPr bwMode="auto">
          <a:xfrm>
            <a:off x="683444" y="1685752"/>
            <a:ext cx="4392612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注意：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)=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276687"/>
              </p:ext>
            </p:extLst>
          </p:nvPr>
        </p:nvGraphicFramePr>
        <p:xfrm>
          <a:off x="753839" y="3551610"/>
          <a:ext cx="61944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330120" progId="Equation.DSMT4">
                  <p:embed/>
                </p:oleObj>
              </mc:Choice>
              <mc:Fallback>
                <p:oleObj name="Equation" r:id="rId2" imgW="2920680" imgH="3301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39" y="3551610"/>
                        <a:ext cx="61944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89291"/>
              </p:ext>
            </p:extLst>
          </p:nvPr>
        </p:nvGraphicFramePr>
        <p:xfrm>
          <a:off x="679624" y="4077072"/>
          <a:ext cx="51165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406080" progId="Equation.DSMT4">
                  <p:embed/>
                </p:oleObj>
              </mc:Choice>
              <mc:Fallback>
                <p:oleObj name="Equation" r:id="rId4" imgW="241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24" y="4077072"/>
                        <a:ext cx="51165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99000"/>
              </p:ext>
            </p:extLst>
          </p:nvPr>
        </p:nvGraphicFramePr>
        <p:xfrm>
          <a:off x="611560" y="4658271"/>
          <a:ext cx="78041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8360" imgH="406080" progId="Equation.DSMT4">
                  <p:embed/>
                </p:oleObj>
              </mc:Choice>
              <mc:Fallback>
                <p:oleObj name="Equation" r:id="rId6" imgW="3708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8271"/>
                        <a:ext cx="78041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900278"/>
              </p:ext>
            </p:extLst>
          </p:nvPr>
        </p:nvGraphicFramePr>
        <p:xfrm>
          <a:off x="3487935" y="5301208"/>
          <a:ext cx="51165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720" imgH="241200" progId="Equation.DSMT4">
                  <p:embed/>
                </p:oleObj>
              </mc:Choice>
              <mc:Fallback>
                <p:oleObj name="Equation" r:id="rId8" imgW="2412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935" y="5301208"/>
                        <a:ext cx="51165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719138" y="1500188"/>
          <a:ext cx="13319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53890" progId="Equation.DSMT4">
                  <p:embed/>
                </p:oleObj>
              </mc:Choice>
              <mc:Fallback>
                <p:oleObj name="Equation" r:id="rId2" imgW="45700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500188"/>
                        <a:ext cx="13319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968500" y="3594100"/>
          <a:ext cx="50514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444500" progId="Equation.3">
                  <p:embed/>
                </p:oleObj>
              </mc:Choice>
              <mc:Fallback>
                <p:oleObj name="公式" r:id="rId4" imgW="2019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594100"/>
                        <a:ext cx="50514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908175" y="4827588"/>
          <a:ext cx="48974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241300" progId="Equation.3">
                  <p:embed/>
                </p:oleObj>
              </mc:Choice>
              <mc:Fallback>
                <p:oleObj name="Equation" r:id="rId6" imgW="1625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27588"/>
                        <a:ext cx="48974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6732588" y="4884738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241300" progId="Equation.DSMT4">
                  <p:embed/>
                </p:oleObj>
              </mc:Choice>
              <mc:Fallback>
                <p:oleObj name="Equation" r:id="rId8" imgW="59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884738"/>
                        <a:ext cx="18002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331913" y="5595938"/>
          <a:ext cx="4899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400" imgH="304800" progId="Equation.DSMT4">
                  <p:embed/>
                </p:oleObj>
              </mc:Choice>
              <mc:Fallback>
                <p:oleObj name="Equation" r:id="rId10" imgW="1803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95938"/>
                        <a:ext cx="48990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Group 13"/>
          <p:cNvGrpSpPr>
            <a:grpSpLocks/>
          </p:cNvGrpSpPr>
          <p:nvPr/>
        </p:nvGrpSpPr>
        <p:grpSpPr bwMode="auto">
          <a:xfrm>
            <a:off x="539552" y="603896"/>
            <a:ext cx="4541838" cy="654050"/>
            <a:chOff x="935" y="2262"/>
            <a:chExt cx="2861" cy="412"/>
          </a:xfrm>
        </p:grpSpPr>
        <p:sp>
          <p:nvSpPr>
            <p:cNvPr id="5141" name="Rectangle 14"/>
            <p:cNvSpPr>
              <a:spLocks noChangeArrowheads="1"/>
            </p:cNvSpPr>
            <p:nvPr/>
          </p:nvSpPr>
          <p:spPr bwMode="auto">
            <a:xfrm>
              <a:off x="1837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1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42" name="Rectangle 15"/>
            <p:cNvSpPr>
              <a:spLocks noChangeArrowheads="1"/>
            </p:cNvSpPr>
            <p:nvPr/>
          </p:nvSpPr>
          <p:spPr bwMode="auto">
            <a:xfrm>
              <a:off x="2172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1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43" name="Rectangle 16"/>
            <p:cNvSpPr>
              <a:spLocks noChangeArrowheads="1"/>
            </p:cNvSpPr>
            <p:nvPr/>
          </p:nvSpPr>
          <p:spPr bwMode="auto">
            <a:xfrm>
              <a:off x="2999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1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44" name="Rectangle 17"/>
            <p:cNvSpPr>
              <a:spLocks noChangeArrowheads="1"/>
            </p:cNvSpPr>
            <p:nvPr/>
          </p:nvSpPr>
          <p:spPr bwMode="auto">
            <a:xfrm>
              <a:off x="3326" y="2262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1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45" name="Rectangle 18"/>
            <p:cNvSpPr>
              <a:spLocks noChangeArrowheads="1"/>
            </p:cNvSpPr>
            <p:nvPr/>
          </p:nvSpPr>
          <p:spPr bwMode="auto">
            <a:xfrm>
              <a:off x="3664" y="235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46" name="Rectangle 19"/>
            <p:cNvSpPr>
              <a:spLocks noChangeArrowheads="1"/>
            </p:cNvSpPr>
            <p:nvPr/>
          </p:nvSpPr>
          <p:spPr bwMode="auto">
            <a:xfrm>
              <a:off x="1919" y="235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47" name="Rectangle 20"/>
            <p:cNvSpPr>
              <a:spLocks noChangeArrowheads="1"/>
            </p:cNvSpPr>
            <p:nvPr/>
          </p:nvSpPr>
          <p:spPr bwMode="auto">
            <a:xfrm>
              <a:off x="3456" y="235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48" name="Rectangle 21"/>
            <p:cNvSpPr>
              <a:spLocks noChangeArrowheads="1"/>
            </p:cNvSpPr>
            <p:nvPr/>
          </p:nvSpPr>
          <p:spPr bwMode="auto">
            <a:xfrm>
              <a:off x="3106" y="2379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49" name="Rectangle 22"/>
            <p:cNvSpPr>
              <a:spLocks noChangeArrowheads="1"/>
            </p:cNvSpPr>
            <p:nvPr/>
          </p:nvSpPr>
          <p:spPr bwMode="auto">
            <a:xfrm>
              <a:off x="2804" y="2379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E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50" name="Rectangle 23"/>
            <p:cNvSpPr>
              <a:spLocks noChangeArrowheads="1"/>
            </p:cNvSpPr>
            <p:nvPr/>
          </p:nvSpPr>
          <p:spPr bwMode="auto">
            <a:xfrm>
              <a:off x="1658" y="2379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P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51" name="Rectangle 24"/>
            <p:cNvSpPr>
              <a:spLocks noChangeArrowheads="1"/>
            </p:cNvSpPr>
            <p:nvPr/>
          </p:nvSpPr>
          <p:spPr bwMode="auto">
            <a:xfrm>
              <a:off x="1433" y="2379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i="1">
                  <a:solidFill>
                    <a:srgbClr val="990033"/>
                  </a:solidFill>
                </a:rPr>
                <a:t>~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52" name="Rectangle 25"/>
            <p:cNvSpPr>
              <a:spLocks noChangeArrowheads="1"/>
            </p:cNvSpPr>
            <p:nvPr/>
          </p:nvSpPr>
          <p:spPr bwMode="auto">
            <a:xfrm>
              <a:off x="1164" y="2379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53" name="Rectangle 26"/>
            <p:cNvSpPr>
              <a:spLocks noChangeArrowheads="1"/>
            </p:cNvSpPr>
            <p:nvPr/>
          </p:nvSpPr>
          <p:spPr bwMode="auto">
            <a:xfrm>
              <a:off x="1066" y="2379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i="1">
                  <a:solidFill>
                    <a:srgbClr val="000066"/>
                  </a:solidFill>
                </a:rPr>
                <a:t>.</a:t>
              </a:r>
              <a:endParaRPr lang="zh-CN" alt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5154" name="Rectangle 27"/>
            <p:cNvSpPr>
              <a:spLocks noChangeArrowheads="1"/>
            </p:cNvSpPr>
            <p:nvPr/>
          </p:nvSpPr>
          <p:spPr bwMode="auto">
            <a:xfrm>
              <a:off x="2477" y="238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55" name="Rectangle 28"/>
            <p:cNvSpPr>
              <a:spLocks noChangeArrowheads="1"/>
            </p:cNvSpPr>
            <p:nvPr/>
          </p:nvSpPr>
          <p:spPr bwMode="auto">
            <a:xfrm>
              <a:off x="935" y="2379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1</a:t>
              </a:r>
              <a:endParaRPr lang="zh-CN" altLang="en-US" sz="2800" b="1"/>
            </a:p>
          </p:txBody>
        </p:sp>
      </p:grpSp>
      <p:grpSp>
        <p:nvGrpSpPr>
          <p:cNvPr id="5128" name="Group 37"/>
          <p:cNvGrpSpPr>
            <a:grpSpLocks/>
          </p:cNvGrpSpPr>
          <p:nvPr/>
        </p:nvGrpSpPr>
        <p:grpSpPr bwMode="auto">
          <a:xfrm>
            <a:off x="5642173" y="649288"/>
            <a:ext cx="1814512" cy="577850"/>
            <a:chOff x="3632" y="422"/>
            <a:chExt cx="1143" cy="364"/>
          </a:xfrm>
        </p:grpSpPr>
        <p:sp>
          <p:nvSpPr>
            <p:cNvPr id="5135" name="Rectangle 30"/>
            <p:cNvSpPr>
              <a:spLocks noChangeArrowheads="1"/>
            </p:cNvSpPr>
            <p:nvPr/>
          </p:nvSpPr>
          <p:spPr bwMode="auto">
            <a:xfrm>
              <a:off x="3856" y="422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zh-CN" altLang="en-US" sz="3600" b="1">
                <a:solidFill>
                  <a:srgbClr val="990033"/>
                </a:solidFill>
              </a:endParaRPr>
            </a:p>
          </p:txBody>
        </p:sp>
        <p:sp>
          <p:nvSpPr>
            <p:cNvPr id="5136" name="Rectangle 31"/>
            <p:cNvSpPr>
              <a:spLocks noChangeArrowheads="1"/>
            </p:cNvSpPr>
            <p:nvPr/>
          </p:nvSpPr>
          <p:spPr bwMode="auto">
            <a:xfrm>
              <a:off x="4233" y="422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zh-CN" altLang="en-US" sz="3600" b="1" dirty="0">
                <a:solidFill>
                  <a:srgbClr val="990033"/>
                </a:solidFill>
              </a:endParaRPr>
            </a:p>
          </p:txBody>
        </p:sp>
        <p:sp>
          <p:nvSpPr>
            <p:cNvPr id="5137" name="Rectangle 32"/>
            <p:cNvSpPr>
              <a:spLocks noChangeArrowheads="1"/>
            </p:cNvSpPr>
            <p:nvPr/>
          </p:nvSpPr>
          <p:spPr bwMode="auto">
            <a:xfrm>
              <a:off x="4625" y="431"/>
              <a:ext cx="1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400" b="1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38" name="Rectangle 33"/>
            <p:cNvSpPr>
              <a:spLocks noChangeArrowheads="1"/>
            </p:cNvSpPr>
            <p:nvPr/>
          </p:nvSpPr>
          <p:spPr bwMode="auto">
            <a:xfrm>
              <a:off x="4383" y="431"/>
              <a:ext cx="1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400" b="1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5139" name="Rectangle 34"/>
            <p:cNvSpPr>
              <a:spLocks noChangeArrowheads="1"/>
            </p:cNvSpPr>
            <p:nvPr/>
          </p:nvSpPr>
          <p:spPr bwMode="auto">
            <a:xfrm>
              <a:off x="3979" y="460"/>
              <a:ext cx="1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400" b="1" i="1">
                  <a:solidFill>
                    <a:srgbClr val="990033"/>
                  </a:solidFill>
                </a:rPr>
                <a:t>X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5140" name="Rectangle 35"/>
            <p:cNvSpPr>
              <a:spLocks noChangeArrowheads="1"/>
            </p:cNvSpPr>
            <p:nvPr/>
          </p:nvSpPr>
          <p:spPr bwMode="auto">
            <a:xfrm>
              <a:off x="3632" y="460"/>
              <a:ext cx="1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400" b="1" i="1">
                  <a:solidFill>
                    <a:srgbClr val="990033"/>
                  </a:solidFill>
                </a:rPr>
                <a:t>D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</p:grp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1979613" y="2414588"/>
          <a:ext cx="36068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366" imgH="431613" progId="Equation.DSMT4">
                  <p:embed/>
                </p:oleObj>
              </mc:Choice>
              <mc:Fallback>
                <p:oleObj name="Equation" r:id="rId12" imgW="123136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14588"/>
                        <a:ext cx="36068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2028825" y="1211263"/>
          <a:ext cx="25622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7400" imgH="381000" progId="Equation.DSMT4">
                  <p:embed/>
                </p:oleObj>
              </mc:Choice>
              <mc:Fallback>
                <p:oleObj name="Equation" r:id="rId14" imgW="787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1211263"/>
                        <a:ext cx="25622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26098"/>
              </p:ext>
            </p:extLst>
          </p:nvPr>
        </p:nvGraphicFramePr>
        <p:xfrm>
          <a:off x="6829425" y="2348880"/>
          <a:ext cx="1913012" cy="92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600" imgH="381000" progId="Equation.DSMT4">
                  <p:embed/>
                </p:oleObj>
              </mc:Choice>
              <mc:Fallback>
                <p:oleObj name="Equation" r:id="rId16" imgW="736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2348880"/>
                        <a:ext cx="1913012" cy="920791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  <a:alpha val="73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6288088" y="5740400"/>
          <a:ext cx="876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353" imgH="177569" progId="Equation.DSMT4">
                  <p:embed/>
                </p:oleObj>
              </mc:Choice>
              <mc:Fallback>
                <p:oleObj name="Equation" r:id="rId18" imgW="266353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5740400"/>
                        <a:ext cx="8763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4595813" y="1284288"/>
          <a:ext cx="27130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27100" imgH="419100" progId="Equation.DSMT4">
                  <p:embed/>
                </p:oleObj>
              </mc:Choice>
              <mc:Fallback>
                <p:oleObj name="Equation" r:id="rId20" imgW="927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1284288"/>
                        <a:ext cx="2713037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59" name="Picture 43" descr="u=4071768608,2259633986&amp;fm=0&amp;gp=0"/>
          <p:cNvPicPr>
            <a:picLocks noChangeAspect="1" noChangeArrowheads="1" noCrop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594995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33049"/>
              </p:ext>
            </p:extLst>
          </p:nvPr>
        </p:nvGraphicFramePr>
        <p:xfrm>
          <a:off x="7189250" y="3212976"/>
          <a:ext cx="1562638" cy="83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60240" imgH="380880" progId="Equation.DSMT4">
                  <p:embed/>
                </p:oleObj>
              </mc:Choice>
              <mc:Fallback>
                <p:oleObj name="Equation" r:id="rId23" imgW="660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250" y="3212976"/>
                        <a:ext cx="1562638" cy="838691"/>
                      </a:xfrm>
                      <a:prstGeom prst="rect">
                        <a:avLst/>
                      </a:prstGeom>
                      <a:solidFill>
                        <a:srgbClr val="66FFFF">
                          <a:alpha val="35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4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252413" y="1558925"/>
          <a:ext cx="47513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279400" progId="Equation.DSMT4">
                  <p:embed/>
                </p:oleObj>
              </mc:Choice>
              <mc:Fallback>
                <p:oleObj name="Equation" r:id="rId2" imgW="1943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558925"/>
                        <a:ext cx="47513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36443"/>
              </p:ext>
            </p:extLst>
          </p:nvPr>
        </p:nvGraphicFramePr>
        <p:xfrm>
          <a:off x="2339752" y="3716338"/>
          <a:ext cx="20780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457200" progId="Equation.DSMT4">
                  <p:embed/>
                </p:oleObj>
              </mc:Choice>
              <mc:Fallback>
                <p:oleObj name="Equation" r:id="rId4" imgW="78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716338"/>
                        <a:ext cx="2078038" cy="11271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3816350" y="3767138"/>
          <a:ext cx="3563938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400" imgH="469900" progId="Equation.DSMT4">
                  <p:embed/>
                </p:oleObj>
              </mc:Choice>
              <mc:Fallback>
                <p:oleObj name="Equation" r:id="rId6" imgW="1168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3767138"/>
                        <a:ext cx="3563938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5961063" y="5534025"/>
          <a:ext cx="14208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48" imgH="164957" progId="Equation.DSMT4">
                  <p:embed/>
                </p:oleObj>
              </mc:Choice>
              <mc:Fallback>
                <p:oleObj name="Equation" r:id="rId8" imgW="40604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5534025"/>
                        <a:ext cx="14208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42"/>
          <p:cNvGrpSpPr>
            <a:grpSpLocks/>
          </p:cNvGrpSpPr>
          <p:nvPr/>
        </p:nvGrpSpPr>
        <p:grpSpPr bwMode="auto">
          <a:xfrm>
            <a:off x="522288" y="549275"/>
            <a:ext cx="5202237" cy="762000"/>
            <a:chOff x="476" y="2876"/>
            <a:chExt cx="3277" cy="480"/>
          </a:xfrm>
        </p:grpSpPr>
        <p:sp>
          <p:nvSpPr>
            <p:cNvPr id="6164" name="Rectangle 43"/>
            <p:cNvSpPr>
              <a:spLocks noChangeArrowheads="1"/>
            </p:cNvSpPr>
            <p:nvPr/>
          </p:nvSpPr>
          <p:spPr bwMode="auto">
            <a:xfrm>
              <a:off x="1453" y="2876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9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65" name="Rectangle 44"/>
            <p:cNvSpPr>
              <a:spLocks noChangeArrowheads="1"/>
            </p:cNvSpPr>
            <p:nvPr/>
          </p:nvSpPr>
          <p:spPr bwMode="auto">
            <a:xfrm>
              <a:off x="2127" y="2876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9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66" name="Rectangle 45"/>
            <p:cNvSpPr>
              <a:spLocks noChangeArrowheads="1"/>
            </p:cNvSpPr>
            <p:nvPr/>
          </p:nvSpPr>
          <p:spPr bwMode="auto">
            <a:xfrm>
              <a:off x="2941" y="2944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1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67" name="Rectangle 46"/>
            <p:cNvSpPr>
              <a:spLocks noChangeArrowheads="1"/>
            </p:cNvSpPr>
            <p:nvPr/>
          </p:nvSpPr>
          <p:spPr bwMode="auto">
            <a:xfrm>
              <a:off x="3268" y="2944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1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68" name="Rectangle 47"/>
            <p:cNvSpPr>
              <a:spLocks noChangeArrowheads="1"/>
            </p:cNvSpPr>
            <p:nvPr/>
          </p:nvSpPr>
          <p:spPr bwMode="auto">
            <a:xfrm>
              <a:off x="3614" y="3033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69" name="Rectangle 48"/>
            <p:cNvSpPr>
              <a:spLocks noChangeArrowheads="1"/>
            </p:cNvSpPr>
            <p:nvPr/>
          </p:nvSpPr>
          <p:spPr bwMode="auto">
            <a:xfrm>
              <a:off x="1793" y="3033"/>
              <a:ext cx="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70" name="Rectangle 49"/>
            <p:cNvSpPr>
              <a:spLocks noChangeArrowheads="1"/>
            </p:cNvSpPr>
            <p:nvPr/>
          </p:nvSpPr>
          <p:spPr bwMode="auto">
            <a:xfrm>
              <a:off x="1531" y="3033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71" name="Rectangle 50"/>
            <p:cNvSpPr>
              <a:spLocks noChangeArrowheads="1"/>
            </p:cNvSpPr>
            <p:nvPr/>
          </p:nvSpPr>
          <p:spPr bwMode="auto">
            <a:xfrm>
              <a:off x="3398" y="303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72" name="Rectangle 51"/>
            <p:cNvSpPr>
              <a:spLocks noChangeArrowheads="1"/>
            </p:cNvSpPr>
            <p:nvPr/>
          </p:nvSpPr>
          <p:spPr bwMode="auto">
            <a:xfrm>
              <a:off x="3047" y="306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73" name="Rectangle 52"/>
            <p:cNvSpPr>
              <a:spLocks noChangeArrowheads="1"/>
            </p:cNvSpPr>
            <p:nvPr/>
          </p:nvSpPr>
          <p:spPr bwMode="auto">
            <a:xfrm>
              <a:off x="2746" y="306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E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74" name="Rectangle 53"/>
            <p:cNvSpPr>
              <a:spLocks noChangeArrowheads="1"/>
            </p:cNvSpPr>
            <p:nvPr/>
          </p:nvSpPr>
          <p:spPr bwMode="auto">
            <a:xfrm>
              <a:off x="1727" y="306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i="1">
                  <a:solidFill>
                    <a:srgbClr val="990033"/>
                  </a:solidFill>
                </a:rPr>
                <a:t>,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75" name="Rectangle 54"/>
            <p:cNvSpPr>
              <a:spLocks noChangeArrowheads="1"/>
            </p:cNvSpPr>
            <p:nvPr/>
          </p:nvSpPr>
          <p:spPr bwMode="auto">
            <a:xfrm>
              <a:off x="1228" y="3060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N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76" name="Rectangle 55"/>
            <p:cNvSpPr>
              <a:spLocks noChangeArrowheads="1"/>
            </p:cNvSpPr>
            <p:nvPr/>
          </p:nvSpPr>
          <p:spPr bwMode="auto">
            <a:xfrm>
              <a:off x="999" y="3060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i="1">
                  <a:solidFill>
                    <a:srgbClr val="990033"/>
                  </a:solidFill>
                </a:rPr>
                <a:t>~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77" name="Rectangle 56"/>
            <p:cNvSpPr>
              <a:spLocks noChangeArrowheads="1"/>
            </p:cNvSpPr>
            <p:nvPr/>
          </p:nvSpPr>
          <p:spPr bwMode="auto">
            <a:xfrm>
              <a:off x="730" y="306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78" name="Rectangle 57"/>
            <p:cNvSpPr>
              <a:spLocks noChangeArrowheads="1"/>
            </p:cNvSpPr>
            <p:nvPr/>
          </p:nvSpPr>
          <p:spPr bwMode="auto">
            <a:xfrm>
              <a:off x="607" y="306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 i="1"/>
                <a:t>.</a:t>
              </a:r>
              <a:endParaRPr lang="zh-CN" altLang="en-US" sz="2800" b="1"/>
            </a:p>
          </p:txBody>
        </p:sp>
        <p:sp>
          <p:nvSpPr>
            <p:cNvPr id="6179" name="Rectangle 58"/>
            <p:cNvSpPr>
              <a:spLocks noChangeArrowheads="1"/>
            </p:cNvSpPr>
            <p:nvPr/>
          </p:nvSpPr>
          <p:spPr bwMode="auto">
            <a:xfrm>
              <a:off x="2419" y="30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80" name="Rectangle 59"/>
            <p:cNvSpPr>
              <a:spLocks noChangeArrowheads="1"/>
            </p:cNvSpPr>
            <p:nvPr/>
          </p:nvSpPr>
          <p:spPr bwMode="auto">
            <a:xfrm>
              <a:off x="2011" y="303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rgbClr val="990033"/>
                  </a:solidFill>
                </a:rPr>
                <a:t>2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81" name="Rectangle 60"/>
            <p:cNvSpPr>
              <a:spLocks noChangeArrowheads="1"/>
            </p:cNvSpPr>
            <p:nvPr/>
          </p:nvSpPr>
          <p:spPr bwMode="auto">
            <a:xfrm>
              <a:off x="476" y="306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000" b="1"/>
                <a:t>3</a:t>
              </a:r>
              <a:endParaRPr lang="zh-CN" altLang="en-US" sz="2800" b="1"/>
            </a:p>
          </p:txBody>
        </p:sp>
      </p:grpSp>
      <p:grpSp>
        <p:nvGrpSpPr>
          <p:cNvPr id="6151" name="Group 61"/>
          <p:cNvGrpSpPr>
            <a:grpSpLocks/>
          </p:cNvGrpSpPr>
          <p:nvPr/>
        </p:nvGrpSpPr>
        <p:grpSpPr bwMode="auto">
          <a:xfrm>
            <a:off x="6303963" y="590550"/>
            <a:ext cx="1652587" cy="725488"/>
            <a:chOff x="3934" y="3210"/>
            <a:chExt cx="1041" cy="457"/>
          </a:xfrm>
        </p:grpSpPr>
        <p:sp>
          <p:nvSpPr>
            <p:cNvPr id="6157" name="Rectangle 62"/>
            <p:cNvSpPr>
              <a:spLocks noChangeArrowheads="1"/>
            </p:cNvSpPr>
            <p:nvPr/>
          </p:nvSpPr>
          <p:spPr bwMode="auto">
            <a:xfrm>
              <a:off x="4110" y="3210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6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58" name="Rectangle 63"/>
            <p:cNvSpPr>
              <a:spLocks noChangeArrowheads="1"/>
            </p:cNvSpPr>
            <p:nvPr/>
          </p:nvSpPr>
          <p:spPr bwMode="auto">
            <a:xfrm>
              <a:off x="4406" y="3210"/>
              <a:ext cx="1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6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59" name="Rectangle 64"/>
            <p:cNvSpPr>
              <a:spLocks noChangeArrowheads="1"/>
            </p:cNvSpPr>
            <p:nvPr/>
          </p:nvSpPr>
          <p:spPr bwMode="auto">
            <a:xfrm>
              <a:off x="4895" y="33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33"/>
                  </a:solidFill>
                </a:rPr>
                <a:t>2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60" name="Rectangle 65"/>
            <p:cNvSpPr>
              <a:spLocks noChangeArrowheads="1"/>
            </p:cNvSpPr>
            <p:nvPr/>
          </p:nvSpPr>
          <p:spPr bwMode="auto">
            <a:xfrm>
              <a:off x="4697" y="3310"/>
              <a:ext cx="1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400" b="1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61" name="Rectangle 66"/>
            <p:cNvSpPr>
              <a:spLocks noChangeArrowheads="1"/>
            </p:cNvSpPr>
            <p:nvPr/>
          </p:nvSpPr>
          <p:spPr bwMode="auto">
            <a:xfrm>
              <a:off x="4524" y="3310"/>
              <a:ext cx="1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400" b="1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zh-CN" altLang="en-US" sz="2800" b="1">
                <a:solidFill>
                  <a:srgbClr val="990033"/>
                </a:solidFill>
              </a:endParaRPr>
            </a:p>
          </p:txBody>
        </p:sp>
        <p:sp>
          <p:nvSpPr>
            <p:cNvPr id="6162" name="Rectangle 67"/>
            <p:cNvSpPr>
              <a:spLocks noChangeArrowheads="1"/>
            </p:cNvSpPr>
            <p:nvPr/>
          </p:nvSpPr>
          <p:spPr bwMode="auto">
            <a:xfrm>
              <a:off x="4207" y="3341"/>
              <a:ext cx="1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400" b="1" i="1">
                  <a:solidFill>
                    <a:srgbClr val="990033"/>
                  </a:solidFill>
                </a:rPr>
                <a:t>X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  <p:sp>
          <p:nvSpPr>
            <p:cNvPr id="6163" name="Rectangle 68"/>
            <p:cNvSpPr>
              <a:spLocks noChangeArrowheads="1"/>
            </p:cNvSpPr>
            <p:nvPr/>
          </p:nvSpPr>
          <p:spPr bwMode="auto">
            <a:xfrm>
              <a:off x="3934" y="3341"/>
              <a:ext cx="1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400" b="1" i="1">
                  <a:solidFill>
                    <a:srgbClr val="990033"/>
                  </a:solidFill>
                </a:rPr>
                <a:t>D</a:t>
              </a:r>
              <a:endParaRPr lang="en-US" altLang="zh-CN" sz="2800" b="1">
                <a:solidFill>
                  <a:srgbClr val="990033"/>
                </a:solidFill>
              </a:endParaRPr>
            </a:p>
          </p:txBody>
        </p:sp>
      </p:grpSp>
      <p:graphicFrame>
        <p:nvGraphicFramePr>
          <p:cNvPr id="10309" name="Object 69"/>
          <p:cNvGraphicFramePr>
            <a:graphicFrameLocks noChangeAspect="1"/>
          </p:cNvGraphicFramePr>
          <p:nvPr/>
        </p:nvGraphicFramePr>
        <p:xfrm>
          <a:off x="2073275" y="4941888"/>
          <a:ext cx="403701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800" imgH="571500" progId="Equation.3">
                  <p:embed/>
                </p:oleObj>
              </mc:Choice>
              <mc:Fallback>
                <p:oleObj name="Equation" r:id="rId10" imgW="1447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941888"/>
                        <a:ext cx="4037013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" name="Object 71"/>
          <p:cNvGraphicFramePr>
            <a:graphicFrameLocks noChangeAspect="1"/>
          </p:cNvGraphicFramePr>
          <p:nvPr/>
        </p:nvGraphicFramePr>
        <p:xfrm>
          <a:off x="1116013" y="2254250"/>
          <a:ext cx="68945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79700" imgH="596900" progId="Equation.3">
                  <p:embed/>
                </p:oleObj>
              </mc:Choice>
              <mc:Fallback>
                <p:oleObj name="Equation" r:id="rId12" imgW="2679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54250"/>
                        <a:ext cx="6894512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2" name="Object 72"/>
          <p:cNvGraphicFramePr>
            <a:graphicFrameLocks noChangeAspect="1"/>
          </p:cNvGraphicFramePr>
          <p:nvPr/>
        </p:nvGraphicFramePr>
        <p:xfrm>
          <a:off x="7380288" y="5507038"/>
          <a:ext cx="7207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24" imgH="203024" progId="Equation.DSMT4">
                  <p:embed/>
                </p:oleObj>
              </mc:Choice>
              <mc:Fallback>
                <p:oleObj name="Equation" r:id="rId14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507038"/>
                        <a:ext cx="7207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3" name="Object 73"/>
          <p:cNvGraphicFramePr>
            <a:graphicFrameLocks noChangeAspect="1"/>
          </p:cNvGraphicFramePr>
          <p:nvPr/>
        </p:nvGraphicFramePr>
        <p:xfrm>
          <a:off x="4943475" y="1504950"/>
          <a:ext cx="38941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200" imgH="330200" progId="Equation.DSMT4">
                  <p:embed/>
                </p:oleObj>
              </mc:Choice>
              <mc:Fallback>
                <p:oleObj name="Equation" r:id="rId16" imgW="1473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504950"/>
                        <a:ext cx="38941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4" name="Picture 74" descr="u=4071768608,2259633986&amp;fm=0&amp;gp=0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876925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7918" y="548680"/>
            <a:ext cx="2828925" cy="654050"/>
            <a:chOff x="336" y="618"/>
            <a:chExt cx="1782" cy="412"/>
          </a:xfrm>
        </p:grpSpPr>
        <p:sp>
          <p:nvSpPr>
            <p:cNvPr id="10300" name="Rectangle 3"/>
            <p:cNvSpPr>
              <a:spLocks noChangeArrowheads="1"/>
            </p:cNvSpPr>
            <p:nvPr/>
          </p:nvSpPr>
          <p:spPr bwMode="auto">
            <a:xfrm>
              <a:off x="1238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301" name="Rectangle 4"/>
            <p:cNvSpPr>
              <a:spLocks noChangeArrowheads="1"/>
            </p:cNvSpPr>
            <p:nvPr/>
          </p:nvSpPr>
          <p:spPr bwMode="auto">
            <a:xfrm>
              <a:off x="1573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302" name="Rectangle 5"/>
            <p:cNvSpPr>
              <a:spLocks noChangeArrowheads="1"/>
            </p:cNvSpPr>
            <p:nvPr/>
          </p:nvSpPr>
          <p:spPr bwMode="auto">
            <a:xfrm>
              <a:off x="1320" y="70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303" name="Rectangle 6"/>
            <p:cNvSpPr>
              <a:spLocks noChangeArrowheads="1"/>
            </p:cNvSpPr>
            <p:nvPr/>
          </p:nvSpPr>
          <p:spPr bwMode="auto">
            <a:xfrm>
              <a:off x="1059" y="735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P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304" name="Rectangle 7"/>
            <p:cNvSpPr>
              <a:spLocks noChangeArrowheads="1"/>
            </p:cNvSpPr>
            <p:nvPr/>
          </p:nvSpPr>
          <p:spPr bwMode="auto">
            <a:xfrm>
              <a:off x="834" y="735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990033"/>
                  </a:solidFill>
                </a:rPr>
                <a:t>~</a:t>
              </a:r>
              <a:endParaRPr lang="en-US" altLang="zh-CN" b="1" dirty="0">
                <a:solidFill>
                  <a:srgbClr val="990033"/>
                </a:solidFill>
              </a:endParaRPr>
            </a:p>
          </p:txBody>
        </p:sp>
        <p:sp>
          <p:nvSpPr>
            <p:cNvPr id="10305" name="Rectangle 8"/>
            <p:cNvSpPr>
              <a:spLocks noChangeArrowheads="1"/>
            </p:cNvSpPr>
            <p:nvPr/>
          </p:nvSpPr>
          <p:spPr bwMode="auto">
            <a:xfrm>
              <a:off x="565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306" name="Rectangle 9"/>
            <p:cNvSpPr>
              <a:spLocks noChangeArrowheads="1"/>
            </p:cNvSpPr>
            <p:nvPr/>
          </p:nvSpPr>
          <p:spPr bwMode="auto">
            <a:xfrm>
              <a:off x="467" y="7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66"/>
                  </a:solidFill>
                </a:rPr>
                <a:t>.</a:t>
              </a:r>
              <a:endParaRPr lang="en-US" altLang="zh-CN" b="1">
                <a:solidFill>
                  <a:srgbClr val="000066"/>
                </a:solidFill>
              </a:endParaRPr>
            </a:p>
          </p:txBody>
        </p:sp>
        <p:sp>
          <p:nvSpPr>
            <p:cNvPr id="10307" name="Rectangle 10"/>
            <p:cNvSpPr>
              <a:spLocks noChangeArrowheads="1"/>
            </p:cNvSpPr>
            <p:nvPr/>
          </p:nvSpPr>
          <p:spPr bwMode="auto">
            <a:xfrm>
              <a:off x="1878" y="74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 b="1">
                <a:solidFill>
                  <a:srgbClr val="990033"/>
                </a:solidFill>
              </a:endParaRPr>
            </a:p>
          </p:txBody>
        </p:sp>
        <p:sp>
          <p:nvSpPr>
            <p:cNvPr id="10308" name="Rectangle 11"/>
            <p:cNvSpPr>
              <a:spLocks noChangeArrowheads="1"/>
            </p:cNvSpPr>
            <p:nvPr/>
          </p:nvSpPr>
          <p:spPr bwMode="auto">
            <a:xfrm>
              <a:off x="336" y="73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chemeClr val="bg2"/>
                  </a:solidFill>
                </a:rPr>
                <a:t>1</a:t>
              </a:r>
              <a:endParaRPr lang="en-US" altLang="zh-CN" b="1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91368" y="548680"/>
            <a:ext cx="1574800" cy="647700"/>
            <a:chOff x="3107" y="709"/>
            <a:chExt cx="992" cy="408"/>
          </a:xfrm>
          <a:solidFill>
            <a:schemeClr val="accent1"/>
          </a:solidFill>
        </p:grpSpPr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302" y="709"/>
              <a:ext cx="110" cy="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95" name="Rectangle 14"/>
            <p:cNvSpPr>
              <a:spLocks noChangeArrowheads="1"/>
            </p:cNvSpPr>
            <p:nvPr/>
          </p:nvSpPr>
          <p:spPr bwMode="auto">
            <a:xfrm>
              <a:off x="3629" y="709"/>
              <a:ext cx="110" cy="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96" name="Rectangle 15"/>
            <p:cNvSpPr>
              <a:spLocks noChangeArrowheads="1"/>
            </p:cNvSpPr>
            <p:nvPr/>
          </p:nvSpPr>
          <p:spPr bwMode="auto">
            <a:xfrm>
              <a:off x="3967" y="829"/>
              <a:ext cx="13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97" name="Rectangle 16"/>
            <p:cNvSpPr>
              <a:spLocks noChangeArrowheads="1"/>
            </p:cNvSpPr>
            <p:nvPr/>
          </p:nvSpPr>
          <p:spPr bwMode="auto">
            <a:xfrm>
              <a:off x="3787" y="799"/>
              <a:ext cx="13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98" name="Rectangle 17"/>
            <p:cNvSpPr>
              <a:spLocks noChangeArrowheads="1"/>
            </p:cNvSpPr>
            <p:nvPr/>
          </p:nvSpPr>
          <p:spPr bwMode="auto">
            <a:xfrm>
              <a:off x="3409" y="826"/>
              <a:ext cx="16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X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99" name="Rectangle 18"/>
            <p:cNvSpPr>
              <a:spLocks noChangeArrowheads="1"/>
            </p:cNvSpPr>
            <p:nvPr/>
          </p:nvSpPr>
          <p:spPr bwMode="auto">
            <a:xfrm>
              <a:off x="3107" y="826"/>
              <a:ext cx="16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E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17918" y="1267817"/>
            <a:ext cx="3154362" cy="654050"/>
            <a:chOff x="336" y="1071"/>
            <a:chExt cx="1987" cy="412"/>
          </a:xfrm>
        </p:grpSpPr>
        <p:sp>
          <p:nvSpPr>
            <p:cNvPr id="10283" name="Rectangle 20"/>
            <p:cNvSpPr>
              <a:spLocks noChangeArrowheads="1"/>
            </p:cNvSpPr>
            <p:nvPr/>
          </p:nvSpPr>
          <p:spPr bwMode="auto">
            <a:xfrm>
              <a:off x="1263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84" name="Rectangle 21"/>
            <p:cNvSpPr>
              <a:spLocks noChangeArrowheads="1"/>
            </p:cNvSpPr>
            <p:nvPr/>
          </p:nvSpPr>
          <p:spPr bwMode="auto">
            <a:xfrm>
              <a:off x="1777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85" name="Rectangle 22"/>
            <p:cNvSpPr>
              <a:spLocks noChangeArrowheads="1"/>
            </p:cNvSpPr>
            <p:nvPr/>
          </p:nvSpPr>
          <p:spPr bwMode="auto">
            <a:xfrm>
              <a:off x="1634" y="118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p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86" name="Rectangle 23"/>
            <p:cNvSpPr>
              <a:spLocks noChangeArrowheads="1"/>
            </p:cNvSpPr>
            <p:nvPr/>
          </p:nvSpPr>
          <p:spPr bwMode="auto">
            <a:xfrm>
              <a:off x="1512" y="118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,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87" name="Rectangle 24"/>
            <p:cNvSpPr>
              <a:spLocks noChangeArrowheads="1"/>
            </p:cNvSpPr>
            <p:nvPr/>
          </p:nvSpPr>
          <p:spPr bwMode="auto">
            <a:xfrm>
              <a:off x="1348" y="118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990033"/>
                  </a:solidFill>
                </a:rPr>
                <a:t>n</a:t>
              </a:r>
              <a:endParaRPr lang="en-US" altLang="zh-CN" b="1" dirty="0">
                <a:solidFill>
                  <a:srgbClr val="990033"/>
                </a:solidFill>
              </a:endParaRPr>
            </a:p>
          </p:txBody>
        </p:sp>
        <p:sp>
          <p:nvSpPr>
            <p:cNvPr id="10288" name="Rectangle 25"/>
            <p:cNvSpPr>
              <a:spLocks noChangeArrowheads="1"/>
            </p:cNvSpPr>
            <p:nvPr/>
          </p:nvSpPr>
          <p:spPr bwMode="auto">
            <a:xfrm>
              <a:off x="1080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B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89" name="Rectangle 26"/>
            <p:cNvSpPr>
              <a:spLocks noChangeArrowheads="1"/>
            </p:cNvSpPr>
            <p:nvPr/>
          </p:nvSpPr>
          <p:spPr bwMode="auto">
            <a:xfrm>
              <a:off x="859" y="1187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990033"/>
                  </a:solidFill>
                </a:rPr>
                <a:t>~</a:t>
              </a:r>
              <a:endParaRPr lang="en-US" altLang="zh-CN" b="1" dirty="0">
                <a:solidFill>
                  <a:srgbClr val="990033"/>
                </a:solidFill>
              </a:endParaRPr>
            </a:p>
          </p:txBody>
        </p:sp>
        <p:sp>
          <p:nvSpPr>
            <p:cNvPr id="10290" name="Rectangle 27"/>
            <p:cNvSpPr>
              <a:spLocks noChangeArrowheads="1"/>
            </p:cNvSpPr>
            <p:nvPr/>
          </p:nvSpPr>
          <p:spPr bwMode="auto">
            <a:xfrm>
              <a:off x="590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91" name="Rectangle 28"/>
            <p:cNvSpPr>
              <a:spLocks noChangeArrowheads="1"/>
            </p:cNvSpPr>
            <p:nvPr/>
          </p:nvSpPr>
          <p:spPr bwMode="auto">
            <a:xfrm>
              <a:off x="467" y="118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/>
                <a:t>.</a:t>
              </a:r>
              <a:endParaRPr lang="en-US" altLang="zh-CN" b="1"/>
            </a:p>
          </p:txBody>
        </p:sp>
        <p:sp>
          <p:nvSpPr>
            <p:cNvPr id="10292" name="Rectangle 29"/>
            <p:cNvSpPr>
              <a:spLocks noChangeArrowheads="1"/>
            </p:cNvSpPr>
            <p:nvPr/>
          </p:nvSpPr>
          <p:spPr bwMode="auto">
            <a:xfrm>
              <a:off x="2083" y="119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 b="1">
                <a:solidFill>
                  <a:srgbClr val="990033"/>
                </a:solidFill>
              </a:endParaRPr>
            </a:p>
          </p:txBody>
        </p:sp>
        <p:sp>
          <p:nvSpPr>
            <p:cNvPr id="10293" name="Rectangle 30"/>
            <p:cNvSpPr>
              <a:spLocks noChangeArrowheads="1"/>
            </p:cNvSpPr>
            <p:nvPr/>
          </p:nvSpPr>
          <p:spPr bwMode="auto">
            <a:xfrm>
              <a:off x="336" y="118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/>
                <a:t>2</a:t>
              </a:r>
              <a:endParaRPr lang="en-US" altLang="zh-CN" b="1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092062" y="1274167"/>
            <a:ext cx="1774825" cy="641350"/>
            <a:chOff x="2492" y="1660"/>
            <a:chExt cx="1118" cy="404"/>
          </a:xfrm>
        </p:grpSpPr>
        <p:sp>
          <p:nvSpPr>
            <p:cNvPr id="10277" name="Rectangle 32"/>
            <p:cNvSpPr>
              <a:spLocks noChangeArrowheads="1"/>
            </p:cNvSpPr>
            <p:nvPr/>
          </p:nvSpPr>
          <p:spPr bwMode="auto">
            <a:xfrm>
              <a:off x="2688" y="1660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78" name="Rectangle 33"/>
            <p:cNvSpPr>
              <a:spLocks noChangeArrowheads="1"/>
            </p:cNvSpPr>
            <p:nvPr/>
          </p:nvSpPr>
          <p:spPr bwMode="auto">
            <a:xfrm>
              <a:off x="3014" y="1660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79" name="Rectangle 34"/>
            <p:cNvSpPr>
              <a:spLocks noChangeArrowheads="1"/>
            </p:cNvSpPr>
            <p:nvPr/>
          </p:nvSpPr>
          <p:spPr bwMode="auto">
            <a:xfrm>
              <a:off x="3357" y="1776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np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80" name="Rectangle 35"/>
            <p:cNvSpPr>
              <a:spLocks noChangeArrowheads="1"/>
            </p:cNvSpPr>
            <p:nvPr/>
          </p:nvSpPr>
          <p:spPr bwMode="auto">
            <a:xfrm>
              <a:off x="2794" y="177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X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81" name="Rectangle 36"/>
            <p:cNvSpPr>
              <a:spLocks noChangeArrowheads="1"/>
            </p:cNvSpPr>
            <p:nvPr/>
          </p:nvSpPr>
          <p:spPr bwMode="auto">
            <a:xfrm>
              <a:off x="2492" y="177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E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82" name="Rectangle 37"/>
            <p:cNvSpPr>
              <a:spLocks noChangeArrowheads="1"/>
            </p:cNvSpPr>
            <p:nvPr/>
          </p:nvSpPr>
          <p:spPr bwMode="auto">
            <a:xfrm>
              <a:off x="3144" y="174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80760" y="2468439"/>
            <a:ext cx="3465512" cy="762000"/>
            <a:chOff x="336" y="1499"/>
            <a:chExt cx="2183" cy="480"/>
          </a:xfrm>
        </p:grpSpPr>
        <p:sp>
          <p:nvSpPr>
            <p:cNvPr id="10265" name="Rectangle 39"/>
            <p:cNvSpPr>
              <a:spLocks noChangeArrowheads="1"/>
            </p:cNvSpPr>
            <p:nvPr/>
          </p:nvSpPr>
          <p:spPr bwMode="auto">
            <a:xfrm>
              <a:off x="1292" y="1509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900" b="1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66" name="Rectangle 40"/>
            <p:cNvSpPr>
              <a:spLocks noChangeArrowheads="1"/>
            </p:cNvSpPr>
            <p:nvPr/>
          </p:nvSpPr>
          <p:spPr bwMode="auto">
            <a:xfrm>
              <a:off x="1933" y="1499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900" b="1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67" name="Rectangle 41"/>
            <p:cNvSpPr>
              <a:spLocks noChangeArrowheads="1"/>
            </p:cNvSpPr>
            <p:nvPr/>
          </p:nvSpPr>
          <p:spPr bwMode="auto">
            <a:xfrm>
              <a:off x="1692" y="1656"/>
              <a:ext cx="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68" name="Rectangle 42"/>
            <p:cNvSpPr>
              <a:spLocks noChangeArrowheads="1"/>
            </p:cNvSpPr>
            <p:nvPr/>
          </p:nvSpPr>
          <p:spPr bwMode="auto">
            <a:xfrm>
              <a:off x="1426" y="1656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69" name="Rectangle 43"/>
            <p:cNvSpPr>
              <a:spLocks noChangeArrowheads="1"/>
            </p:cNvSpPr>
            <p:nvPr/>
          </p:nvSpPr>
          <p:spPr bwMode="auto">
            <a:xfrm>
              <a:off x="1595" y="168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,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70" name="Rectangle 44"/>
            <p:cNvSpPr>
              <a:spLocks noChangeArrowheads="1"/>
            </p:cNvSpPr>
            <p:nvPr/>
          </p:nvSpPr>
          <p:spPr bwMode="auto">
            <a:xfrm>
              <a:off x="1088" y="1683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990033"/>
                  </a:solidFill>
                </a:rPr>
                <a:t>N</a:t>
              </a:r>
              <a:endParaRPr lang="en-US" altLang="zh-CN" b="1" dirty="0">
                <a:solidFill>
                  <a:srgbClr val="990033"/>
                </a:solidFill>
              </a:endParaRPr>
            </a:p>
          </p:txBody>
        </p:sp>
        <p:sp>
          <p:nvSpPr>
            <p:cNvPr id="10271" name="Rectangle 45"/>
            <p:cNvSpPr>
              <a:spLocks noChangeArrowheads="1"/>
            </p:cNvSpPr>
            <p:nvPr/>
          </p:nvSpPr>
          <p:spPr bwMode="auto">
            <a:xfrm>
              <a:off x="859" y="1683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~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72" name="Rectangle 46"/>
            <p:cNvSpPr>
              <a:spLocks noChangeArrowheads="1"/>
            </p:cNvSpPr>
            <p:nvPr/>
          </p:nvSpPr>
          <p:spPr bwMode="auto">
            <a:xfrm>
              <a:off x="590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990033"/>
                  </a:solidFill>
                </a:rPr>
                <a:t>X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73" name="Rectangle 47"/>
            <p:cNvSpPr>
              <a:spLocks noChangeArrowheads="1"/>
            </p:cNvSpPr>
            <p:nvPr/>
          </p:nvSpPr>
          <p:spPr bwMode="auto">
            <a:xfrm>
              <a:off x="467" y="168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/>
                <a:t>.</a:t>
              </a:r>
              <a:endParaRPr lang="en-US" altLang="zh-CN" b="1"/>
            </a:p>
          </p:txBody>
        </p:sp>
        <p:sp>
          <p:nvSpPr>
            <p:cNvPr id="10274" name="Rectangle 48"/>
            <p:cNvSpPr>
              <a:spLocks noChangeArrowheads="1"/>
            </p:cNvSpPr>
            <p:nvPr/>
          </p:nvSpPr>
          <p:spPr bwMode="auto">
            <a:xfrm>
              <a:off x="2279" y="169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 b="1">
                <a:solidFill>
                  <a:srgbClr val="990033"/>
                </a:solidFill>
              </a:endParaRPr>
            </a:p>
          </p:txBody>
        </p:sp>
        <p:sp>
          <p:nvSpPr>
            <p:cNvPr id="10275" name="Rectangle 49"/>
            <p:cNvSpPr>
              <a:spLocks noChangeArrowheads="1"/>
            </p:cNvSpPr>
            <p:nvPr/>
          </p:nvSpPr>
          <p:spPr bwMode="auto">
            <a:xfrm>
              <a:off x="1871" y="166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990033"/>
                  </a:solidFill>
                </a:rPr>
                <a:t>2</a:t>
              </a:r>
              <a:endParaRPr lang="en-US" altLang="zh-CN" b="1">
                <a:solidFill>
                  <a:srgbClr val="990033"/>
                </a:solidFill>
              </a:endParaRPr>
            </a:p>
          </p:txBody>
        </p:sp>
        <p:sp>
          <p:nvSpPr>
            <p:cNvPr id="10276" name="Rectangle 50"/>
            <p:cNvSpPr>
              <a:spLocks noChangeArrowheads="1"/>
            </p:cNvSpPr>
            <p:nvPr/>
          </p:nvSpPr>
          <p:spPr bwMode="auto">
            <a:xfrm>
              <a:off x="336" y="1683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/>
                <a:t>3</a:t>
              </a:r>
              <a:endParaRPr lang="en-US" altLang="zh-CN" b="1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238360" y="2581152"/>
            <a:ext cx="1598612" cy="641350"/>
            <a:chOff x="2689" y="2156"/>
            <a:chExt cx="1007" cy="404"/>
          </a:xfrm>
        </p:grpSpPr>
        <p:sp>
          <p:nvSpPr>
            <p:cNvPr id="10259" name="Rectangle 52"/>
            <p:cNvSpPr>
              <a:spLocks noChangeArrowheads="1"/>
            </p:cNvSpPr>
            <p:nvPr/>
          </p:nvSpPr>
          <p:spPr bwMode="auto">
            <a:xfrm>
              <a:off x="2884" y="2156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60" name="Rectangle 53"/>
            <p:cNvSpPr>
              <a:spLocks noChangeArrowheads="1"/>
            </p:cNvSpPr>
            <p:nvPr/>
          </p:nvSpPr>
          <p:spPr bwMode="auto">
            <a:xfrm>
              <a:off x="3211" y="2156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 b="1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61" name="Rectangle 54"/>
            <p:cNvSpPr>
              <a:spLocks noChangeArrowheads="1"/>
            </p:cNvSpPr>
            <p:nvPr/>
          </p:nvSpPr>
          <p:spPr bwMode="auto">
            <a:xfrm>
              <a:off x="3557" y="2245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Symbol" pitchFamily="18" charset="2"/>
                </a:rPr>
                <a:t>m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62" name="Rectangle 55"/>
            <p:cNvSpPr>
              <a:spLocks noChangeArrowheads="1"/>
            </p:cNvSpPr>
            <p:nvPr/>
          </p:nvSpPr>
          <p:spPr bwMode="auto">
            <a:xfrm>
              <a:off x="3341" y="224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63" name="Rectangle 56"/>
            <p:cNvSpPr>
              <a:spLocks noChangeArrowheads="1"/>
            </p:cNvSpPr>
            <p:nvPr/>
          </p:nvSpPr>
          <p:spPr bwMode="auto">
            <a:xfrm>
              <a:off x="2990" y="2272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X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0264" name="Rectangle 57"/>
            <p:cNvSpPr>
              <a:spLocks noChangeArrowheads="1"/>
            </p:cNvSpPr>
            <p:nvPr/>
          </p:nvSpPr>
          <p:spPr bwMode="auto">
            <a:xfrm>
              <a:off x="2689" y="2272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</a:rPr>
                <a:t>E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sp>
        <p:nvSpPr>
          <p:cNvPr id="52282" name="Text Box 58" descr="水滴"/>
          <p:cNvSpPr txBox="1">
            <a:spLocks noChangeArrowheads="1"/>
          </p:cNvSpPr>
          <p:nvPr/>
        </p:nvSpPr>
        <p:spPr bwMode="auto">
          <a:xfrm>
            <a:off x="-12841" y="2056805"/>
            <a:ext cx="381687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</a:rPr>
              <a:t>特别地</a:t>
            </a:r>
            <a:r>
              <a:rPr lang="en-US" altLang="zh-CN" sz="3200" b="1" dirty="0">
                <a:solidFill>
                  <a:srgbClr val="000066"/>
                </a:solidFill>
              </a:rPr>
              <a:t>: </a:t>
            </a:r>
            <a:r>
              <a:rPr lang="en-US" altLang="zh-CN" sz="3200" b="1" dirty="0">
                <a:solidFill>
                  <a:srgbClr val="990033"/>
                </a:solidFill>
              </a:rPr>
              <a:t>0-1</a:t>
            </a:r>
            <a:r>
              <a:rPr lang="zh-CN" altLang="en-US" sz="3200" b="1" dirty="0">
                <a:solidFill>
                  <a:srgbClr val="990033"/>
                </a:solidFill>
              </a:rPr>
              <a:t>分布</a:t>
            </a:r>
            <a:r>
              <a:rPr lang="en-US" altLang="zh-CN" sz="3200" b="1" dirty="0">
                <a:solidFill>
                  <a:srgbClr val="990033"/>
                </a:solidFill>
              </a:rPr>
              <a:t>,  </a:t>
            </a:r>
            <a:r>
              <a:rPr lang="zh-CN" altLang="en-US" sz="3200" b="1" dirty="0">
                <a:solidFill>
                  <a:srgbClr val="990033"/>
                </a:solidFill>
              </a:rPr>
              <a:t>则</a:t>
            </a:r>
          </a:p>
        </p:txBody>
      </p:sp>
      <p:sp>
        <p:nvSpPr>
          <p:cNvPr id="52283" name="Text Box 59" descr="水滴"/>
          <p:cNvSpPr txBox="1">
            <a:spLocks noChangeArrowheads="1"/>
          </p:cNvSpPr>
          <p:nvPr/>
        </p:nvSpPr>
        <p:spPr bwMode="auto">
          <a:xfrm>
            <a:off x="4236078" y="2056805"/>
            <a:ext cx="185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solidFill>
                  <a:srgbClr val="000000"/>
                </a:solidFill>
              </a:rPr>
              <a:t>E</a:t>
            </a:r>
            <a:r>
              <a:rPr lang="en-US" altLang="zh-CN" sz="3200" b="1" dirty="0">
                <a:solidFill>
                  <a:srgbClr val="000000"/>
                </a:solidFill>
              </a:rPr>
              <a:t>(</a:t>
            </a:r>
            <a:r>
              <a:rPr lang="en-US" altLang="zh-CN" sz="3200" b="1" i="1" dirty="0">
                <a:solidFill>
                  <a:srgbClr val="000000"/>
                </a:solidFill>
              </a:rPr>
              <a:t>X</a:t>
            </a:r>
            <a:r>
              <a:rPr lang="en-US" altLang="zh-CN" sz="3200" b="1" dirty="0">
                <a:solidFill>
                  <a:srgbClr val="000000"/>
                </a:solidFill>
              </a:rPr>
              <a:t>)= </a:t>
            </a:r>
            <a:r>
              <a:rPr lang="en-US" altLang="zh-CN" sz="3200" b="1" i="1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52284" name="Text Box 60" descr="水滴"/>
          <p:cNvSpPr txBox="1">
            <a:spLocks noChangeArrowheads="1"/>
          </p:cNvSpPr>
          <p:nvPr/>
        </p:nvSpPr>
        <p:spPr bwMode="auto">
          <a:xfrm>
            <a:off x="448104" y="3284984"/>
            <a:ext cx="2305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66"/>
                </a:solidFill>
              </a:rPr>
              <a:t>4. </a:t>
            </a:r>
            <a:r>
              <a:rPr lang="zh-CN" altLang="en-US" sz="3200" b="1" dirty="0">
                <a:solidFill>
                  <a:srgbClr val="990033"/>
                </a:solidFill>
              </a:rPr>
              <a:t>均匀分布</a:t>
            </a:r>
          </a:p>
        </p:txBody>
      </p:sp>
      <p:sp>
        <p:nvSpPr>
          <p:cNvPr id="52285" name="Text Box 61" descr="水滴"/>
          <p:cNvSpPr txBox="1">
            <a:spLocks noChangeArrowheads="1"/>
          </p:cNvSpPr>
          <p:nvPr/>
        </p:nvSpPr>
        <p:spPr bwMode="auto">
          <a:xfrm>
            <a:off x="2742041" y="3284984"/>
            <a:ext cx="273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solidFill>
                  <a:srgbClr val="000000"/>
                </a:solidFill>
              </a:rPr>
              <a:t>E</a:t>
            </a:r>
            <a:r>
              <a:rPr lang="en-US" altLang="zh-CN" sz="3200" b="1" dirty="0">
                <a:solidFill>
                  <a:srgbClr val="000000"/>
                </a:solidFill>
              </a:rPr>
              <a:t>(</a:t>
            </a:r>
            <a:r>
              <a:rPr lang="en-US" altLang="zh-CN" sz="3200" b="1" i="1" dirty="0">
                <a:solidFill>
                  <a:srgbClr val="000000"/>
                </a:solidFill>
              </a:rPr>
              <a:t>X</a:t>
            </a:r>
            <a:r>
              <a:rPr lang="en-US" altLang="zh-CN" sz="3200" b="1" dirty="0">
                <a:solidFill>
                  <a:srgbClr val="000000"/>
                </a:solidFill>
              </a:rPr>
              <a:t>)=(</a:t>
            </a:r>
            <a:r>
              <a:rPr lang="en-US" altLang="zh-CN" sz="3200" b="1" i="1" dirty="0" err="1">
                <a:solidFill>
                  <a:srgbClr val="000000"/>
                </a:solidFill>
              </a:rPr>
              <a:t>b</a:t>
            </a:r>
            <a:r>
              <a:rPr lang="en-US" altLang="zh-CN" sz="3200" b="1" dirty="0" err="1">
                <a:solidFill>
                  <a:srgbClr val="000000"/>
                </a:solidFill>
              </a:rPr>
              <a:t>+</a:t>
            </a:r>
            <a:r>
              <a:rPr lang="en-US" altLang="zh-CN" sz="3200" b="1" i="1" dirty="0" err="1">
                <a:solidFill>
                  <a:srgbClr val="000000"/>
                </a:solidFill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</a:rPr>
              <a:t>)/2  </a:t>
            </a:r>
          </a:p>
        </p:txBody>
      </p:sp>
      <p:sp>
        <p:nvSpPr>
          <p:cNvPr id="52286" name="Text Box 62" descr="水滴"/>
          <p:cNvSpPr txBox="1">
            <a:spLocks noChangeArrowheads="1"/>
          </p:cNvSpPr>
          <p:nvPr/>
        </p:nvSpPr>
        <p:spPr bwMode="auto">
          <a:xfrm>
            <a:off x="317195" y="3964867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66"/>
                </a:solidFill>
              </a:rPr>
              <a:t>5. </a:t>
            </a:r>
            <a:r>
              <a:rPr lang="zh-CN" altLang="en-US" sz="3200" b="1" dirty="0">
                <a:solidFill>
                  <a:srgbClr val="990033"/>
                </a:solidFill>
              </a:rPr>
              <a:t>指数分布</a:t>
            </a:r>
          </a:p>
        </p:txBody>
      </p:sp>
      <p:sp>
        <p:nvSpPr>
          <p:cNvPr id="52287" name="Text Box 63" descr="水滴"/>
          <p:cNvSpPr txBox="1">
            <a:spLocks noChangeArrowheads="1"/>
          </p:cNvSpPr>
          <p:nvPr/>
        </p:nvSpPr>
        <p:spPr bwMode="auto">
          <a:xfrm>
            <a:off x="77818" y="123381"/>
            <a:ext cx="3694462" cy="5191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00"/>
                </a:solidFill>
              </a:rPr>
              <a:t>几种分布的数学期望：</a:t>
            </a:r>
          </a:p>
        </p:txBody>
      </p:sp>
      <p:graphicFrame>
        <p:nvGraphicFramePr>
          <p:cNvPr id="5228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93625"/>
              </p:ext>
            </p:extLst>
          </p:nvPr>
        </p:nvGraphicFramePr>
        <p:xfrm>
          <a:off x="2777711" y="3774984"/>
          <a:ext cx="1608138" cy="93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06080" progId="Equation.DSMT4">
                  <p:embed/>
                </p:oleObj>
              </mc:Choice>
              <mc:Fallback>
                <p:oleObj name="Equation" r:id="rId2" imgW="685800" imgH="406080" progId="Equation.DSMT4">
                  <p:embed/>
                  <p:pic>
                    <p:nvPicPr>
                      <p:cNvPr id="5228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711" y="3774984"/>
                        <a:ext cx="1608138" cy="936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9" name="Text Box 65"/>
          <p:cNvSpPr txBox="1">
            <a:spLocks noChangeArrowheads="1"/>
          </p:cNvSpPr>
          <p:nvPr/>
        </p:nvSpPr>
        <p:spPr bwMode="auto">
          <a:xfrm>
            <a:off x="3646276" y="75173"/>
            <a:ext cx="5413549" cy="579438"/>
          </a:xfrm>
          <a:prstGeom prst="rect">
            <a:avLst/>
          </a:prstGeom>
          <a:solidFill>
            <a:srgbClr val="FFFF00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</a:rPr>
              <a:t>数学期望是唯一确定的实数</a:t>
            </a:r>
            <a:r>
              <a:rPr lang="en-US" altLang="zh-CN" sz="3200" b="1" dirty="0">
                <a:solidFill>
                  <a:srgbClr val="000000"/>
                </a:solidFill>
              </a:rPr>
              <a:t>.</a:t>
            </a:r>
            <a:endParaRPr lang="en-US" altLang="zh-CN" sz="3200" b="1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AD2AAFB-41BC-116E-D6D6-D7536F0C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85" y="4525287"/>
            <a:ext cx="2555019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solidFill>
                  <a:srgbClr val="000066"/>
                </a:solidFill>
                <a:cs typeface="Times New Roman" pitchFamily="18" charset="0"/>
              </a:rPr>
              <a:t>超几何分布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57F773E2-13AE-E841-4C8B-3C1611C2D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84421"/>
              </p:ext>
            </p:extLst>
          </p:nvPr>
        </p:nvGraphicFramePr>
        <p:xfrm>
          <a:off x="2742041" y="4658769"/>
          <a:ext cx="5791615" cy="51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3880" imgH="228600" progId="Equation.DSMT4">
                  <p:embed/>
                </p:oleObj>
              </mc:Choice>
              <mc:Fallback>
                <p:oleObj name="Equation" r:id="rId4" imgW="3593880" imgH="2286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57F773E2-13AE-E841-4C8B-3C1611C2D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041" y="4658769"/>
                        <a:ext cx="5791615" cy="513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A0A93901-0F74-A544-9EE4-52E77552A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75730"/>
              </p:ext>
            </p:extLst>
          </p:nvPr>
        </p:nvGraphicFramePr>
        <p:xfrm>
          <a:off x="1021143" y="5077619"/>
          <a:ext cx="1231296" cy="74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393480" progId="Equation.DSMT4">
                  <p:embed/>
                </p:oleObj>
              </mc:Choice>
              <mc:Fallback>
                <p:oleObj name="Equation" r:id="rId6" imgW="825480" imgH="393480" progId="Equation.DSMT4">
                  <p:embed/>
                  <p:pic>
                    <p:nvPicPr>
                      <p:cNvPr id="11" name="Object 13">
                        <a:extLst>
                          <a:ext uri="{FF2B5EF4-FFF2-40B4-BE49-F238E27FC236}">
                            <a16:creationId xmlns:a16="http://schemas.microsoft.com/office/drawing/2014/main" id="{A0A93901-0F74-A544-9EE4-52E77552A6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143" y="5077619"/>
                        <a:ext cx="1231296" cy="742662"/>
                      </a:xfrm>
                      <a:prstGeom prst="rect">
                        <a:avLst/>
                      </a:prstGeom>
                      <a:solidFill>
                        <a:srgbClr val="FFC000">
                          <a:alpha val="42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6C67B2C6-A744-7C99-4A0A-A43CC3BF8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64" y="5796419"/>
            <a:ext cx="250218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7.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cs typeface="Times New Roman" pitchFamily="18" charset="0"/>
              </a:rPr>
              <a:t>负二项分布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CADC1B-8090-FF4F-DC03-8E1D6A719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803" y="5658598"/>
            <a:ext cx="5021138" cy="705736"/>
          </a:xfrm>
          <a:prstGeom prst="rect">
            <a:avLst/>
          </a:prstGeom>
        </p:spPr>
      </p:pic>
      <p:graphicFrame>
        <p:nvGraphicFramePr>
          <p:cNvPr id="20" name="Object 50">
            <a:extLst>
              <a:ext uri="{FF2B5EF4-FFF2-40B4-BE49-F238E27FC236}">
                <a16:creationId xmlns:a16="http://schemas.microsoft.com/office/drawing/2014/main" id="{E1D2D0BF-F8CB-5643-468F-5EF3BD0E2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87249"/>
              </p:ext>
            </p:extLst>
          </p:nvPr>
        </p:nvGraphicFramePr>
        <p:xfrm>
          <a:off x="7544115" y="5537706"/>
          <a:ext cx="1380173" cy="82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4305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115" y="5537706"/>
                        <a:ext cx="1380173" cy="826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2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2" grpId="0"/>
      <p:bldP spid="52283" grpId="0"/>
      <p:bldP spid="52284" grpId="0"/>
      <p:bldP spid="52285" grpId="0"/>
      <p:bldP spid="52286" grpId="0"/>
      <p:bldP spid="52287" grpId="0" animBg="1"/>
      <p:bldP spid="52289" grpId="0" animBg="1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471488" y="1629569"/>
            <a:ext cx="2828925" cy="654050"/>
            <a:chOff x="336" y="618"/>
            <a:chExt cx="1782" cy="412"/>
          </a:xfrm>
        </p:grpSpPr>
        <p:sp>
          <p:nvSpPr>
            <p:cNvPr id="2137" name="Rectangle 5"/>
            <p:cNvSpPr>
              <a:spLocks noChangeArrowheads="1"/>
            </p:cNvSpPr>
            <p:nvPr/>
          </p:nvSpPr>
          <p:spPr bwMode="auto">
            <a:xfrm>
              <a:off x="1238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38" name="Rectangle 6"/>
            <p:cNvSpPr>
              <a:spLocks noChangeArrowheads="1"/>
            </p:cNvSpPr>
            <p:nvPr/>
          </p:nvSpPr>
          <p:spPr bwMode="auto">
            <a:xfrm>
              <a:off x="1573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39" name="Rectangle 10"/>
            <p:cNvSpPr>
              <a:spLocks noChangeArrowheads="1"/>
            </p:cNvSpPr>
            <p:nvPr/>
          </p:nvSpPr>
          <p:spPr bwMode="auto">
            <a:xfrm>
              <a:off x="1320" y="70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40" name="Rectangle 14"/>
            <p:cNvSpPr>
              <a:spLocks noChangeArrowheads="1"/>
            </p:cNvSpPr>
            <p:nvPr/>
          </p:nvSpPr>
          <p:spPr bwMode="auto">
            <a:xfrm>
              <a:off x="1059" y="735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41" name="Rectangle 15"/>
            <p:cNvSpPr>
              <a:spLocks noChangeArrowheads="1"/>
            </p:cNvSpPr>
            <p:nvPr/>
          </p:nvSpPr>
          <p:spPr bwMode="auto">
            <a:xfrm>
              <a:off x="834" y="735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42" name="Rectangle 16"/>
            <p:cNvSpPr>
              <a:spLocks noChangeArrowheads="1"/>
            </p:cNvSpPr>
            <p:nvPr/>
          </p:nvSpPr>
          <p:spPr bwMode="auto">
            <a:xfrm>
              <a:off x="565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43" name="Rectangle 17"/>
            <p:cNvSpPr>
              <a:spLocks noChangeArrowheads="1"/>
            </p:cNvSpPr>
            <p:nvPr/>
          </p:nvSpPr>
          <p:spPr bwMode="auto">
            <a:xfrm>
              <a:off x="467" y="7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</a:rPr>
                <a:t>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2144" name="Rectangle 18"/>
            <p:cNvSpPr>
              <a:spLocks noChangeArrowheads="1"/>
            </p:cNvSpPr>
            <p:nvPr/>
          </p:nvSpPr>
          <p:spPr bwMode="auto">
            <a:xfrm>
              <a:off x="1878" y="74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2145" name="Rectangle 19"/>
            <p:cNvSpPr>
              <a:spLocks noChangeArrowheads="1"/>
            </p:cNvSpPr>
            <p:nvPr/>
          </p:nvSpPr>
          <p:spPr bwMode="auto">
            <a:xfrm>
              <a:off x="336" y="73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chemeClr val="bg2"/>
                  </a:solidFill>
                </a:rPr>
                <a:t>1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3721100" y="1629569"/>
            <a:ext cx="3884613" cy="725487"/>
            <a:chOff x="2205" y="618"/>
            <a:chExt cx="2447" cy="457"/>
          </a:xfrm>
        </p:grpSpPr>
        <p:sp>
          <p:nvSpPr>
            <p:cNvPr id="2124" name="Rectangle 7"/>
            <p:cNvSpPr>
              <a:spLocks noChangeArrowheads="1"/>
            </p:cNvSpPr>
            <p:nvPr/>
          </p:nvSpPr>
          <p:spPr bwMode="auto">
            <a:xfrm>
              <a:off x="2400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5" name="Rectangle 8"/>
            <p:cNvSpPr>
              <a:spLocks noChangeArrowheads="1"/>
            </p:cNvSpPr>
            <p:nvPr/>
          </p:nvSpPr>
          <p:spPr bwMode="auto">
            <a:xfrm>
              <a:off x="2727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6" name="Rectangle 9"/>
            <p:cNvSpPr>
              <a:spLocks noChangeArrowheads="1"/>
            </p:cNvSpPr>
            <p:nvPr/>
          </p:nvSpPr>
          <p:spPr bwMode="auto">
            <a:xfrm>
              <a:off x="3065" y="70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7" name="Rectangle 11"/>
            <p:cNvSpPr>
              <a:spLocks noChangeArrowheads="1"/>
            </p:cNvSpPr>
            <p:nvPr/>
          </p:nvSpPr>
          <p:spPr bwMode="auto">
            <a:xfrm>
              <a:off x="2789" y="66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8" name="Rectangle 12"/>
            <p:cNvSpPr>
              <a:spLocks noChangeArrowheads="1"/>
            </p:cNvSpPr>
            <p:nvPr/>
          </p:nvSpPr>
          <p:spPr bwMode="auto">
            <a:xfrm>
              <a:off x="2507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9" name="Rectangle 13"/>
            <p:cNvSpPr>
              <a:spLocks noChangeArrowheads="1"/>
            </p:cNvSpPr>
            <p:nvPr/>
          </p:nvSpPr>
          <p:spPr bwMode="auto">
            <a:xfrm>
              <a:off x="2205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grpSp>
          <p:nvGrpSpPr>
            <p:cNvPr id="2130" name="Group 57"/>
            <p:cNvGrpSpPr>
              <a:grpSpLocks/>
            </p:cNvGrpSpPr>
            <p:nvPr/>
          </p:nvGrpSpPr>
          <p:grpSpPr bwMode="auto">
            <a:xfrm>
              <a:off x="3724" y="618"/>
              <a:ext cx="928" cy="457"/>
              <a:chOff x="3503" y="2287"/>
              <a:chExt cx="928" cy="457"/>
            </a:xfrm>
          </p:grpSpPr>
          <p:sp>
            <p:nvSpPr>
              <p:cNvPr id="2131" name="Rectangle 58"/>
              <p:cNvSpPr>
                <a:spLocks noChangeArrowheads="1"/>
              </p:cNvSpPr>
              <p:nvPr/>
            </p:nvSpPr>
            <p:spPr bwMode="auto">
              <a:xfrm>
                <a:off x="3679" y="2287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32" name="Rectangle 59"/>
              <p:cNvSpPr>
                <a:spLocks noChangeArrowheads="1"/>
              </p:cNvSpPr>
              <p:nvPr/>
            </p:nvSpPr>
            <p:spPr bwMode="auto">
              <a:xfrm>
                <a:off x="3975" y="2287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33" name="Rectangle 60"/>
              <p:cNvSpPr>
                <a:spLocks noChangeArrowheads="1"/>
              </p:cNvSpPr>
              <p:nvPr/>
            </p:nvSpPr>
            <p:spPr bwMode="auto">
              <a:xfrm>
                <a:off x="4281" y="2387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  <a:latin typeface="Symbol" pitchFamily="18" charset="2"/>
                  </a:rPr>
                  <a:t>l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34" name="Rectangle 61"/>
              <p:cNvSpPr>
                <a:spLocks noChangeArrowheads="1"/>
              </p:cNvSpPr>
              <p:nvPr/>
            </p:nvSpPr>
            <p:spPr bwMode="auto">
              <a:xfrm>
                <a:off x="4092" y="2387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=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35" name="Rectangle 62"/>
              <p:cNvSpPr>
                <a:spLocks noChangeArrowheads="1"/>
              </p:cNvSpPr>
              <p:nvPr/>
            </p:nvSpPr>
            <p:spPr bwMode="auto">
              <a:xfrm>
                <a:off x="3775" y="2418"/>
                <a:ext cx="1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X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36" name="Rectangle 63"/>
              <p:cNvSpPr>
                <a:spLocks noChangeArrowheads="1"/>
              </p:cNvSpPr>
              <p:nvPr/>
            </p:nvSpPr>
            <p:spPr bwMode="auto">
              <a:xfrm>
                <a:off x="3503" y="2418"/>
                <a:ext cx="1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D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</p:grp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471488" y="2348706"/>
            <a:ext cx="3154362" cy="654050"/>
            <a:chOff x="336" y="1071"/>
            <a:chExt cx="1987" cy="412"/>
          </a:xfrm>
        </p:grpSpPr>
        <p:sp>
          <p:nvSpPr>
            <p:cNvPr id="2113" name="Rectangle 21"/>
            <p:cNvSpPr>
              <a:spLocks noChangeArrowheads="1"/>
            </p:cNvSpPr>
            <p:nvPr/>
          </p:nvSpPr>
          <p:spPr bwMode="auto">
            <a:xfrm>
              <a:off x="1263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14" name="Rectangle 22"/>
            <p:cNvSpPr>
              <a:spLocks noChangeArrowheads="1"/>
            </p:cNvSpPr>
            <p:nvPr/>
          </p:nvSpPr>
          <p:spPr bwMode="auto">
            <a:xfrm>
              <a:off x="1777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15" name="Rectangle 28"/>
            <p:cNvSpPr>
              <a:spLocks noChangeArrowheads="1"/>
            </p:cNvSpPr>
            <p:nvPr/>
          </p:nvSpPr>
          <p:spPr bwMode="auto">
            <a:xfrm>
              <a:off x="1634" y="118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16" name="Rectangle 29"/>
            <p:cNvSpPr>
              <a:spLocks noChangeArrowheads="1"/>
            </p:cNvSpPr>
            <p:nvPr/>
          </p:nvSpPr>
          <p:spPr bwMode="auto">
            <a:xfrm>
              <a:off x="1512" y="118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,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17" name="Rectangle 30"/>
            <p:cNvSpPr>
              <a:spLocks noChangeArrowheads="1"/>
            </p:cNvSpPr>
            <p:nvPr/>
          </p:nvSpPr>
          <p:spPr bwMode="auto">
            <a:xfrm>
              <a:off x="1348" y="118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n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18" name="Rectangle 31"/>
            <p:cNvSpPr>
              <a:spLocks noChangeArrowheads="1"/>
            </p:cNvSpPr>
            <p:nvPr/>
          </p:nvSpPr>
          <p:spPr bwMode="auto">
            <a:xfrm>
              <a:off x="1080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B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19" name="Rectangle 32"/>
            <p:cNvSpPr>
              <a:spLocks noChangeArrowheads="1"/>
            </p:cNvSpPr>
            <p:nvPr/>
          </p:nvSpPr>
          <p:spPr bwMode="auto">
            <a:xfrm>
              <a:off x="859" y="1187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0" name="Rectangle 33"/>
            <p:cNvSpPr>
              <a:spLocks noChangeArrowheads="1"/>
            </p:cNvSpPr>
            <p:nvPr/>
          </p:nvSpPr>
          <p:spPr bwMode="auto">
            <a:xfrm>
              <a:off x="590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21" name="Rectangle 34"/>
            <p:cNvSpPr>
              <a:spLocks noChangeArrowheads="1"/>
            </p:cNvSpPr>
            <p:nvPr/>
          </p:nvSpPr>
          <p:spPr bwMode="auto">
            <a:xfrm>
              <a:off x="467" y="118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/>
                <a:t>.</a:t>
              </a:r>
              <a:endParaRPr lang="en-US" altLang="zh-CN"/>
            </a:p>
          </p:txBody>
        </p:sp>
        <p:sp>
          <p:nvSpPr>
            <p:cNvPr id="2122" name="Rectangle 36"/>
            <p:cNvSpPr>
              <a:spLocks noChangeArrowheads="1"/>
            </p:cNvSpPr>
            <p:nvPr/>
          </p:nvSpPr>
          <p:spPr bwMode="auto">
            <a:xfrm>
              <a:off x="2083" y="119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2123" name="Rectangle 37"/>
            <p:cNvSpPr>
              <a:spLocks noChangeArrowheads="1"/>
            </p:cNvSpPr>
            <p:nvPr/>
          </p:nvSpPr>
          <p:spPr bwMode="auto">
            <a:xfrm>
              <a:off x="336" y="118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/>
                <a:t>2</a:t>
              </a:r>
              <a:endParaRPr lang="en-US" altLang="zh-CN"/>
            </a:p>
          </p:txBody>
        </p:sp>
      </p:grp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762375" y="2348706"/>
            <a:ext cx="4927600" cy="725488"/>
            <a:chOff x="2409" y="1071"/>
            <a:chExt cx="3104" cy="457"/>
          </a:xfrm>
        </p:grpSpPr>
        <p:sp>
          <p:nvSpPr>
            <p:cNvPr id="2095" name="Rectangle 23"/>
            <p:cNvSpPr>
              <a:spLocks noChangeArrowheads="1"/>
            </p:cNvSpPr>
            <p:nvPr/>
          </p:nvSpPr>
          <p:spPr bwMode="auto">
            <a:xfrm>
              <a:off x="2605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6" name="Rectangle 24"/>
            <p:cNvSpPr>
              <a:spLocks noChangeArrowheads="1"/>
            </p:cNvSpPr>
            <p:nvPr/>
          </p:nvSpPr>
          <p:spPr bwMode="auto">
            <a:xfrm>
              <a:off x="2931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7" name="Rectangle 25"/>
            <p:cNvSpPr>
              <a:spLocks noChangeArrowheads="1"/>
            </p:cNvSpPr>
            <p:nvPr/>
          </p:nvSpPr>
          <p:spPr bwMode="auto">
            <a:xfrm>
              <a:off x="3274" y="1187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np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8" name="Rectangle 26"/>
            <p:cNvSpPr>
              <a:spLocks noChangeArrowheads="1"/>
            </p:cNvSpPr>
            <p:nvPr/>
          </p:nvSpPr>
          <p:spPr bwMode="auto">
            <a:xfrm>
              <a:off x="2711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9" name="Rectangle 27"/>
            <p:cNvSpPr>
              <a:spLocks noChangeArrowheads="1"/>
            </p:cNvSpPr>
            <p:nvPr/>
          </p:nvSpPr>
          <p:spPr bwMode="auto">
            <a:xfrm>
              <a:off x="2409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100" name="Rectangle 35"/>
            <p:cNvSpPr>
              <a:spLocks noChangeArrowheads="1"/>
            </p:cNvSpPr>
            <p:nvPr/>
          </p:nvSpPr>
          <p:spPr bwMode="auto">
            <a:xfrm>
              <a:off x="3061" y="116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grpSp>
          <p:nvGrpSpPr>
            <p:cNvPr id="2101" name="Group 64"/>
            <p:cNvGrpSpPr>
              <a:grpSpLocks/>
            </p:cNvGrpSpPr>
            <p:nvPr/>
          </p:nvGrpSpPr>
          <p:grpSpPr bwMode="auto">
            <a:xfrm>
              <a:off x="3804" y="1071"/>
              <a:ext cx="1709" cy="457"/>
              <a:chOff x="3786" y="2743"/>
              <a:chExt cx="1709" cy="457"/>
            </a:xfrm>
          </p:grpSpPr>
          <p:sp>
            <p:nvSpPr>
              <p:cNvPr id="2102" name="Rectangle 65"/>
              <p:cNvSpPr>
                <a:spLocks noChangeArrowheads="1"/>
              </p:cNvSpPr>
              <p:nvPr/>
            </p:nvSpPr>
            <p:spPr bwMode="auto">
              <a:xfrm>
                <a:off x="3962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3" name="Rectangle 66"/>
              <p:cNvSpPr>
                <a:spLocks noChangeArrowheads="1"/>
              </p:cNvSpPr>
              <p:nvPr/>
            </p:nvSpPr>
            <p:spPr bwMode="auto">
              <a:xfrm>
                <a:off x="4258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4" name="Rectangle 67"/>
              <p:cNvSpPr>
                <a:spLocks noChangeArrowheads="1"/>
              </p:cNvSpPr>
              <p:nvPr/>
            </p:nvSpPr>
            <p:spPr bwMode="auto">
              <a:xfrm>
                <a:off x="4822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5" name="Rectangle 68"/>
              <p:cNvSpPr>
                <a:spLocks noChangeArrowheads="1"/>
              </p:cNvSpPr>
              <p:nvPr/>
            </p:nvSpPr>
            <p:spPr bwMode="auto">
              <a:xfrm>
                <a:off x="5372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6" name="Rectangle 69"/>
              <p:cNvSpPr>
                <a:spLocks noChangeArrowheads="1"/>
              </p:cNvSpPr>
              <p:nvPr/>
            </p:nvSpPr>
            <p:spPr bwMode="auto">
              <a:xfrm>
                <a:off x="5242" y="2874"/>
                <a:ext cx="1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p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7" name="Rectangle 70"/>
              <p:cNvSpPr>
                <a:spLocks noChangeArrowheads="1"/>
              </p:cNvSpPr>
              <p:nvPr/>
            </p:nvSpPr>
            <p:spPr bwMode="auto">
              <a:xfrm>
                <a:off x="4567" y="2874"/>
                <a:ext cx="2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np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8" name="Rectangle 71"/>
              <p:cNvSpPr>
                <a:spLocks noChangeArrowheads="1"/>
              </p:cNvSpPr>
              <p:nvPr/>
            </p:nvSpPr>
            <p:spPr bwMode="auto">
              <a:xfrm>
                <a:off x="4058" y="2874"/>
                <a:ext cx="1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X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09" name="Rectangle 72"/>
              <p:cNvSpPr>
                <a:spLocks noChangeArrowheads="1"/>
              </p:cNvSpPr>
              <p:nvPr/>
            </p:nvSpPr>
            <p:spPr bwMode="auto">
              <a:xfrm>
                <a:off x="3786" y="2874"/>
                <a:ext cx="1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D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10" name="Rectangle 73"/>
              <p:cNvSpPr>
                <a:spLocks noChangeArrowheads="1"/>
              </p:cNvSpPr>
              <p:nvPr/>
            </p:nvSpPr>
            <p:spPr bwMode="auto">
              <a:xfrm>
                <a:off x="5032" y="2843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-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11" name="Rectangle 74"/>
              <p:cNvSpPr>
                <a:spLocks noChangeArrowheads="1"/>
              </p:cNvSpPr>
              <p:nvPr/>
            </p:nvSpPr>
            <p:spPr bwMode="auto">
              <a:xfrm>
                <a:off x="4375" y="2843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=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112" name="Rectangle 75"/>
              <p:cNvSpPr>
                <a:spLocks noChangeArrowheads="1"/>
              </p:cNvSpPr>
              <p:nvPr/>
            </p:nvSpPr>
            <p:spPr bwMode="auto">
              <a:xfrm>
                <a:off x="4884" y="2874"/>
                <a:ext cx="1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>
                    <a:solidFill>
                      <a:srgbClr val="990033"/>
                    </a:solidFill>
                  </a:rPr>
                  <a:t>1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</p:grpSp>
      </p:grp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471488" y="3028156"/>
            <a:ext cx="3465512" cy="762000"/>
            <a:chOff x="336" y="1499"/>
            <a:chExt cx="2183" cy="480"/>
          </a:xfrm>
        </p:grpSpPr>
        <p:sp>
          <p:nvSpPr>
            <p:cNvPr id="2083" name="Rectangle 39"/>
            <p:cNvSpPr>
              <a:spLocks noChangeArrowheads="1"/>
            </p:cNvSpPr>
            <p:nvPr/>
          </p:nvSpPr>
          <p:spPr bwMode="auto">
            <a:xfrm>
              <a:off x="1292" y="1509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9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84" name="Rectangle 40"/>
            <p:cNvSpPr>
              <a:spLocks noChangeArrowheads="1"/>
            </p:cNvSpPr>
            <p:nvPr/>
          </p:nvSpPr>
          <p:spPr bwMode="auto">
            <a:xfrm>
              <a:off x="1933" y="1499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9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85" name="Rectangle 44"/>
            <p:cNvSpPr>
              <a:spLocks noChangeArrowheads="1"/>
            </p:cNvSpPr>
            <p:nvPr/>
          </p:nvSpPr>
          <p:spPr bwMode="auto">
            <a:xfrm>
              <a:off x="1692" y="1656"/>
              <a:ext cx="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86" name="Rectangle 45"/>
            <p:cNvSpPr>
              <a:spLocks noChangeArrowheads="1"/>
            </p:cNvSpPr>
            <p:nvPr/>
          </p:nvSpPr>
          <p:spPr bwMode="auto">
            <a:xfrm>
              <a:off x="1426" y="1656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87" name="Rectangle 49"/>
            <p:cNvSpPr>
              <a:spLocks noChangeArrowheads="1"/>
            </p:cNvSpPr>
            <p:nvPr/>
          </p:nvSpPr>
          <p:spPr bwMode="auto">
            <a:xfrm>
              <a:off x="1595" y="168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,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88" name="Rectangle 50"/>
            <p:cNvSpPr>
              <a:spLocks noChangeArrowheads="1"/>
            </p:cNvSpPr>
            <p:nvPr/>
          </p:nvSpPr>
          <p:spPr bwMode="auto">
            <a:xfrm>
              <a:off x="1088" y="1683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N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89" name="Rectangle 51"/>
            <p:cNvSpPr>
              <a:spLocks noChangeArrowheads="1"/>
            </p:cNvSpPr>
            <p:nvPr/>
          </p:nvSpPr>
          <p:spPr bwMode="auto">
            <a:xfrm>
              <a:off x="859" y="1683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0" name="Rectangle 52"/>
            <p:cNvSpPr>
              <a:spLocks noChangeArrowheads="1"/>
            </p:cNvSpPr>
            <p:nvPr/>
          </p:nvSpPr>
          <p:spPr bwMode="auto">
            <a:xfrm>
              <a:off x="590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1" name="Rectangle 53"/>
            <p:cNvSpPr>
              <a:spLocks noChangeArrowheads="1"/>
            </p:cNvSpPr>
            <p:nvPr/>
          </p:nvSpPr>
          <p:spPr bwMode="auto">
            <a:xfrm>
              <a:off x="467" y="168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/>
                <a:t>.</a:t>
              </a:r>
              <a:endParaRPr lang="en-US" altLang="zh-CN"/>
            </a:p>
          </p:txBody>
        </p:sp>
        <p:sp>
          <p:nvSpPr>
            <p:cNvPr id="2092" name="Rectangle 54"/>
            <p:cNvSpPr>
              <a:spLocks noChangeArrowheads="1"/>
            </p:cNvSpPr>
            <p:nvPr/>
          </p:nvSpPr>
          <p:spPr bwMode="auto">
            <a:xfrm>
              <a:off x="2279" y="169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3000">
                  <a:solidFill>
                    <a:srgbClr val="990033"/>
                  </a:solidFill>
                  <a:latin typeface="宋体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2093" name="Rectangle 55"/>
            <p:cNvSpPr>
              <a:spLocks noChangeArrowheads="1"/>
            </p:cNvSpPr>
            <p:nvPr/>
          </p:nvSpPr>
          <p:spPr bwMode="auto">
            <a:xfrm>
              <a:off x="1871" y="166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990033"/>
                  </a:solidFill>
                </a:rPr>
                <a:t>2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94" name="Rectangle 56"/>
            <p:cNvSpPr>
              <a:spLocks noChangeArrowheads="1"/>
            </p:cNvSpPr>
            <p:nvPr/>
          </p:nvSpPr>
          <p:spPr bwMode="auto">
            <a:xfrm>
              <a:off x="336" y="1683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/>
                <a:t>3</a:t>
              </a:r>
              <a:endParaRPr lang="en-US" altLang="zh-CN"/>
            </a:p>
          </p:txBody>
        </p:sp>
      </p:grpSp>
      <p:grpSp>
        <p:nvGrpSpPr>
          <p:cNvPr id="9" name="Group 143"/>
          <p:cNvGrpSpPr>
            <a:grpSpLocks/>
          </p:cNvGrpSpPr>
          <p:nvPr/>
        </p:nvGrpSpPr>
        <p:grpSpPr bwMode="auto">
          <a:xfrm>
            <a:off x="4075113" y="3069431"/>
            <a:ext cx="3671887" cy="725488"/>
            <a:chOff x="2606" y="1525"/>
            <a:chExt cx="2313" cy="457"/>
          </a:xfrm>
        </p:grpSpPr>
        <p:sp>
          <p:nvSpPr>
            <p:cNvPr id="2069" name="Rectangle 41"/>
            <p:cNvSpPr>
              <a:spLocks noChangeArrowheads="1"/>
            </p:cNvSpPr>
            <p:nvPr/>
          </p:nvSpPr>
          <p:spPr bwMode="auto">
            <a:xfrm>
              <a:off x="2801" y="1567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70" name="Rectangle 42"/>
            <p:cNvSpPr>
              <a:spLocks noChangeArrowheads="1"/>
            </p:cNvSpPr>
            <p:nvPr/>
          </p:nvSpPr>
          <p:spPr bwMode="auto">
            <a:xfrm>
              <a:off x="3128" y="1567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71" name="Rectangle 43"/>
            <p:cNvSpPr>
              <a:spLocks noChangeArrowheads="1"/>
            </p:cNvSpPr>
            <p:nvPr/>
          </p:nvSpPr>
          <p:spPr bwMode="auto">
            <a:xfrm>
              <a:off x="3474" y="1656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72" name="Rectangle 46"/>
            <p:cNvSpPr>
              <a:spLocks noChangeArrowheads="1"/>
            </p:cNvSpPr>
            <p:nvPr/>
          </p:nvSpPr>
          <p:spPr bwMode="auto">
            <a:xfrm>
              <a:off x="3258" y="1656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73" name="Rectangle 47"/>
            <p:cNvSpPr>
              <a:spLocks noChangeArrowheads="1"/>
            </p:cNvSpPr>
            <p:nvPr/>
          </p:nvSpPr>
          <p:spPr bwMode="auto">
            <a:xfrm>
              <a:off x="2907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2074" name="Rectangle 48"/>
            <p:cNvSpPr>
              <a:spLocks noChangeArrowheads="1"/>
            </p:cNvSpPr>
            <p:nvPr/>
          </p:nvSpPr>
          <p:spPr bwMode="auto">
            <a:xfrm>
              <a:off x="2606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grpSp>
          <p:nvGrpSpPr>
            <p:cNvPr id="2075" name="Group 76"/>
            <p:cNvGrpSpPr>
              <a:grpSpLocks/>
            </p:cNvGrpSpPr>
            <p:nvPr/>
          </p:nvGrpSpPr>
          <p:grpSpPr bwMode="auto">
            <a:xfrm>
              <a:off x="3878" y="1525"/>
              <a:ext cx="1041" cy="457"/>
              <a:chOff x="3934" y="3210"/>
              <a:chExt cx="1041" cy="457"/>
            </a:xfrm>
          </p:grpSpPr>
          <p:sp>
            <p:nvSpPr>
              <p:cNvPr id="2076" name="Rectangle 77"/>
              <p:cNvSpPr>
                <a:spLocks noChangeArrowheads="1"/>
              </p:cNvSpPr>
              <p:nvPr/>
            </p:nvSpPr>
            <p:spPr bwMode="auto">
              <a:xfrm>
                <a:off x="4110" y="3210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077" name="Rectangle 78"/>
              <p:cNvSpPr>
                <a:spLocks noChangeArrowheads="1"/>
              </p:cNvSpPr>
              <p:nvPr/>
            </p:nvSpPr>
            <p:spPr bwMode="auto">
              <a:xfrm>
                <a:off x="4406" y="3210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078" name="Rectangle 79"/>
              <p:cNvSpPr>
                <a:spLocks noChangeArrowheads="1"/>
              </p:cNvSpPr>
              <p:nvPr/>
            </p:nvSpPr>
            <p:spPr bwMode="auto">
              <a:xfrm>
                <a:off x="4895" y="3317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rgbClr val="990033"/>
                    </a:solidFill>
                  </a:rPr>
                  <a:t>2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" name="Rectangle 80"/>
              <p:cNvSpPr>
                <a:spLocks noChangeArrowheads="1"/>
              </p:cNvSpPr>
              <p:nvPr/>
            </p:nvSpPr>
            <p:spPr bwMode="auto">
              <a:xfrm>
                <a:off x="4697" y="3310"/>
                <a:ext cx="16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  <a:latin typeface="Symbol" pitchFamily="18" charset="2"/>
                  </a:rPr>
                  <a:t>s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/>
            </p:nvSpPr>
            <p:spPr bwMode="auto">
              <a:xfrm>
                <a:off x="4524" y="3310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=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/>
            </p:nvSpPr>
            <p:spPr bwMode="auto">
              <a:xfrm>
                <a:off x="4207" y="3341"/>
                <a:ext cx="1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X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/>
            </p:nvSpPr>
            <p:spPr bwMode="auto">
              <a:xfrm>
                <a:off x="3934" y="3341"/>
                <a:ext cx="1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400" i="1">
                    <a:solidFill>
                      <a:srgbClr val="990033"/>
                    </a:solidFill>
                  </a:rPr>
                  <a:t>D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</p:grpSp>
      </p:grpSp>
      <p:sp>
        <p:nvSpPr>
          <p:cNvPr id="31833" name="Text Box 89" descr="水滴"/>
          <p:cNvSpPr txBox="1">
            <a:spLocks noChangeArrowheads="1"/>
          </p:cNvSpPr>
          <p:nvPr/>
        </p:nvSpPr>
        <p:spPr bwMode="auto">
          <a:xfrm>
            <a:off x="447675" y="3933031"/>
            <a:ext cx="2046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</a:rPr>
              <a:t>4</a:t>
            </a:r>
            <a:r>
              <a:rPr lang="en-US" altLang="zh-CN" sz="3200">
                <a:solidFill>
                  <a:srgbClr val="000066"/>
                </a:solidFill>
              </a:rPr>
              <a:t>.</a:t>
            </a:r>
            <a:r>
              <a:rPr lang="en-US" altLang="zh-CN" sz="3200">
                <a:solidFill>
                  <a:srgbClr val="990033"/>
                </a:solidFill>
              </a:rPr>
              <a:t>0-1</a:t>
            </a:r>
            <a:r>
              <a:rPr lang="zh-CN" altLang="en-US" sz="3200">
                <a:solidFill>
                  <a:srgbClr val="990033"/>
                </a:solidFill>
              </a:rPr>
              <a:t>分布</a:t>
            </a:r>
          </a:p>
        </p:txBody>
      </p:sp>
      <p:sp>
        <p:nvSpPr>
          <p:cNvPr id="31854" name="Text Box 110" descr="水滴"/>
          <p:cNvSpPr txBox="1">
            <a:spLocks noChangeArrowheads="1"/>
          </p:cNvSpPr>
          <p:nvPr/>
        </p:nvSpPr>
        <p:spPr bwMode="auto">
          <a:xfrm>
            <a:off x="2657475" y="3933031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 i="1">
                <a:solidFill>
                  <a:srgbClr val="990033"/>
                </a:solidFill>
              </a:rPr>
              <a:t>E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en-US" altLang="zh-CN" sz="3200" i="1">
                <a:solidFill>
                  <a:srgbClr val="990033"/>
                </a:solidFill>
              </a:rPr>
              <a:t>X</a:t>
            </a:r>
            <a:r>
              <a:rPr lang="en-US" altLang="zh-CN" sz="3200">
                <a:solidFill>
                  <a:srgbClr val="990033"/>
                </a:solidFill>
              </a:rPr>
              <a:t>)=</a:t>
            </a:r>
            <a:r>
              <a:rPr lang="en-US" altLang="zh-CN" sz="3200" i="1">
                <a:solidFill>
                  <a:srgbClr val="990033"/>
                </a:solidFill>
              </a:rPr>
              <a:t>p     D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en-US" altLang="zh-CN" sz="3200" i="1">
                <a:solidFill>
                  <a:srgbClr val="990033"/>
                </a:solidFill>
              </a:rPr>
              <a:t>X</a:t>
            </a:r>
            <a:r>
              <a:rPr lang="en-US" altLang="zh-CN" sz="3200">
                <a:solidFill>
                  <a:srgbClr val="990033"/>
                </a:solidFill>
              </a:rPr>
              <a:t>)=</a:t>
            </a:r>
            <a:r>
              <a:rPr lang="en-US" altLang="zh-CN" sz="3200" i="1">
                <a:solidFill>
                  <a:srgbClr val="990033"/>
                </a:solidFill>
              </a:rPr>
              <a:t>p</a:t>
            </a:r>
            <a:r>
              <a:rPr lang="en-US" altLang="zh-CN" sz="3200">
                <a:solidFill>
                  <a:srgbClr val="990033"/>
                </a:solidFill>
              </a:rPr>
              <a:t>(1-</a:t>
            </a:r>
            <a:r>
              <a:rPr lang="en-US" altLang="zh-CN" sz="3200" i="1">
                <a:solidFill>
                  <a:srgbClr val="990033"/>
                </a:solidFill>
              </a:rPr>
              <a:t>p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endParaRPr lang="en-US" altLang="zh-CN" sz="3200" i="1">
              <a:solidFill>
                <a:srgbClr val="990033"/>
              </a:solidFill>
            </a:endParaRPr>
          </a:p>
        </p:txBody>
      </p:sp>
      <p:sp>
        <p:nvSpPr>
          <p:cNvPr id="31855" name="Text Box 111" descr="水滴"/>
          <p:cNvSpPr txBox="1">
            <a:spLocks noChangeArrowheads="1"/>
          </p:cNvSpPr>
          <p:nvPr/>
        </p:nvSpPr>
        <p:spPr bwMode="auto">
          <a:xfrm>
            <a:off x="406400" y="4653756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</a:rPr>
              <a:t>5.</a:t>
            </a:r>
            <a:r>
              <a:rPr lang="zh-CN" altLang="en-US" sz="3200">
                <a:solidFill>
                  <a:srgbClr val="990033"/>
                </a:solidFill>
              </a:rPr>
              <a:t>均匀分布</a:t>
            </a:r>
          </a:p>
        </p:txBody>
      </p:sp>
      <p:sp>
        <p:nvSpPr>
          <p:cNvPr id="31857" name="Text Box 113" descr="水滴"/>
          <p:cNvSpPr txBox="1">
            <a:spLocks noChangeArrowheads="1"/>
          </p:cNvSpPr>
          <p:nvPr/>
        </p:nvSpPr>
        <p:spPr bwMode="auto">
          <a:xfrm>
            <a:off x="2638425" y="4653756"/>
            <a:ext cx="273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 i="1">
                <a:solidFill>
                  <a:srgbClr val="990033"/>
                </a:solidFill>
              </a:rPr>
              <a:t>E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en-US" altLang="zh-CN" sz="3200" i="1">
                <a:solidFill>
                  <a:srgbClr val="990033"/>
                </a:solidFill>
              </a:rPr>
              <a:t>X</a:t>
            </a:r>
            <a:r>
              <a:rPr lang="en-US" altLang="zh-CN" sz="3200">
                <a:solidFill>
                  <a:srgbClr val="990033"/>
                </a:solidFill>
              </a:rPr>
              <a:t>)=(</a:t>
            </a:r>
            <a:r>
              <a:rPr lang="en-US" altLang="zh-CN" sz="3200" i="1">
                <a:solidFill>
                  <a:srgbClr val="990033"/>
                </a:solidFill>
              </a:rPr>
              <a:t>b</a:t>
            </a:r>
            <a:r>
              <a:rPr lang="en-US" altLang="zh-CN" sz="3200">
                <a:solidFill>
                  <a:srgbClr val="990033"/>
                </a:solidFill>
              </a:rPr>
              <a:t>+</a:t>
            </a:r>
            <a:r>
              <a:rPr lang="en-US" altLang="zh-CN" sz="3200" i="1">
                <a:solidFill>
                  <a:srgbClr val="990033"/>
                </a:solidFill>
              </a:rPr>
              <a:t>a</a:t>
            </a:r>
            <a:r>
              <a:rPr lang="en-US" altLang="zh-CN" sz="3200">
                <a:solidFill>
                  <a:srgbClr val="990033"/>
                </a:solidFill>
              </a:rPr>
              <a:t>)/2  </a:t>
            </a:r>
          </a:p>
        </p:txBody>
      </p:sp>
      <p:sp>
        <p:nvSpPr>
          <p:cNvPr id="31860" name="Text Box 116" descr="水滴"/>
          <p:cNvSpPr txBox="1">
            <a:spLocks noChangeArrowheads="1"/>
          </p:cNvSpPr>
          <p:nvPr/>
        </p:nvSpPr>
        <p:spPr bwMode="auto">
          <a:xfrm>
            <a:off x="395288" y="5403056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</a:rPr>
              <a:t>6.</a:t>
            </a:r>
            <a:r>
              <a:rPr lang="zh-CN" altLang="en-US" sz="3200">
                <a:solidFill>
                  <a:srgbClr val="990033"/>
                </a:solidFill>
              </a:rPr>
              <a:t>指数分布</a:t>
            </a:r>
          </a:p>
        </p:txBody>
      </p:sp>
      <p:sp>
        <p:nvSpPr>
          <p:cNvPr id="2067" name="Text Box 134" descr="水滴"/>
          <p:cNvSpPr txBox="1">
            <a:spLocks noChangeArrowheads="1"/>
          </p:cNvSpPr>
          <p:nvPr/>
        </p:nvSpPr>
        <p:spPr bwMode="auto">
          <a:xfrm>
            <a:off x="755377" y="98072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典型分布的数学期望与方差：</a:t>
            </a:r>
          </a:p>
        </p:txBody>
      </p:sp>
      <p:graphicFrame>
        <p:nvGraphicFramePr>
          <p:cNvPr id="31879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2897"/>
              </p:ext>
            </p:extLst>
          </p:nvPr>
        </p:nvGraphicFramePr>
        <p:xfrm>
          <a:off x="2679700" y="5195094"/>
          <a:ext cx="18208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06080" progId="Equation.DSMT4">
                  <p:embed/>
                </p:oleObj>
              </mc:Choice>
              <mc:Fallback>
                <p:oleObj name="Equation" r:id="rId2" imgW="685800" imgH="40608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195094"/>
                        <a:ext cx="18208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80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31211"/>
              </p:ext>
            </p:extLst>
          </p:nvPr>
        </p:nvGraphicFramePr>
        <p:xfrm>
          <a:off x="5402263" y="5177631"/>
          <a:ext cx="19891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06080" progId="Equation.DSMT4">
                  <p:embed/>
                </p:oleObj>
              </mc:Choice>
              <mc:Fallback>
                <p:oleObj name="Equation" r:id="rId4" imgW="749160" imgH="40608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5177631"/>
                        <a:ext cx="198913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81" name="Text Box 137" descr="水滴"/>
          <p:cNvSpPr txBox="1">
            <a:spLocks noChangeArrowheads="1"/>
          </p:cNvSpPr>
          <p:nvPr/>
        </p:nvSpPr>
        <p:spPr bwMode="auto">
          <a:xfrm>
            <a:off x="5300663" y="4653756"/>
            <a:ext cx="3313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200" i="1">
                <a:solidFill>
                  <a:srgbClr val="990033"/>
                </a:solidFill>
              </a:rPr>
              <a:t>D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en-US" altLang="zh-CN" sz="3200" i="1">
                <a:solidFill>
                  <a:srgbClr val="990033"/>
                </a:solidFill>
              </a:rPr>
              <a:t>X</a:t>
            </a:r>
            <a:r>
              <a:rPr lang="en-US" altLang="zh-CN" sz="3200">
                <a:solidFill>
                  <a:srgbClr val="990033"/>
                </a:solidFill>
              </a:rPr>
              <a:t>)=(</a:t>
            </a:r>
            <a:r>
              <a:rPr lang="en-US" altLang="zh-CN" sz="3200" i="1">
                <a:solidFill>
                  <a:srgbClr val="990033"/>
                </a:solidFill>
              </a:rPr>
              <a:t>b</a:t>
            </a:r>
            <a:r>
              <a:rPr lang="zh-CN" altLang="en-US" sz="3200" i="1">
                <a:solidFill>
                  <a:srgbClr val="990033"/>
                </a:solidFill>
              </a:rPr>
              <a:t>－</a:t>
            </a:r>
            <a:r>
              <a:rPr lang="en-US" altLang="zh-CN" sz="3200" i="1">
                <a:solidFill>
                  <a:srgbClr val="990033"/>
                </a:solidFill>
              </a:rPr>
              <a:t>a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en-US" altLang="zh-CN" sz="3200" baseline="30000">
                <a:solidFill>
                  <a:srgbClr val="990033"/>
                </a:solidFill>
              </a:rPr>
              <a:t>2</a:t>
            </a:r>
            <a:r>
              <a:rPr lang="en-US" altLang="zh-CN" sz="3200">
                <a:solidFill>
                  <a:srgbClr val="990033"/>
                </a:solidFill>
              </a:rPr>
              <a:t>/12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54" grpId="0"/>
      <p:bldP spid="31855" grpId="0"/>
      <p:bldP spid="31857" grpId="0"/>
      <p:bldP spid="31860" grpId="0"/>
      <p:bldP spid="318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19532"/>
              </p:ext>
            </p:extLst>
          </p:nvPr>
        </p:nvGraphicFramePr>
        <p:xfrm>
          <a:off x="1956941" y="692696"/>
          <a:ext cx="5207347" cy="111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700" imgH="596900" progId="Equation.DSMT4">
                  <p:embed/>
                </p:oleObj>
              </mc:Choice>
              <mc:Fallback>
                <p:oleObj name="Equation" r:id="rId2" imgW="28067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941" y="692696"/>
                        <a:ext cx="5207347" cy="111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74124"/>
              </p:ext>
            </p:extLst>
          </p:nvPr>
        </p:nvGraphicFramePr>
        <p:xfrm>
          <a:off x="1644303" y="1778608"/>
          <a:ext cx="2910504" cy="64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304800" progId="Equation.DSMT4">
                  <p:embed/>
                </p:oleObj>
              </mc:Choice>
              <mc:Fallback>
                <p:oleObj name="Equation" r:id="rId4" imgW="1282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303" y="1778608"/>
                        <a:ext cx="2910504" cy="649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2076"/>
              </p:ext>
            </p:extLst>
          </p:nvPr>
        </p:nvGraphicFramePr>
        <p:xfrm>
          <a:off x="1042988" y="2896791"/>
          <a:ext cx="2041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500" imgH="228600" progId="Equation.DSMT4">
                  <p:embed/>
                </p:oleObj>
              </mc:Choice>
              <mc:Fallback>
                <p:oleObj name="Equation" r:id="rId6" imgW="69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96791"/>
                        <a:ext cx="2041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156270"/>
              </p:ext>
            </p:extLst>
          </p:nvPr>
        </p:nvGraphicFramePr>
        <p:xfrm>
          <a:off x="1674552" y="3501008"/>
          <a:ext cx="28114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800" imgH="292100" progId="Equation.DSMT4">
                  <p:embed/>
                </p:oleObj>
              </mc:Choice>
              <mc:Fallback>
                <p:oleObj name="Equation" r:id="rId8" imgW="106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552" y="3501008"/>
                        <a:ext cx="2811463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84596" y="4797152"/>
            <a:ext cx="74437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</a:rPr>
              <a:t>随机变量关于其数学期望的偏离程度</a:t>
            </a:r>
            <a:r>
              <a:rPr lang="en-US" altLang="zh-CN" sz="2800" b="1" dirty="0">
                <a:solidFill>
                  <a:srgbClr val="990033"/>
                </a:solidFill>
              </a:rPr>
              <a:t>(</a:t>
            </a:r>
            <a:r>
              <a:rPr lang="zh-CN" altLang="en-US" sz="2800" b="1" dirty="0">
                <a:solidFill>
                  <a:srgbClr val="990033"/>
                </a:solidFill>
              </a:rPr>
              <a:t>方差</a:t>
            </a:r>
            <a:r>
              <a:rPr lang="en-US" altLang="zh-CN" sz="2800" b="1" dirty="0">
                <a:solidFill>
                  <a:srgbClr val="990033"/>
                </a:solidFill>
              </a:rPr>
              <a:t>)</a:t>
            </a:r>
          </a:p>
        </p:txBody>
      </p:sp>
      <p:grpSp>
        <p:nvGrpSpPr>
          <p:cNvPr id="7175" name="Group 55"/>
          <p:cNvGrpSpPr>
            <a:grpSpLocks/>
          </p:cNvGrpSpPr>
          <p:nvPr/>
        </p:nvGrpSpPr>
        <p:grpSpPr bwMode="auto">
          <a:xfrm>
            <a:off x="629767" y="718344"/>
            <a:ext cx="1277937" cy="406400"/>
            <a:chOff x="25" y="406"/>
            <a:chExt cx="581" cy="98"/>
          </a:xfrm>
        </p:grpSpPr>
        <p:sp>
          <p:nvSpPr>
            <p:cNvPr id="7185" name="Rectangle 49"/>
            <p:cNvSpPr>
              <a:spLocks noChangeArrowheads="1"/>
            </p:cNvSpPr>
            <p:nvPr/>
          </p:nvSpPr>
          <p:spPr bwMode="auto">
            <a:xfrm>
              <a:off x="534" y="412"/>
              <a:ext cx="7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</a:rPr>
                <a:t>1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7186" name="Rectangle 50"/>
            <p:cNvSpPr>
              <a:spLocks noChangeArrowheads="1"/>
            </p:cNvSpPr>
            <p:nvPr/>
          </p:nvSpPr>
          <p:spPr bwMode="auto">
            <a:xfrm>
              <a:off x="380" y="406"/>
              <a:ext cx="7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7187" name="Rectangle 51"/>
            <p:cNvSpPr>
              <a:spLocks noChangeArrowheads="1"/>
            </p:cNvSpPr>
            <p:nvPr/>
          </p:nvSpPr>
          <p:spPr bwMode="auto">
            <a:xfrm>
              <a:off x="226" y="406"/>
              <a:ext cx="7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7188" name="Rectangle 52"/>
            <p:cNvSpPr>
              <a:spLocks noChangeArrowheads="1"/>
            </p:cNvSpPr>
            <p:nvPr/>
          </p:nvSpPr>
          <p:spPr bwMode="auto">
            <a:xfrm>
              <a:off x="482" y="406"/>
              <a:ext cx="3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i="1" dirty="0">
                  <a:solidFill>
                    <a:srgbClr val="990033"/>
                  </a:solidFill>
                </a:rPr>
                <a:t>.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7189" name="Rectangle 53"/>
            <p:cNvSpPr>
              <a:spLocks noChangeArrowheads="1"/>
            </p:cNvSpPr>
            <p:nvPr/>
          </p:nvSpPr>
          <p:spPr bwMode="auto">
            <a:xfrm>
              <a:off x="329" y="406"/>
              <a:ext cx="3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7190" name="Rectangle 54"/>
            <p:cNvSpPr>
              <a:spLocks noChangeArrowheads="1"/>
            </p:cNvSpPr>
            <p:nvPr/>
          </p:nvSpPr>
          <p:spPr bwMode="auto">
            <a:xfrm>
              <a:off x="25" y="412"/>
              <a:ext cx="14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  <a:latin typeface="宋体" charset="-122"/>
                </a:rPr>
                <a:t>例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graphicFrame>
        <p:nvGraphicFramePr>
          <p:cNvPr id="2770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117935"/>
              </p:ext>
            </p:extLst>
          </p:nvPr>
        </p:nvGraphicFramePr>
        <p:xfrm>
          <a:off x="6057900" y="2952354"/>
          <a:ext cx="2663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170" imgH="215806" progId="Equation.DSMT4">
                  <p:embed/>
                </p:oleObj>
              </mc:Choice>
              <mc:Fallback>
                <p:oleObj name="Equation" r:id="rId10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952354"/>
                        <a:ext cx="26638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38062"/>
              </p:ext>
            </p:extLst>
          </p:nvPr>
        </p:nvGraphicFramePr>
        <p:xfrm>
          <a:off x="899592" y="4227810"/>
          <a:ext cx="6116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20900" imgH="228600" progId="Equation.DSMT4">
                  <p:embed/>
                </p:oleObj>
              </mc:Choice>
              <mc:Fallback>
                <p:oleObj name="Equation" r:id="rId12" imgW="2120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7810"/>
                        <a:ext cx="6116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88002"/>
              </p:ext>
            </p:extLst>
          </p:nvPr>
        </p:nvGraphicFramePr>
        <p:xfrm>
          <a:off x="2406253" y="2283594"/>
          <a:ext cx="39036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172" imgH="253890" progId="Equation.DSMT4">
                  <p:embed/>
                </p:oleObj>
              </mc:Choice>
              <mc:Fallback>
                <p:oleObj name="Equation" r:id="rId14" imgW="144717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253" y="2283594"/>
                        <a:ext cx="39036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7" name="Text Box 59"/>
          <p:cNvSpPr txBox="1">
            <a:spLocks noChangeArrowheads="1"/>
          </p:cNvSpPr>
          <p:nvPr/>
        </p:nvSpPr>
        <p:spPr bwMode="auto">
          <a:xfrm>
            <a:off x="348159" y="1756014"/>
            <a:ext cx="1368425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证明一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2770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61304"/>
              </p:ext>
            </p:extLst>
          </p:nvPr>
        </p:nvGraphicFramePr>
        <p:xfrm>
          <a:off x="3057525" y="2896791"/>
          <a:ext cx="27479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800" imgH="228600" progId="Equation.DSMT4">
                  <p:embed/>
                </p:oleObj>
              </mc:Choice>
              <mc:Fallback>
                <p:oleObj name="Equation" r:id="rId16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896791"/>
                        <a:ext cx="27479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65912"/>
              </p:ext>
            </p:extLst>
          </p:nvPr>
        </p:nvGraphicFramePr>
        <p:xfrm>
          <a:off x="4444740" y="3716908"/>
          <a:ext cx="1104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8918" imgH="165028" progId="Equation.DSMT4">
                  <p:embed/>
                </p:oleObj>
              </mc:Choice>
              <mc:Fallback>
                <p:oleObj name="Equation" r:id="rId18" imgW="418918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740" y="3716908"/>
                        <a:ext cx="11049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0" name="Text Box 62"/>
          <p:cNvSpPr txBox="1">
            <a:spLocks noChangeArrowheads="1"/>
          </p:cNvSpPr>
          <p:nvPr/>
        </p:nvSpPr>
        <p:spPr bwMode="auto">
          <a:xfrm>
            <a:off x="630238" y="5315297"/>
            <a:ext cx="6867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</a:rPr>
              <a:t>比它相对于其它任何值的偏离程度都小</a:t>
            </a:r>
            <a:r>
              <a:rPr lang="en-US" altLang="zh-CN" sz="2800" b="1" dirty="0">
                <a:solidFill>
                  <a:srgbClr val="990033"/>
                </a:solidFill>
              </a:rPr>
              <a:t>.</a:t>
            </a:r>
          </a:p>
        </p:txBody>
      </p:sp>
      <p:pic>
        <p:nvPicPr>
          <p:cNvPr id="27711" name="Picture 63" descr="u=4071768608,2259633986&amp;fm=0&amp;gp=0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94995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04788" y="5756275"/>
          <a:ext cx="8328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594100" imgH="330200" progId="Equation.DSMT4">
                  <p:embed/>
                </p:oleObj>
              </mc:Choice>
              <mc:Fallback>
                <p:oleObj name="Equation" r:id="rId21" imgW="3594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5756275"/>
                        <a:ext cx="8328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55215"/>
              </p:ext>
            </p:extLst>
          </p:nvPr>
        </p:nvGraphicFramePr>
        <p:xfrm>
          <a:off x="4403750" y="1759818"/>
          <a:ext cx="29765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80800" imgH="253800" progId="Equation.DSMT4">
                  <p:embed/>
                </p:oleObj>
              </mc:Choice>
              <mc:Fallback>
                <p:oleObj name="Equation" r:id="rId23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50" y="1759818"/>
                        <a:ext cx="29765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1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707" grpId="0" autoUpdateAnimBg="0"/>
      <p:bldP spid="277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71323"/>
              </p:ext>
            </p:extLst>
          </p:nvPr>
        </p:nvGraphicFramePr>
        <p:xfrm>
          <a:off x="1859052" y="1968351"/>
          <a:ext cx="48958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228600" progId="Equation.DSMT4">
                  <p:embed/>
                </p:oleObj>
              </mc:Choice>
              <mc:Fallback>
                <p:oleObj name="Equation" r:id="rId2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052" y="1968351"/>
                        <a:ext cx="48958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80580"/>
              </p:ext>
            </p:extLst>
          </p:nvPr>
        </p:nvGraphicFramePr>
        <p:xfrm>
          <a:off x="858838" y="2547938"/>
          <a:ext cx="75104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228600" progId="Equation.DSMT4">
                  <p:embed/>
                </p:oleObj>
              </mc:Choice>
              <mc:Fallback>
                <p:oleObj name="Equation" r:id="rId4" imgW="378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547938"/>
                        <a:ext cx="75104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24166"/>
              </p:ext>
            </p:extLst>
          </p:nvPr>
        </p:nvGraphicFramePr>
        <p:xfrm>
          <a:off x="1635412" y="3192487"/>
          <a:ext cx="4256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215640" progId="Equation.DSMT4">
                  <p:embed/>
                </p:oleObj>
              </mc:Choice>
              <mc:Fallback>
                <p:oleObj name="Equation" r:id="rId6" imgW="1688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412" y="3192487"/>
                        <a:ext cx="42560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10442"/>
              </p:ext>
            </p:extLst>
          </p:nvPr>
        </p:nvGraphicFramePr>
        <p:xfrm>
          <a:off x="5867464" y="3192487"/>
          <a:ext cx="24003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215640" progId="Equation.DSMT4">
                  <p:embed/>
                </p:oleObj>
              </mc:Choice>
              <mc:Fallback>
                <p:oleObj name="Equation" r:id="rId8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64" y="3192487"/>
                        <a:ext cx="24003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61589"/>
              </p:ext>
            </p:extLst>
          </p:nvPr>
        </p:nvGraphicFramePr>
        <p:xfrm>
          <a:off x="1956941" y="681663"/>
          <a:ext cx="5495379" cy="123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06700" imgH="596900" progId="Equation.DSMT4">
                  <p:embed/>
                </p:oleObj>
              </mc:Choice>
              <mc:Fallback>
                <p:oleObj name="Equation" r:id="rId10" imgW="28067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941" y="681663"/>
                        <a:ext cx="5495379" cy="1235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62980" y="764704"/>
            <a:ext cx="1277937" cy="406400"/>
            <a:chOff x="25" y="406"/>
            <a:chExt cx="581" cy="98"/>
          </a:xfrm>
        </p:grpSpPr>
        <p:sp>
          <p:nvSpPr>
            <p:cNvPr id="8" name="Rectangle 49"/>
            <p:cNvSpPr>
              <a:spLocks noChangeArrowheads="1"/>
            </p:cNvSpPr>
            <p:nvPr/>
          </p:nvSpPr>
          <p:spPr bwMode="auto">
            <a:xfrm>
              <a:off x="534" y="406"/>
              <a:ext cx="7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dirty="0">
                  <a:solidFill>
                    <a:srgbClr val="990033"/>
                  </a:solidFill>
                </a:rPr>
                <a:t>1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380" y="406"/>
              <a:ext cx="7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dirty="0">
                  <a:solidFill>
                    <a:srgbClr val="990033"/>
                  </a:solidFill>
                </a:rPr>
                <a:t>2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>
              <a:off x="226" y="406"/>
              <a:ext cx="7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82" y="406"/>
              <a:ext cx="3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i="1" dirty="0">
                  <a:solidFill>
                    <a:srgbClr val="990033"/>
                  </a:solidFill>
                </a:rPr>
                <a:t>.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329" y="406"/>
              <a:ext cx="3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" name="Rectangle 54"/>
            <p:cNvSpPr>
              <a:spLocks noChangeArrowheads="1"/>
            </p:cNvSpPr>
            <p:nvPr/>
          </p:nvSpPr>
          <p:spPr bwMode="auto">
            <a:xfrm>
              <a:off x="25" y="412"/>
              <a:ext cx="144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  <a:latin typeface="宋体" charset="-122"/>
                </a:rPr>
                <a:t>例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323528" y="1700808"/>
            <a:ext cx="1368425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证明</a:t>
            </a:r>
            <a:r>
              <a:rPr lang="zh-CN" altLang="en-US" sz="2800" dirty="0"/>
              <a:t>二</a:t>
            </a:r>
            <a:r>
              <a:rPr lang="en-US" altLang="zh-CN" sz="2800" b="1" dirty="0"/>
              <a:t>:</a:t>
            </a:r>
          </a:p>
        </p:txBody>
      </p:sp>
      <p:pic>
        <p:nvPicPr>
          <p:cNvPr id="15" name="Picture 63" descr="u=4071768608,2259633986&amp;fm=0&amp;gp=0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46" y="588387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8358"/>
              </p:ext>
            </p:extLst>
          </p:nvPr>
        </p:nvGraphicFramePr>
        <p:xfrm>
          <a:off x="179512" y="5733256"/>
          <a:ext cx="8328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94100" imgH="330200" progId="Equation.DSMT4">
                  <p:embed/>
                </p:oleObj>
              </mc:Choice>
              <mc:Fallback>
                <p:oleObj name="Equation" r:id="rId13" imgW="3594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733256"/>
                        <a:ext cx="8328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6899612" y="3048471"/>
            <a:ext cx="14401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3731260" y="3048471"/>
            <a:ext cx="14401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315436" y="3048471"/>
            <a:ext cx="14401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259652" y="2184375"/>
            <a:ext cx="637592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990033"/>
                </a:solidFill>
              </a:rPr>
              <a:t>=0</a:t>
            </a:r>
          </a:p>
        </p:txBody>
      </p:sp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405683" y="3789040"/>
            <a:ext cx="1368425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证明</a:t>
            </a:r>
            <a:r>
              <a:rPr lang="zh-CN" altLang="en-US" sz="2800" dirty="0"/>
              <a:t>三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4145"/>
              </p:ext>
            </p:extLst>
          </p:nvPr>
        </p:nvGraphicFramePr>
        <p:xfrm>
          <a:off x="1788417" y="3791034"/>
          <a:ext cx="45450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03240" imgH="228600" progId="Equation.DSMT4">
                  <p:embed/>
                </p:oleObj>
              </mc:Choice>
              <mc:Fallback>
                <p:oleObj name="Equation" r:id="rId15" imgW="1803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417" y="3791034"/>
                        <a:ext cx="45450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29621"/>
              </p:ext>
            </p:extLst>
          </p:nvPr>
        </p:nvGraphicFramePr>
        <p:xfrm>
          <a:off x="1428377" y="4309501"/>
          <a:ext cx="7104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19160" imgH="215640" progId="Equation.DSMT4">
                  <p:embed/>
                </p:oleObj>
              </mc:Choice>
              <mc:Fallback>
                <p:oleObj name="Equation" r:id="rId17" imgW="281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377" y="4309501"/>
                        <a:ext cx="7104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33437"/>
              </p:ext>
            </p:extLst>
          </p:nvPr>
        </p:nvGraphicFramePr>
        <p:xfrm>
          <a:off x="1428377" y="4748668"/>
          <a:ext cx="3743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85720" imgH="215640" progId="Equation.DSMT4">
                  <p:embed/>
                </p:oleObj>
              </mc:Choice>
              <mc:Fallback>
                <p:oleObj name="Equation" r:id="rId19" imgW="1485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377" y="4748668"/>
                        <a:ext cx="3743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68660"/>
              </p:ext>
            </p:extLst>
          </p:nvPr>
        </p:nvGraphicFramePr>
        <p:xfrm>
          <a:off x="1482209" y="5245605"/>
          <a:ext cx="1728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85800" imgH="215640" progId="Equation.DSMT4">
                  <p:embed/>
                </p:oleObj>
              </mc:Choice>
              <mc:Fallback>
                <p:oleObj name="Equation" r:id="rId21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09" y="5245605"/>
                        <a:ext cx="1728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6">
            <a:extLst>
              <a:ext uri="{FF2B5EF4-FFF2-40B4-BE49-F238E27FC236}">
                <a16:creationId xmlns:a16="http://schemas.microsoft.com/office/drawing/2014/main" id="{20954DA6-C640-1FCA-8B2D-68DB2624B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2509689"/>
            <a:ext cx="14401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5F489E8-8845-25A3-EF3E-D28A0F9E2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138" y="2509689"/>
            <a:ext cx="14401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7" grpId="0" animBg="1"/>
      <p:bldP spid="18" grpId="0" animBg="1"/>
      <p:bldP spid="19" grpId="0" animBg="1"/>
      <p:bldP spid="20" grpId="0" autoUpdateAnimBg="0"/>
      <p:bldP spid="21" grpId="0" autoUpdateAnimBg="0"/>
      <p:bldP spid="24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jy\Desktop\条件方差不等式的证明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685800"/>
            <a:ext cx="81280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61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468313" y="606425"/>
            <a:ext cx="572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例4.2.2</a:t>
            </a:r>
            <a:r>
              <a:rPr lang="zh-CN" altLang="en-US" sz="2800" b="1"/>
              <a:t>  设随机变量</a:t>
            </a:r>
            <a:r>
              <a:rPr lang="en-US" altLang="zh-CN" sz="2800" b="1" i="1"/>
              <a:t>X</a:t>
            </a:r>
            <a:r>
              <a:rPr lang="zh-CN" altLang="en-US" sz="2800" b="1"/>
              <a:t>的分布律为</a:t>
            </a:r>
          </a:p>
        </p:txBody>
      </p:sp>
      <p:graphicFrame>
        <p:nvGraphicFramePr>
          <p:cNvPr id="1133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53811"/>
              </p:ext>
            </p:extLst>
          </p:nvPr>
        </p:nvGraphicFramePr>
        <p:xfrm>
          <a:off x="2123728" y="1091456"/>
          <a:ext cx="6096000" cy="10414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305544" y="2189807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1) 求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      2) </a:t>
            </a:r>
            <a:r>
              <a:rPr lang="en-US" altLang="zh-CN" sz="2800" b="1" i="1" dirty="0"/>
              <a:t>Y=X 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+1 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). </a:t>
            </a:r>
            <a:endParaRPr lang="zh-CN" altLang="en-US" sz="2800" b="1" dirty="0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52400" y="2694037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a typeface="宋体" pitchFamily="2" charset="-122"/>
              </a:rPr>
              <a:t>解</a:t>
            </a:r>
            <a:r>
              <a:rPr lang="en-US" altLang="zh-CN" sz="2800" b="1">
                <a:ea typeface="宋体" pitchFamily="2" charset="-122"/>
              </a:rPr>
              <a:t>: 1) </a:t>
            </a:r>
            <a:r>
              <a:rPr lang="en-US" altLang="zh-CN" sz="2800" b="1" i="1">
                <a:ea typeface="宋体" pitchFamily="2" charset="-122"/>
              </a:rPr>
              <a:t>E</a:t>
            </a:r>
            <a:r>
              <a:rPr lang="en-US" altLang="zh-CN" sz="2800" b="1">
                <a:ea typeface="宋体" pitchFamily="2" charset="-122"/>
              </a:rPr>
              <a:t>(</a:t>
            </a:r>
            <a:r>
              <a:rPr lang="en-US" altLang="zh-CN" sz="2800" b="1" i="1">
                <a:ea typeface="宋体" pitchFamily="2" charset="-122"/>
              </a:rPr>
              <a:t>X</a:t>
            </a:r>
            <a:r>
              <a:rPr lang="en-US" altLang="zh-CN" sz="2800" b="1">
                <a:ea typeface="宋体" pitchFamily="2" charset="-122"/>
              </a:rPr>
              <a:t>)=(</a:t>
            </a:r>
            <a:r>
              <a:rPr lang="zh-CN" altLang="en-US" sz="2800" b="1">
                <a:ea typeface="宋体" pitchFamily="2" charset="-122"/>
              </a:rPr>
              <a:t>－</a:t>
            </a:r>
            <a:r>
              <a:rPr lang="en-US" altLang="zh-CN" sz="2800" b="1">
                <a:ea typeface="宋体" pitchFamily="2" charset="-122"/>
              </a:rPr>
              <a:t>1)×1/2+0×1/3+1×1/6=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－</a:t>
            </a:r>
            <a:r>
              <a:rPr lang="en-US" altLang="zh-CN" sz="2800" b="1">
                <a:ea typeface="宋体" pitchFamily="2" charset="-122"/>
              </a:rPr>
              <a:t>1/3</a:t>
            </a:r>
            <a:endParaRPr lang="zh-CN" altLang="en-US" sz="2800" b="1">
              <a:ea typeface="宋体" pitchFamily="2" charset="-122"/>
            </a:endParaRP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487437" y="3286174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i="1" baseline="30000"/>
              <a:t>2</a:t>
            </a:r>
            <a:r>
              <a:rPr lang="en-US" altLang="zh-CN" sz="2800" b="1"/>
              <a:t>)=(</a:t>
            </a:r>
            <a:r>
              <a:rPr lang="zh-CN" altLang="en-US" sz="2800" b="1"/>
              <a:t>－</a:t>
            </a:r>
            <a:r>
              <a:rPr lang="en-US" altLang="zh-CN" sz="2800" b="1"/>
              <a:t>1)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×1/2+0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×1/3+1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×1/6=2/3</a:t>
            </a:r>
            <a:endParaRPr lang="zh-CN" altLang="en-US" sz="2800" b="1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498451" y="3789040"/>
            <a:ext cx="465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)=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i="1" baseline="30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－</a:t>
            </a:r>
            <a:r>
              <a:rPr lang="en-US" altLang="zh-CN" sz="2800" b="1" dirty="0"/>
              <a:t>[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)]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=5/9</a:t>
            </a:r>
            <a:endParaRPr lang="zh-CN" altLang="en-US" sz="2800" b="1" dirty="0"/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179512" y="4350047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2) 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)=[(</a:t>
            </a:r>
            <a:r>
              <a:rPr lang="zh-CN" altLang="en-US" sz="2800" b="1"/>
              <a:t>－</a:t>
            </a:r>
            <a:r>
              <a:rPr lang="en-US" altLang="zh-CN" sz="2800" b="1"/>
              <a:t>1)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+1]×1/2+ [0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+1]×1/3 +[1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+1]×1/6=5/3</a:t>
            </a:r>
            <a:endParaRPr lang="zh-CN" altLang="en-US" sz="2800" b="1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39552" y="5373216"/>
            <a:ext cx="331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i="1" baseline="30000" dirty="0"/>
              <a:t>2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+2</a:t>
            </a: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+1)</a:t>
            </a:r>
            <a:endParaRPr lang="zh-CN" altLang="en-US" sz="2800" b="1" dirty="0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95536" y="5934223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i="1" baseline="30000" dirty="0"/>
              <a:t>2</a:t>
            </a:r>
            <a:r>
              <a:rPr lang="en-US" altLang="zh-CN" sz="2800" b="1" dirty="0"/>
              <a:t>)-[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)]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=2/9</a:t>
            </a:r>
            <a:endParaRPr lang="zh-CN" altLang="en-US" sz="2800" b="1" dirty="0"/>
          </a:p>
        </p:txBody>
      </p: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3563740" y="5389091"/>
            <a:ext cx="302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=E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30000"/>
              <a:t>4</a:t>
            </a:r>
            <a:r>
              <a:rPr lang="en-US" altLang="zh-CN" sz="2800" b="1"/>
              <a:t>)+2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)+1</a:t>
            </a:r>
            <a:endParaRPr lang="zh-CN" altLang="en-US" sz="2800" b="1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7954765" y="5389091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=3</a:t>
            </a:r>
            <a:endParaRPr lang="zh-CN" altLang="en-US" sz="2800" b="1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300590" y="5389091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=3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)+1</a:t>
            </a:r>
            <a:endParaRPr lang="zh-CN" altLang="en-US" sz="2800" b="1"/>
          </a:p>
        </p:txBody>
      </p:sp>
      <p:pic>
        <p:nvPicPr>
          <p:cNvPr id="11337" name="Picture 73" descr="u=4071768608,2259633986&amp;fm=0&amp;gp=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5877272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3568" y="4869160"/>
            <a:ext cx="7352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/>
              <a:t>或数学期望的线性性</a:t>
            </a:r>
            <a:r>
              <a:rPr lang="zh-CN" altLang="en-US" sz="2800" dirty="0"/>
              <a:t>质</a:t>
            </a:r>
            <a:r>
              <a:rPr lang="en-US" altLang="zh-CN" sz="2800" b="1" dirty="0"/>
              <a:t>: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+1)</a:t>
            </a:r>
            <a:endParaRPr lang="zh-CN" altLang="en-US" sz="2800" b="1" dirty="0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588224" y="4869160"/>
            <a:ext cx="1800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 dirty="0"/>
              <a:t>=</a:t>
            </a:r>
            <a:r>
              <a:rPr lang="en-US" altLang="zh-CN" sz="2800" i="1" dirty="0"/>
              <a:t>E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)+1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05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utoUpdateAnimBg="0"/>
      <p:bldP spid="11289" grpId="0" autoUpdateAnimBg="0"/>
      <p:bldP spid="11290" grpId="0" autoUpdateAnimBg="0"/>
      <p:bldP spid="11291" grpId="0" autoUpdateAnimBg="0"/>
      <p:bldP spid="11292" grpId="0" autoUpdateAnimBg="0"/>
      <p:bldP spid="11293" grpId="0" autoUpdateAnimBg="0"/>
      <p:bldP spid="11294" grpId="0" autoUpdateAnimBg="0"/>
      <p:bldP spid="11334" grpId="0" autoUpdateAnimBg="0"/>
      <p:bldP spid="11335" grpId="0" autoUpdateAnimBg="0"/>
      <p:bldP spid="11336" grpId="0" autoUpdateAnimBg="0"/>
      <p:bldP spid="18" grpId="0" autoUpdateAnimBg="0"/>
      <p:bldP spid="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>
            <a:hlinkClick r:id="rId2" action="ppaction://hlinkpres?slideindex=1&amp;slidetitle=11"/>
          </p:cNvPr>
          <p:cNvSpPr txBox="1">
            <a:spLocks noChangeArrowheads="1"/>
          </p:cNvSpPr>
          <p:nvPr/>
        </p:nvSpPr>
        <p:spPr bwMode="auto">
          <a:xfrm>
            <a:off x="179512" y="592138"/>
            <a:ext cx="16208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990033"/>
                </a:solidFill>
                <a:latin typeface="宋体" charset="-122"/>
              </a:rPr>
              <a:t>例</a:t>
            </a:r>
            <a:r>
              <a:rPr lang="zh-CN" altLang="en-US" sz="2800" b="1" dirty="0">
                <a:solidFill>
                  <a:srgbClr val="990033"/>
                </a:solidFill>
              </a:rPr>
              <a:t>4.2.3</a:t>
            </a:r>
            <a:r>
              <a:rPr lang="en-US" altLang="zh-CN" sz="2800" b="1" dirty="0">
                <a:solidFill>
                  <a:srgbClr val="990033"/>
                </a:solidFill>
              </a:rPr>
              <a:t>:</a:t>
            </a:r>
            <a:endParaRPr lang="en-US" altLang="zh-CN" sz="2600" b="1" dirty="0">
              <a:solidFill>
                <a:srgbClr val="990033"/>
              </a:solidFill>
            </a:endParaRP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581150" y="685800"/>
          <a:ext cx="723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200" imgH="228600" progId="Equation.3">
                  <p:embed/>
                </p:oleObj>
              </mc:Choice>
              <mc:Fallback>
                <p:oleObj name="Equation" r:id="rId3" imgW="287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685800"/>
                        <a:ext cx="723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547813" y="1139825"/>
          <a:ext cx="2882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241300" progId="Equation.DSMT4">
                  <p:embed/>
                </p:oleObj>
              </mc:Choice>
              <mc:Fallback>
                <p:oleObj name="Equation" r:id="rId5" imgW="1143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39825"/>
                        <a:ext cx="2882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187450" y="4005263"/>
          <a:ext cx="23764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90170" imgH="253890" progId="Equation.3">
                  <p:embed/>
                </p:oleObj>
              </mc:Choice>
              <mc:Fallback>
                <p:oleObj name="公式" r:id="rId7" imgW="99017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23764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187450" y="4724400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863" imgH="330057" progId="Equation.DSMT4">
                  <p:embed/>
                </p:oleObj>
              </mc:Choice>
              <mc:Fallback>
                <p:oleObj name="Equation" r:id="rId9" imgW="545863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187450" y="5522913"/>
          <a:ext cx="53403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0" imgH="342900" progId="Equation.DSMT4">
                  <p:embed/>
                </p:oleObj>
              </mc:Choice>
              <mc:Fallback>
                <p:oleObj name="Equation" r:id="rId11" imgW="2159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22913"/>
                        <a:ext cx="53403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641350" y="3467100"/>
          <a:ext cx="426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53396" imgH="215806" progId="Equation.3">
                  <p:embed/>
                </p:oleObj>
              </mc:Choice>
              <mc:Fallback>
                <p:oleObj name="Equation" r:id="rId13" imgW="18533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467100"/>
                        <a:ext cx="426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411788" y="3500438"/>
          <a:ext cx="304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07532" imgH="215806" progId="Equation.3">
                  <p:embed/>
                </p:oleObj>
              </mc:Choice>
              <mc:Fallback>
                <p:oleObj name="Equation" r:id="rId15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500438"/>
                        <a:ext cx="3048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890963" y="4813300"/>
          <a:ext cx="3130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46200" imgH="241300" progId="Equation.3">
                  <p:embed/>
                </p:oleObj>
              </mc:Choice>
              <mc:Fallback>
                <p:oleObj name="公式" r:id="rId17" imgW="134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813300"/>
                        <a:ext cx="31305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12" name="Picture 24" descr="u=4071768608,2259633986&amp;fm=0&amp;gp=0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876925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24397"/>
              </p:ext>
            </p:extLst>
          </p:nvPr>
        </p:nvGraphicFramePr>
        <p:xfrm>
          <a:off x="879723" y="1635661"/>
          <a:ext cx="2900189" cy="17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15920" imgH="622080" progId="Equation.DSMT4">
                  <p:embed/>
                </p:oleObj>
              </mc:Choice>
              <mc:Fallback>
                <p:oleObj name="Equation" r:id="rId20" imgW="10159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23" y="1635661"/>
                        <a:ext cx="2900189" cy="179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50745"/>
              </p:ext>
            </p:extLst>
          </p:nvPr>
        </p:nvGraphicFramePr>
        <p:xfrm>
          <a:off x="3635896" y="1935163"/>
          <a:ext cx="358695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15920" imgH="190440" progId="Equation.DSMT4">
                  <p:embed/>
                </p:oleObj>
              </mc:Choice>
              <mc:Fallback>
                <p:oleObj name="Equation" r:id="rId22" imgW="1015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35163"/>
                        <a:ext cx="358695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42261"/>
              </p:ext>
            </p:extLst>
          </p:nvPr>
        </p:nvGraphicFramePr>
        <p:xfrm>
          <a:off x="1005785" y="2837656"/>
          <a:ext cx="739174" cy="50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713" imgH="152268" progId="Equation.DSMT4">
                  <p:embed/>
                </p:oleObj>
              </mc:Choice>
              <mc:Fallback>
                <p:oleObj name="Equation" r:id="rId24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785" y="2837656"/>
                        <a:ext cx="739174" cy="502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21690"/>
              </p:ext>
            </p:extLst>
          </p:nvPr>
        </p:nvGraphicFramePr>
        <p:xfrm>
          <a:off x="3666232" y="2828925"/>
          <a:ext cx="31734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28700" imgH="190500" progId="Equation.DSMT4">
                  <p:embed/>
                </p:oleObj>
              </mc:Choice>
              <mc:Fallback>
                <p:oleObj name="Equation" r:id="rId26" imgW="10287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232" y="2828925"/>
                        <a:ext cx="31734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0434"/>
              </p:ext>
            </p:extLst>
          </p:nvPr>
        </p:nvGraphicFramePr>
        <p:xfrm>
          <a:off x="6785670" y="2755900"/>
          <a:ext cx="17240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58558" imgH="215806" progId="Equation.DSMT4">
                  <p:embed/>
                </p:oleObj>
              </mc:Choice>
              <mc:Fallback>
                <p:oleObj name="Equation" r:id="rId28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670" y="2755900"/>
                        <a:ext cx="17240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75452"/>
              </p:ext>
            </p:extLst>
          </p:nvPr>
        </p:nvGraphicFramePr>
        <p:xfrm>
          <a:off x="1681270" y="2747963"/>
          <a:ext cx="181061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83920" imgH="228600" progId="Equation.DSMT4">
                  <p:embed/>
                </p:oleObj>
              </mc:Choice>
              <mc:Fallback>
                <p:oleObj name="Equation" r:id="rId3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270" y="2747963"/>
                        <a:ext cx="181061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>
            <a:hlinkClick r:id="rId2" action="ppaction://hlinkpres?slideindex=1&amp;slidetitle=11"/>
          </p:cNvPr>
          <p:cNvSpPr txBox="1">
            <a:spLocks noChangeArrowheads="1"/>
          </p:cNvSpPr>
          <p:nvPr/>
        </p:nvSpPr>
        <p:spPr bwMode="auto">
          <a:xfrm>
            <a:off x="7236147" y="2060848"/>
            <a:ext cx="1584325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(</a:t>
            </a:r>
            <a:r>
              <a:rPr lang="zh-CN" altLang="en-US" sz="3200" b="1" dirty="0"/>
              <a:t>练习</a:t>
            </a:r>
            <a:r>
              <a:rPr lang="en-US" altLang="zh-CN" sz="3200" b="1" dirty="0"/>
              <a:t>)</a:t>
            </a:r>
          </a:p>
        </p:txBody>
      </p:sp>
      <p:graphicFrame>
        <p:nvGraphicFramePr>
          <p:cNvPr id="123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84351"/>
              </p:ext>
            </p:extLst>
          </p:nvPr>
        </p:nvGraphicFramePr>
        <p:xfrm>
          <a:off x="6515100" y="5374853"/>
          <a:ext cx="12255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94870" imgH="406048" progId="Equation.DSMT4">
                  <p:embed/>
                </p:oleObj>
              </mc:Choice>
              <mc:Fallback>
                <p:oleObj name="Equation" r:id="rId32" imgW="494870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374853"/>
                        <a:ext cx="12255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2478088" y="4784725"/>
          <a:ext cx="14462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622030" imgH="279279" progId="Equation.DSMT4">
                  <p:embed/>
                </p:oleObj>
              </mc:Choice>
              <mc:Fallback>
                <p:oleObj name="Equation" r:id="rId34" imgW="62203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784725"/>
                        <a:ext cx="144621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5856" y="405790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课件中例</a:t>
            </a:r>
            <a:r>
              <a:rPr lang="en-US" altLang="zh-CN" dirty="0"/>
              <a:t>4.1.5)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" grpId="0" animBg="1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4213" y="5877272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</a:rPr>
              <a:t>这说明甲的技术水平发挥的更稳定一些</a:t>
            </a:r>
            <a:r>
              <a:rPr lang="en-US" altLang="zh-CN" sz="2800" b="1" dirty="0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11188" y="1984375"/>
            <a:ext cx="1090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甲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331913" y="2897188"/>
          <a:ext cx="46609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660400" progId="Equation.DSMT4">
                  <p:embed/>
                </p:oleObj>
              </mc:Choice>
              <mc:Fallback>
                <p:oleObj name="Equation" r:id="rId2" imgW="23749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97188"/>
                        <a:ext cx="46609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11560" y="4133651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乙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489361"/>
              </p:ext>
            </p:extLst>
          </p:nvPr>
        </p:nvGraphicFramePr>
        <p:xfrm>
          <a:off x="1368798" y="4005064"/>
          <a:ext cx="702945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700" imgH="1371600" progId="Equation.DSMT4">
                  <p:embed/>
                </p:oleObj>
              </mc:Choice>
              <mc:Fallback>
                <p:oleObj name="Equation" r:id="rId4" imgW="35687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798" y="4005064"/>
                        <a:ext cx="7029450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07504" y="764704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考虑数学期望的偏离的平方的</a:t>
            </a:r>
            <a:r>
              <a:rPr lang="zh-CN" altLang="en-US" sz="2800" b="1" u="sng" dirty="0">
                <a:solidFill>
                  <a:srgbClr val="C00000"/>
                </a:solidFill>
              </a:rPr>
              <a:t>加权平均</a:t>
            </a:r>
            <a:r>
              <a:rPr lang="en-US" altLang="zh-CN" sz="2800" b="1" u="sng" dirty="0">
                <a:solidFill>
                  <a:srgbClr val="C00000"/>
                </a:solidFill>
              </a:rPr>
              <a:t>: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618067"/>
              </p:ext>
            </p:extLst>
          </p:nvPr>
        </p:nvGraphicFramePr>
        <p:xfrm>
          <a:off x="6810697" y="692696"/>
          <a:ext cx="2009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200" imgH="698500" progId="Equation.DSMT4">
                  <p:embed/>
                </p:oleObj>
              </mc:Choice>
              <mc:Fallback>
                <p:oleObj name="Equation" r:id="rId6" imgW="14732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697" y="692696"/>
                        <a:ext cx="2009775" cy="714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85191"/>
              </p:ext>
            </p:extLst>
          </p:nvPr>
        </p:nvGraphicFramePr>
        <p:xfrm>
          <a:off x="6372200" y="779239"/>
          <a:ext cx="588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" imgH="228600" progId="Equation.DSMT4">
                  <p:embed/>
                </p:oleObj>
              </mc:Choice>
              <mc:Fallback>
                <p:oleObj name="Equation" r:id="rId8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779239"/>
                        <a:ext cx="5889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1465263" y="1889125"/>
          <a:ext cx="3048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400" imgH="698500" progId="Equation.DSMT4">
                  <p:embed/>
                </p:oleObj>
              </mc:Choice>
              <mc:Fallback>
                <p:oleObj name="Equation" r:id="rId10" imgW="16764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889125"/>
                        <a:ext cx="3048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6002338" y="3152775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241300" progId="Equation.DSMT4">
                  <p:embed/>
                </p:oleObj>
              </mc:Choice>
              <mc:Fallback>
                <p:oleObj name="Equation" r:id="rId12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3152775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4489450" y="206057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技术水平的稳定性</a:t>
            </a:r>
            <a:r>
              <a:rPr lang="en-US" altLang="zh-CN" sz="2800" b="1" dirty="0"/>
              <a:t>.</a:t>
            </a:r>
          </a:p>
        </p:txBody>
      </p:sp>
      <p:pic>
        <p:nvPicPr>
          <p:cNvPr id="36883" name="Picture 19" descr="u=4071768608,2259633986&amp;fm=0&amp;gp=0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588387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637948"/>
              </p:ext>
            </p:extLst>
          </p:nvPr>
        </p:nvGraphicFramePr>
        <p:xfrm>
          <a:off x="2132013" y="1413595"/>
          <a:ext cx="24812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09700" imgH="368300" progId="Equation.DSMT4">
                  <p:embed/>
                </p:oleObj>
              </mc:Choice>
              <mc:Fallback>
                <p:oleObj name="Equation" r:id="rId15" imgW="14097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1413595"/>
                        <a:ext cx="24812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01336"/>
              </p:ext>
            </p:extLst>
          </p:nvPr>
        </p:nvGraphicFramePr>
        <p:xfrm>
          <a:off x="4781550" y="1412007"/>
          <a:ext cx="22796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95400" imgH="381000" progId="Equation.DSMT4">
                  <p:embed/>
                </p:oleObj>
              </mc:Choice>
              <mc:Fallback>
                <p:oleObj name="Equation" r:id="rId17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412007"/>
                        <a:ext cx="22796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8" grpId="0" autoUpdateAnimBg="0"/>
      <p:bldP spid="36871" grpId="0" autoUpdateAnimBg="0"/>
      <p:bldP spid="36873" grpId="0" autoUpdateAnimBg="0"/>
      <p:bldP spid="3688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107504" y="620713"/>
            <a:ext cx="167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</a:rPr>
              <a:t>练习</a:t>
            </a:r>
            <a:r>
              <a:rPr lang="en-US" altLang="zh-CN" sz="2800" b="1" dirty="0"/>
              <a:t>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09650" y="615950"/>
            <a:ext cx="7620000" cy="1373188"/>
            <a:chOff x="576" y="384"/>
            <a:chExt cx="4800" cy="865"/>
          </a:xfrm>
        </p:grpSpPr>
        <p:sp>
          <p:nvSpPr>
            <p:cNvPr id="11282" name="Text Box 6"/>
            <p:cNvSpPr txBox="1">
              <a:spLocks noChangeArrowheads="1"/>
            </p:cNvSpPr>
            <p:nvPr/>
          </p:nvSpPr>
          <p:spPr bwMode="auto">
            <a:xfrm>
              <a:off x="576" y="384"/>
              <a:ext cx="4800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   设一次试验成功的概率为</a:t>
              </a:r>
              <a:r>
                <a:rPr lang="en-US" altLang="zh-CN" sz="2800" b="1" i="1" dirty="0"/>
                <a:t>p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进行100次独立重复试验，当</a:t>
              </a:r>
              <a:r>
                <a:rPr lang="en-US" altLang="zh-CN" sz="2800" b="1" i="1" dirty="0"/>
                <a:t>p </a:t>
              </a:r>
              <a:r>
                <a:rPr lang="en-US" altLang="zh-CN" sz="2800" b="1" dirty="0"/>
                <a:t>=                         </a:t>
              </a:r>
              <a:r>
                <a:rPr lang="zh-CN" altLang="en-US" sz="2800" b="1" dirty="0"/>
                <a:t>时，成功次数的标准差的值最大，其值为</a:t>
              </a:r>
              <a:endParaRPr lang="zh-CN" altLang="en-US" sz="2800" b="1" u="sng" dirty="0"/>
            </a:p>
          </p:txBody>
        </p:sp>
        <p:sp>
          <p:nvSpPr>
            <p:cNvPr id="11283" name="Line 7"/>
            <p:cNvSpPr>
              <a:spLocks noChangeShapeType="1"/>
            </p:cNvSpPr>
            <p:nvPr/>
          </p:nvSpPr>
          <p:spPr bwMode="auto">
            <a:xfrm>
              <a:off x="2208" y="9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8912" name="Object 0"/>
          <p:cNvGraphicFramePr>
            <a:graphicFrameLocks noChangeAspect="1"/>
          </p:cNvGraphicFramePr>
          <p:nvPr/>
        </p:nvGraphicFramePr>
        <p:xfrm>
          <a:off x="561975" y="2106613"/>
          <a:ext cx="38004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203112" progId="Equation.DSMT4">
                  <p:embed/>
                </p:oleObj>
              </mc:Choice>
              <mc:Fallback>
                <p:oleObj name="Equation" r:id="rId2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06613"/>
                        <a:ext cx="38004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779463" y="2717800"/>
          <a:ext cx="2771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304800" progId="Equation.DSMT4">
                  <p:embed/>
                </p:oleObj>
              </mc:Choice>
              <mc:Fallback>
                <p:oleObj name="Equation" r:id="rId4" imgW="1104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717800"/>
                        <a:ext cx="2771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93750" y="3567113"/>
          <a:ext cx="50022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035" imgH="215806" progId="Equation.3">
                  <p:embed/>
                </p:oleObj>
              </mc:Choice>
              <mc:Fallback>
                <p:oleObj name="Equation" r:id="rId6" imgW="199303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567113"/>
                        <a:ext cx="50022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755650" y="4276725"/>
          <a:ext cx="37449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400" imgH="228600" progId="Equation.DSMT4">
                  <p:embed/>
                </p:oleObj>
              </mc:Choice>
              <mc:Fallback>
                <p:oleObj name="Equation" r:id="rId8" imgW="129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76725"/>
                        <a:ext cx="37449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AutoShape 14"/>
          <p:cNvSpPr>
            <a:spLocks/>
          </p:cNvSpPr>
          <p:nvPr/>
        </p:nvSpPr>
        <p:spPr bwMode="auto">
          <a:xfrm>
            <a:off x="5872163" y="4462463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6326188" y="4221163"/>
          <a:ext cx="2133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531" imgH="609336" progId="Equation.3">
                  <p:embed/>
                </p:oleObj>
              </mc:Choice>
              <mc:Fallback>
                <p:oleObj name="Equation" r:id="rId10" imgW="850531" imgH="609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4221163"/>
                        <a:ext cx="2133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387475" y="5738813"/>
          <a:ext cx="38544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033" imgH="253890" progId="Equation.3">
                  <p:embed/>
                </p:oleObj>
              </mc:Choice>
              <mc:Fallback>
                <p:oleObj name="Equation" r:id="rId12" imgW="153603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738813"/>
                        <a:ext cx="38544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905250" y="9969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1/2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537920" y="14684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</a:rPr>
              <a:t>5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714625" y="5013325"/>
          <a:ext cx="30099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05977" imgH="253890" progId="Equation.DSMT4">
                  <p:embed/>
                </p:oleObj>
              </mc:Choice>
              <mc:Fallback>
                <p:oleObj name="Equation" r:id="rId14" imgW="120597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013325"/>
                        <a:ext cx="30099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478338" y="2065338"/>
          <a:ext cx="29019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04900" imgH="254000" progId="Equation.DSMT4">
                  <p:embed/>
                </p:oleObj>
              </mc:Choice>
              <mc:Fallback>
                <p:oleObj name="Equation" r:id="rId16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2065338"/>
                        <a:ext cx="29019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563938" y="2708275"/>
          <a:ext cx="50641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19300" imgH="304800" progId="Equation.DSMT4">
                  <p:embed/>
                </p:oleObj>
              </mc:Choice>
              <mc:Fallback>
                <p:oleObj name="Equation" r:id="rId18" imgW="20193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708275"/>
                        <a:ext cx="50641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4500563" y="4148138"/>
          <a:ext cx="1362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474" imgH="355446" progId="Equation.DSMT4">
                  <p:embed/>
                </p:oleObj>
              </mc:Choice>
              <mc:Fallback>
                <p:oleObj name="Equation" r:id="rId20" imgW="520474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48138"/>
                        <a:ext cx="13620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6" name="Picture 24" descr="u=4071768608,2259633986&amp;fm=0&amp;gp=0"/>
          <p:cNvPicPr>
            <a:picLocks noChangeAspect="1" noChangeArrowheads="1" noCrop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95630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0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/>
      <p:bldP spid="13329" grpId="0" autoUpdateAnimBg="0"/>
      <p:bldP spid="133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85651" y="689546"/>
            <a:ext cx="5399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三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随机变量的方差的性质</a:t>
            </a:r>
          </a:p>
        </p:txBody>
      </p:sp>
      <p:sp>
        <p:nvSpPr>
          <p:cNvPr id="11269" name="Text Box 5" descr="水滴"/>
          <p:cNvSpPr txBox="1">
            <a:spLocks noChangeArrowheads="1"/>
          </p:cNvSpPr>
          <p:nvPr/>
        </p:nvSpPr>
        <p:spPr bwMode="auto">
          <a:xfrm>
            <a:off x="479301" y="1397571"/>
            <a:ext cx="7494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 X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….,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</a:rPr>
              <a:t>n</a:t>
            </a:r>
            <a:r>
              <a:rPr lang="en-US" altLang="zh-CN" baseline="-25000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是随机变量，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是常数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270" name="Text Box 6" descr="水滴"/>
          <p:cNvSpPr txBox="1">
            <a:spLocks noChangeArrowheads="1"/>
          </p:cNvSpPr>
          <p:nvPr/>
        </p:nvSpPr>
        <p:spPr bwMode="auto">
          <a:xfrm>
            <a:off x="703138" y="1988121"/>
            <a:ext cx="4030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78" name="AutoShape 14" descr="水滴"/>
          <p:cNvSpPr>
            <a:spLocks noChangeArrowheads="1"/>
          </p:cNvSpPr>
          <p:nvPr/>
        </p:nvSpPr>
        <p:spPr bwMode="auto">
          <a:xfrm>
            <a:off x="4378201" y="3229546"/>
            <a:ext cx="1866900" cy="519112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i="1" dirty="0">
                <a:solidFill>
                  <a:srgbClr val="000000"/>
                </a:solidFill>
              </a:rPr>
              <a:t>b </a:t>
            </a:r>
            <a:r>
              <a:rPr lang="en-US" altLang="zh-CN" dirty="0">
                <a:solidFill>
                  <a:srgbClr val="000000"/>
                </a:solidFill>
              </a:rPr>
              <a:t>) =0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11279" name="Text Box 15" descr="水滴"/>
          <p:cNvSpPr txBox="1">
            <a:spLocks noChangeArrowheads="1"/>
          </p:cNvSpPr>
          <p:nvPr/>
        </p:nvSpPr>
        <p:spPr bwMode="auto">
          <a:xfrm>
            <a:off x="1204788" y="2564383"/>
            <a:ext cx="187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978784"/>
              </p:ext>
            </p:extLst>
          </p:nvPr>
        </p:nvGraphicFramePr>
        <p:xfrm>
          <a:off x="125288" y="5448449"/>
          <a:ext cx="14779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355320" progId="Equation.DSMT4">
                  <p:embed/>
                </p:oleObj>
              </mc:Choice>
              <mc:Fallback>
                <p:oleObj name="Equation" r:id="rId2" imgW="571320" imgH="355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88" y="5448449"/>
                        <a:ext cx="147796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01551" y="4364610"/>
            <a:ext cx="6019800" cy="1152526"/>
            <a:chOff x="480" y="1632"/>
            <a:chExt cx="3792" cy="726"/>
          </a:xfrm>
        </p:grpSpPr>
        <p:sp>
          <p:nvSpPr>
            <p:cNvPr id="3088" name="Text Box 26"/>
            <p:cNvSpPr txBox="1">
              <a:spLocks noChangeArrowheads="1"/>
            </p:cNvSpPr>
            <p:nvPr/>
          </p:nvSpPr>
          <p:spPr bwMode="auto">
            <a:xfrm>
              <a:off x="480" y="1776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3200" dirty="0">
                  <a:solidFill>
                    <a:srgbClr val="000000"/>
                  </a:solidFill>
                </a:rPr>
                <a:t>2)  </a:t>
              </a:r>
              <a:r>
                <a:rPr lang="en-US" altLang="zh-CN" sz="32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3200" dirty="0">
                  <a:solidFill>
                    <a:srgbClr val="000000"/>
                  </a:solidFill>
                </a:rPr>
                <a:t>( ∑ </a:t>
              </a:r>
              <a:r>
                <a:rPr lang="en-US" altLang="zh-CN" sz="3200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3200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</a:rPr>
                <a:t>) = ∑ </a:t>
              </a:r>
              <a:r>
                <a:rPr lang="en-US" altLang="zh-CN" sz="32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3200" dirty="0">
                  <a:solidFill>
                    <a:srgbClr val="000000"/>
                  </a:solidFill>
                </a:rPr>
                <a:t>(</a:t>
              </a:r>
              <a:r>
                <a:rPr lang="en-US" altLang="zh-CN" sz="3200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3200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089" name="Text Box 27" descr="水滴"/>
            <p:cNvSpPr txBox="1">
              <a:spLocks noChangeArrowheads="1"/>
            </p:cNvSpPr>
            <p:nvPr/>
          </p:nvSpPr>
          <p:spPr bwMode="auto">
            <a:xfrm>
              <a:off x="1069" y="2070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000000"/>
                  </a:solidFill>
                </a:rPr>
                <a:t>k</a:t>
              </a:r>
              <a:r>
                <a:rPr lang="en-US" altLang="zh-CN" sz="2400" dirty="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3090" name="Text Box 28" descr="水滴"/>
            <p:cNvSpPr txBox="1">
              <a:spLocks noChangeArrowheads="1"/>
            </p:cNvSpPr>
            <p:nvPr/>
          </p:nvSpPr>
          <p:spPr bwMode="auto">
            <a:xfrm>
              <a:off x="1217" y="16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091" name="Text Box 29" descr="水滴"/>
            <p:cNvSpPr txBox="1">
              <a:spLocks noChangeArrowheads="1"/>
            </p:cNvSpPr>
            <p:nvPr/>
          </p:nvSpPr>
          <p:spPr bwMode="auto">
            <a:xfrm>
              <a:off x="1976" y="2070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000000"/>
                  </a:solidFill>
                </a:rPr>
                <a:t>k</a:t>
              </a:r>
              <a:r>
                <a:rPr lang="en-US" altLang="zh-CN" sz="2400" dirty="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3092" name="Text Box 30" descr="水滴"/>
            <p:cNvSpPr txBox="1">
              <a:spLocks noChangeArrowheads="1"/>
            </p:cNvSpPr>
            <p:nvPr/>
          </p:nvSpPr>
          <p:spPr bwMode="auto">
            <a:xfrm>
              <a:off x="2116" y="16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>
                  <a:solidFill>
                    <a:srgbClr val="000000"/>
                  </a:solidFill>
                </a:rPr>
                <a:t>n</a:t>
              </a:r>
            </a:p>
          </p:txBody>
        </p:sp>
      </p:grpSp>
      <p:graphicFrame>
        <p:nvGraphicFramePr>
          <p:cNvPr id="1131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331770"/>
              </p:ext>
            </p:extLst>
          </p:nvPr>
        </p:nvGraphicFramePr>
        <p:xfrm>
          <a:off x="3581276" y="5448449"/>
          <a:ext cx="53832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419040" progId="Equation.DSMT4">
                  <p:embed/>
                </p:oleObj>
              </mc:Choice>
              <mc:Fallback>
                <p:oleObj name="Equation" r:id="rId4" imgW="2197080" imgH="4190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276" y="5448449"/>
                        <a:ext cx="53832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6" name="AutoShape 52" descr="水滴"/>
          <p:cNvSpPr>
            <a:spLocks noChangeArrowheads="1"/>
          </p:cNvSpPr>
          <p:nvPr/>
        </p:nvSpPr>
        <p:spPr bwMode="auto">
          <a:xfrm>
            <a:off x="5094163" y="3862958"/>
            <a:ext cx="2447925" cy="519113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2">
              <a:alpha val="49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(-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 =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11317" name="Text Box 53" descr="水滴"/>
          <p:cNvSpPr txBox="1">
            <a:spLocks noChangeArrowheads="1"/>
          </p:cNvSpPr>
          <p:nvPr/>
        </p:nvSpPr>
        <p:spPr bwMode="auto">
          <a:xfrm>
            <a:off x="2789113" y="2564383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 i="1" baseline="30000">
                <a:solidFill>
                  <a:srgbClr val="000000"/>
                </a:solidFill>
              </a:rPr>
              <a:t>2</a:t>
            </a:r>
            <a:r>
              <a:rPr lang="en-US" altLang="zh-CN" i="1">
                <a:solidFill>
                  <a:srgbClr val="000000"/>
                </a:solidFill>
              </a:rPr>
              <a:t> 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11318" name="AutoShape 54" descr="水滴"/>
          <p:cNvSpPr>
            <a:spLocks noChangeArrowheads="1"/>
          </p:cNvSpPr>
          <p:nvPr/>
        </p:nvSpPr>
        <p:spPr bwMode="auto">
          <a:xfrm>
            <a:off x="2644651" y="3213671"/>
            <a:ext cx="1944687" cy="519112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 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1319" name="AutoShape 55" descr="水滴"/>
          <p:cNvSpPr>
            <a:spLocks noChangeArrowheads="1"/>
          </p:cNvSpPr>
          <p:nvPr/>
        </p:nvSpPr>
        <p:spPr bwMode="auto">
          <a:xfrm>
            <a:off x="2644651" y="3878833"/>
            <a:ext cx="2736850" cy="519113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 =-1,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endParaRPr lang="en-US" altLang="zh-CN" sz="3200">
              <a:solidFill>
                <a:srgbClr val="000000"/>
              </a:solidFill>
            </a:endParaRPr>
          </a:p>
        </p:txBody>
      </p:sp>
      <p:graphicFrame>
        <p:nvGraphicFramePr>
          <p:cNvPr id="1132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304490"/>
              </p:ext>
            </p:extLst>
          </p:nvPr>
        </p:nvGraphicFramePr>
        <p:xfrm>
          <a:off x="1560388" y="5375424"/>
          <a:ext cx="20939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30120" progId="Equation.DSMT4">
                  <p:embed/>
                </p:oleObj>
              </mc:Choice>
              <mc:Fallback>
                <p:oleObj name="Equation" r:id="rId6" imgW="672840" imgH="33012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388" y="5375424"/>
                        <a:ext cx="20939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1" name="AutoShape 57" descr="水滴"/>
          <p:cNvSpPr>
            <a:spLocks noChangeArrowheads="1"/>
          </p:cNvSpPr>
          <p:nvPr/>
        </p:nvSpPr>
        <p:spPr bwMode="auto">
          <a:xfrm>
            <a:off x="1204788" y="3196208"/>
            <a:ext cx="1657350" cy="519113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特别地：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autoUpdateAnimBg="0"/>
      <p:bldP spid="11278" grpId="0" animBg="1" autoUpdateAnimBg="0"/>
      <p:bldP spid="11279" grpId="0" autoUpdateAnimBg="0"/>
      <p:bldP spid="11316" grpId="0" animBg="1" autoUpdateAnimBg="0"/>
      <p:bldP spid="11317" grpId="0" autoUpdateAnimBg="0"/>
      <p:bldP spid="11318" grpId="0" autoUpdateAnimBg="0"/>
      <p:bldP spid="11319" grpId="0" autoUpdateAnimBg="0"/>
      <p:bldP spid="113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1" descr="水滴"/>
          <p:cNvSpPr txBox="1">
            <a:spLocks noChangeArrowheads="1"/>
          </p:cNvSpPr>
          <p:nvPr/>
        </p:nvSpPr>
        <p:spPr bwMode="auto">
          <a:xfrm>
            <a:off x="605903" y="2061244"/>
            <a:ext cx="101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证明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15260"/>
              </p:ext>
            </p:extLst>
          </p:nvPr>
        </p:nvGraphicFramePr>
        <p:xfrm>
          <a:off x="1660723" y="1844824"/>
          <a:ext cx="5537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571320" progId="Equation.DSMT4">
                  <p:embed/>
                </p:oleObj>
              </mc:Choice>
              <mc:Fallback>
                <p:oleObj name="Equation" r:id="rId2" imgW="2654280" imgH="571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723" y="1844824"/>
                        <a:ext cx="5537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096411"/>
              </p:ext>
            </p:extLst>
          </p:nvPr>
        </p:nvGraphicFramePr>
        <p:xfrm>
          <a:off x="3348235" y="2940199"/>
          <a:ext cx="36718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672840" progId="Equation.3">
                  <p:embed/>
                </p:oleObj>
              </mc:Choice>
              <mc:Fallback>
                <p:oleObj name="Equation" r:id="rId4" imgW="1739880" imgH="672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235" y="2940199"/>
                        <a:ext cx="36718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956601"/>
              </p:ext>
            </p:extLst>
          </p:nvPr>
        </p:nvGraphicFramePr>
        <p:xfrm>
          <a:off x="768350" y="4077072"/>
          <a:ext cx="7444050" cy="123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51080" imgH="672840" progId="Equation.DSMT4">
                  <p:embed/>
                </p:oleObj>
              </mc:Choice>
              <mc:Fallback>
                <p:oleObj name="Equation" r:id="rId6" imgW="4051080" imgH="67284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077072"/>
                        <a:ext cx="7444050" cy="1236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1961978"/>
              </p:ext>
            </p:extLst>
          </p:nvPr>
        </p:nvGraphicFramePr>
        <p:xfrm>
          <a:off x="900113" y="730399"/>
          <a:ext cx="7416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32040" imgH="545760" progId="Equation.3">
                  <p:embed/>
                </p:oleObj>
              </mc:Choice>
              <mc:Fallback>
                <p:oleObj name="公式" r:id="rId8" imgW="3632040" imgH="545760" progId="Equation.3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30399"/>
                        <a:ext cx="74168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81394"/>
              </p:ext>
            </p:extLst>
          </p:nvPr>
        </p:nvGraphicFramePr>
        <p:xfrm>
          <a:off x="179512" y="5314950"/>
          <a:ext cx="87280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38480" imgH="533160" progId="Equation.DSMT4">
                  <p:embed/>
                </p:oleObj>
              </mc:Choice>
              <mc:Fallback>
                <p:oleObj name="Equation" r:id="rId10" imgW="4038480" imgH="5331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14950"/>
                        <a:ext cx="872807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5509492" y="2796381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utoUpdateAnimBg="0"/>
      <p:bldP spid="358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Text Box 21" descr="水滴"/>
          <p:cNvSpPr txBox="1">
            <a:spLocks noChangeArrowheads="1"/>
          </p:cNvSpPr>
          <p:nvPr/>
        </p:nvSpPr>
        <p:spPr bwMode="auto">
          <a:xfrm>
            <a:off x="250825" y="1757759"/>
            <a:ext cx="6335713" cy="519113"/>
          </a:xfrm>
          <a:prstGeom prst="rect">
            <a:avLst/>
          </a:prstGeom>
          <a:solidFill>
            <a:schemeClr val="accent3">
              <a:lumMod val="90000"/>
              <a:alpha val="48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特别地，若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=</a:t>
            </a:r>
            <a:r>
              <a:rPr lang="en-US" altLang="zh-CN" dirty="0">
                <a:solidFill>
                  <a:srgbClr val="000000"/>
                </a:solidFill>
              </a:rPr>
              <a:t>1,2</a:t>
            </a:r>
            <a:r>
              <a:rPr lang="en-US" altLang="zh-CN" i="1" dirty="0">
                <a:solidFill>
                  <a:srgbClr val="000000"/>
                </a:solidFill>
              </a:rPr>
              <a:t>,…n </a:t>
            </a:r>
            <a:r>
              <a:rPr lang="zh-CN" altLang="en-US" dirty="0">
                <a:solidFill>
                  <a:srgbClr val="000000"/>
                </a:solidFill>
              </a:rPr>
              <a:t>相互独立，则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246253"/>
              </p:ext>
            </p:extLst>
          </p:nvPr>
        </p:nvGraphicFramePr>
        <p:xfrm>
          <a:off x="4859338" y="2469158"/>
          <a:ext cx="3657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53800" progId="Equation.3">
                  <p:embed/>
                </p:oleObj>
              </mc:Choice>
              <mc:Fallback>
                <p:oleObj name="Equation" r:id="rId2" imgW="166356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69158"/>
                        <a:ext cx="3657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95635"/>
              </p:ext>
            </p:extLst>
          </p:nvPr>
        </p:nvGraphicFramePr>
        <p:xfrm>
          <a:off x="466725" y="5420444"/>
          <a:ext cx="42497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545760" progId="Equation.DSMT4">
                  <p:embed/>
                </p:oleObj>
              </mc:Choice>
              <mc:Fallback>
                <p:oleObj name="Equation" r:id="rId4" imgW="1942920" imgH="5457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420444"/>
                        <a:ext cx="4249738" cy="11049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6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45238"/>
              </p:ext>
            </p:extLst>
          </p:nvPr>
        </p:nvGraphicFramePr>
        <p:xfrm>
          <a:off x="1042988" y="3213696"/>
          <a:ext cx="43973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520" imgH="342720" progId="Equation.DSMT4">
                  <p:embed/>
                </p:oleObj>
              </mc:Choice>
              <mc:Fallback>
                <p:oleObj name="Equation" r:id="rId6" imgW="2171520" imgH="3427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696"/>
                        <a:ext cx="43973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AutoShape 28"/>
          <p:cNvSpPr>
            <a:spLocks noChangeArrowheads="1"/>
          </p:cNvSpPr>
          <p:nvPr/>
        </p:nvSpPr>
        <p:spPr bwMode="auto">
          <a:xfrm rot="10800000">
            <a:off x="6156325" y="4664671"/>
            <a:ext cx="1222375" cy="946150"/>
          </a:xfrm>
          <a:prstGeom prst="rightArrow">
            <a:avLst>
              <a:gd name="adj1" fmla="val 50000"/>
              <a:gd name="adj2" fmla="val 32299"/>
            </a:avLst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23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09298"/>
              </p:ext>
            </p:extLst>
          </p:nvPr>
        </p:nvGraphicFramePr>
        <p:xfrm>
          <a:off x="712788" y="4724996"/>
          <a:ext cx="44354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000" imgH="291960" progId="Equation.DSMT4">
                  <p:embed/>
                </p:oleObj>
              </mc:Choice>
              <mc:Fallback>
                <p:oleObj name="Equation" r:id="rId8" imgW="1854000" imgH="29196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724996"/>
                        <a:ext cx="44354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54933"/>
              </p:ext>
            </p:extLst>
          </p:nvPr>
        </p:nvGraphicFramePr>
        <p:xfrm>
          <a:off x="723900" y="4005858"/>
          <a:ext cx="78724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03440" imgH="330120" progId="Equation.DSMT4">
                  <p:embed/>
                </p:oleObj>
              </mc:Choice>
              <mc:Fallback>
                <p:oleObj name="Equation" r:id="rId10" imgW="3403440" imgH="33012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005858"/>
                        <a:ext cx="78724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873819"/>
              </p:ext>
            </p:extLst>
          </p:nvPr>
        </p:nvGraphicFramePr>
        <p:xfrm>
          <a:off x="5148263" y="4853583"/>
          <a:ext cx="576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853583"/>
                        <a:ext cx="5762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4660106" y="1512952"/>
            <a:ext cx="3856832" cy="72008"/>
          </a:xfrm>
          <a:prstGeom prst="line">
            <a:avLst/>
          </a:prstGeom>
          <a:noFill/>
          <a:ln w="5715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123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98225"/>
              </p:ext>
            </p:extLst>
          </p:nvPr>
        </p:nvGraphicFramePr>
        <p:xfrm>
          <a:off x="1042988" y="2253258"/>
          <a:ext cx="33845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640" imgH="545760" progId="Equation.3">
                  <p:embed/>
                </p:oleObj>
              </mc:Choice>
              <mc:Fallback>
                <p:oleObj name="Equation" r:id="rId14" imgW="1574640" imgH="5457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53258"/>
                        <a:ext cx="33845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1403350" y="4004271"/>
            <a:ext cx="4032250" cy="0"/>
          </a:xfrm>
          <a:prstGeom prst="line">
            <a:avLst/>
          </a:prstGeom>
          <a:noFill/>
          <a:ln w="5715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5508625" y="3426421"/>
            <a:ext cx="31686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还可以如何证明？</a:t>
            </a:r>
            <a:endParaRPr lang="zh-CN" altLang="en-US" baseline="-25000">
              <a:solidFill>
                <a:srgbClr val="000000"/>
              </a:solidFill>
            </a:endParaRPr>
          </a:p>
        </p:txBody>
      </p:sp>
      <p:graphicFrame>
        <p:nvGraphicFramePr>
          <p:cNvPr id="2" name="Object 24">
            <a:extLst>
              <a:ext uri="{FF2B5EF4-FFF2-40B4-BE49-F238E27FC236}">
                <a16:creationId xmlns:a16="http://schemas.microsoft.com/office/drawing/2014/main" id="{C443733B-8245-60AF-4C6D-F15D7FA4E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91561"/>
              </p:ext>
            </p:extLst>
          </p:nvPr>
        </p:nvGraphicFramePr>
        <p:xfrm>
          <a:off x="466725" y="724841"/>
          <a:ext cx="8231187" cy="111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24000" imgH="533160" progId="Equation.DSMT4">
                  <p:embed/>
                </p:oleObj>
              </mc:Choice>
              <mc:Fallback>
                <p:oleObj name="Equation" r:id="rId16" imgW="3924000" imgH="533160" progId="Equation.DSMT4">
                  <p:embed/>
                  <p:pic>
                    <p:nvPicPr>
                      <p:cNvPr id="3586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724841"/>
                        <a:ext cx="8231187" cy="1119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 autoUpdateAnimBg="0"/>
      <p:bldP spid="12316" grpId="0" animBg="1"/>
      <p:bldP spid="12328" grpId="0" animBg="1"/>
      <p:bldP spid="12339" grpId="0" animBg="1"/>
      <p:bldP spid="123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0" name="Text Box 14" descr="水滴"/>
          <p:cNvSpPr txBox="1">
            <a:spLocks noChangeArrowheads="1"/>
          </p:cNvSpPr>
          <p:nvPr/>
        </p:nvSpPr>
        <p:spPr bwMode="auto">
          <a:xfrm>
            <a:off x="906190" y="4278039"/>
            <a:ext cx="503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,…., </a:t>
            </a:r>
            <a:r>
              <a:rPr lang="en-US" altLang="zh-CN" i="1" dirty="0" err="1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aseline="-25000" dirty="0"/>
              <a:t> </a:t>
            </a:r>
            <a:r>
              <a:rPr lang="zh-CN" altLang="en-US" dirty="0">
                <a:solidFill>
                  <a:srgbClr val="990033"/>
                </a:solidFill>
              </a:rPr>
              <a:t>相互独立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zh-CN" altLang="en-US" baseline="-25000" dirty="0">
              <a:solidFill>
                <a:srgbClr val="0000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2440" y="4653136"/>
            <a:ext cx="6019800" cy="1066800"/>
            <a:chOff x="864" y="3216"/>
            <a:chExt cx="3792" cy="672"/>
          </a:xfrm>
        </p:grpSpPr>
        <p:sp>
          <p:nvSpPr>
            <p:cNvPr id="6168" name="Text Box 16" descr="水滴"/>
            <p:cNvSpPr txBox="1">
              <a:spLocks noChangeArrowheads="1"/>
            </p:cNvSpPr>
            <p:nvPr/>
          </p:nvSpPr>
          <p:spPr bwMode="auto">
            <a:xfrm>
              <a:off x="1392" y="32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n</a:t>
              </a:r>
            </a:p>
          </p:txBody>
        </p:sp>
        <p:grpSp>
          <p:nvGrpSpPr>
            <p:cNvPr id="6169" name="Group 17"/>
            <p:cNvGrpSpPr>
              <a:grpSpLocks/>
            </p:cNvGrpSpPr>
            <p:nvPr/>
          </p:nvGrpSpPr>
          <p:grpSpPr bwMode="auto">
            <a:xfrm>
              <a:off x="864" y="3360"/>
              <a:ext cx="3792" cy="528"/>
              <a:chOff x="864" y="3264"/>
              <a:chExt cx="3792" cy="528"/>
            </a:xfrm>
          </p:grpSpPr>
          <p:sp>
            <p:nvSpPr>
              <p:cNvPr id="6171" name="Text Box 18" descr="水滴"/>
              <p:cNvSpPr txBox="1">
                <a:spLocks noChangeArrowheads="1"/>
              </p:cNvSpPr>
              <p:nvPr/>
            </p:nvSpPr>
            <p:spPr bwMode="auto">
              <a:xfrm>
                <a:off x="864" y="3264"/>
                <a:ext cx="37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en-US" altLang="zh-CN" sz="32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3200" i="1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( ∑ </a:t>
                </a:r>
                <a:r>
                  <a:rPr lang="en-US" altLang="zh-CN" sz="3200" i="1" dirty="0" err="1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3200" i="1" baseline="-25000" dirty="0" err="1">
                    <a:solidFill>
                      <a:srgbClr val="000000"/>
                    </a:solidFill>
                  </a:rPr>
                  <a:t>k</a:t>
                </a:r>
                <a:r>
                  <a:rPr lang="en-US" altLang="zh-CN" sz="3200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) = ∑ </a:t>
                </a:r>
                <a:r>
                  <a:rPr lang="en-US" altLang="zh-CN" sz="3200" i="1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3200" i="1" dirty="0" err="1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3200" i="1" baseline="-25000" dirty="0" err="1">
                    <a:solidFill>
                      <a:srgbClr val="000000"/>
                    </a:solidFill>
                  </a:rPr>
                  <a:t>k</a:t>
                </a:r>
                <a:r>
                  <a:rPr lang="en-US" altLang="zh-CN" sz="3200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),</a:t>
                </a:r>
              </a:p>
            </p:txBody>
          </p:sp>
          <p:sp>
            <p:nvSpPr>
              <p:cNvPr id="6172" name="Text Box 19" descr="水滴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k</a:t>
                </a:r>
                <a:r>
                  <a:rPr lang="en-US" altLang="zh-CN" sz="2400"/>
                  <a:t>=1</a:t>
                </a:r>
              </a:p>
            </p:txBody>
          </p:sp>
          <p:sp>
            <p:nvSpPr>
              <p:cNvPr id="6173" name="Text Box 20" descr="水滴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k</a:t>
                </a:r>
                <a:r>
                  <a:rPr lang="en-US" altLang="zh-CN" sz="2400"/>
                  <a:t>=1</a:t>
                </a:r>
              </a:p>
            </p:txBody>
          </p:sp>
        </p:grpSp>
        <p:sp>
          <p:nvSpPr>
            <p:cNvPr id="6170" name="Text Box 21" descr="水滴"/>
            <p:cNvSpPr txBox="1">
              <a:spLocks noChangeArrowheads="1"/>
            </p:cNvSpPr>
            <p:nvPr/>
          </p:nvSpPr>
          <p:spPr bwMode="auto">
            <a:xfrm>
              <a:off x="2400" y="32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n</a:t>
              </a:r>
            </a:p>
          </p:txBody>
        </p:sp>
      </p:grpSp>
      <p:graphicFrame>
        <p:nvGraphicFramePr>
          <p:cNvPr id="399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42234"/>
              </p:ext>
            </p:extLst>
          </p:nvPr>
        </p:nvGraphicFramePr>
        <p:xfrm>
          <a:off x="5220072" y="4662262"/>
          <a:ext cx="3196158" cy="92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45760" progId="Equation.3">
                  <p:embed/>
                </p:oleObj>
              </mc:Choice>
              <mc:Fallback>
                <p:oleObj name="Equation" r:id="rId2" imgW="1574640" imgH="5457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662262"/>
                        <a:ext cx="3196158" cy="926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Text Box 30" descr="水滴"/>
          <p:cNvSpPr txBox="1">
            <a:spLocks noChangeArrowheads="1"/>
          </p:cNvSpPr>
          <p:nvPr/>
        </p:nvSpPr>
        <p:spPr bwMode="auto">
          <a:xfrm>
            <a:off x="179512" y="5740594"/>
            <a:ext cx="25146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) =0</a:t>
            </a:r>
            <a:endParaRPr lang="en-US" altLang="zh-CN" i="1">
              <a:solidFill>
                <a:srgbClr val="000000"/>
              </a:solidFill>
            </a:endParaRPr>
          </a:p>
        </p:txBody>
      </p:sp>
      <p:sp>
        <p:nvSpPr>
          <p:cNvPr id="39967" name="Text Box 31" descr="水滴"/>
          <p:cNvSpPr txBox="1">
            <a:spLocks noChangeArrowheads="1"/>
          </p:cNvSpPr>
          <p:nvPr/>
        </p:nvSpPr>
        <p:spPr bwMode="auto">
          <a:xfrm>
            <a:off x="3418905" y="5704800"/>
            <a:ext cx="5545583" cy="892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{ </a:t>
            </a:r>
            <a:r>
              <a:rPr lang="en-US" altLang="zh-CN" i="1" dirty="0">
                <a:solidFill>
                  <a:srgbClr val="000000"/>
                </a:solidFill>
              </a:rPr>
              <a:t>X =E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 }=1(</a:t>
            </a:r>
            <a:r>
              <a:rPr lang="zh-CN" altLang="en-US" sz="2400" dirty="0">
                <a:solidFill>
                  <a:srgbClr val="000000"/>
                </a:solidFill>
              </a:rPr>
              <a:t>方差为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的随机变量必为常数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81" name="Text Box 45" descr="水滴"/>
          <p:cNvSpPr txBox="1">
            <a:spLocks noChangeArrowheads="1"/>
          </p:cNvSpPr>
          <p:nvPr/>
        </p:nvSpPr>
        <p:spPr bwMode="auto">
          <a:xfrm>
            <a:off x="468313" y="747713"/>
            <a:ext cx="403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82" name="AutoShape 46" descr="水滴"/>
          <p:cNvSpPr>
            <a:spLocks noChangeArrowheads="1"/>
          </p:cNvSpPr>
          <p:nvPr/>
        </p:nvSpPr>
        <p:spPr bwMode="auto">
          <a:xfrm>
            <a:off x="6300788" y="760413"/>
            <a:ext cx="1866900" cy="519112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b </a:t>
            </a:r>
            <a:r>
              <a:rPr lang="en-US" altLang="zh-CN">
                <a:solidFill>
                  <a:srgbClr val="000000"/>
                </a:solidFill>
              </a:rPr>
              <a:t>) =0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9983" name="Text Box 47" descr="水滴"/>
          <p:cNvSpPr txBox="1">
            <a:spLocks noChangeArrowheads="1"/>
          </p:cNvSpPr>
          <p:nvPr/>
        </p:nvSpPr>
        <p:spPr bwMode="auto">
          <a:xfrm>
            <a:off x="969963" y="1266825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85" name="AutoShape 49" descr="水滴"/>
          <p:cNvSpPr>
            <a:spLocks noChangeArrowheads="1"/>
          </p:cNvSpPr>
          <p:nvPr/>
        </p:nvSpPr>
        <p:spPr bwMode="auto">
          <a:xfrm>
            <a:off x="6300788" y="1235075"/>
            <a:ext cx="2447925" cy="519113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(-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 =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39986" name="Text Box 50" descr="水滴"/>
          <p:cNvSpPr txBox="1">
            <a:spLocks noChangeArrowheads="1"/>
          </p:cNvSpPr>
          <p:nvPr/>
        </p:nvSpPr>
        <p:spPr bwMode="auto">
          <a:xfrm>
            <a:off x="2628900" y="126682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 i="1" baseline="30000">
                <a:solidFill>
                  <a:srgbClr val="000000"/>
                </a:solidFill>
              </a:rPr>
              <a:t>2</a:t>
            </a:r>
            <a:r>
              <a:rPr lang="en-US" altLang="zh-CN" i="1">
                <a:solidFill>
                  <a:srgbClr val="000000"/>
                </a:solidFill>
              </a:rPr>
              <a:t> 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39989" name="AutoShape 53" descr="水滴"/>
          <p:cNvSpPr>
            <a:spLocks noChangeArrowheads="1"/>
          </p:cNvSpPr>
          <p:nvPr/>
        </p:nvSpPr>
        <p:spPr bwMode="auto">
          <a:xfrm>
            <a:off x="4854575" y="803275"/>
            <a:ext cx="1800225" cy="519113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特别地</a:t>
            </a:r>
            <a:r>
              <a:rPr lang="en-US" altLang="zh-CN">
                <a:solidFill>
                  <a:srgbClr val="000000"/>
                </a:solidFill>
              </a:rPr>
              <a:t>:</a:t>
            </a:r>
            <a:endParaRPr lang="en-US" altLang="zh-CN" sz="3200">
              <a:solidFill>
                <a:srgbClr val="000000"/>
              </a:solidFill>
            </a:endParaRP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68313" y="1643064"/>
            <a:ext cx="6019800" cy="1138238"/>
            <a:chOff x="480" y="1632"/>
            <a:chExt cx="3792" cy="717"/>
          </a:xfrm>
        </p:grpSpPr>
        <p:sp>
          <p:nvSpPr>
            <p:cNvPr id="6163" name="Text Box 55" descr="水滴"/>
            <p:cNvSpPr txBox="1">
              <a:spLocks noChangeArrowheads="1"/>
            </p:cNvSpPr>
            <p:nvPr/>
          </p:nvSpPr>
          <p:spPr bwMode="auto">
            <a:xfrm>
              <a:off x="480" y="1776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3200" dirty="0">
                  <a:solidFill>
                    <a:srgbClr val="000000"/>
                  </a:solidFill>
                </a:rPr>
                <a:t>2)  </a:t>
              </a:r>
              <a:r>
                <a:rPr lang="en-US" altLang="zh-CN" sz="32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3200" dirty="0">
                  <a:solidFill>
                    <a:srgbClr val="000000"/>
                  </a:solidFill>
                </a:rPr>
                <a:t>( ∑ </a:t>
              </a:r>
              <a:r>
                <a:rPr lang="en-US" altLang="zh-CN" sz="3200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3200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</a:rPr>
                <a:t>) = ∑ </a:t>
              </a:r>
              <a:r>
                <a:rPr lang="en-US" altLang="zh-CN" sz="32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3200" dirty="0">
                  <a:solidFill>
                    <a:srgbClr val="000000"/>
                  </a:solidFill>
                </a:rPr>
                <a:t>(</a:t>
              </a:r>
              <a:r>
                <a:rPr lang="en-US" altLang="zh-CN" sz="3200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3200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</a:rPr>
                <a:t>),</a:t>
              </a:r>
            </a:p>
          </p:txBody>
        </p:sp>
        <p:sp>
          <p:nvSpPr>
            <p:cNvPr id="6164" name="Text Box 56" descr="水滴"/>
            <p:cNvSpPr txBox="1">
              <a:spLocks noChangeArrowheads="1"/>
            </p:cNvSpPr>
            <p:nvPr/>
          </p:nvSpPr>
          <p:spPr bwMode="auto">
            <a:xfrm>
              <a:off x="1069" y="206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k</a:t>
              </a:r>
              <a:r>
                <a:rPr lang="en-US" altLang="zh-CN" sz="2400" dirty="0"/>
                <a:t>=1</a:t>
              </a:r>
            </a:p>
          </p:txBody>
        </p:sp>
        <p:sp>
          <p:nvSpPr>
            <p:cNvPr id="6165" name="Text Box 57" descr="水滴"/>
            <p:cNvSpPr txBox="1">
              <a:spLocks noChangeArrowheads="1"/>
            </p:cNvSpPr>
            <p:nvPr/>
          </p:nvSpPr>
          <p:spPr bwMode="auto">
            <a:xfrm>
              <a:off x="1160" y="16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n</a:t>
              </a:r>
            </a:p>
          </p:txBody>
        </p:sp>
        <p:sp>
          <p:nvSpPr>
            <p:cNvPr id="6166" name="Text Box 58" descr="水滴"/>
            <p:cNvSpPr txBox="1">
              <a:spLocks noChangeArrowheads="1"/>
            </p:cNvSpPr>
            <p:nvPr/>
          </p:nvSpPr>
          <p:spPr bwMode="auto">
            <a:xfrm>
              <a:off x="1976" y="206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k</a:t>
              </a:r>
              <a:r>
                <a:rPr lang="en-US" altLang="zh-CN" sz="2400" dirty="0"/>
                <a:t>=1</a:t>
              </a:r>
            </a:p>
          </p:txBody>
        </p:sp>
        <p:sp>
          <p:nvSpPr>
            <p:cNvPr id="6167" name="Text Box 59" descr="水滴"/>
            <p:cNvSpPr txBox="1">
              <a:spLocks noChangeArrowheads="1"/>
            </p:cNvSpPr>
            <p:nvPr/>
          </p:nvSpPr>
          <p:spPr bwMode="auto">
            <a:xfrm>
              <a:off x="2112" y="16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n</a:t>
              </a:r>
            </a:p>
          </p:txBody>
        </p:sp>
      </p:grpSp>
      <p:graphicFrame>
        <p:nvGraphicFramePr>
          <p:cNvPr id="3999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45667"/>
              </p:ext>
            </p:extLst>
          </p:nvPr>
        </p:nvGraphicFramePr>
        <p:xfrm>
          <a:off x="344488" y="3791595"/>
          <a:ext cx="37226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791595"/>
                        <a:ext cx="37226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2" name="AutoShape 66"/>
          <p:cNvSpPr>
            <a:spLocks noChangeArrowheads="1"/>
          </p:cNvSpPr>
          <p:nvPr/>
        </p:nvSpPr>
        <p:spPr bwMode="auto">
          <a:xfrm>
            <a:off x="2341688" y="5853306"/>
            <a:ext cx="990476" cy="358775"/>
          </a:xfrm>
          <a:prstGeom prst="leftRightArrow">
            <a:avLst>
              <a:gd name="adj1" fmla="val 50000"/>
              <a:gd name="adj2" fmla="val 76283"/>
            </a:avLst>
          </a:prstGeom>
          <a:solidFill>
            <a:srgbClr val="FFFF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4000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218396"/>
              </p:ext>
            </p:extLst>
          </p:nvPr>
        </p:nvGraphicFramePr>
        <p:xfrm>
          <a:off x="4067175" y="383287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52280" progId="Equation.DSMT4">
                  <p:embed/>
                </p:oleObj>
              </mc:Choice>
              <mc:Fallback>
                <p:oleObj name="Equation" r:id="rId6" imgW="139680" imgH="1522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832870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78880"/>
              </p:ext>
            </p:extLst>
          </p:nvPr>
        </p:nvGraphicFramePr>
        <p:xfrm>
          <a:off x="4400550" y="3720158"/>
          <a:ext cx="4492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680" imgH="304560" progId="Equation.DSMT4">
                  <p:embed/>
                </p:oleObj>
              </mc:Choice>
              <mc:Fallback>
                <p:oleObj name="Equation" r:id="rId8" imgW="1993680" imgH="30456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720158"/>
                        <a:ext cx="44926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3" descr="水滴">
            <a:extLst>
              <a:ext uri="{FF2B5EF4-FFF2-40B4-BE49-F238E27FC236}">
                <a16:creationId xmlns:a16="http://schemas.microsoft.com/office/drawing/2014/main" id="{53D12970-C7C7-FD14-FDE1-28680F95B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1815207"/>
            <a:ext cx="2160240" cy="46166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 = 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Text Box 33" descr="水滴">
            <a:extLst>
              <a:ext uri="{FF2B5EF4-FFF2-40B4-BE49-F238E27FC236}">
                <a16:creationId xmlns:a16="http://schemas.microsoft.com/office/drawing/2014/main" id="{2C3590EB-EF61-CD45-8582-B5DB6C422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939" y="2362527"/>
            <a:ext cx="2090469" cy="46166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000000"/>
                </a:solidFill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 = 0</a:t>
            </a:r>
          </a:p>
        </p:txBody>
      </p:sp>
      <p:graphicFrame>
        <p:nvGraphicFramePr>
          <p:cNvPr id="6" name="Object 24">
            <a:extLst>
              <a:ext uri="{FF2B5EF4-FFF2-40B4-BE49-F238E27FC236}">
                <a16:creationId xmlns:a16="http://schemas.microsoft.com/office/drawing/2014/main" id="{888406DF-435B-79D2-AD56-B06E94ED2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94839"/>
              </p:ext>
            </p:extLst>
          </p:nvPr>
        </p:nvGraphicFramePr>
        <p:xfrm>
          <a:off x="517526" y="2787076"/>
          <a:ext cx="8231187" cy="111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24000" imgH="533160" progId="Equation.DSMT4">
                  <p:embed/>
                </p:oleObj>
              </mc:Choice>
              <mc:Fallback>
                <p:oleObj name="Equation" r:id="rId10" imgW="3924000" imgH="533160" progId="Equation.DSMT4">
                  <p:embed/>
                  <p:pic>
                    <p:nvPicPr>
                      <p:cNvPr id="2" name="Object 24">
                        <a:extLst>
                          <a:ext uri="{FF2B5EF4-FFF2-40B4-BE49-F238E27FC236}">
                            <a16:creationId xmlns:a16="http://schemas.microsoft.com/office/drawing/2014/main" id="{C443733B-8245-60AF-4C6D-F15D7FA4E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6" y="2787076"/>
                        <a:ext cx="8231187" cy="1119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utoUpdateAnimBg="0"/>
      <p:bldP spid="39966" grpId="0" animBg="1" autoUpdateAnimBg="0"/>
      <p:bldP spid="39967" grpId="0" animBg="1" autoUpdateAnimBg="0"/>
      <p:bldP spid="39981" grpId="0" autoUpdateAnimBg="0"/>
      <p:bldP spid="39982" grpId="0" autoUpdateAnimBg="0"/>
      <p:bldP spid="39983" grpId="0" autoUpdateAnimBg="0"/>
      <p:bldP spid="39985" grpId="0" autoUpdateAnimBg="0"/>
      <p:bldP spid="39986" grpId="0" autoUpdateAnimBg="0"/>
      <p:bldP spid="39989" grpId="0" autoUpdateAnimBg="0"/>
      <p:bldP spid="40002" grpId="0" animBg="1"/>
      <p:bldP spid="3" grpId="0" animBg="1" autoUpdateAnimBg="0"/>
      <p:bldP spid="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83169" y="692696"/>
            <a:ext cx="8136904" cy="166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本次课的重点内容：    随机变量期望的性质， </a:t>
            </a:r>
            <a:endParaRPr lang="en-US" altLang="zh-CN" sz="32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ts val="4200"/>
              </a:lnSpc>
              <a:spcBef>
                <a:spcPts val="0"/>
              </a:spcBef>
              <a:defRPr/>
            </a:pP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                                               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方差定义及性质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  <a:p>
            <a:pPr>
              <a:lnSpc>
                <a:spcPts val="4200"/>
              </a:lnSpc>
              <a:spcBef>
                <a:spcPts val="0"/>
              </a:spcBef>
              <a:defRPr/>
            </a:pPr>
            <a:endParaRPr lang="en-US" altLang="zh-CN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552" y="5157192"/>
            <a:ext cx="7848872" cy="10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下次课内容：</a:t>
            </a:r>
          </a:p>
          <a:p>
            <a:pPr algn="l" eaLnBrk="1" hangingPunct="1">
              <a:lnSpc>
                <a:spcPts val="44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随机变量方差的性质及协方差、相关系数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pic>
        <p:nvPicPr>
          <p:cNvPr id="17412" name="Picture 4" descr="D:\work\本科教学及会议\本科课件、教学管理、学生名单等区\2020年概率统计课程\上课用的\正文\素材\琵琶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26161"/>
            <a:ext cx="3984041" cy="3936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43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64704"/>
            <a:ext cx="5533139" cy="3542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8" y="620688"/>
            <a:ext cx="2545242" cy="3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443711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双曲函数，它在历史上的出现极具传奇色彩。比如达芬奇的名画</a:t>
            </a:r>
            <a:r>
              <a:rPr lang="en-US" altLang="zh-CN" sz="2400" dirty="0"/>
              <a:t>《</a:t>
            </a:r>
            <a:r>
              <a:rPr lang="zh-CN" altLang="en-US" sz="2400" dirty="0"/>
              <a:t>抱银貂的女人</a:t>
            </a:r>
            <a:r>
              <a:rPr lang="en-US" altLang="zh-CN" sz="2400" dirty="0"/>
              <a:t>》</a:t>
            </a:r>
            <a:r>
              <a:rPr lang="zh-CN" altLang="en-US" sz="2400" dirty="0"/>
              <a:t>，她脖子上的项链形成的悬链线就是双曲余弦曲线，不用微分方程就可以用很直接的方法理解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5582" y="5589240"/>
            <a:ext cx="8342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美术课</a:t>
            </a:r>
            <a:r>
              <a:rPr lang="en-US" altLang="zh-CN" sz="2400" dirty="0"/>
              <a:t>-</a:t>
            </a:r>
            <a:r>
              <a:rPr lang="zh-CN" altLang="en-US" sz="2400" dirty="0"/>
              <a:t>画鸡蛋</a:t>
            </a:r>
            <a:r>
              <a:rPr lang="en-US" altLang="zh-CN" sz="2400" dirty="0"/>
              <a:t>/</a:t>
            </a:r>
            <a:r>
              <a:rPr lang="zh-CN" altLang="en-US" sz="2400" dirty="0"/>
              <a:t>罐子中的数学</a:t>
            </a:r>
            <a:r>
              <a:rPr lang="en-US" altLang="zh-CN" sz="2400" dirty="0"/>
              <a:t>. </a:t>
            </a:r>
            <a:r>
              <a:rPr lang="zh-CN" altLang="en-US" sz="2400" dirty="0"/>
              <a:t>如何理性地规化</a:t>
            </a:r>
            <a:r>
              <a:rPr lang="en-US" altLang="zh-CN" sz="2400" dirty="0"/>
              <a:t>, </a:t>
            </a:r>
            <a:r>
              <a:rPr lang="zh-CN" altLang="en-US" sz="2400" dirty="0"/>
              <a:t>如何设计</a:t>
            </a:r>
            <a:r>
              <a:rPr lang="en-US" altLang="zh-CN" sz="2400" dirty="0"/>
              <a:t>. </a:t>
            </a:r>
            <a:r>
              <a:rPr lang="zh-CN" altLang="en-US" sz="2400" dirty="0"/>
              <a:t>从圆规到椭圆规到双曲规再到卡西尼卵形线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34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14313" y="765175"/>
            <a:ext cx="3349625" cy="60801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随机变量的方差</a:t>
            </a:r>
            <a:r>
              <a: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60363" y="1960563"/>
            <a:ext cx="719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3200">
                <a:solidFill>
                  <a:srgbClr val="000000"/>
                </a:solidFill>
              </a:rPr>
              <a:t>称                           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标准差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2435225" y="1970088"/>
          <a:ext cx="10937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04560" progId="Equation.DSMT4">
                  <p:embed/>
                </p:oleObj>
              </mc:Choice>
              <mc:Fallback>
                <p:oleObj name="Equation" r:id="rId2" imgW="558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970088"/>
                        <a:ext cx="10937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482850" y="2620963"/>
            <a:ext cx="64817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是随机变量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函数</a:t>
            </a:r>
            <a:r>
              <a:rPr lang="zh-CN" altLang="en-US">
                <a:solidFill>
                  <a:srgbClr val="000000"/>
                </a:solidFill>
              </a:rPr>
              <a:t>的数学期望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31800" y="1600200"/>
            <a:ext cx="720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>
                <a:solidFill>
                  <a:srgbClr val="000000"/>
                </a:solidFill>
              </a:rPr>
              <a:t>定义：                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{[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– 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)]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}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方差</a:t>
            </a:r>
            <a:r>
              <a:rPr lang="en-US" altLang="zh-CN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50825" y="2605088"/>
            <a:ext cx="25209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0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44688" y="16224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sz="3200"/>
              <a:t> </a:t>
            </a: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1195388" y="1960563"/>
          <a:ext cx="12684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253800" progId="Equation.DSMT4">
                  <p:embed/>
                </p:oleObj>
              </mc:Choice>
              <mc:Fallback>
                <p:oleObj name="Equation" r:id="rId4" imgW="558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960563"/>
                        <a:ext cx="12684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543550" y="1984375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zh-CN" altLang="en-US">
                <a:solidFill>
                  <a:srgbClr val="990033"/>
                </a:solidFill>
              </a:rPr>
              <a:t>均方差</a:t>
            </a:r>
            <a:r>
              <a:rPr lang="en-US" altLang="zh-CN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971550" y="3141663"/>
            <a:ext cx="669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990033"/>
                </a:solidFill>
              </a:rPr>
              <a:t>方差常用计算公式</a:t>
            </a:r>
            <a:r>
              <a:rPr lang="zh-CN" altLang="en-US"/>
              <a:t>：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133725" y="3644900"/>
            <a:ext cx="4678363" cy="519113"/>
          </a:xfrm>
          <a:prstGeom prst="rect">
            <a:avLst/>
          </a:prstGeom>
          <a:solidFill>
            <a:srgbClr val="FFC000">
              <a:alpha val="47000"/>
            </a:srgb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注意：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 =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600450" y="765175"/>
            <a:ext cx="554355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随机变量关于其</a:t>
            </a:r>
            <a:r>
              <a:rPr lang="zh-CN" altLang="en-US" u="sng" dirty="0">
                <a:solidFill>
                  <a:srgbClr val="C00000"/>
                </a:solidFill>
              </a:rPr>
              <a:t>期望</a:t>
            </a:r>
            <a:r>
              <a:rPr lang="zh-CN" altLang="en-US" dirty="0">
                <a:solidFill>
                  <a:srgbClr val="000066"/>
                </a:solidFill>
              </a:rPr>
              <a:t>的</a:t>
            </a:r>
            <a:r>
              <a:rPr lang="zh-CN" altLang="en-US" u="sng" dirty="0">
                <a:solidFill>
                  <a:srgbClr val="C00000"/>
                </a:solidFill>
              </a:rPr>
              <a:t>偏离程度</a:t>
            </a:r>
            <a:r>
              <a:rPr lang="en-US" altLang="zh-CN" dirty="0">
                <a:solidFill>
                  <a:srgbClr val="000066"/>
                </a:solidFill>
              </a:rPr>
              <a:t>.</a:t>
            </a:r>
          </a:p>
        </p:txBody>
      </p:sp>
      <p:graphicFrame>
        <p:nvGraphicFramePr>
          <p:cNvPr id="276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9475"/>
              </p:ext>
            </p:extLst>
          </p:nvPr>
        </p:nvGraphicFramePr>
        <p:xfrm>
          <a:off x="467544" y="4221088"/>
          <a:ext cx="8136582" cy="75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330120" progId="Equation.DSMT4">
                  <p:embed/>
                </p:oleObj>
              </mc:Choice>
              <mc:Fallback>
                <p:oleObj name="Equation" r:id="rId6" imgW="359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8136582" cy="750687"/>
                      </a:xfrm>
                      <a:prstGeom prst="rect">
                        <a:avLst/>
                      </a:prstGeom>
                      <a:solidFill>
                        <a:srgbClr val="FFCCCC">
                          <a:alpha val="46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95288" y="5087144"/>
            <a:ext cx="8429625" cy="646112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990033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方差是随机变量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关于任何值的偏离程度的最小值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95288" y="5785445"/>
            <a:ext cx="8429625" cy="523875"/>
          </a:xfrm>
          <a:prstGeom prst="rect">
            <a:avLst/>
          </a:prstGeom>
          <a:solidFill>
            <a:srgbClr val="00FFFF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方差刻划了随机变量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围绕它的数学期望的偏离程度！</a:t>
            </a:r>
          </a:p>
        </p:txBody>
      </p:sp>
    </p:spTree>
    <p:extLst>
      <p:ext uri="{BB962C8B-B14F-4D97-AF65-F5344CB8AC3E}">
        <p14:creationId xmlns:p14="http://schemas.microsoft.com/office/powerpoint/2010/main" val="35686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animBg="1" autoUpdateAnimBg="0"/>
      <p:bldP spid="54288" grpId="0"/>
      <p:bldP spid="54290" grpId="0" autoUpdateAnimBg="0"/>
      <p:bldP spid="54291" grpId="0" autoUpdateAnimBg="0"/>
      <p:bldP spid="54292" grpId="0" autoUpdateAnimBg="0"/>
      <p:bldP spid="54293" grpId="0" autoUpdateAnimBg="0"/>
      <p:bldP spid="54295" grpId="0"/>
      <p:bldP spid="54296" grpId="0" autoUpdateAnimBg="0"/>
      <p:bldP spid="54297" grpId="0" animBg="1" autoUpdateAnimBg="0"/>
      <p:bldP spid="54298" grpId="0" autoUpdateAnimBg="0"/>
      <p:bldP spid="28" grpId="0" animBg="1" autoUpdateAnimBg="0"/>
      <p:bldP spid="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0" name="Text Box 14" descr="水滴"/>
          <p:cNvSpPr txBox="1">
            <a:spLocks noChangeArrowheads="1"/>
          </p:cNvSpPr>
          <p:nvPr/>
        </p:nvSpPr>
        <p:spPr bwMode="auto">
          <a:xfrm>
            <a:off x="906190" y="4206031"/>
            <a:ext cx="503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,…., </a:t>
            </a:r>
            <a:r>
              <a:rPr lang="en-US" altLang="zh-CN" i="1" dirty="0" err="1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aseline="-25000" dirty="0"/>
              <a:t> </a:t>
            </a:r>
            <a:r>
              <a:rPr lang="zh-CN" altLang="en-US" dirty="0">
                <a:solidFill>
                  <a:srgbClr val="990033"/>
                </a:solidFill>
              </a:rPr>
              <a:t>相互独立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zh-CN" altLang="en-US" baseline="-25000" dirty="0">
              <a:solidFill>
                <a:srgbClr val="0000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2440" y="4594448"/>
            <a:ext cx="6019800" cy="1066800"/>
            <a:chOff x="864" y="3216"/>
            <a:chExt cx="3792" cy="672"/>
          </a:xfrm>
        </p:grpSpPr>
        <p:sp>
          <p:nvSpPr>
            <p:cNvPr id="6168" name="Text Box 16" descr="水滴"/>
            <p:cNvSpPr txBox="1">
              <a:spLocks noChangeArrowheads="1"/>
            </p:cNvSpPr>
            <p:nvPr/>
          </p:nvSpPr>
          <p:spPr bwMode="auto">
            <a:xfrm>
              <a:off x="1392" y="32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n</a:t>
              </a:r>
            </a:p>
          </p:txBody>
        </p:sp>
        <p:grpSp>
          <p:nvGrpSpPr>
            <p:cNvPr id="6169" name="Group 17"/>
            <p:cNvGrpSpPr>
              <a:grpSpLocks/>
            </p:cNvGrpSpPr>
            <p:nvPr/>
          </p:nvGrpSpPr>
          <p:grpSpPr bwMode="auto">
            <a:xfrm>
              <a:off x="864" y="3360"/>
              <a:ext cx="3792" cy="528"/>
              <a:chOff x="864" y="3264"/>
              <a:chExt cx="3792" cy="528"/>
            </a:xfrm>
          </p:grpSpPr>
          <p:sp>
            <p:nvSpPr>
              <p:cNvPr id="6171" name="Text Box 18" descr="水滴"/>
              <p:cNvSpPr txBox="1">
                <a:spLocks noChangeArrowheads="1"/>
              </p:cNvSpPr>
              <p:nvPr/>
            </p:nvSpPr>
            <p:spPr bwMode="auto">
              <a:xfrm>
                <a:off x="864" y="3264"/>
                <a:ext cx="37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en-US" altLang="zh-CN" sz="32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3200" i="1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( ∑ </a:t>
                </a:r>
                <a:r>
                  <a:rPr lang="en-US" altLang="zh-CN" sz="3200" i="1" dirty="0" err="1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3200" i="1" baseline="-25000" dirty="0" err="1">
                    <a:solidFill>
                      <a:srgbClr val="000000"/>
                    </a:solidFill>
                  </a:rPr>
                  <a:t>k</a:t>
                </a:r>
                <a:r>
                  <a:rPr lang="en-US" altLang="zh-CN" sz="3200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) = ∑ </a:t>
                </a:r>
                <a:r>
                  <a:rPr lang="en-US" altLang="zh-CN" sz="3200" i="1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3200" i="1" dirty="0" err="1">
                    <a:solidFill>
                      <a:srgbClr val="000000"/>
                    </a:solidFill>
                  </a:rPr>
                  <a:t>X</a:t>
                </a:r>
                <a:r>
                  <a:rPr lang="en-US" altLang="zh-CN" sz="3200" i="1" baseline="-25000" dirty="0" err="1">
                    <a:solidFill>
                      <a:srgbClr val="000000"/>
                    </a:solidFill>
                  </a:rPr>
                  <a:t>k</a:t>
                </a:r>
                <a:r>
                  <a:rPr lang="en-US" altLang="zh-CN" sz="3200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),</a:t>
                </a:r>
              </a:p>
            </p:txBody>
          </p:sp>
          <p:sp>
            <p:nvSpPr>
              <p:cNvPr id="6172" name="Text Box 19" descr="水滴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k</a:t>
                </a:r>
                <a:r>
                  <a:rPr lang="en-US" altLang="zh-CN" sz="2400"/>
                  <a:t>=1</a:t>
                </a:r>
              </a:p>
            </p:txBody>
          </p:sp>
          <p:sp>
            <p:nvSpPr>
              <p:cNvPr id="6173" name="Text Box 20" descr="水滴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en-US" altLang="zh-CN" sz="2400" i="1"/>
                  <a:t>k</a:t>
                </a:r>
                <a:r>
                  <a:rPr lang="en-US" altLang="zh-CN" sz="2400"/>
                  <a:t>=1</a:t>
                </a:r>
              </a:p>
            </p:txBody>
          </p:sp>
        </p:grpSp>
        <p:sp>
          <p:nvSpPr>
            <p:cNvPr id="6170" name="Text Box 21" descr="水滴"/>
            <p:cNvSpPr txBox="1">
              <a:spLocks noChangeArrowheads="1"/>
            </p:cNvSpPr>
            <p:nvPr/>
          </p:nvSpPr>
          <p:spPr bwMode="auto">
            <a:xfrm>
              <a:off x="2400" y="32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/>
                <a:t>n</a:t>
              </a:r>
            </a:p>
          </p:txBody>
        </p:sp>
      </p:grpSp>
      <p:graphicFrame>
        <p:nvGraphicFramePr>
          <p:cNvPr id="399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83010"/>
              </p:ext>
            </p:extLst>
          </p:nvPr>
        </p:nvGraphicFramePr>
        <p:xfrm>
          <a:off x="5220072" y="4603574"/>
          <a:ext cx="3196158" cy="92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45760" progId="Equation.3">
                  <p:embed/>
                </p:oleObj>
              </mc:Choice>
              <mc:Fallback>
                <p:oleObj name="Equation" r:id="rId2" imgW="15746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603574"/>
                        <a:ext cx="3196158" cy="926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Text Box 30" descr="水滴"/>
          <p:cNvSpPr txBox="1">
            <a:spLocks noChangeArrowheads="1"/>
          </p:cNvSpPr>
          <p:nvPr/>
        </p:nvSpPr>
        <p:spPr bwMode="auto">
          <a:xfrm>
            <a:off x="179512" y="5740594"/>
            <a:ext cx="25146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) =0</a:t>
            </a:r>
            <a:endParaRPr lang="en-US" altLang="zh-CN" i="1">
              <a:solidFill>
                <a:srgbClr val="000000"/>
              </a:solidFill>
            </a:endParaRPr>
          </a:p>
        </p:txBody>
      </p:sp>
      <p:sp>
        <p:nvSpPr>
          <p:cNvPr id="39967" name="Text Box 31" descr="水滴"/>
          <p:cNvSpPr txBox="1">
            <a:spLocks noChangeArrowheads="1"/>
          </p:cNvSpPr>
          <p:nvPr/>
        </p:nvSpPr>
        <p:spPr bwMode="auto">
          <a:xfrm>
            <a:off x="3418905" y="5704800"/>
            <a:ext cx="5545583" cy="892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{ </a:t>
            </a:r>
            <a:r>
              <a:rPr lang="en-US" altLang="zh-CN" i="1" dirty="0">
                <a:solidFill>
                  <a:srgbClr val="000000"/>
                </a:solidFill>
              </a:rPr>
              <a:t>X =E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 }=1(</a:t>
            </a:r>
            <a:r>
              <a:rPr lang="zh-CN" altLang="en-US" sz="2400" dirty="0">
                <a:solidFill>
                  <a:srgbClr val="000000"/>
                </a:solidFill>
              </a:rPr>
              <a:t>方差为</a:t>
            </a:r>
            <a:r>
              <a:rPr lang="en-US" altLang="zh-CN" sz="24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的随机变量必为常数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399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64137"/>
              </p:ext>
            </p:extLst>
          </p:nvPr>
        </p:nvGraphicFramePr>
        <p:xfrm>
          <a:off x="1043608" y="2708920"/>
          <a:ext cx="7702053" cy="104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545760" progId="Equation.DSMT4">
                  <p:embed/>
                </p:oleObj>
              </mc:Choice>
              <mc:Fallback>
                <p:oleObj name="Equation" r:id="rId4" imgW="40129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8920"/>
                        <a:ext cx="7702053" cy="1049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Text Box 45" descr="水滴"/>
          <p:cNvSpPr txBox="1">
            <a:spLocks noChangeArrowheads="1"/>
          </p:cNvSpPr>
          <p:nvPr/>
        </p:nvSpPr>
        <p:spPr bwMode="auto">
          <a:xfrm>
            <a:off x="468313" y="747713"/>
            <a:ext cx="403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82" name="AutoShape 46" descr="水滴"/>
          <p:cNvSpPr>
            <a:spLocks noChangeArrowheads="1"/>
          </p:cNvSpPr>
          <p:nvPr/>
        </p:nvSpPr>
        <p:spPr bwMode="auto">
          <a:xfrm>
            <a:off x="6300788" y="760413"/>
            <a:ext cx="1866900" cy="519112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b </a:t>
            </a:r>
            <a:r>
              <a:rPr lang="en-US" altLang="zh-CN">
                <a:solidFill>
                  <a:srgbClr val="000000"/>
                </a:solidFill>
              </a:rPr>
              <a:t>) =0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9983" name="Text Box 47" descr="水滴"/>
          <p:cNvSpPr txBox="1">
            <a:spLocks noChangeArrowheads="1"/>
          </p:cNvSpPr>
          <p:nvPr/>
        </p:nvSpPr>
        <p:spPr bwMode="auto">
          <a:xfrm>
            <a:off x="969963" y="1266825"/>
            <a:ext cx="187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85" name="AutoShape 49" descr="水滴"/>
          <p:cNvSpPr>
            <a:spLocks noChangeArrowheads="1"/>
          </p:cNvSpPr>
          <p:nvPr/>
        </p:nvSpPr>
        <p:spPr bwMode="auto">
          <a:xfrm>
            <a:off x="6300788" y="1235075"/>
            <a:ext cx="2447925" cy="519113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(-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39986" name="Text Box 50" descr="水滴"/>
          <p:cNvSpPr txBox="1">
            <a:spLocks noChangeArrowheads="1"/>
          </p:cNvSpPr>
          <p:nvPr/>
        </p:nvSpPr>
        <p:spPr bwMode="auto">
          <a:xfrm>
            <a:off x="2628900" y="126682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 i="1" baseline="30000">
                <a:solidFill>
                  <a:srgbClr val="000000"/>
                </a:solidFill>
              </a:rPr>
              <a:t>2</a:t>
            </a:r>
            <a:r>
              <a:rPr lang="en-US" altLang="zh-CN" i="1">
                <a:solidFill>
                  <a:srgbClr val="000000"/>
                </a:solidFill>
              </a:rPr>
              <a:t> 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39989" name="AutoShape 53" descr="水滴"/>
          <p:cNvSpPr>
            <a:spLocks noChangeArrowheads="1"/>
          </p:cNvSpPr>
          <p:nvPr/>
        </p:nvSpPr>
        <p:spPr bwMode="auto">
          <a:xfrm>
            <a:off x="4854575" y="803275"/>
            <a:ext cx="1800225" cy="519113"/>
          </a:xfrm>
          <a:prstGeom prst="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特别地</a:t>
            </a:r>
            <a:r>
              <a:rPr lang="en-US" altLang="zh-CN">
                <a:solidFill>
                  <a:srgbClr val="000000"/>
                </a:solidFill>
              </a:rPr>
              <a:t>:</a:t>
            </a:r>
            <a:endParaRPr lang="en-US" altLang="zh-CN" sz="3200">
              <a:solidFill>
                <a:srgbClr val="000000"/>
              </a:solidFill>
            </a:endParaRP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68313" y="1643064"/>
            <a:ext cx="6019800" cy="1138238"/>
            <a:chOff x="480" y="1632"/>
            <a:chExt cx="3792" cy="717"/>
          </a:xfrm>
        </p:grpSpPr>
        <p:sp>
          <p:nvSpPr>
            <p:cNvPr id="6163" name="Text Box 55" descr="水滴"/>
            <p:cNvSpPr txBox="1">
              <a:spLocks noChangeArrowheads="1"/>
            </p:cNvSpPr>
            <p:nvPr/>
          </p:nvSpPr>
          <p:spPr bwMode="auto">
            <a:xfrm>
              <a:off x="480" y="1776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3200" dirty="0">
                  <a:solidFill>
                    <a:srgbClr val="000000"/>
                  </a:solidFill>
                </a:rPr>
                <a:t>2)  </a:t>
              </a:r>
              <a:r>
                <a:rPr lang="en-US" altLang="zh-CN" sz="32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3200" dirty="0">
                  <a:solidFill>
                    <a:srgbClr val="000000"/>
                  </a:solidFill>
                </a:rPr>
                <a:t>( ∑ </a:t>
              </a:r>
              <a:r>
                <a:rPr lang="en-US" altLang="zh-CN" sz="3200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3200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</a:rPr>
                <a:t>) = ∑ </a:t>
              </a:r>
              <a:r>
                <a:rPr lang="en-US" altLang="zh-CN" sz="32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3200" dirty="0">
                  <a:solidFill>
                    <a:srgbClr val="000000"/>
                  </a:solidFill>
                </a:rPr>
                <a:t>(</a:t>
              </a:r>
              <a:r>
                <a:rPr lang="en-US" altLang="zh-CN" sz="3200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3200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</a:rPr>
                <a:t>),</a:t>
              </a:r>
            </a:p>
          </p:txBody>
        </p:sp>
        <p:sp>
          <p:nvSpPr>
            <p:cNvPr id="6164" name="Text Box 56" descr="水滴"/>
            <p:cNvSpPr txBox="1">
              <a:spLocks noChangeArrowheads="1"/>
            </p:cNvSpPr>
            <p:nvPr/>
          </p:nvSpPr>
          <p:spPr bwMode="auto">
            <a:xfrm>
              <a:off x="1069" y="206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k</a:t>
              </a:r>
              <a:r>
                <a:rPr lang="en-US" altLang="zh-CN" sz="2400" dirty="0"/>
                <a:t>=1</a:t>
              </a:r>
            </a:p>
          </p:txBody>
        </p:sp>
        <p:sp>
          <p:nvSpPr>
            <p:cNvPr id="6165" name="Text Box 57" descr="水滴"/>
            <p:cNvSpPr txBox="1">
              <a:spLocks noChangeArrowheads="1"/>
            </p:cNvSpPr>
            <p:nvPr/>
          </p:nvSpPr>
          <p:spPr bwMode="auto">
            <a:xfrm>
              <a:off x="1160" y="16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n</a:t>
              </a:r>
            </a:p>
          </p:txBody>
        </p:sp>
        <p:sp>
          <p:nvSpPr>
            <p:cNvPr id="6166" name="Text Box 58" descr="水滴"/>
            <p:cNvSpPr txBox="1">
              <a:spLocks noChangeArrowheads="1"/>
            </p:cNvSpPr>
            <p:nvPr/>
          </p:nvSpPr>
          <p:spPr bwMode="auto">
            <a:xfrm>
              <a:off x="1976" y="206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k</a:t>
              </a:r>
              <a:r>
                <a:rPr lang="en-US" altLang="zh-CN" sz="2400" dirty="0"/>
                <a:t>=1</a:t>
              </a:r>
            </a:p>
          </p:txBody>
        </p:sp>
        <p:sp>
          <p:nvSpPr>
            <p:cNvPr id="6167" name="Text Box 59" descr="水滴"/>
            <p:cNvSpPr txBox="1">
              <a:spLocks noChangeArrowheads="1"/>
            </p:cNvSpPr>
            <p:nvPr/>
          </p:nvSpPr>
          <p:spPr bwMode="auto">
            <a:xfrm>
              <a:off x="2112" y="16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2400" i="1" dirty="0"/>
                <a:t>n</a:t>
              </a:r>
            </a:p>
          </p:txBody>
        </p:sp>
      </p:grpSp>
      <p:graphicFrame>
        <p:nvGraphicFramePr>
          <p:cNvPr id="3999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26915"/>
              </p:ext>
            </p:extLst>
          </p:nvPr>
        </p:nvGraphicFramePr>
        <p:xfrm>
          <a:off x="344488" y="3716461"/>
          <a:ext cx="37226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53800" progId="Equation.DSMT4">
                  <p:embed/>
                </p:oleObj>
              </mc:Choice>
              <mc:Fallback>
                <p:oleObj name="Equation" r:id="rId6" imgW="2108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716461"/>
                        <a:ext cx="37226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2" name="AutoShape 66"/>
          <p:cNvSpPr>
            <a:spLocks noChangeArrowheads="1"/>
          </p:cNvSpPr>
          <p:nvPr/>
        </p:nvSpPr>
        <p:spPr bwMode="auto">
          <a:xfrm>
            <a:off x="2341688" y="5853306"/>
            <a:ext cx="990476" cy="358775"/>
          </a:xfrm>
          <a:prstGeom prst="leftRightArrow">
            <a:avLst>
              <a:gd name="adj1" fmla="val 50000"/>
              <a:gd name="adj2" fmla="val 76283"/>
            </a:avLst>
          </a:prstGeom>
          <a:solidFill>
            <a:srgbClr val="FFFF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4000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852795"/>
              </p:ext>
            </p:extLst>
          </p:nvPr>
        </p:nvGraphicFramePr>
        <p:xfrm>
          <a:off x="4067175" y="3757736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57736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91073"/>
              </p:ext>
            </p:extLst>
          </p:nvPr>
        </p:nvGraphicFramePr>
        <p:xfrm>
          <a:off x="4400550" y="3645024"/>
          <a:ext cx="4492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680" imgH="304560" progId="Equation.DSMT4">
                  <p:embed/>
                </p:oleObj>
              </mc:Choice>
              <mc:Fallback>
                <p:oleObj name="Equation" r:id="rId10" imgW="1993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645024"/>
                        <a:ext cx="44926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3" descr="水滴"/>
          <p:cNvSpPr txBox="1">
            <a:spLocks noChangeArrowheads="1"/>
          </p:cNvSpPr>
          <p:nvPr/>
        </p:nvSpPr>
        <p:spPr bwMode="auto">
          <a:xfrm>
            <a:off x="6372200" y="1778795"/>
            <a:ext cx="2160240" cy="46166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 = 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Text Box 33" descr="水滴">
            <a:extLst>
              <a:ext uri="{FF2B5EF4-FFF2-40B4-BE49-F238E27FC236}">
                <a16:creationId xmlns:a16="http://schemas.microsoft.com/office/drawing/2014/main" id="{92FC0559-5D77-C6FD-169E-8BB40243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916" y="2265067"/>
            <a:ext cx="2090469" cy="46166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000000"/>
                </a:solidFill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 = 0</a:t>
            </a:r>
          </a:p>
        </p:txBody>
      </p:sp>
    </p:spTree>
    <p:extLst>
      <p:ext uri="{BB962C8B-B14F-4D97-AF65-F5344CB8AC3E}">
        <p14:creationId xmlns:p14="http://schemas.microsoft.com/office/powerpoint/2010/main" val="29279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utoUpdateAnimBg="0"/>
      <p:bldP spid="39966" grpId="0" animBg="1" autoUpdateAnimBg="0"/>
      <p:bldP spid="39967" grpId="0" animBg="1" autoUpdateAnimBg="0"/>
      <p:bldP spid="39981" grpId="0" autoUpdateAnimBg="0"/>
      <p:bldP spid="39982" grpId="0" autoUpdateAnimBg="0"/>
      <p:bldP spid="39983" grpId="0" autoUpdateAnimBg="0"/>
      <p:bldP spid="39985" grpId="0" autoUpdateAnimBg="0"/>
      <p:bldP spid="39986" grpId="0" autoUpdateAnimBg="0"/>
      <p:bldP spid="39989" grpId="0" autoUpdateAnimBg="0"/>
      <p:bldP spid="40002" grpId="0" animBg="1"/>
      <p:bldP spid="30" grpId="0" animBg="1" autoUpdateAnimBg="0"/>
      <p:bldP spid="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471736" y="3140968"/>
            <a:ext cx="2828925" cy="654050"/>
            <a:chOff x="336" y="618"/>
            <a:chExt cx="1782" cy="412"/>
          </a:xfrm>
        </p:grpSpPr>
        <p:sp>
          <p:nvSpPr>
            <p:cNvPr id="6229" name="Rectangle 5"/>
            <p:cNvSpPr>
              <a:spLocks noChangeArrowheads="1"/>
            </p:cNvSpPr>
            <p:nvPr/>
          </p:nvSpPr>
          <p:spPr bwMode="auto">
            <a:xfrm>
              <a:off x="1238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30" name="Rectangle 6"/>
            <p:cNvSpPr>
              <a:spLocks noChangeArrowheads="1"/>
            </p:cNvSpPr>
            <p:nvPr/>
          </p:nvSpPr>
          <p:spPr bwMode="auto">
            <a:xfrm>
              <a:off x="1573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31" name="Rectangle 10"/>
            <p:cNvSpPr>
              <a:spLocks noChangeArrowheads="1"/>
            </p:cNvSpPr>
            <p:nvPr/>
          </p:nvSpPr>
          <p:spPr bwMode="auto">
            <a:xfrm>
              <a:off x="1320" y="70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32" name="Rectangle 14"/>
            <p:cNvSpPr>
              <a:spLocks noChangeArrowheads="1"/>
            </p:cNvSpPr>
            <p:nvPr/>
          </p:nvSpPr>
          <p:spPr bwMode="auto">
            <a:xfrm>
              <a:off x="1059" y="735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33" name="Rectangle 15"/>
            <p:cNvSpPr>
              <a:spLocks noChangeArrowheads="1"/>
            </p:cNvSpPr>
            <p:nvPr/>
          </p:nvSpPr>
          <p:spPr bwMode="auto">
            <a:xfrm>
              <a:off x="834" y="735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34" name="Rectangle 16"/>
            <p:cNvSpPr>
              <a:spLocks noChangeArrowheads="1"/>
            </p:cNvSpPr>
            <p:nvPr/>
          </p:nvSpPr>
          <p:spPr bwMode="auto">
            <a:xfrm>
              <a:off x="565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35" name="Rectangle 17"/>
            <p:cNvSpPr>
              <a:spLocks noChangeArrowheads="1"/>
            </p:cNvSpPr>
            <p:nvPr/>
          </p:nvSpPr>
          <p:spPr bwMode="auto">
            <a:xfrm>
              <a:off x="467" y="7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66"/>
                  </a:solidFill>
                </a:rPr>
                <a:t>.</a:t>
              </a:r>
              <a:endParaRPr lang="en-US" altLang="zh-CN">
                <a:solidFill>
                  <a:srgbClr val="000066"/>
                </a:solidFill>
              </a:endParaRPr>
            </a:p>
          </p:txBody>
        </p:sp>
        <p:sp>
          <p:nvSpPr>
            <p:cNvPr id="6236" name="Rectangle 18"/>
            <p:cNvSpPr>
              <a:spLocks noChangeArrowheads="1"/>
            </p:cNvSpPr>
            <p:nvPr/>
          </p:nvSpPr>
          <p:spPr bwMode="auto">
            <a:xfrm>
              <a:off x="1878" y="74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990033"/>
                  </a:solidFill>
                  <a:latin typeface="宋体" pitchFamily="2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6237" name="Rectangle 19"/>
            <p:cNvSpPr>
              <a:spLocks noChangeArrowheads="1"/>
            </p:cNvSpPr>
            <p:nvPr/>
          </p:nvSpPr>
          <p:spPr bwMode="auto">
            <a:xfrm>
              <a:off x="336" y="73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dirty="0"/>
                <a:t>1</a:t>
              </a:r>
              <a:endParaRPr lang="en-US" altLang="zh-CN" dirty="0"/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3721348" y="3140968"/>
            <a:ext cx="3884613" cy="725487"/>
            <a:chOff x="2205" y="618"/>
            <a:chExt cx="2447" cy="457"/>
          </a:xfrm>
        </p:grpSpPr>
        <p:sp>
          <p:nvSpPr>
            <p:cNvPr id="6216" name="Rectangle 7"/>
            <p:cNvSpPr>
              <a:spLocks noChangeArrowheads="1"/>
            </p:cNvSpPr>
            <p:nvPr/>
          </p:nvSpPr>
          <p:spPr bwMode="auto">
            <a:xfrm>
              <a:off x="2400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7" name="Rectangle 8"/>
            <p:cNvSpPr>
              <a:spLocks noChangeArrowheads="1"/>
            </p:cNvSpPr>
            <p:nvPr/>
          </p:nvSpPr>
          <p:spPr bwMode="auto">
            <a:xfrm>
              <a:off x="2727" y="618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8" name="Rectangle 9"/>
            <p:cNvSpPr>
              <a:spLocks noChangeArrowheads="1"/>
            </p:cNvSpPr>
            <p:nvPr/>
          </p:nvSpPr>
          <p:spPr bwMode="auto">
            <a:xfrm>
              <a:off x="3065" y="70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l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9" name="Rectangle 11"/>
            <p:cNvSpPr>
              <a:spLocks noChangeArrowheads="1"/>
            </p:cNvSpPr>
            <p:nvPr/>
          </p:nvSpPr>
          <p:spPr bwMode="auto">
            <a:xfrm>
              <a:off x="2789" y="66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20" name="Rectangle 12"/>
            <p:cNvSpPr>
              <a:spLocks noChangeArrowheads="1"/>
            </p:cNvSpPr>
            <p:nvPr/>
          </p:nvSpPr>
          <p:spPr bwMode="auto">
            <a:xfrm>
              <a:off x="2507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21" name="Rectangle 13"/>
            <p:cNvSpPr>
              <a:spLocks noChangeArrowheads="1"/>
            </p:cNvSpPr>
            <p:nvPr/>
          </p:nvSpPr>
          <p:spPr bwMode="auto">
            <a:xfrm>
              <a:off x="2205" y="73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grpSp>
          <p:nvGrpSpPr>
            <p:cNvPr id="6222" name="Group 57"/>
            <p:cNvGrpSpPr>
              <a:grpSpLocks/>
            </p:cNvGrpSpPr>
            <p:nvPr/>
          </p:nvGrpSpPr>
          <p:grpSpPr bwMode="auto">
            <a:xfrm>
              <a:off x="3724" y="618"/>
              <a:ext cx="928" cy="457"/>
              <a:chOff x="3503" y="2287"/>
              <a:chExt cx="928" cy="457"/>
            </a:xfrm>
          </p:grpSpPr>
          <p:sp>
            <p:nvSpPr>
              <p:cNvPr id="6223" name="Rectangle 58"/>
              <p:cNvSpPr>
                <a:spLocks noChangeArrowheads="1"/>
              </p:cNvSpPr>
              <p:nvPr/>
            </p:nvSpPr>
            <p:spPr bwMode="auto">
              <a:xfrm>
                <a:off x="3679" y="2287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24" name="Rectangle 59"/>
              <p:cNvSpPr>
                <a:spLocks noChangeArrowheads="1"/>
              </p:cNvSpPr>
              <p:nvPr/>
            </p:nvSpPr>
            <p:spPr bwMode="auto">
              <a:xfrm>
                <a:off x="3975" y="2287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25" name="Rectangle 60"/>
              <p:cNvSpPr>
                <a:spLocks noChangeArrowheads="1"/>
              </p:cNvSpPr>
              <p:nvPr/>
            </p:nvSpPr>
            <p:spPr bwMode="auto">
              <a:xfrm>
                <a:off x="4281" y="2387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  <a:latin typeface="Symbol" pitchFamily="18" charset="2"/>
                  </a:rPr>
                  <a:t>l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26" name="Rectangle 61"/>
              <p:cNvSpPr>
                <a:spLocks noChangeArrowheads="1"/>
              </p:cNvSpPr>
              <p:nvPr/>
            </p:nvSpPr>
            <p:spPr bwMode="auto">
              <a:xfrm>
                <a:off x="4092" y="2387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=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27" name="Rectangle 62"/>
              <p:cNvSpPr>
                <a:spLocks noChangeArrowheads="1"/>
              </p:cNvSpPr>
              <p:nvPr/>
            </p:nvSpPr>
            <p:spPr bwMode="auto">
              <a:xfrm>
                <a:off x="3775" y="2418"/>
                <a:ext cx="1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X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28" name="Rectangle 63"/>
              <p:cNvSpPr>
                <a:spLocks noChangeArrowheads="1"/>
              </p:cNvSpPr>
              <p:nvPr/>
            </p:nvSpPr>
            <p:spPr bwMode="auto">
              <a:xfrm>
                <a:off x="3503" y="2418"/>
                <a:ext cx="1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D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</p:grp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471736" y="3782912"/>
            <a:ext cx="3154362" cy="654050"/>
            <a:chOff x="336" y="1071"/>
            <a:chExt cx="1987" cy="412"/>
          </a:xfrm>
        </p:grpSpPr>
        <p:sp>
          <p:nvSpPr>
            <p:cNvPr id="6205" name="Rectangle 21"/>
            <p:cNvSpPr>
              <a:spLocks noChangeArrowheads="1"/>
            </p:cNvSpPr>
            <p:nvPr/>
          </p:nvSpPr>
          <p:spPr bwMode="auto">
            <a:xfrm>
              <a:off x="1263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06" name="Rectangle 22"/>
            <p:cNvSpPr>
              <a:spLocks noChangeArrowheads="1"/>
            </p:cNvSpPr>
            <p:nvPr/>
          </p:nvSpPr>
          <p:spPr bwMode="auto">
            <a:xfrm>
              <a:off x="1777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07" name="Rectangle 28"/>
            <p:cNvSpPr>
              <a:spLocks noChangeArrowheads="1"/>
            </p:cNvSpPr>
            <p:nvPr/>
          </p:nvSpPr>
          <p:spPr bwMode="auto">
            <a:xfrm>
              <a:off x="1634" y="118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08" name="Rectangle 29"/>
            <p:cNvSpPr>
              <a:spLocks noChangeArrowheads="1"/>
            </p:cNvSpPr>
            <p:nvPr/>
          </p:nvSpPr>
          <p:spPr bwMode="auto">
            <a:xfrm>
              <a:off x="1512" y="118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,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09" name="Rectangle 30"/>
            <p:cNvSpPr>
              <a:spLocks noChangeArrowheads="1"/>
            </p:cNvSpPr>
            <p:nvPr/>
          </p:nvSpPr>
          <p:spPr bwMode="auto">
            <a:xfrm>
              <a:off x="1348" y="1187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n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0" name="Rectangle 31"/>
            <p:cNvSpPr>
              <a:spLocks noChangeArrowheads="1"/>
            </p:cNvSpPr>
            <p:nvPr/>
          </p:nvSpPr>
          <p:spPr bwMode="auto">
            <a:xfrm>
              <a:off x="1080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B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1" name="Rectangle 32"/>
            <p:cNvSpPr>
              <a:spLocks noChangeArrowheads="1"/>
            </p:cNvSpPr>
            <p:nvPr/>
          </p:nvSpPr>
          <p:spPr bwMode="auto">
            <a:xfrm>
              <a:off x="859" y="1187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2" name="Rectangle 33"/>
            <p:cNvSpPr>
              <a:spLocks noChangeArrowheads="1"/>
            </p:cNvSpPr>
            <p:nvPr/>
          </p:nvSpPr>
          <p:spPr bwMode="auto">
            <a:xfrm>
              <a:off x="590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213" name="Rectangle 34"/>
            <p:cNvSpPr>
              <a:spLocks noChangeArrowheads="1"/>
            </p:cNvSpPr>
            <p:nvPr/>
          </p:nvSpPr>
          <p:spPr bwMode="auto">
            <a:xfrm>
              <a:off x="467" y="118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.</a:t>
              </a:r>
              <a:endParaRPr lang="en-US" altLang="zh-CN"/>
            </a:p>
          </p:txBody>
        </p:sp>
        <p:sp>
          <p:nvSpPr>
            <p:cNvPr id="6214" name="Rectangle 36"/>
            <p:cNvSpPr>
              <a:spLocks noChangeArrowheads="1"/>
            </p:cNvSpPr>
            <p:nvPr/>
          </p:nvSpPr>
          <p:spPr bwMode="auto">
            <a:xfrm>
              <a:off x="2083" y="119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990033"/>
                  </a:solidFill>
                  <a:latin typeface="宋体" pitchFamily="2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6215" name="Rectangle 37"/>
            <p:cNvSpPr>
              <a:spLocks noChangeArrowheads="1"/>
            </p:cNvSpPr>
            <p:nvPr/>
          </p:nvSpPr>
          <p:spPr bwMode="auto">
            <a:xfrm>
              <a:off x="336" y="118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2</a:t>
              </a:r>
              <a:endParaRPr lang="en-US" altLang="zh-CN"/>
            </a:p>
          </p:txBody>
        </p:sp>
      </p:grp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762623" y="3782912"/>
            <a:ext cx="4927600" cy="725488"/>
            <a:chOff x="2409" y="1071"/>
            <a:chExt cx="3104" cy="457"/>
          </a:xfrm>
        </p:grpSpPr>
        <p:sp>
          <p:nvSpPr>
            <p:cNvPr id="6187" name="Rectangle 23"/>
            <p:cNvSpPr>
              <a:spLocks noChangeArrowheads="1"/>
            </p:cNvSpPr>
            <p:nvPr/>
          </p:nvSpPr>
          <p:spPr bwMode="auto">
            <a:xfrm>
              <a:off x="2605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8" name="Rectangle 24"/>
            <p:cNvSpPr>
              <a:spLocks noChangeArrowheads="1"/>
            </p:cNvSpPr>
            <p:nvPr/>
          </p:nvSpPr>
          <p:spPr bwMode="auto">
            <a:xfrm>
              <a:off x="2931" y="1071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9" name="Rectangle 25"/>
            <p:cNvSpPr>
              <a:spLocks noChangeArrowheads="1"/>
            </p:cNvSpPr>
            <p:nvPr/>
          </p:nvSpPr>
          <p:spPr bwMode="auto">
            <a:xfrm>
              <a:off x="3274" y="1187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np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90" name="Rectangle 26"/>
            <p:cNvSpPr>
              <a:spLocks noChangeArrowheads="1"/>
            </p:cNvSpPr>
            <p:nvPr/>
          </p:nvSpPr>
          <p:spPr bwMode="auto">
            <a:xfrm>
              <a:off x="2711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91" name="Rectangle 27"/>
            <p:cNvSpPr>
              <a:spLocks noChangeArrowheads="1"/>
            </p:cNvSpPr>
            <p:nvPr/>
          </p:nvSpPr>
          <p:spPr bwMode="auto">
            <a:xfrm>
              <a:off x="2409" y="118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92" name="Rectangle 35"/>
            <p:cNvSpPr>
              <a:spLocks noChangeArrowheads="1"/>
            </p:cNvSpPr>
            <p:nvPr/>
          </p:nvSpPr>
          <p:spPr bwMode="auto">
            <a:xfrm>
              <a:off x="3061" y="116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grpSp>
          <p:nvGrpSpPr>
            <p:cNvPr id="6193" name="Group 64"/>
            <p:cNvGrpSpPr>
              <a:grpSpLocks/>
            </p:cNvGrpSpPr>
            <p:nvPr/>
          </p:nvGrpSpPr>
          <p:grpSpPr bwMode="auto">
            <a:xfrm>
              <a:off x="3804" y="1071"/>
              <a:ext cx="1709" cy="457"/>
              <a:chOff x="3786" y="2743"/>
              <a:chExt cx="1709" cy="457"/>
            </a:xfrm>
          </p:grpSpPr>
          <p:sp>
            <p:nvSpPr>
              <p:cNvPr id="6194" name="Rectangle 65"/>
              <p:cNvSpPr>
                <a:spLocks noChangeArrowheads="1"/>
              </p:cNvSpPr>
              <p:nvPr/>
            </p:nvSpPr>
            <p:spPr bwMode="auto">
              <a:xfrm>
                <a:off x="3962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95" name="Rectangle 66"/>
              <p:cNvSpPr>
                <a:spLocks noChangeArrowheads="1"/>
              </p:cNvSpPr>
              <p:nvPr/>
            </p:nvSpPr>
            <p:spPr bwMode="auto">
              <a:xfrm>
                <a:off x="4258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96" name="Rectangle 67"/>
              <p:cNvSpPr>
                <a:spLocks noChangeArrowheads="1"/>
              </p:cNvSpPr>
              <p:nvPr/>
            </p:nvSpPr>
            <p:spPr bwMode="auto">
              <a:xfrm>
                <a:off x="4822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97" name="Rectangle 68"/>
              <p:cNvSpPr>
                <a:spLocks noChangeArrowheads="1"/>
              </p:cNvSpPr>
              <p:nvPr/>
            </p:nvSpPr>
            <p:spPr bwMode="auto">
              <a:xfrm>
                <a:off x="5372" y="2743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98" name="Rectangle 69"/>
              <p:cNvSpPr>
                <a:spLocks noChangeArrowheads="1"/>
              </p:cNvSpPr>
              <p:nvPr/>
            </p:nvSpPr>
            <p:spPr bwMode="auto">
              <a:xfrm>
                <a:off x="5242" y="2874"/>
                <a:ext cx="1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p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99" name="Rectangle 70"/>
              <p:cNvSpPr>
                <a:spLocks noChangeArrowheads="1"/>
              </p:cNvSpPr>
              <p:nvPr/>
            </p:nvSpPr>
            <p:spPr bwMode="auto">
              <a:xfrm>
                <a:off x="4567" y="2874"/>
                <a:ext cx="2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np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00" name="Rectangle 71"/>
              <p:cNvSpPr>
                <a:spLocks noChangeArrowheads="1"/>
              </p:cNvSpPr>
              <p:nvPr/>
            </p:nvSpPr>
            <p:spPr bwMode="auto">
              <a:xfrm>
                <a:off x="4058" y="2874"/>
                <a:ext cx="1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X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01" name="Rectangle 72"/>
              <p:cNvSpPr>
                <a:spLocks noChangeArrowheads="1"/>
              </p:cNvSpPr>
              <p:nvPr/>
            </p:nvSpPr>
            <p:spPr bwMode="auto">
              <a:xfrm>
                <a:off x="3786" y="2874"/>
                <a:ext cx="1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D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02" name="Rectangle 73"/>
              <p:cNvSpPr>
                <a:spLocks noChangeArrowheads="1"/>
              </p:cNvSpPr>
              <p:nvPr/>
            </p:nvSpPr>
            <p:spPr bwMode="auto">
              <a:xfrm>
                <a:off x="5032" y="2843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-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03" name="Rectangle 74"/>
              <p:cNvSpPr>
                <a:spLocks noChangeArrowheads="1"/>
              </p:cNvSpPr>
              <p:nvPr/>
            </p:nvSpPr>
            <p:spPr bwMode="auto">
              <a:xfrm>
                <a:off x="4375" y="2843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=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204" name="Rectangle 75"/>
              <p:cNvSpPr>
                <a:spLocks noChangeArrowheads="1"/>
              </p:cNvSpPr>
              <p:nvPr/>
            </p:nvSpPr>
            <p:spPr bwMode="auto">
              <a:xfrm>
                <a:off x="4884" y="2874"/>
                <a:ext cx="1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>
                    <a:solidFill>
                      <a:srgbClr val="990033"/>
                    </a:solidFill>
                  </a:rPr>
                  <a:t>1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</p:grpSp>
      </p:grp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471736" y="4351237"/>
            <a:ext cx="3465512" cy="762000"/>
            <a:chOff x="336" y="1499"/>
            <a:chExt cx="2183" cy="480"/>
          </a:xfrm>
        </p:grpSpPr>
        <p:sp>
          <p:nvSpPr>
            <p:cNvPr id="6175" name="Rectangle 39"/>
            <p:cNvSpPr>
              <a:spLocks noChangeArrowheads="1"/>
            </p:cNvSpPr>
            <p:nvPr/>
          </p:nvSpPr>
          <p:spPr bwMode="auto">
            <a:xfrm>
              <a:off x="1292" y="1509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9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76" name="Rectangle 40"/>
            <p:cNvSpPr>
              <a:spLocks noChangeArrowheads="1"/>
            </p:cNvSpPr>
            <p:nvPr/>
          </p:nvSpPr>
          <p:spPr bwMode="auto">
            <a:xfrm>
              <a:off x="1933" y="1499"/>
              <a:ext cx="13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9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77" name="Rectangle 44"/>
            <p:cNvSpPr>
              <a:spLocks noChangeArrowheads="1"/>
            </p:cNvSpPr>
            <p:nvPr/>
          </p:nvSpPr>
          <p:spPr bwMode="auto">
            <a:xfrm>
              <a:off x="1692" y="1656"/>
              <a:ext cx="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s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78" name="Rectangle 45"/>
            <p:cNvSpPr>
              <a:spLocks noChangeArrowheads="1"/>
            </p:cNvSpPr>
            <p:nvPr/>
          </p:nvSpPr>
          <p:spPr bwMode="auto">
            <a:xfrm>
              <a:off x="1426" y="1656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79" name="Rectangle 49"/>
            <p:cNvSpPr>
              <a:spLocks noChangeArrowheads="1"/>
            </p:cNvSpPr>
            <p:nvPr/>
          </p:nvSpPr>
          <p:spPr bwMode="auto">
            <a:xfrm>
              <a:off x="1595" y="168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,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0" name="Rectangle 50"/>
            <p:cNvSpPr>
              <a:spLocks noChangeArrowheads="1"/>
            </p:cNvSpPr>
            <p:nvPr/>
          </p:nvSpPr>
          <p:spPr bwMode="auto">
            <a:xfrm>
              <a:off x="1088" y="1683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N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1" name="Rectangle 51"/>
            <p:cNvSpPr>
              <a:spLocks noChangeArrowheads="1"/>
            </p:cNvSpPr>
            <p:nvPr/>
          </p:nvSpPr>
          <p:spPr bwMode="auto">
            <a:xfrm>
              <a:off x="859" y="1683"/>
              <a:ext cx="1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~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2" name="Rectangle 52"/>
            <p:cNvSpPr>
              <a:spLocks noChangeArrowheads="1"/>
            </p:cNvSpPr>
            <p:nvPr/>
          </p:nvSpPr>
          <p:spPr bwMode="auto">
            <a:xfrm>
              <a:off x="590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3" name="Rectangle 53"/>
            <p:cNvSpPr>
              <a:spLocks noChangeArrowheads="1"/>
            </p:cNvSpPr>
            <p:nvPr/>
          </p:nvSpPr>
          <p:spPr bwMode="auto">
            <a:xfrm>
              <a:off x="467" y="168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.</a:t>
              </a:r>
              <a:endParaRPr lang="en-US" altLang="zh-CN"/>
            </a:p>
          </p:txBody>
        </p:sp>
        <p:sp>
          <p:nvSpPr>
            <p:cNvPr id="6184" name="Rectangle 54"/>
            <p:cNvSpPr>
              <a:spLocks noChangeArrowheads="1"/>
            </p:cNvSpPr>
            <p:nvPr/>
          </p:nvSpPr>
          <p:spPr bwMode="auto">
            <a:xfrm>
              <a:off x="2279" y="169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990033"/>
                  </a:solidFill>
                  <a:latin typeface="宋体" pitchFamily="2" charset="-122"/>
                </a:rPr>
                <a:t>则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6185" name="Rectangle 55"/>
            <p:cNvSpPr>
              <a:spLocks noChangeArrowheads="1"/>
            </p:cNvSpPr>
            <p:nvPr/>
          </p:nvSpPr>
          <p:spPr bwMode="auto">
            <a:xfrm>
              <a:off x="1871" y="166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990033"/>
                  </a:solidFill>
                </a:rPr>
                <a:t>2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86" name="Rectangle 56"/>
            <p:cNvSpPr>
              <a:spLocks noChangeArrowheads="1"/>
            </p:cNvSpPr>
            <p:nvPr/>
          </p:nvSpPr>
          <p:spPr bwMode="auto">
            <a:xfrm>
              <a:off x="336" y="1683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3</a:t>
              </a:r>
              <a:endParaRPr lang="en-US" altLang="zh-CN"/>
            </a:p>
          </p:txBody>
        </p:sp>
      </p:grpSp>
      <p:grpSp>
        <p:nvGrpSpPr>
          <p:cNvPr id="9" name="Group 143"/>
          <p:cNvGrpSpPr>
            <a:grpSpLocks/>
          </p:cNvGrpSpPr>
          <p:nvPr/>
        </p:nvGrpSpPr>
        <p:grpSpPr bwMode="auto">
          <a:xfrm>
            <a:off x="4075361" y="4392512"/>
            <a:ext cx="3671887" cy="725488"/>
            <a:chOff x="2606" y="1525"/>
            <a:chExt cx="2313" cy="457"/>
          </a:xfrm>
        </p:grpSpPr>
        <p:sp>
          <p:nvSpPr>
            <p:cNvPr id="6161" name="Rectangle 41"/>
            <p:cNvSpPr>
              <a:spLocks noChangeArrowheads="1"/>
            </p:cNvSpPr>
            <p:nvPr/>
          </p:nvSpPr>
          <p:spPr bwMode="auto">
            <a:xfrm>
              <a:off x="2801" y="1567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(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62" name="Rectangle 42"/>
            <p:cNvSpPr>
              <a:spLocks noChangeArrowheads="1"/>
            </p:cNvSpPr>
            <p:nvPr/>
          </p:nvSpPr>
          <p:spPr bwMode="auto">
            <a:xfrm>
              <a:off x="3128" y="1567"/>
              <a:ext cx="11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100">
                  <a:solidFill>
                    <a:srgbClr val="990033"/>
                  </a:solidFill>
                  <a:latin typeface="Symbol" pitchFamily="18" charset="2"/>
                </a:rPr>
                <a:t>)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63" name="Rectangle 43"/>
            <p:cNvSpPr>
              <a:spLocks noChangeArrowheads="1"/>
            </p:cNvSpPr>
            <p:nvPr/>
          </p:nvSpPr>
          <p:spPr bwMode="auto">
            <a:xfrm>
              <a:off x="3474" y="1656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  <a:latin typeface="Symbol" pitchFamily="18" charset="2"/>
                </a:rPr>
                <a:t>m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64" name="Rectangle 46"/>
            <p:cNvSpPr>
              <a:spLocks noChangeArrowheads="1"/>
            </p:cNvSpPr>
            <p:nvPr/>
          </p:nvSpPr>
          <p:spPr bwMode="auto">
            <a:xfrm>
              <a:off x="3258" y="1656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990033"/>
                  </a:solidFill>
                  <a:latin typeface="Symbol" pitchFamily="18" charset="2"/>
                </a:rPr>
                <a:t>=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65" name="Rectangle 47"/>
            <p:cNvSpPr>
              <a:spLocks noChangeArrowheads="1"/>
            </p:cNvSpPr>
            <p:nvPr/>
          </p:nvSpPr>
          <p:spPr bwMode="auto">
            <a:xfrm>
              <a:off x="2907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6166" name="Rectangle 48"/>
            <p:cNvSpPr>
              <a:spLocks noChangeArrowheads="1"/>
            </p:cNvSpPr>
            <p:nvPr/>
          </p:nvSpPr>
          <p:spPr bwMode="auto">
            <a:xfrm>
              <a:off x="2606" y="168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990033"/>
                  </a:solidFill>
                </a:rPr>
                <a:t>E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grpSp>
          <p:nvGrpSpPr>
            <p:cNvPr id="6167" name="Group 76"/>
            <p:cNvGrpSpPr>
              <a:grpSpLocks/>
            </p:cNvGrpSpPr>
            <p:nvPr/>
          </p:nvGrpSpPr>
          <p:grpSpPr bwMode="auto">
            <a:xfrm>
              <a:off x="3878" y="1525"/>
              <a:ext cx="1041" cy="457"/>
              <a:chOff x="3934" y="3210"/>
              <a:chExt cx="1041" cy="457"/>
            </a:xfrm>
          </p:grpSpPr>
          <p:sp>
            <p:nvSpPr>
              <p:cNvPr id="6168" name="Rectangle 77"/>
              <p:cNvSpPr>
                <a:spLocks noChangeArrowheads="1"/>
              </p:cNvSpPr>
              <p:nvPr/>
            </p:nvSpPr>
            <p:spPr bwMode="auto">
              <a:xfrm>
                <a:off x="4110" y="3210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(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69" name="Rectangle 78"/>
              <p:cNvSpPr>
                <a:spLocks noChangeArrowheads="1"/>
              </p:cNvSpPr>
              <p:nvPr/>
            </p:nvSpPr>
            <p:spPr bwMode="auto">
              <a:xfrm>
                <a:off x="4406" y="3210"/>
                <a:ext cx="1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990033"/>
                    </a:solidFill>
                    <a:latin typeface="Symbol" pitchFamily="18" charset="2"/>
                  </a:rPr>
                  <a:t>)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70" name="Rectangle 79"/>
              <p:cNvSpPr>
                <a:spLocks noChangeArrowheads="1"/>
              </p:cNvSpPr>
              <p:nvPr/>
            </p:nvSpPr>
            <p:spPr bwMode="auto">
              <a:xfrm>
                <a:off x="4895" y="3317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990033"/>
                    </a:solidFill>
                  </a:rPr>
                  <a:t>2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71" name="Rectangle 80"/>
              <p:cNvSpPr>
                <a:spLocks noChangeArrowheads="1"/>
              </p:cNvSpPr>
              <p:nvPr/>
            </p:nvSpPr>
            <p:spPr bwMode="auto">
              <a:xfrm>
                <a:off x="4697" y="3310"/>
                <a:ext cx="16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  <a:latin typeface="Symbol" pitchFamily="18" charset="2"/>
                  </a:rPr>
                  <a:t>s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72" name="Rectangle 81"/>
              <p:cNvSpPr>
                <a:spLocks noChangeArrowheads="1"/>
              </p:cNvSpPr>
              <p:nvPr/>
            </p:nvSpPr>
            <p:spPr bwMode="auto">
              <a:xfrm>
                <a:off x="4524" y="3310"/>
                <a:ext cx="15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>
                    <a:solidFill>
                      <a:srgbClr val="990033"/>
                    </a:solidFill>
                    <a:latin typeface="Symbol" pitchFamily="18" charset="2"/>
                  </a:rPr>
                  <a:t>=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73" name="Rectangle 82"/>
              <p:cNvSpPr>
                <a:spLocks noChangeArrowheads="1"/>
              </p:cNvSpPr>
              <p:nvPr/>
            </p:nvSpPr>
            <p:spPr bwMode="auto">
              <a:xfrm>
                <a:off x="4207" y="3341"/>
                <a:ext cx="1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X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  <p:sp>
            <p:nvSpPr>
              <p:cNvPr id="6174" name="Rectangle 83"/>
              <p:cNvSpPr>
                <a:spLocks noChangeArrowheads="1"/>
              </p:cNvSpPr>
              <p:nvPr/>
            </p:nvSpPr>
            <p:spPr bwMode="auto">
              <a:xfrm>
                <a:off x="3934" y="3341"/>
                <a:ext cx="1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i="1">
                    <a:solidFill>
                      <a:srgbClr val="990033"/>
                    </a:solidFill>
                  </a:rPr>
                  <a:t>D</a:t>
                </a:r>
                <a:endParaRPr lang="en-US" altLang="zh-CN">
                  <a:solidFill>
                    <a:srgbClr val="990033"/>
                  </a:solidFill>
                </a:endParaRPr>
              </a:p>
            </p:txBody>
          </p:sp>
        </p:grpSp>
      </p:grpSp>
      <p:sp>
        <p:nvSpPr>
          <p:cNvPr id="31855" name="Text Box 111" descr="水滴"/>
          <p:cNvSpPr txBox="1">
            <a:spLocks noChangeArrowheads="1"/>
          </p:cNvSpPr>
          <p:nvPr/>
        </p:nvSpPr>
        <p:spPr bwMode="auto">
          <a:xfrm>
            <a:off x="325065" y="5085184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66"/>
                </a:solidFill>
              </a:rPr>
              <a:t>4.</a:t>
            </a:r>
            <a:r>
              <a:rPr lang="zh-CN" altLang="en-US" sz="3200" dirty="0">
                <a:solidFill>
                  <a:srgbClr val="990033"/>
                </a:solidFill>
              </a:rPr>
              <a:t>均匀分布</a:t>
            </a:r>
          </a:p>
        </p:txBody>
      </p:sp>
      <p:sp>
        <p:nvSpPr>
          <p:cNvPr id="31857" name="Text Box 113" descr="水滴"/>
          <p:cNvSpPr txBox="1">
            <a:spLocks noChangeArrowheads="1"/>
          </p:cNvSpPr>
          <p:nvPr/>
        </p:nvSpPr>
        <p:spPr bwMode="auto">
          <a:xfrm>
            <a:off x="2557090" y="5085184"/>
            <a:ext cx="2735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990033"/>
                </a:solidFill>
              </a:rPr>
              <a:t>E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en-US" altLang="zh-CN" sz="3200" i="1">
                <a:solidFill>
                  <a:srgbClr val="990033"/>
                </a:solidFill>
              </a:rPr>
              <a:t>X</a:t>
            </a:r>
            <a:r>
              <a:rPr lang="en-US" altLang="zh-CN" sz="3200">
                <a:solidFill>
                  <a:srgbClr val="990033"/>
                </a:solidFill>
              </a:rPr>
              <a:t>)=(</a:t>
            </a:r>
            <a:r>
              <a:rPr lang="en-US" altLang="zh-CN" sz="3200" i="1">
                <a:solidFill>
                  <a:srgbClr val="990033"/>
                </a:solidFill>
              </a:rPr>
              <a:t>b</a:t>
            </a:r>
            <a:r>
              <a:rPr lang="en-US" altLang="zh-CN" sz="3200">
                <a:solidFill>
                  <a:srgbClr val="990033"/>
                </a:solidFill>
              </a:rPr>
              <a:t>+</a:t>
            </a:r>
            <a:r>
              <a:rPr lang="en-US" altLang="zh-CN" sz="3200" i="1">
                <a:solidFill>
                  <a:srgbClr val="990033"/>
                </a:solidFill>
              </a:rPr>
              <a:t>a</a:t>
            </a:r>
            <a:r>
              <a:rPr lang="en-US" altLang="zh-CN" sz="3200">
                <a:solidFill>
                  <a:srgbClr val="990033"/>
                </a:solidFill>
              </a:rPr>
              <a:t>)/2  </a:t>
            </a:r>
          </a:p>
        </p:txBody>
      </p:sp>
      <p:sp>
        <p:nvSpPr>
          <p:cNvPr id="31860" name="Text Box 116" descr="水滴"/>
          <p:cNvSpPr txBox="1">
            <a:spLocks noChangeArrowheads="1"/>
          </p:cNvSpPr>
          <p:nvPr/>
        </p:nvSpPr>
        <p:spPr bwMode="auto">
          <a:xfrm>
            <a:off x="-74860" y="5738069"/>
            <a:ext cx="297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</a:rPr>
              <a:t>5.</a:t>
            </a:r>
            <a:r>
              <a:rPr lang="zh-CN" altLang="en-US" sz="3200">
                <a:solidFill>
                  <a:srgbClr val="990033"/>
                </a:solidFill>
              </a:rPr>
              <a:t>指数分布</a:t>
            </a:r>
          </a:p>
        </p:txBody>
      </p:sp>
      <p:sp>
        <p:nvSpPr>
          <p:cNvPr id="6155" name="Text Box 134" descr="水滴"/>
          <p:cNvSpPr txBox="1">
            <a:spLocks noChangeArrowheads="1"/>
          </p:cNvSpPr>
          <p:nvPr/>
        </p:nvSpPr>
        <p:spPr bwMode="auto">
          <a:xfrm>
            <a:off x="539552" y="2708920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典型分布的数学期望与方差：</a:t>
            </a:r>
          </a:p>
        </p:txBody>
      </p:sp>
      <p:graphicFrame>
        <p:nvGraphicFramePr>
          <p:cNvPr id="31879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8661"/>
              </p:ext>
            </p:extLst>
          </p:nvPr>
        </p:nvGraphicFramePr>
        <p:xfrm>
          <a:off x="2692723" y="5607742"/>
          <a:ext cx="1519237" cy="88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406224" progId="Equation.DSMT4">
                  <p:embed/>
                </p:oleObj>
              </mc:Choice>
              <mc:Fallback>
                <p:oleObj name="Equation" r:id="rId2" imgW="68550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723" y="5607742"/>
                        <a:ext cx="1519237" cy="884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80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12192"/>
              </p:ext>
            </p:extLst>
          </p:nvPr>
        </p:nvGraphicFramePr>
        <p:xfrm>
          <a:off x="5796136" y="5478040"/>
          <a:ext cx="1694341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406224" progId="Equation.DSMT4">
                  <p:embed/>
                </p:oleObj>
              </mc:Choice>
              <mc:Fallback>
                <p:oleObj name="Equation" r:id="rId4" imgW="74897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478040"/>
                        <a:ext cx="1694341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81" name="Text Box 137" descr="水滴"/>
          <p:cNvSpPr txBox="1">
            <a:spLocks noChangeArrowheads="1"/>
          </p:cNvSpPr>
          <p:nvPr/>
        </p:nvSpPr>
        <p:spPr bwMode="auto">
          <a:xfrm>
            <a:off x="5652120" y="5081811"/>
            <a:ext cx="3313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solidFill>
                  <a:srgbClr val="990033"/>
                </a:solidFill>
              </a:rPr>
              <a:t>D</a:t>
            </a:r>
            <a:r>
              <a:rPr lang="en-US" altLang="zh-CN" sz="3200" dirty="0">
                <a:solidFill>
                  <a:srgbClr val="990033"/>
                </a:solidFill>
              </a:rPr>
              <a:t>(</a:t>
            </a:r>
            <a:r>
              <a:rPr lang="en-US" altLang="zh-CN" sz="3200" i="1" dirty="0">
                <a:solidFill>
                  <a:srgbClr val="990033"/>
                </a:solidFill>
              </a:rPr>
              <a:t>X</a:t>
            </a:r>
            <a:r>
              <a:rPr lang="en-US" altLang="zh-CN" sz="3200" dirty="0">
                <a:solidFill>
                  <a:srgbClr val="990033"/>
                </a:solidFill>
              </a:rPr>
              <a:t>)=(</a:t>
            </a:r>
            <a:r>
              <a:rPr lang="en-US" altLang="zh-CN" sz="3200" i="1" dirty="0">
                <a:solidFill>
                  <a:srgbClr val="990033"/>
                </a:solidFill>
              </a:rPr>
              <a:t>b</a:t>
            </a:r>
            <a:r>
              <a:rPr lang="zh-CN" altLang="en-US" sz="3200" i="1" dirty="0">
                <a:solidFill>
                  <a:srgbClr val="990033"/>
                </a:solidFill>
              </a:rPr>
              <a:t>－</a:t>
            </a:r>
            <a:r>
              <a:rPr lang="en-US" altLang="zh-CN" sz="3200" i="1" dirty="0">
                <a:solidFill>
                  <a:srgbClr val="990033"/>
                </a:solidFill>
              </a:rPr>
              <a:t>a</a:t>
            </a:r>
            <a:r>
              <a:rPr lang="en-US" altLang="zh-CN" sz="3200" dirty="0">
                <a:solidFill>
                  <a:srgbClr val="990033"/>
                </a:solidFill>
              </a:rPr>
              <a:t>)</a:t>
            </a:r>
            <a:r>
              <a:rPr lang="en-US" altLang="zh-CN" sz="3200" baseline="30000" dirty="0">
                <a:solidFill>
                  <a:srgbClr val="990033"/>
                </a:solidFill>
              </a:rPr>
              <a:t>2</a:t>
            </a:r>
            <a:r>
              <a:rPr lang="en-US" altLang="zh-CN" sz="3200" dirty="0">
                <a:solidFill>
                  <a:srgbClr val="990033"/>
                </a:solidFill>
              </a:rPr>
              <a:t>/12 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251520" y="601524"/>
            <a:ext cx="77729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应用</a:t>
            </a:r>
            <a:r>
              <a:rPr lang="en-US" altLang="zh-CN" dirty="0">
                <a:solidFill>
                  <a:srgbClr val="000000"/>
                </a:solidFill>
              </a:rPr>
              <a:t>: 1)</a:t>
            </a:r>
            <a:r>
              <a:rPr lang="zh-CN" altLang="en-US" sz="2400" dirty="0">
                <a:solidFill>
                  <a:srgbClr val="000000"/>
                </a:solidFill>
              </a:rPr>
              <a:t>在测量与预测问题中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方差作为</a:t>
            </a:r>
            <a:r>
              <a:rPr lang="zh-CN" altLang="en-US" sz="2400" u="sng" dirty="0">
                <a:solidFill>
                  <a:srgbClr val="C00000"/>
                </a:solidFill>
              </a:rPr>
              <a:t>误差</a:t>
            </a:r>
            <a:r>
              <a:rPr lang="zh-CN" altLang="en-US" sz="2400" dirty="0">
                <a:solidFill>
                  <a:srgbClr val="000000"/>
                </a:solidFill>
              </a:rPr>
              <a:t>起关键作用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567550" y="1095127"/>
            <a:ext cx="6740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</a:rPr>
              <a:t>2)</a:t>
            </a:r>
            <a:r>
              <a:rPr lang="zh-CN" altLang="en-US" sz="2400" dirty="0">
                <a:solidFill>
                  <a:srgbClr val="000000"/>
                </a:solidFill>
              </a:rPr>
              <a:t>在物理学与电信理论中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方差常与</a:t>
            </a:r>
            <a:r>
              <a:rPr lang="zh-CN" altLang="en-US" sz="2400" u="sng" dirty="0">
                <a:solidFill>
                  <a:srgbClr val="C00000"/>
                </a:solidFill>
              </a:rPr>
              <a:t>能量</a:t>
            </a:r>
            <a:r>
              <a:rPr lang="zh-CN" altLang="en-US" sz="2400" dirty="0">
                <a:solidFill>
                  <a:srgbClr val="000000"/>
                </a:solidFill>
              </a:rPr>
              <a:t>相联系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546422" y="1484784"/>
            <a:ext cx="86340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57188" indent="-357188" algn="l" eaLnBrk="1" hangingPunct="1"/>
            <a:r>
              <a:rPr lang="en-US" altLang="zh-CN" dirty="0">
                <a:solidFill>
                  <a:srgbClr val="000000"/>
                </a:solidFill>
              </a:rPr>
              <a:t>3) </a:t>
            </a:r>
            <a:r>
              <a:rPr lang="zh-CN" altLang="en-US" sz="2200" dirty="0">
                <a:solidFill>
                  <a:srgbClr val="000000"/>
                </a:solidFill>
              </a:rPr>
              <a:t>当代金融学中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均值表示</a:t>
            </a:r>
            <a:r>
              <a:rPr lang="zh-CN" altLang="en-US" sz="2200" u="sng" dirty="0">
                <a:solidFill>
                  <a:srgbClr val="C00000"/>
                </a:solidFill>
              </a:rPr>
              <a:t>收益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方差表示</a:t>
            </a:r>
            <a:r>
              <a:rPr lang="zh-CN" altLang="en-US" sz="2200" u="sng" dirty="0">
                <a:solidFill>
                  <a:srgbClr val="C00000"/>
                </a:solidFill>
              </a:rPr>
              <a:t>风险</a:t>
            </a:r>
            <a:r>
              <a:rPr lang="en-US" altLang="zh-CN" sz="2200" u="sng" dirty="0">
                <a:solidFill>
                  <a:srgbClr val="C00000"/>
                </a:solidFill>
              </a:rPr>
              <a:t>,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zh-CN" altLang="en-US" sz="2200" dirty="0">
                <a:solidFill>
                  <a:srgbClr val="000000"/>
                </a:solidFill>
              </a:rPr>
              <a:t>所建立起的</a:t>
            </a:r>
            <a:r>
              <a:rPr lang="zh-CN" altLang="en-US" sz="2200" u="sng" dirty="0">
                <a:solidFill>
                  <a:srgbClr val="C00000"/>
                </a:solidFill>
              </a:rPr>
              <a:t>均值</a:t>
            </a:r>
            <a:r>
              <a:rPr lang="en-US" altLang="zh-CN" sz="2200" u="sng" dirty="0">
                <a:solidFill>
                  <a:srgbClr val="C00000"/>
                </a:solidFill>
              </a:rPr>
              <a:t>-</a:t>
            </a:r>
            <a:r>
              <a:rPr lang="zh-CN" altLang="en-US" sz="2200" u="sng" dirty="0">
                <a:solidFill>
                  <a:srgbClr val="C00000"/>
                </a:solidFill>
              </a:rPr>
              <a:t>方差</a:t>
            </a:r>
            <a:r>
              <a:rPr lang="zh-CN" altLang="en-US" sz="2200" dirty="0">
                <a:solidFill>
                  <a:srgbClr val="000000"/>
                </a:solidFill>
              </a:rPr>
              <a:t>理论</a:t>
            </a:r>
            <a:r>
              <a:rPr lang="en-US" altLang="zh-CN" sz="2200" dirty="0">
                <a:solidFill>
                  <a:srgbClr val="000000"/>
                </a:solidFill>
              </a:rPr>
              <a:t>(</a:t>
            </a:r>
            <a:r>
              <a:rPr lang="zh-CN" altLang="en-US" sz="2200" dirty="0">
                <a:solidFill>
                  <a:srgbClr val="000000"/>
                </a:solidFill>
              </a:rPr>
              <a:t>马科维兹</a:t>
            </a:r>
            <a:r>
              <a:rPr lang="en-US" altLang="zh-CN" sz="2200" dirty="0">
                <a:solidFill>
                  <a:srgbClr val="000000"/>
                </a:solidFill>
              </a:rPr>
              <a:t>(Markowitz)</a:t>
            </a: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</a:rPr>
              <a:t>50</a:t>
            </a:r>
            <a:r>
              <a:rPr lang="zh-CN" altLang="en-US" sz="2200" dirty="0">
                <a:solidFill>
                  <a:srgbClr val="000000"/>
                </a:solidFill>
              </a:rPr>
              <a:t>年代引进</a:t>
            </a:r>
            <a:r>
              <a:rPr lang="en-US" altLang="zh-CN" sz="2200" dirty="0">
                <a:solidFill>
                  <a:srgbClr val="000000"/>
                </a:solidFill>
              </a:rPr>
              <a:t>, 1990</a:t>
            </a:r>
            <a:r>
              <a:rPr lang="zh-CN" altLang="en-US" sz="2200" dirty="0">
                <a:solidFill>
                  <a:srgbClr val="000000"/>
                </a:solidFill>
              </a:rPr>
              <a:t>年度诺贝尔经济学奖</a:t>
            </a:r>
            <a:r>
              <a:rPr lang="en-US" altLang="zh-CN" sz="2200" dirty="0">
                <a:solidFill>
                  <a:srgbClr val="000000"/>
                </a:solidFill>
              </a:rPr>
              <a:t>), </a:t>
            </a:r>
            <a:r>
              <a:rPr lang="zh-CN" altLang="en-US" sz="2200" dirty="0">
                <a:solidFill>
                  <a:srgbClr val="000000"/>
                </a:solidFill>
              </a:rPr>
              <a:t>已成为该学科的奠基石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并应用于金融市场的每个角落</a:t>
            </a:r>
            <a:r>
              <a:rPr lang="en-US" altLang="zh-CN" sz="22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16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5" grpId="0"/>
      <p:bldP spid="31857" grpId="0"/>
      <p:bldP spid="31860" grpId="0"/>
      <p:bldP spid="6155" grpId="0"/>
      <p:bldP spid="31881" grpId="0"/>
      <p:bldP spid="96" grpId="0" autoUpdateAnimBg="0"/>
      <p:bldP spid="97" grpId="0" autoUpdateAnimBg="0"/>
      <p:bldP spid="1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12006" y="1373436"/>
            <a:ext cx="41735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zh-CN" altLang="en-US">
                <a:solidFill>
                  <a:srgbClr val="000000"/>
                </a:solidFill>
              </a:rPr>
              <a:t>设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zh-CN" altLang="en-US">
                <a:solidFill>
                  <a:srgbClr val="000000"/>
                </a:solidFill>
              </a:rPr>
              <a:t>是随机变量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37878" y="699418"/>
            <a:ext cx="6716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§4.2 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随 机 变 量 的 方 差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12006" y="1387724"/>
            <a:ext cx="1582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u="sng">
                <a:solidFill>
                  <a:srgbClr val="FF3300"/>
                </a:solidFill>
              </a:rPr>
              <a:t>定义</a:t>
            </a:r>
            <a:r>
              <a:rPr lang="zh-CN" altLang="en-US"/>
              <a:t>：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12006" y="2568328"/>
            <a:ext cx="835069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rgbClr val="000000"/>
                </a:solidFill>
              </a:rPr>
              <a:t>称                           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标准差</a:t>
            </a:r>
            <a:r>
              <a:rPr lang="en-US" altLang="zh-CN" dirty="0">
                <a:solidFill>
                  <a:srgbClr val="990033"/>
                </a:solidFill>
              </a:rPr>
              <a:t>(</a:t>
            </a:r>
            <a:r>
              <a:rPr lang="en-US" altLang="zh-CN" sz="2400" dirty="0">
                <a:solidFill>
                  <a:srgbClr val="990033"/>
                </a:solidFill>
              </a:rPr>
              <a:t>standard deviation</a:t>
            </a:r>
            <a:r>
              <a:rPr lang="en-US" altLang="zh-CN" dirty="0">
                <a:solidFill>
                  <a:srgbClr val="990033"/>
                </a:solidFill>
              </a:rPr>
              <a:t>)</a:t>
            </a:r>
            <a:endParaRPr lang="zh-CN" altLang="en-US" dirty="0">
              <a:solidFill>
                <a:srgbClr val="990033"/>
              </a:solidFill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15672"/>
              </p:ext>
            </p:extLst>
          </p:nvPr>
        </p:nvGraphicFramePr>
        <p:xfrm>
          <a:off x="2612256" y="2477840"/>
          <a:ext cx="1266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04560" progId="Equation.DSMT4">
                  <p:embed/>
                </p:oleObj>
              </mc:Choice>
              <mc:Fallback>
                <p:oleObj name="Equation" r:id="rId2" imgW="558720" imgH="304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256" y="2477840"/>
                        <a:ext cx="12668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401862" y="3660080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2)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是随机变量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函数</a:t>
            </a:r>
            <a:r>
              <a:rPr lang="zh-CN" altLang="en-US" dirty="0">
                <a:solidFill>
                  <a:srgbClr val="000000"/>
                </a:solidFill>
              </a:rPr>
              <a:t>的数学期望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12006" y="2117974"/>
            <a:ext cx="75580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称                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{[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–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)]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方差</a:t>
            </a:r>
            <a:r>
              <a:rPr lang="en-US" altLang="zh-CN" dirty="0">
                <a:solidFill>
                  <a:srgbClr val="990033"/>
                </a:solidFill>
              </a:rPr>
              <a:t>(variance)</a:t>
            </a:r>
            <a:r>
              <a:rPr lang="en-US" altLang="zh-CN" dirty="0"/>
              <a:t>.</a:t>
            </a:r>
            <a:r>
              <a:rPr lang="en-US" altLang="zh-CN" sz="3200" dirty="0"/>
              <a:t> 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467544" y="3212975"/>
            <a:ext cx="295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注：</a:t>
            </a:r>
            <a:r>
              <a:rPr lang="en-US" altLang="zh-CN" dirty="0">
                <a:solidFill>
                  <a:srgbClr val="000000"/>
                </a:solidFill>
              </a:rPr>
              <a:t>1)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0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402581" y="2117974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sz="3200"/>
              <a:t> </a:t>
            </a: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9869"/>
              </p:ext>
            </p:extLst>
          </p:nvPr>
        </p:nvGraphicFramePr>
        <p:xfrm>
          <a:off x="1358131" y="2563565"/>
          <a:ext cx="1268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253800" progId="Equation.DSMT4">
                  <p:embed/>
                </p:oleObj>
              </mc:Choice>
              <mc:Fallback>
                <p:oleObj name="Equation" r:id="rId4" imgW="558720" imgH="253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131" y="2563565"/>
                        <a:ext cx="12684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4716016" y="3024758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或</a:t>
            </a:r>
            <a:r>
              <a:rPr lang="zh-CN" altLang="en-US" dirty="0">
                <a:solidFill>
                  <a:srgbClr val="990033"/>
                </a:solidFill>
              </a:rPr>
              <a:t>均方差</a:t>
            </a:r>
            <a:r>
              <a:rPr lang="en-US" altLang="zh-CN" dirty="0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4353744" y="1365499"/>
            <a:ext cx="38893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{[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–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)]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存在，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69714" y="4201924"/>
            <a:ext cx="77729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应用</a:t>
            </a:r>
            <a:r>
              <a:rPr lang="en-US" altLang="zh-CN" dirty="0">
                <a:solidFill>
                  <a:srgbClr val="000000"/>
                </a:solidFill>
              </a:rPr>
              <a:t>: 1) </a:t>
            </a:r>
            <a:r>
              <a:rPr lang="zh-CN" altLang="en-US" sz="2400" dirty="0">
                <a:solidFill>
                  <a:srgbClr val="000000"/>
                </a:solidFill>
              </a:rPr>
              <a:t>在测量与预测问题中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方差作为</a:t>
            </a:r>
            <a:r>
              <a:rPr lang="zh-CN" altLang="en-US" sz="2400" u="sng" dirty="0">
                <a:solidFill>
                  <a:srgbClr val="C00000"/>
                </a:solidFill>
              </a:rPr>
              <a:t>误差</a:t>
            </a:r>
            <a:r>
              <a:rPr lang="zh-CN" altLang="en-US" sz="2400" dirty="0">
                <a:solidFill>
                  <a:srgbClr val="000000"/>
                </a:solidFill>
              </a:rPr>
              <a:t>起关键作用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401862" y="4705980"/>
            <a:ext cx="67407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</a:rPr>
              <a:t>在物理学与电信理论中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方差常与</a:t>
            </a:r>
            <a:r>
              <a:rPr lang="zh-CN" altLang="en-US" sz="2400" u="sng" dirty="0">
                <a:solidFill>
                  <a:srgbClr val="C00000"/>
                </a:solidFill>
              </a:rPr>
              <a:t>能量</a:t>
            </a:r>
            <a:r>
              <a:rPr lang="zh-CN" altLang="en-US" sz="2400" dirty="0">
                <a:solidFill>
                  <a:srgbClr val="000000"/>
                </a:solidFill>
              </a:rPr>
              <a:t>相联系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67544" y="5157192"/>
            <a:ext cx="86340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57188" indent="-357188" algn="l" eaLnBrk="1" hangingPunct="1"/>
            <a:r>
              <a:rPr lang="en-US" altLang="zh-CN" dirty="0">
                <a:solidFill>
                  <a:srgbClr val="000000"/>
                </a:solidFill>
              </a:rPr>
              <a:t>3) </a:t>
            </a:r>
            <a:r>
              <a:rPr lang="zh-CN" altLang="en-US" sz="2200" dirty="0">
                <a:solidFill>
                  <a:srgbClr val="000000"/>
                </a:solidFill>
              </a:rPr>
              <a:t>当代金融学中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均值表示</a:t>
            </a:r>
            <a:r>
              <a:rPr lang="zh-CN" altLang="en-US" sz="2200" u="sng" dirty="0">
                <a:solidFill>
                  <a:srgbClr val="C00000"/>
                </a:solidFill>
              </a:rPr>
              <a:t>收益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方差表示</a:t>
            </a:r>
            <a:r>
              <a:rPr lang="zh-CN" altLang="en-US" sz="2200" u="sng" dirty="0">
                <a:solidFill>
                  <a:srgbClr val="C00000"/>
                </a:solidFill>
              </a:rPr>
              <a:t>风险</a:t>
            </a:r>
            <a:r>
              <a:rPr lang="en-US" altLang="zh-CN" sz="2200" u="sng" dirty="0">
                <a:solidFill>
                  <a:srgbClr val="C00000"/>
                </a:solidFill>
              </a:rPr>
              <a:t>,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zh-CN" altLang="en-US" sz="2200" dirty="0">
                <a:solidFill>
                  <a:srgbClr val="000000"/>
                </a:solidFill>
              </a:rPr>
              <a:t>所建立起的</a:t>
            </a:r>
            <a:r>
              <a:rPr lang="zh-CN" altLang="en-US" sz="2200" u="sng" dirty="0">
                <a:solidFill>
                  <a:srgbClr val="C00000"/>
                </a:solidFill>
              </a:rPr>
              <a:t>均值</a:t>
            </a:r>
            <a:r>
              <a:rPr lang="en-US" altLang="zh-CN" sz="2200" u="sng" dirty="0">
                <a:solidFill>
                  <a:srgbClr val="C00000"/>
                </a:solidFill>
              </a:rPr>
              <a:t>-</a:t>
            </a:r>
            <a:r>
              <a:rPr lang="zh-CN" altLang="en-US" sz="2200" u="sng" dirty="0">
                <a:solidFill>
                  <a:srgbClr val="C00000"/>
                </a:solidFill>
              </a:rPr>
              <a:t>方差</a:t>
            </a:r>
            <a:r>
              <a:rPr lang="zh-CN" altLang="en-US" sz="2200" dirty="0">
                <a:solidFill>
                  <a:srgbClr val="000000"/>
                </a:solidFill>
              </a:rPr>
              <a:t>理论</a:t>
            </a:r>
            <a:r>
              <a:rPr lang="en-US" altLang="zh-CN" sz="2200" dirty="0">
                <a:solidFill>
                  <a:srgbClr val="000000"/>
                </a:solidFill>
              </a:rPr>
              <a:t>(</a:t>
            </a:r>
            <a:r>
              <a:rPr lang="zh-CN" altLang="en-US" sz="2200" dirty="0">
                <a:solidFill>
                  <a:srgbClr val="000000"/>
                </a:solidFill>
              </a:rPr>
              <a:t>马科维兹</a:t>
            </a:r>
            <a:r>
              <a:rPr lang="en-US" altLang="zh-CN" sz="2200" dirty="0">
                <a:solidFill>
                  <a:srgbClr val="000000"/>
                </a:solidFill>
              </a:rPr>
              <a:t>(Markowitz)</a:t>
            </a: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</a:rPr>
              <a:t>50</a:t>
            </a:r>
            <a:r>
              <a:rPr lang="zh-CN" altLang="en-US" sz="2200" dirty="0">
                <a:solidFill>
                  <a:srgbClr val="000000"/>
                </a:solidFill>
              </a:rPr>
              <a:t>年代引进</a:t>
            </a:r>
            <a:r>
              <a:rPr lang="en-US" altLang="zh-CN" sz="2200" dirty="0">
                <a:solidFill>
                  <a:srgbClr val="000000"/>
                </a:solidFill>
              </a:rPr>
              <a:t>, 1990</a:t>
            </a:r>
            <a:r>
              <a:rPr lang="zh-CN" altLang="en-US" sz="2200" dirty="0">
                <a:solidFill>
                  <a:srgbClr val="000000"/>
                </a:solidFill>
              </a:rPr>
              <a:t>年度诺贝尔经济学奖</a:t>
            </a:r>
            <a:r>
              <a:rPr lang="en-US" altLang="zh-CN" sz="2200" dirty="0">
                <a:solidFill>
                  <a:srgbClr val="000000"/>
                </a:solidFill>
              </a:rPr>
              <a:t>), </a:t>
            </a:r>
            <a:r>
              <a:rPr lang="zh-CN" altLang="en-US" sz="2200" dirty="0">
                <a:solidFill>
                  <a:srgbClr val="000000"/>
                </a:solidFill>
              </a:rPr>
              <a:t>已成为该学科的奠基石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并应用于金融市场的每个角落</a:t>
            </a:r>
            <a:r>
              <a:rPr lang="en-US" altLang="zh-CN" sz="2200" dirty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  <p:bldP spid="9223" grpId="0" autoUpdateAnimBg="0"/>
      <p:bldP spid="9225" grpId="0"/>
      <p:bldP spid="9228" grpId="0" autoUpdateAnimBg="0"/>
      <p:bldP spid="9240" grpId="0" autoUpdateAnimBg="0"/>
      <p:bldP spid="9242" grpId="0" autoUpdateAnimBg="0"/>
      <p:bldP spid="9243" grpId="0" autoUpdateAnimBg="0"/>
      <p:bldP spid="9246" grpId="0"/>
      <p:bldP spid="9247" grpId="0" autoUpdateAnimBg="0"/>
      <p:bldP spid="18" grpId="0" autoUpdateAnimBg="0"/>
      <p:bldP spid="19" grpId="0" autoUpdateAnimBg="0"/>
      <p:bldP spid="1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9"/>
          <p:cNvGraphicFramePr>
            <a:graphicFrameLocks noChangeAspect="1"/>
          </p:cNvGraphicFramePr>
          <p:nvPr/>
        </p:nvGraphicFramePr>
        <p:xfrm>
          <a:off x="1690688" y="620713"/>
          <a:ext cx="626586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70200" imgH="685800" progId="Equation.3">
                  <p:embed/>
                </p:oleObj>
              </mc:Choice>
              <mc:Fallback>
                <p:oleObj name="Equation" r:id="rId2" imgW="2870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620713"/>
                        <a:ext cx="626586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755650" y="1933575"/>
          <a:ext cx="55419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3396" imgH="266584" progId="Equation.3">
                  <p:embed/>
                </p:oleObj>
              </mc:Choice>
              <mc:Fallback>
                <p:oleObj name="Equation" r:id="rId4" imgW="185339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33575"/>
                        <a:ext cx="55419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684213" y="2708275"/>
          <a:ext cx="2520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215806" progId="Equation.DSMT4">
                  <p:embed/>
                </p:oleObj>
              </mc:Choice>
              <mc:Fallback>
                <p:oleObj name="Equation" r:id="rId6" imgW="81244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2520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903288" y="4478338"/>
          <a:ext cx="12207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8918" imgH="215806" progId="Equation.DSMT4">
                  <p:embed/>
                </p:oleObj>
              </mc:Choice>
              <mc:Fallback>
                <p:oleObj name="Equation" r:id="rId8" imgW="41891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78338"/>
                        <a:ext cx="12207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84213" y="5127625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称</a:t>
            </a:r>
            <a:r>
              <a:rPr lang="en-US" altLang="zh-CN" sz="2800" b="1" i="1">
                <a:solidFill>
                  <a:srgbClr val="990033"/>
                </a:solidFill>
              </a:rPr>
              <a:t>X</a:t>
            </a:r>
            <a:r>
              <a:rPr lang="en-US" altLang="zh-CN" sz="2800" b="1" i="1" baseline="30000">
                <a:solidFill>
                  <a:srgbClr val="990033"/>
                </a:solidFill>
              </a:rPr>
              <a:t>* </a:t>
            </a:r>
            <a:r>
              <a:rPr lang="zh-CN" altLang="en-US" sz="2800" b="1">
                <a:solidFill>
                  <a:srgbClr val="990033"/>
                </a:solidFill>
              </a:rPr>
              <a:t>为 </a:t>
            </a:r>
            <a:r>
              <a:rPr lang="en-US" altLang="zh-CN" sz="2800" b="1" i="1">
                <a:solidFill>
                  <a:srgbClr val="990033"/>
                </a:solidFill>
              </a:rPr>
              <a:t>X </a:t>
            </a:r>
            <a:r>
              <a:rPr lang="zh-CN" altLang="en-US" sz="2800" b="1">
                <a:solidFill>
                  <a:srgbClr val="990033"/>
                </a:solidFill>
              </a:rPr>
              <a:t>的标准化随机变量</a:t>
            </a:r>
            <a:r>
              <a:rPr lang="en-US" altLang="zh-CN" sz="2800" b="1">
                <a:solidFill>
                  <a:srgbClr val="990033"/>
                </a:solidFill>
              </a:rPr>
              <a:t>.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11188" y="5734050"/>
          <a:ext cx="41275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900" imgH="279400" progId="Equation.DSMT4">
                  <p:embed/>
                </p:oleObj>
              </mc:Choice>
              <mc:Fallback>
                <p:oleObj name="Equation" r:id="rId10" imgW="1612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34050"/>
                        <a:ext cx="41275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6" name="Group 24"/>
          <p:cNvGrpSpPr>
            <a:grpSpLocks/>
          </p:cNvGrpSpPr>
          <p:nvPr/>
        </p:nvGrpSpPr>
        <p:grpSpPr bwMode="auto">
          <a:xfrm>
            <a:off x="420688" y="620713"/>
            <a:ext cx="1198562" cy="406400"/>
            <a:chOff x="2439" y="784"/>
            <a:chExt cx="755" cy="256"/>
          </a:xfrm>
        </p:grpSpPr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3194" y="784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2968" y="784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2791" y="784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3028" y="78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2310" name="Rectangle 21"/>
            <p:cNvSpPr>
              <a:spLocks noChangeArrowheads="1"/>
            </p:cNvSpPr>
            <p:nvPr/>
          </p:nvSpPr>
          <p:spPr bwMode="auto">
            <a:xfrm>
              <a:off x="2850" y="78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2311" name="Rectangle 22"/>
            <p:cNvSpPr>
              <a:spLocks noChangeArrowheads="1"/>
            </p:cNvSpPr>
            <p:nvPr/>
          </p:nvSpPr>
          <p:spPr bwMode="auto">
            <a:xfrm>
              <a:off x="2672" y="78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2439" y="790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>
                  <a:solidFill>
                    <a:srgbClr val="990033"/>
                  </a:solidFill>
                  <a:latin typeface="宋体" charset="-122"/>
                </a:rPr>
                <a:t>例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3101975" y="2532063"/>
          <a:ext cx="41338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9866" imgH="431613" progId="Equation.DSMT4">
                  <p:embed/>
                </p:oleObj>
              </mc:Choice>
              <mc:Fallback>
                <p:oleObj name="Equation" r:id="rId12" imgW="145986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532063"/>
                        <a:ext cx="41338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1690688" y="3395663"/>
          <a:ext cx="48148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800" imgH="431800" progId="Equation.DSMT4">
                  <p:embed/>
                </p:oleObj>
              </mc:Choice>
              <mc:Fallback>
                <p:oleObj name="Equation" r:id="rId14" imgW="170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395663"/>
                        <a:ext cx="48148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1979613" y="4335463"/>
          <a:ext cx="37449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58310" imgH="393529" progId="Equation.DSMT4">
                  <p:embed/>
                </p:oleObj>
              </mc:Choice>
              <mc:Fallback>
                <p:oleObj name="Equation" r:id="rId16" imgW="135831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35463"/>
                        <a:ext cx="37449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5651500" y="4262438"/>
          <a:ext cx="20161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98500" imgH="419100" progId="Equation.DSMT4">
                  <p:embed/>
                </p:oleObj>
              </mc:Choice>
              <mc:Fallback>
                <p:oleObj name="Equation" r:id="rId18" imgW="698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62438"/>
                        <a:ext cx="20161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4749800" y="5589588"/>
          <a:ext cx="15605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9336" imgH="406224" progId="Equation.DSMT4">
                  <p:embed/>
                </p:oleObj>
              </mc:Choice>
              <mc:Fallback>
                <p:oleObj name="Equation" r:id="rId20" imgW="60933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589588"/>
                        <a:ext cx="15605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6245225" y="5761038"/>
          <a:ext cx="16589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47419" imgH="253890" progId="Equation.DSMT4">
                  <p:embed/>
                </p:oleObj>
              </mc:Choice>
              <mc:Fallback>
                <p:oleObj name="Equation" r:id="rId22" imgW="64741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5761038"/>
                        <a:ext cx="16589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6445250" y="3500438"/>
          <a:ext cx="9350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619" imgH="164885" progId="Equation.DSMT4">
                  <p:embed/>
                </p:oleObj>
              </mc:Choice>
              <mc:Fallback>
                <p:oleObj name="Equation" r:id="rId24" imgW="215619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3500438"/>
                        <a:ext cx="9350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8" name="Picture 32" descr="u=4071768608,2259633986&amp;fm=0&amp;gp=0"/>
          <p:cNvPicPr>
            <a:picLocks noChangeAspect="1" noChangeArrowheads="1" noCrop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594995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1692275" y="2492375"/>
            <a:ext cx="4464050" cy="0"/>
          </a:xfrm>
          <a:prstGeom prst="line">
            <a:avLst/>
          </a:prstGeom>
          <a:noFill/>
          <a:ln w="5715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utoUpdateAnimBg="0"/>
      <p:bldP spid="143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7388" y="60325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1835150" y="620713"/>
          <a:ext cx="57594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546100" progId="Equation.DSMT4">
                  <p:embed/>
                </p:oleObj>
              </mc:Choice>
              <mc:Fallback>
                <p:oleObj name="Equation" r:id="rId2" imgW="23114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57594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84213" y="1577975"/>
          <a:ext cx="3311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215806" progId="Equation.DSMT4">
                  <p:embed/>
                </p:oleObj>
              </mc:Choice>
              <mc:Fallback>
                <p:oleObj name="Equation" r:id="rId4" imgW="118058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77975"/>
                        <a:ext cx="33115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43130"/>
              </p:ext>
            </p:extLst>
          </p:nvPr>
        </p:nvGraphicFramePr>
        <p:xfrm>
          <a:off x="437726" y="2162804"/>
          <a:ext cx="24050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28600" progId="Equation.3">
                  <p:embed/>
                </p:oleObj>
              </mc:Choice>
              <mc:Fallback>
                <p:oleObj name="Equation" r:id="rId6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26" y="2162804"/>
                        <a:ext cx="24050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51634"/>
              </p:ext>
            </p:extLst>
          </p:nvPr>
        </p:nvGraphicFramePr>
        <p:xfrm>
          <a:off x="3123407" y="2123827"/>
          <a:ext cx="49069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500" imgH="279400" progId="Equation.DSMT4">
                  <p:embed/>
                </p:oleObj>
              </mc:Choice>
              <mc:Fallback>
                <p:oleObj name="Equation" r:id="rId8" imgW="196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407" y="2123827"/>
                        <a:ext cx="49069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9907"/>
              </p:ext>
            </p:extLst>
          </p:nvPr>
        </p:nvGraphicFramePr>
        <p:xfrm>
          <a:off x="253776" y="4164955"/>
          <a:ext cx="29479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29810" imgH="203112" progId="Equation.DSMT4">
                  <p:embed/>
                </p:oleObj>
              </mc:Choice>
              <mc:Fallback>
                <p:oleObj name="Equation" r:id="rId10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6" y="4164955"/>
                        <a:ext cx="29479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89774"/>
              </p:ext>
            </p:extLst>
          </p:nvPr>
        </p:nvGraphicFramePr>
        <p:xfrm>
          <a:off x="482428" y="2806694"/>
          <a:ext cx="42084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8367" imgH="266584" progId="Equation.3">
                  <p:embed/>
                </p:oleObj>
              </mc:Choice>
              <mc:Fallback>
                <p:oleObj name="Equation" r:id="rId12" imgW="168836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8" y="2806694"/>
                        <a:ext cx="420846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42004"/>
              </p:ext>
            </p:extLst>
          </p:nvPr>
        </p:nvGraphicFramePr>
        <p:xfrm>
          <a:off x="4701758" y="2626995"/>
          <a:ext cx="41132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DSMT4">
                  <p:embed/>
                </p:oleObj>
              </mc:Choice>
              <mc:Fallback>
                <p:oleObj name="Equation" r:id="rId14" imgW="1650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758" y="2626995"/>
                        <a:ext cx="41132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15937" y="5239790"/>
            <a:ext cx="5524500" cy="461963"/>
            <a:chOff x="272" y="3810"/>
            <a:chExt cx="3480" cy="291"/>
          </a:xfrm>
        </p:grpSpPr>
        <p:sp>
          <p:nvSpPr>
            <p:cNvPr id="13338" name="Rectangle 17"/>
            <p:cNvSpPr>
              <a:spLocks noChangeArrowheads="1"/>
            </p:cNvSpPr>
            <p:nvPr/>
          </p:nvSpPr>
          <p:spPr bwMode="auto">
            <a:xfrm>
              <a:off x="3320" y="3842"/>
              <a:ext cx="4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  <a:latin typeface="宋体" charset="-122"/>
                </a:rPr>
                <a:t>分布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39" name="Rectangle 18"/>
            <p:cNvSpPr>
              <a:spLocks noChangeArrowheads="1"/>
            </p:cNvSpPr>
            <p:nvPr/>
          </p:nvSpPr>
          <p:spPr bwMode="auto">
            <a:xfrm>
              <a:off x="2822" y="3842"/>
              <a:ext cx="2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 dirty="0">
                  <a:solidFill>
                    <a:srgbClr val="990033"/>
                  </a:solidFill>
                  <a:latin typeface="宋体" charset="-122"/>
                </a:rPr>
                <a:t>的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3340" name="Rectangle 19"/>
            <p:cNvSpPr>
              <a:spLocks noChangeArrowheads="1"/>
            </p:cNvSpPr>
            <p:nvPr/>
          </p:nvSpPr>
          <p:spPr bwMode="auto">
            <a:xfrm>
              <a:off x="1285" y="3842"/>
              <a:ext cx="12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 dirty="0">
                  <a:solidFill>
                    <a:srgbClr val="990033"/>
                  </a:solidFill>
                  <a:latin typeface="宋体" charset="-122"/>
                </a:rPr>
                <a:t>服从自由度为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3341" name="Rectangle 20"/>
            <p:cNvSpPr>
              <a:spLocks noChangeArrowheads="1"/>
            </p:cNvSpPr>
            <p:nvPr/>
          </p:nvSpPr>
          <p:spPr bwMode="auto">
            <a:xfrm>
              <a:off x="272" y="3842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  <a:latin typeface="宋体" charset="-122"/>
                </a:rPr>
                <a:t>称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42" name="Rectangle 21"/>
            <p:cNvSpPr>
              <a:spLocks noChangeArrowheads="1"/>
            </p:cNvSpPr>
            <p:nvPr/>
          </p:nvSpPr>
          <p:spPr bwMode="auto">
            <a:xfrm>
              <a:off x="3246" y="381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43" name="Rectangle 22"/>
            <p:cNvSpPr>
              <a:spLocks noChangeArrowheads="1"/>
            </p:cNvSpPr>
            <p:nvPr/>
          </p:nvSpPr>
          <p:spPr bwMode="auto">
            <a:xfrm>
              <a:off x="1210" y="381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44" name="Rectangle 23"/>
            <p:cNvSpPr>
              <a:spLocks noChangeArrowheads="1"/>
            </p:cNvSpPr>
            <p:nvPr/>
          </p:nvSpPr>
          <p:spPr bwMode="auto">
            <a:xfrm>
              <a:off x="719" y="381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45" name="Rectangle 24"/>
            <p:cNvSpPr>
              <a:spLocks noChangeArrowheads="1"/>
            </p:cNvSpPr>
            <p:nvPr/>
          </p:nvSpPr>
          <p:spPr bwMode="auto">
            <a:xfrm>
              <a:off x="2631" y="383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 dirty="0">
                  <a:solidFill>
                    <a:srgbClr val="990033"/>
                  </a:solidFill>
                </a:rPr>
                <a:t>2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3346" name="Rectangle 25"/>
            <p:cNvSpPr>
              <a:spLocks noChangeArrowheads="1"/>
            </p:cNvSpPr>
            <p:nvPr/>
          </p:nvSpPr>
          <p:spPr bwMode="auto">
            <a:xfrm>
              <a:off x="3072" y="38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 i="1">
                  <a:solidFill>
                    <a:srgbClr val="990033"/>
                  </a:solidFill>
                  <a:latin typeface="Symbol" pitchFamily="18" charset="2"/>
                </a:rPr>
                <a:t>c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3347" name="Rectangle 26"/>
            <p:cNvSpPr>
              <a:spLocks noChangeArrowheads="1"/>
            </p:cNvSpPr>
            <p:nvPr/>
          </p:nvSpPr>
          <p:spPr bwMode="auto">
            <a:xfrm>
              <a:off x="1018" y="383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 i="1">
                  <a:solidFill>
                    <a:srgbClr val="990033"/>
                  </a:solidFill>
                </a:rPr>
                <a:t>Y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3348" name="Rectangle 27"/>
            <p:cNvSpPr>
              <a:spLocks noChangeArrowheads="1"/>
            </p:cNvSpPr>
            <p:nvPr/>
          </p:nvSpPr>
          <p:spPr bwMode="auto">
            <a:xfrm>
              <a:off x="515" y="3835"/>
              <a:ext cx="1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b="1" i="1">
                  <a:solidFill>
                    <a:srgbClr val="990033"/>
                  </a:solidFill>
                </a:rPr>
                <a:t>X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13349" name="Rectangle 28"/>
            <p:cNvSpPr>
              <a:spLocks noChangeArrowheads="1"/>
            </p:cNvSpPr>
            <p:nvPr/>
          </p:nvSpPr>
          <p:spPr bwMode="auto">
            <a:xfrm>
              <a:off x="853" y="3810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  <a:latin typeface="Symbol" pitchFamily="18" charset="2"/>
                </a:rPr>
                <a:t>+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grpSp>
        <p:nvGrpSpPr>
          <p:cNvPr id="13323" name="Group 37"/>
          <p:cNvGrpSpPr>
            <a:grpSpLocks/>
          </p:cNvGrpSpPr>
          <p:nvPr/>
        </p:nvGrpSpPr>
        <p:grpSpPr bwMode="auto">
          <a:xfrm>
            <a:off x="579438" y="692944"/>
            <a:ext cx="1114425" cy="431800"/>
            <a:chOff x="2264" y="642"/>
            <a:chExt cx="702" cy="272"/>
          </a:xfrm>
        </p:grpSpPr>
        <p:sp>
          <p:nvSpPr>
            <p:cNvPr id="13332" name="Rectangle 31"/>
            <p:cNvSpPr>
              <a:spLocks noChangeArrowheads="1"/>
            </p:cNvSpPr>
            <p:nvPr/>
          </p:nvSpPr>
          <p:spPr bwMode="auto">
            <a:xfrm>
              <a:off x="2858" y="64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</a:rPr>
                <a:t>5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33" name="Rectangle 32"/>
            <p:cNvSpPr>
              <a:spLocks noChangeArrowheads="1"/>
            </p:cNvSpPr>
            <p:nvPr/>
          </p:nvSpPr>
          <p:spPr bwMode="auto">
            <a:xfrm>
              <a:off x="2678" y="64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34" name="Rectangle 33"/>
            <p:cNvSpPr>
              <a:spLocks noChangeArrowheads="1"/>
            </p:cNvSpPr>
            <p:nvPr/>
          </p:nvSpPr>
          <p:spPr bwMode="auto">
            <a:xfrm>
              <a:off x="2499" y="64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35" name="Rectangle 34"/>
            <p:cNvSpPr>
              <a:spLocks noChangeArrowheads="1"/>
            </p:cNvSpPr>
            <p:nvPr/>
          </p:nvSpPr>
          <p:spPr bwMode="auto">
            <a:xfrm>
              <a:off x="2798" y="648"/>
              <a:ext cx="5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3336" name="Rectangle 35"/>
            <p:cNvSpPr>
              <a:spLocks noChangeArrowheads="1"/>
            </p:cNvSpPr>
            <p:nvPr/>
          </p:nvSpPr>
          <p:spPr bwMode="auto">
            <a:xfrm>
              <a:off x="2619" y="648"/>
              <a:ext cx="5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 i="1" dirty="0">
                  <a:solidFill>
                    <a:srgbClr val="990033"/>
                  </a:solidFill>
                </a:rPr>
                <a:t>.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3337" name="Rectangle 36"/>
            <p:cNvSpPr>
              <a:spLocks noChangeArrowheads="1"/>
            </p:cNvSpPr>
            <p:nvPr/>
          </p:nvSpPr>
          <p:spPr bwMode="auto">
            <a:xfrm>
              <a:off x="2264" y="655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700" b="1">
                  <a:solidFill>
                    <a:srgbClr val="990033"/>
                  </a:solidFill>
                  <a:latin typeface="宋体" charset="-122"/>
                </a:rPr>
                <a:t>例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graphicFrame>
        <p:nvGraphicFramePr>
          <p:cNvPr id="317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9613"/>
              </p:ext>
            </p:extLst>
          </p:nvPr>
        </p:nvGraphicFramePr>
        <p:xfrm>
          <a:off x="4938713" y="3752016"/>
          <a:ext cx="1708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85502" imgH="177723" progId="Equation.3">
                  <p:embed/>
                </p:oleObj>
              </mc:Choice>
              <mc:Fallback>
                <p:oleObj name="公式" r:id="rId16" imgW="68550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752016"/>
                        <a:ext cx="1708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569253"/>
              </p:ext>
            </p:extLst>
          </p:nvPr>
        </p:nvGraphicFramePr>
        <p:xfrm>
          <a:off x="4103688" y="1505926"/>
          <a:ext cx="48815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17700" imgH="279400" progId="Equation.DSMT4">
                  <p:embed/>
                </p:oleObj>
              </mc:Choice>
              <mc:Fallback>
                <p:oleObj name="Equation" r:id="rId18" imgW="1917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505926"/>
                        <a:ext cx="48815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54010"/>
              </p:ext>
            </p:extLst>
          </p:nvPr>
        </p:nvGraphicFramePr>
        <p:xfrm>
          <a:off x="734789" y="4634904"/>
          <a:ext cx="4775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16868" imgH="253890" progId="Equation.DSMT4">
                  <p:embed/>
                </p:oleObj>
              </mc:Choice>
              <mc:Fallback>
                <p:oleObj name="Equation" r:id="rId20" imgW="191686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89" y="4634904"/>
                        <a:ext cx="4775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95613"/>
              </p:ext>
            </p:extLst>
          </p:nvPr>
        </p:nvGraphicFramePr>
        <p:xfrm>
          <a:off x="5509989" y="4652317"/>
          <a:ext cx="7207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713" imgH="152268" progId="Equation.DSMT4">
                  <p:embed/>
                </p:oleObj>
              </mc:Choice>
              <mc:Fallback>
                <p:oleObj name="Equation" r:id="rId22" imgW="215713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9989" y="4652317"/>
                        <a:ext cx="7207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26515"/>
              </p:ext>
            </p:extLst>
          </p:nvPr>
        </p:nvGraphicFramePr>
        <p:xfrm>
          <a:off x="6086251" y="4195216"/>
          <a:ext cx="2684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190440" progId="Equation.DSMT4">
                  <p:embed/>
                </p:oleObj>
              </mc:Choice>
              <mc:Fallback>
                <p:oleObj name="Equation" r:id="rId24" imgW="1028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251" y="4195216"/>
                        <a:ext cx="2684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23340"/>
              </p:ext>
            </p:extLst>
          </p:nvPr>
        </p:nvGraphicFramePr>
        <p:xfrm>
          <a:off x="7968651" y="2208941"/>
          <a:ext cx="6016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1091" imgH="164957" progId="Equation.DSMT4">
                  <p:embed/>
                </p:oleObj>
              </mc:Choice>
              <mc:Fallback>
                <p:oleObj name="Equation" r:id="rId26" imgW="241091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651" y="2208941"/>
                        <a:ext cx="6016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0865"/>
              </p:ext>
            </p:extLst>
          </p:nvPr>
        </p:nvGraphicFramePr>
        <p:xfrm>
          <a:off x="3371626" y="4149080"/>
          <a:ext cx="27828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66337" imgH="203112" progId="Equation.DSMT4">
                  <p:embed/>
                </p:oleObj>
              </mc:Choice>
              <mc:Fallback>
                <p:oleObj name="Equation" r:id="rId28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626" y="4149080"/>
                        <a:ext cx="27828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89" name="Picture 45" descr="u=4071768608,2259633986&amp;fm=0&amp;gp=0"/>
          <p:cNvPicPr>
            <a:picLocks noChangeAspect="1" noChangeArrowheads="1" noCrop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83" y="5805264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5245101" y="3703320"/>
            <a:ext cx="3415507" cy="0"/>
          </a:xfrm>
          <a:prstGeom prst="line">
            <a:avLst/>
          </a:prstGeom>
          <a:noFill/>
          <a:ln w="5715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B05F54FC-B312-9959-3B82-605C4009D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92758"/>
              </p:ext>
            </p:extLst>
          </p:nvPr>
        </p:nvGraphicFramePr>
        <p:xfrm>
          <a:off x="515937" y="5685681"/>
          <a:ext cx="707866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051080" imgH="457200" progId="Equation.DSMT4">
                  <p:embed/>
                </p:oleObj>
              </mc:Choice>
              <mc:Fallback>
                <p:oleObj name="Equation" r:id="rId31" imgW="4051080" imgH="457200" progId="Equation.DSMT4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" y="5685681"/>
                        <a:ext cx="7078663" cy="73501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7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77733"/>
              </p:ext>
            </p:extLst>
          </p:nvPr>
        </p:nvGraphicFramePr>
        <p:xfrm>
          <a:off x="611560" y="692696"/>
          <a:ext cx="7920880" cy="125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700" imgH="635000" progId="Equation.3">
                  <p:embed/>
                </p:oleObj>
              </mc:Choice>
              <mc:Fallback>
                <p:oleObj name="Equation" r:id="rId2" imgW="38227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92696"/>
                        <a:ext cx="7920880" cy="125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507282" y="692696"/>
            <a:ext cx="968374" cy="390525"/>
            <a:chOff x="25" y="406"/>
            <a:chExt cx="610" cy="246"/>
          </a:xfrm>
        </p:grpSpPr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534" y="406"/>
              <a:ext cx="10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dirty="0">
                  <a:solidFill>
                    <a:srgbClr val="990033"/>
                  </a:solidFill>
                </a:rPr>
                <a:t>6</a:t>
              </a:r>
              <a:endParaRPr lang="zh-CN" altLang="en-US" dirty="0">
                <a:solidFill>
                  <a:srgbClr val="990033"/>
                </a:solidFill>
              </a:endParaRPr>
            </a:p>
          </p:txBody>
        </p:sp>
        <p:sp>
          <p:nvSpPr>
            <p:cNvPr id="16399" name="Rectangle 7"/>
            <p:cNvSpPr>
              <a:spLocks noChangeArrowheads="1"/>
            </p:cNvSpPr>
            <p:nvPr/>
          </p:nvSpPr>
          <p:spPr bwMode="auto">
            <a:xfrm>
              <a:off x="380" y="406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6400" name="Rectangle 8"/>
            <p:cNvSpPr>
              <a:spLocks noChangeArrowheads="1"/>
            </p:cNvSpPr>
            <p:nvPr/>
          </p:nvSpPr>
          <p:spPr bwMode="auto">
            <a:xfrm>
              <a:off x="226" y="406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6401" name="Rectangle 9"/>
            <p:cNvSpPr>
              <a:spLocks noChangeArrowheads="1"/>
            </p:cNvSpPr>
            <p:nvPr/>
          </p:nvSpPr>
          <p:spPr bwMode="auto">
            <a:xfrm>
              <a:off x="482" y="406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6402" name="Rectangle 10"/>
            <p:cNvSpPr>
              <a:spLocks noChangeArrowheads="1"/>
            </p:cNvSpPr>
            <p:nvPr/>
          </p:nvSpPr>
          <p:spPr bwMode="auto">
            <a:xfrm>
              <a:off x="329" y="406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6403" name="Rectangle 11"/>
            <p:cNvSpPr>
              <a:spLocks noChangeArrowheads="1"/>
            </p:cNvSpPr>
            <p:nvPr/>
          </p:nvSpPr>
          <p:spPr bwMode="auto">
            <a:xfrm>
              <a:off x="25" y="412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500" b="1">
                  <a:solidFill>
                    <a:srgbClr val="990033"/>
                  </a:solidFill>
                  <a:latin typeface="宋体" charset="-122"/>
                </a:rPr>
                <a:t>例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51520" y="1988840"/>
            <a:ext cx="103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33"/>
                </a:solidFill>
              </a:rPr>
              <a:t>解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08880"/>
              </p:ext>
            </p:extLst>
          </p:nvPr>
        </p:nvGraphicFramePr>
        <p:xfrm>
          <a:off x="972121" y="1847106"/>
          <a:ext cx="4584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369" imgH="444307" progId="Equation.3">
                  <p:embed/>
                </p:oleObj>
              </mc:Choice>
              <mc:Fallback>
                <p:oleObj name="Equation" r:id="rId4" imgW="21453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121" y="1847106"/>
                        <a:ext cx="4584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83465"/>
              </p:ext>
            </p:extLst>
          </p:nvPr>
        </p:nvGraphicFramePr>
        <p:xfrm>
          <a:off x="5436022" y="1844824"/>
          <a:ext cx="3473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4895" imgH="406224" progId="Equation.3">
                  <p:embed/>
                </p:oleObj>
              </mc:Choice>
              <mc:Fallback>
                <p:oleObj name="Equation" r:id="rId6" imgW="16248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22" y="1844824"/>
                        <a:ext cx="3473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70257"/>
              </p:ext>
            </p:extLst>
          </p:nvPr>
        </p:nvGraphicFramePr>
        <p:xfrm>
          <a:off x="1791643" y="2748087"/>
          <a:ext cx="18732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431800" progId="Equation.3">
                  <p:embed/>
                </p:oleObj>
              </mc:Choice>
              <mc:Fallback>
                <p:oleObj name="Equation" r:id="rId8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43" y="2748087"/>
                        <a:ext cx="18732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96581"/>
              </p:ext>
            </p:extLst>
          </p:nvPr>
        </p:nvGraphicFramePr>
        <p:xfrm>
          <a:off x="3663305" y="2729037"/>
          <a:ext cx="1628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669" imgH="406224" progId="Equation.3">
                  <p:embed/>
                </p:oleObj>
              </mc:Choice>
              <mc:Fallback>
                <p:oleObj name="Equation" r:id="rId10" imgW="7616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305" y="2729037"/>
                        <a:ext cx="16287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35111"/>
              </p:ext>
            </p:extLst>
          </p:nvPr>
        </p:nvGraphicFramePr>
        <p:xfrm>
          <a:off x="1113433" y="3624963"/>
          <a:ext cx="3937869" cy="79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5369" imgH="444307" progId="Equation.3">
                  <p:embed/>
                </p:oleObj>
              </mc:Choice>
              <mc:Fallback>
                <p:oleObj name="Equation" r:id="rId12" imgW="21453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433" y="3624963"/>
                        <a:ext cx="3937869" cy="793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20687"/>
              </p:ext>
            </p:extLst>
          </p:nvPr>
        </p:nvGraphicFramePr>
        <p:xfrm>
          <a:off x="525563" y="4326433"/>
          <a:ext cx="3636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800" imgH="406400" progId="Equation.3">
                  <p:embed/>
                </p:oleObj>
              </mc:Choice>
              <mc:Fallback>
                <p:oleObj name="Equation" r:id="rId14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63" y="4326433"/>
                        <a:ext cx="36369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181885"/>
              </p:ext>
            </p:extLst>
          </p:nvPr>
        </p:nvGraphicFramePr>
        <p:xfrm>
          <a:off x="4251425" y="4293096"/>
          <a:ext cx="20351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52087" imgH="431613" progId="Equation.3">
                  <p:embed/>
                </p:oleObj>
              </mc:Choice>
              <mc:Fallback>
                <p:oleObj name="Equation" r:id="rId16" imgW="95208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425" y="4293096"/>
                        <a:ext cx="20351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38261"/>
              </p:ext>
            </p:extLst>
          </p:nvPr>
        </p:nvGraphicFramePr>
        <p:xfrm>
          <a:off x="6273900" y="4326433"/>
          <a:ext cx="23891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17115" imgH="406224" progId="Equation.3">
                  <p:embed/>
                </p:oleObj>
              </mc:Choice>
              <mc:Fallback>
                <p:oleObj name="Equation" r:id="rId18" imgW="111711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900" y="4326433"/>
                        <a:ext cx="23891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09" name="Picture 21" descr="u=4071768608,2259633986&amp;fm=0&amp;gp=0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890" y="5830953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68312" y="5229200"/>
            <a:ext cx="8135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u="sng" dirty="0">
                <a:solidFill>
                  <a:srgbClr val="C00000"/>
                </a:solidFill>
              </a:rPr>
              <a:t>求算术平均不改变均值</a:t>
            </a:r>
            <a:r>
              <a:rPr lang="en-US" altLang="zh-CN" u="sng" dirty="0">
                <a:solidFill>
                  <a:srgbClr val="C00000"/>
                </a:solidFill>
              </a:rPr>
              <a:t>, </a:t>
            </a:r>
            <a:r>
              <a:rPr lang="zh-CN" altLang="en-US" u="sng" dirty="0">
                <a:solidFill>
                  <a:srgbClr val="C00000"/>
                </a:solidFill>
              </a:rPr>
              <a:t>降低误差</a:t>
            </a:r>
            <a:r>
              <a:rPr lang="en-US" altLang="zh-CN" dirty="0"/>
              <a:t>. </a:t>
            </a:r>
            <a:r>
              <a:rPr lang="zh-CN" altLang="en-US" dirty="0"/>
              <a:t>对物理量的测量通常要重复多次再取其平均也是根据这个模型</a:t>
            </a:r>
            <a:r>
              <a:rPr lang="en-US" altLang="zh-CN" dirty="0"/>
              <a:t>. </a:t>
            </a:r>
            <a:r>
              <a:rPr lang="zh-CN" altLang="en-US" dirty="0"/>
              <a:t>直观上</a:t>
            </a:r>
            <a:r>
              <a:rPr lang="en-US" altLang="zh-CN" dirty="0"/>
              <a:t>, </a:t>
            </a:r>
            <a:r>
              <a:rPr lang="zh-CN" altLang="en-US" dirty="0"/>
              <a:t>误差有正有负</a:t>
            </a:r>
            <a:r>
              <a:rPr lang="en-US" altLang="zh-CN" dirty="0"/>
              <a:t>, </a:t>
            </a:r>
            <a:r>
              <a:rPr lang="zh-CN" altLang="en-US" u="sng" dirty="0">
                <a:solidFill>
                  <a:srgbClr val="C00000"/>
                </a:solidFill>
              </a:rPr>
              <a:t>取平均则相互抵消</a:t>
            </a:r>
            <a:r>
              <a:rPr lang="en-US" altLang="zh-CN" dirty="0"/>
              <a:t>, </a:t>
            </a:r>
            <a:r>
              <a:rPr lang="zh-CN" altLang="en-US" dirty="0"/>
              <a:t>有利于得到物理量的真值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70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utoUpdateAnimBg="0"/>
      <p:bldP spid="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9" name="Picture 21" descr="u=4071768608,2259633986&amp;fm=0&amp;gp=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5830383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79512" y="620688"/>
            <a:ext cx="88501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u="sng" dirty="0">
                <a:solidFill>
                  <a:srgbClr val="C00000"/>
                </a:solidFill>
              </a:rPr>
              <a:t>信号</a:t>
            </a:r>
            <a:r>
              <a:rPr lang="en-US" altLang="zh-CN" u="sng" dirty="0">
                <a:solidFill>
                  <a:srgbClr val="C00000"/>
                </a:solidFill>
              </a:rPr>
              <a:t>-</a:t>
            </a:r>
            <a:r>
              <a:rPr lang="zh-CN" altLang="en-US" u="sng" dirty="0">
                <a:solidFill>
                  <a:srgbClr val="C00000"/>
                </a:solidFill>
              </a:rPr>
              <a:t>噪声模型</a:t>
            </a:r>
            <a:r>
              <a:rPr lang="en-US" altLang="zh-CN" dirty="0"/>
              <a:t>: </a:t>
            </a:r>
            <a:r>
              <a:rPr lang="zh-CN" altLang="en-US" dirty="0"/>
              <a:t>在当代通信理论中</a:t>
            </a:r>
            <a:r>
              <a:rPr lang="en-US" altLang="zh-CN" dirty="0"/>
              <a:t>, </a:t>
            </a:r>
            <a:r>
              <a:rPr lang="zh-CN" altLang="en-US" dirty="0"/>
              <a:t>我们关心的是未知信号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信号在传输过程中不可避免地受到噪声</a:t>
            </a:r>
            <a:r>
              <a:rPr lang="en-US" altLang="zh-CN" i="1" dirty="0"/>
              <a:t>N</a:t>
            </a:r>
            <a:r>
              <a:rPr lang="zh-CN" altLang="en-US" dirty="0"/>
              <a:t>的随机干扰</a:t>
            </a:r>
            <a:r>
              <a:rPr lang="en-US" altLang="zh-CN" dirty="0"/>
              <a:t>, </a:t>
            </a:r>
            <a:r>
              <a:rPr lang="zh-CN" altLang="en-US" dirty="0"/>
              <a:t>因此我们接收到的是受到随机干扰的观察值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它们满足如下模型</a:t>
            </a:r>
            <a:r>
              <a:rPr lang="en-US" altLang="zh-CN" dirty="0"/>
              <a:t>:  </a:t>
            </a:r>
            <a:r>
              <a:rPr lang="en-US" altLang="zh-CN" i="1" dirty="0"/>
              <a:t>Y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dirty="0"/>
              <a:t>+</a:t>
            </a:r>
            <a:r>
              <a:rPr lang="en-US" altLang="zh-CN" i="1" dirty="0"/>
              <a:t>N</a:t>
            </a:r>
            <a:r>
              <a:rPr lang="en-US" altLang="zh-CN" dirty="0"/>
              <a:t>                                             </a:t>
            </a:r>
            <a:endParaRPr lang="en-US" altLang="zh-CN" i="1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11560" y="1839420"/>
            <a:ext cx="88501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/>
              <a:t>       为了正确恢复信号</a:t>
            </a:r>
            <a:r>
              <a:rPr lang="en-US" altLang="zh-CN" b="1" i="1" dirty="0"/>
              <a:t>S</a:t>
            </a:r>
            <a:r>
              <a:rPr lang="en-US" altLang="zh-CN" b="1" dirty="0"/>
              <a:t>, </a:t>
            </a:r>
            <a:r>
              <a:rPr lang="zh-CN" altLang="en-US" b="1" dirty="0"/>
              <a:t>通常的做法是进行重复观察得到观察值</a:t>
            </a:r>
            <a:r>
              <a:rPr lang="en-US" altLang="zh-CN" i="1" dirty="0"/>
              <a:t>Y</a:t>
            </a:r>
            <a:r>
              <a:rPr lang="en-US" altLang="zh-CN" baseline="-25000" dirty="0"/>
              <a:t>1 </a:t>
            </a:r>
            <a:r>
              <a:rPr lang="en-US" altLang="zh-CN" dirty="0"/>
              <a:t>,…,</a:t>
            </a:r>
            <a:r>
              <a:rPr lang="en-US" altLang="zh-CN" b="1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</a:t>
            </a:r>
            <a:r>
              <a:rPr lang="zh-CN" altLang="en-US" dirty="0"/>
              <a:t>并对它们作平均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5994"/>
              </p:ext>
            </p:extLst>
          </p:nvPr>
        </p:nvGraphicFramePr>
        <p:xfrm>
          <a:off x="3707904" y="2276872"/>
          <a:ext cx="3384376" cy="85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431640" progId="Equation.DSMT4">
                  <p:embed/>
                </p:oleObj>
              </mc:Choice>
              <mc:Fallback>
                <p:oleObj name="Equation" r:id="rId3" imgW="16380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276872"/>
                        <a:ext cx="3384376" cy="854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79512" y="3111351"/>
            <a:ext cx="76980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/>
              <a:t>若假定噪声</a:t>
            </a:r>
            <a:r>
              <a:rPr lang="en-US" altLang="zh-CN" i="1" dirty="0"/>
              <a:t>N</a:t>
            </a:r>
            <a:r>
              <a:rPr lang="en-US" altLang="zh-CN" baseline="-25000" dirty="0"/>
              <a:t>1 </a:t>
            </a:r>
            <a:r>
              <a:rPr lang="en-US" altLang="zh-CN" dirty="0"/>
              <a:t>,…, 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独立同分布</a:t>
            </a:r>
            <a:r>
              <a:rPr lang="en-US" altLang="zh-CN" dirty="0"/>
              <a:t>, </a:t>
            </a:r>
            <a:r>
              <a:rPr lang="zh-CN" altLang="en-US" dirty="0"/>
              <a:t>均值为</a:t>
            </a:r>
            <a:r>
              <a:rPr lang="en-US" altLang="zh-CN" dirty="0"/>
              <a:t>0, </a:t>
            </a:r>
            <a:r>
              <a:rPr lang="zh-CN" altLang="en-US" dirty="0"/>
              <a:t>方差为</a:t>
            </a:r>
            <a:r>
              <a:rPr lang="el-GR" altLang="zh-CN" dirty="0"/>
              <a:t>σ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en-US" altLang="zh-CN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06282"/>
              </p:ext>
            </p:extLst>
          </p:nvPr>
        </p:nvGraphicFramePr>
        <p:xfrm>
          <a:off x="3167844" y="3435446"/>
          <a:ext cx="2232248" cy="8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444240" progId="Equation.DSMT4">
                  <p:embed/>
                </p:oleObj>
              </mc:Choice>
              <mc:Fallback>
                <p:oleObj name="Equation" r:id="rId5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3435446"/>
                        <a:ext cx="2232248" cy="836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23528" y="4254187"/>
            <a:ext cx="8166620" cy="830997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/>
              <a:t>       经过处理噪声方差降为原来的</a:t>
            </a:r>
            <a:r>
              <a:rPr lang="en-US" altLang="zh-CN" dirty="0"/>
              <a:t>1/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从而大大提高了信号对噪声的功率比</a:t>
            </a:r>
            <a:r>
              <a:rPr lang="en-US" altLang="zh-CN" dirty="0"/>
              <a:t>, </a:t>
            </a:r>
            <a:r>
              <a:rPr lang="zh-CN" altLang="en-US" dirty="0"/>
              <a:t>可以实现强噪声背景下弱信号的接收</a:t>
            </a:r>
            <a:r>
              <a:rPr lang="en-US" altLang="zh-CN" dirty="0"/>
              <a:t>.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9458"/>
              </p:ext>
            </p:extLst>
          </p:nvPr>
        </p:nvGraphicFramePr>
        <p:xfrm>
          <a:off x="7020272" y="2284137"/>
          <a:ext cx="1768194" cy="84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431640" progId="Equation.DSMT4">
                  <p:embed/>
                </p:oleObj>
              </mc:Choice>
              <mc:Fallback>
                <p:oleObj name="Equation" r:id="rId7" imgW="85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284137"/>
                        <a:ext cx="1768194" cy="84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23528" y="5017239"/>
            <a:ext cx="8136904" cy="150810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/>
              <a:t>       </a:t>
            </a:r>
            <a:r>
              <a:rPr lang="zh-CN" altLang="en-US" sz="2200" b="1" dirty="0"/>
              <a:t>在石油地球物理勘探中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目前最有效的方法是人工地震法</a:t>
            </a:r>
            <a:r>
              <a:rPr lang="en-US" altLang="zh-CN" sz="2200" b="1" dirty="0"/>
              <a:t>. </a:t>
            </a:r>
            <a:r>
              <a:rPr lang="zh-CN" altLang="en-US" sz="2200" b="1" dirty="0"/>
              <a:t>利用阵列布置的检波器收到的信号既有地层结构的信息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也混有多种无用的噪声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通过各种校正后的叠加以还原信息的工作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正在全世界的许多超大型计算日夜进行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9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5" grpId="0" autoUpdateAnimBg="0"/>
      <p:bldP spid="27" grpId="0" animBg="1" autoUpdateAnimBg="0"/>
      <p:bldP spid="2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2650"/>
            <a:ext cx="6850335" cy="472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75230"/>
            <a:ext cx="7845102" cy="110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6B0C47-71FF-FB1B-4CAE-BAA8D662B4C7}"/>
              </a:ext>
            </a:extLst>
          </p:cNvPr>
          <p:cNvSpPr txBox="1"/>
          <p:nvPr/>
        </p:nvSpPr>
        <p:spPr>
          <a:xfrm>
            <a:off x="161510" y="692696"/>
            <a:ext cx="8946994" cy="572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600" dirty="0"/>
              <a:t>       总之,随机现象具有不确定性, 因此随机变量具有正的方差可以说是这种不确定性的反映, 是其固有的特征, 在许多情况下, 人们希望减少不确定性, 降低方差, 这一般通过三种途径实现</a:t>
            </a:r>
            <a:r>
              <a:rPr lang="en-US" altLang="zh-CN" sz="2600" dirty="0"/>
              <a:t>: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600" dirty="0"/>
              <a:t>        </a:t>
            </a:r>
            <a:r>
              <a:rPr lang="zh-CN" altLang="en-US" sz="2600" u="sng" dirty="0">
                <a:solidFill>
                  <a:srgbClr val="C00000"/>
                </a:solidFill>
              </a:rPr>
              <a:t>一是降低本身的变差;二是通过平均; 三是加大观测次数</a:t>
            </a:r>
            <a:r>
              <a:rPr lang="en-US" altLang="zh-CN" sz="2600" dirty="0"/>
              <a:t>. 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600" dirty="0"/>
              <a:t>        对于许多服务行业, 过分集中的客流难于应付, 例如车站、银行、食堂和旅游观光地等等, 因此采取了各种减少拥挤的办法, 无非是为了增大客人到达时刻的方差</a:t>
            </a:r>
            <a:r>
              <a:rPr lang="en-US" altLang="zh-CN" sz="2600" dirty="0"/>
              <a:t>.  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600" dirty="0"/>
              <a:t>       </a:t>
            </a:r>
            <a:r>
              <a:rPr lang="zh-CN" altLang="en-US" sz="2600" dirty="0"/>
              <a:t>以前讲过,各种机会游戏都是人们创造的随机现象,从而也就创造了各种方差.</a:t>
            </a:r>
            <a:r>
              <a:rPr lang="en-US" altLang="zh-CN" sz="2600" dirty="0"/>
              <a:t> </a:t>
            </a:r>
            <a:r>
              <a:rPr lang="zh-CN" altLang="en-US" sz="2600" dirty="0"/>
              <a:t>有时为了追求刺激,还特意加大方差.彩票就是例子: 绝大部分彩民一无所得,个别幸运儿成为百万富翁</a:t>
            </a:r>
            <a:r>
              <a:rPr lang="en-US" altLang="zh-CN" sz="2600" dirty="0"/>
              <a:t>.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600" dirty="0"/>
              <a:t>        </a:t>
            </a:r>
            <a:r>
              <a:rPr lang="zh-CN" altLang="en-US" sz="2600" dirty="0"/>
              <a:t>统计学与决策科学中广泛采用的随机化措施也基本上可列入此类, 它们开拓了人类主动利用随机性的新局面</a:t>
            </a:r>
            <a:r>
              <a:rPr lang="en-US" altLang="zh-CN" sz="2600" dirty="0"/>
              <a:t>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933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360297"/>
              </p:ext>
            </p:extLst>
          </p:nvPr>
        </p:nvGraphicFramePr>
        <p:xfrm>
          <a:off x="1403350" y="620688"/>
          <a:ext cx="6841058" cy="100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457200" progId="Equation.3">
                  <p:embed/>
                </p:oleObj>
              </mc:Choice>
              <mc:Fallback>
                <p:oleObj name="Equation" r:id="rId2" imgW="3111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20688"/>
                        <a:ext cx="6841058" cy="1005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60475" y="2852738"/>
          <a:ext cx="58324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60600" imgH="469900" progId="Equation.3">
                  <p:embed/>
                </p:oleObj>
              </mc:Choice>
              <mc:Fallback>
                <p:oleObj name="公式" r:id="rId4" imgW="2260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852738"/>
                        <a:ext cx="58324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957388" y="4465638"/>
          <a:ext cx="50831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700" imgH="571500" progId="Equation.DSMT4">
                  <p:embed/>
                </p:oleObj>
              </mc:Choice>
              <mc:Fallback>
                <p:oleObj name="Equation" r:id="rId6" imgW="1917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465638"/>
                        <a:ext cx="50831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78296"/>
              </p:ext>
            </p:extLst>
          </p:nvPr>
        </p:nvGraphicFramePr>
        <p:xfrm>
          <a:off x="1830388" y="5554663"/>
          <a:ext cx="4613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393700" progId="Equation.DSMT4">
                  <p:embed/>
                </p:oleObj>
              </mc:Choice>
              <mc:Fallback>
                <p:oleObj name="Equation" r:id="rId8" imgW="1752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5554663"/>
                        <a:ext cx="46132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6372225" y="5437188"/>
          <a:ext cx="1374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558" imgH="444307" progId="Equation.3">
                  <p:embed/>
                </p:oleObj>
              </mc:Choice>
              <mc:Fallback>
                <p:oleObj name="Equation" r:id="rId10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437188"/>
                        <a:ext cx="13747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835150" y="1593850"/>
          <a:ext cx="43926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88367" imgH="406224" progId="Equation.3">
                  <p:embed/>
                </p:oleObj>
              </mc:Choice>
              <mc:Fallback>
                <p:oleObj name="公式" r:id="rId12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93850"/>
                        <a:ext cx="43926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4" name="Group 21"/>
          <p:cNvGrpSpPr>
            <a:grpSpLocks/>
          </p:cNvGrpSpPr>
          <p:nvPr/>
        </p:nvGrpSpPr>
        <p:grpSpPr bwMode="auto">
          <a:xfrm>
            <a:off x="539750" y="585788"/>
            <a:ext cx="1060450" cy="438150"/>
            <a:chOff x="2359" y="690"/>
            <a:chExt cx="668" cy="259"/>
          </a:xfrm>
        </p:grpSpPr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2915" y="690"/>
              <a:ext cx="1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990033"/>
                  </a:solidFill>
                </a:rPr>
                <a:t>6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4350" name="Rectangle 16"/>
            <p:cNvSpPr>
              <a:spLocks noChangeArrowheads="1"/>
            </p:cNvSpPr>
            <p:nvPr/>
          </p:nvSpPr>
          <p:spPr bwMode="auto">
            <a:xfrm>
              <a:off x="2747" y="690"/>
              <a:ext cx="1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990033"/>
                  </a:solidFill>
                </a:rPr>
                <a:t>2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2579" y="690"/>
              <a:ext cx="1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990033"/>
                  </a:solidFill>
                </a:rPr>
                <a:t>4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859" y="690"/>
              <a:ext cx="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691" y="690"/>
              <a:ext cx="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 i="1">
                  <a:solidFill>
                    <a:srgbClr val="990033"/>
                  </a:solidFill>
                </a:rPr>
                <a:t>.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359" y="697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990033"/>
                  </a:solidFill>
                  <a:latin typeface="宋体" charset="-122"/>
                </a:rPr>
                <a:t>例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</p:grp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260475" y="3860800"/>
          <a:ext cx="26638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16000" imgH="419100" progId="Equation.3">
                  <p:embed/>
                </p:oleObj>
              </mc:Choice>
              <mc:Fallback>
                <p:oleObj name="公式" r:id="rId14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860800"/>
                        <a:ext cx="26638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323850" y="2378075"/>
          <a:ext cx="8451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32200" imgH="215900" progId="Equation.3">
                  <p:embed/>
                </p:oleObj>
              </mc:Choice>
              <mc:Fallback>
                <p:oleObj name="公式" r:id="rId16" imgW="3632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78075"/>
                        <a:ext cx="8451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1187450" y="4830763"/>
          <a:ext cx="6477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835" imgH="152202" progId="Equation.DSMT4">
                  <p:embed/>
                </p:oleObj>
              </mc:Choice>
              <mc:Fallback>
                <p:oleObj name="Equation" r:id="rId18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30763"/>
                        <a:ext cx="6477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1258888" y="5672138"/>
          <a:ext cx="6111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835" imgH="152202" progId="Equation.DSMT4">
                  <p:embed/>
                </p:oleObj>
              </mc:Choice>
              <mc:Fallback>
                <p:oleObj name="Equation" r:id="rId20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72138"/>
                        <a:ext cx="6111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9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0"/>
          <p:cNvGraphicFramePr>
            <a:graphicFrameLocks noChangeAspect="1"/>
          </p:cNvGraphicFramePr>
          <p:nvPr/>
        </p:nvGraphicFramePr>
        <p:xfrm>
          <a:off x="473075" y="609600"/>
          <a:ext cx="77708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457200" progId="Equation.3">
                  <p:embed/>
                </p:oleObj>
              </mc:Choice>
              <mc:Fallback>
                <p:oleObj name="Equation" r:id="rId2" imgW="335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609600"/>
                        <a:ext cx="77708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"/>
          <p:cNvGraphicFramePr>
            <a:graphicFrameLocks noChangeAspect="1"/>
          </p:cNvGraphicFramePr>
          <p:nvPr/>
        </p:nvGraphicFramePr>
        <p:xfrm>
          <a:off x="1555750" y="1428750"/>
          <a:ext cx="4616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451" imgH="444307" progId="Equation.3">
                  <p:embed/>
                </p:oleObj>
              </mc:Choice>
              <mc:Fallback>
                <p:oleObj name="Equation" r:id="rId4" imgW="172645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28750"/>
                        <a:ext cx="46164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68313" y="2565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固定</a:t>
            </a:r>
            <a:r>
              <a:rPr lang="en-US" altLang="zh-CN" sz="2800" b="1" i="1" dirty="0">
                <a:cs typeface="Times New Roman" pitchFamily="18" charset="0"/>
              </a:rPr>
              <a:t>ε</a:t>
            </a:r>
            <a:r>
              <a:rPr lang="en-US" altLang="zh-CN" sz="2800" b="1" dirty="0">
                <a:cs typeface="Times New Roman" pitchFamily="18" charset="0"/>
              </a:rPr>
              <a:t>（</a:t>
            </a:r>
            <a:r>
              <a:rPr lang="zh-CN" altLang="en-US" sz="2800" b="1" dirty="0">
                <a:cs typeface="Times New Roman" pitchFamily="18" charset="0"/>
              </a:rPr>
              <a:t>一个较小的数）</a:t>
            </a:r>
            <a:endParaRPr lang="zh-CN" altLang="en-US" sz="2800" b="1" dirty="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68313" y="3284538"/>
            <a:ext cx="2735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u="sng"/>
              <a:t>若</a:t>
            </a:r>
            <a:r>
              <a:rPr lang="en-US" altLang="zh-CN" sz="2800" b="1" i="1" u="sng"/>
              <a:t>X</a:t>
            </a:r>
            <a:r>
              <a:rPr lang="zh-CN" altLang="en-US" sz="2800" b="1" u="sng"/>
              <a:t>的方差小</a:t>
            </a:r>
            <a:r>
              <a:rPr lang="zh-CN" altLang="en-US" sz="2800" b="1"/>
              <a:t>，</a:t>
            </a:r>
            <a:endParaRPr lang="zh-CN" altLang="en-US" sz="2800" b="1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750" y="3989388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u="sng"/>
              <a:t>即事件{</a:t>
            </a:r>
            <a:r>
              <a:rPr lang="zh-CN" altLang="en-US" sz="2800" b="1" u="sng">
                <a:cs typeface="Times New Roman" pitchFamily="18" charset="0"/>
              </a:rPr>
              <a:t>|</a:t>
            </a:r>
            <a:r>
              <a:rPr lang="en-US" altLang="zh-CN" sz="2800" b="1" i="1" u="sng">
                <a:cs typeface="Times New Roman" pitchFamily="18" charset="0"/>
              </a:rPr>
              <a:t>X</a:t>
            </a:r>
            <a:r>
              <a:rPr lang="zh-CN" altLang="en-US" sz="2800" b="1" u="sng">
                <a:cs typeface="Times New Roman" pitchFamily="18" charset="0"/>
              </a:rPr>
              <a:t>－</a:t>
            </a:r>
            <a:r>
              <a:rPr lang="en-US" altLang="zh-CN" sz="2800" b="1" i="1" u="sng">
                <a:cs typeface="Times New Roman" pitchFamily="18" charset="0"/>
              </a:rPr>
              <a:t>E</a:t>
            </a:r>
            <a:r>
              <a:rPr lang="en-US" altLang="zh-CN" sz="2800" b="1" u="sng">
                <a:cs typeface="Times New Roman" pitchFamily="18" charset="0"/>
              </a:rPr>
              <a:t>(</a:t>
            </a:r>
            <a:r>
              <a:rPr lang="en-US" altLang="zh-CN" sz="2800" b="1" i="1" u="sng">
                <a:cs typeface="Times New Roman" pitchFamily="18" charset="0"/>
              </a:rPr>
              <a:t>X</a:t>
            </a:r>
            <a:r>
              <a:rPr lang="en-US" altLang="zh-CN" sz="2800" b="1" u="sng">
                <a:cs typeface="Times New Roman" pitchFamily="18" charset="0"/>
              </a:rPr>
              <a:t>)|</a:t>
            </a:r>
            <a:r>
              <a:rPr lang="en-US" altLang="zh-CN" sz="2800" b="1" u="sng">
                <a:cs typeface="Times New Roman" pitchFamily="18" charset="0"/>
                <a:sym typeface="Symbol" pitchFamily="18" charset="2"/>
              </a:rPr>
              <a:t>&lt;ε}</a:t>
            </a:r>
            <a:r>
              <a:rPr lang="zh-CN" altLang="en-US" sz="2800" b="1" u="sng">
                <a:cs typeface="Times New Roman" pitchFamily="18" charset="0"/>
                <a:sym typeface="Symbol" pitchFamily="18" charset="2"/>
              </a:rPr>
              <a:t>发生的概率大</a:t>
            </a:r>
            <a:r>
              <a:rPr lang="zh-CN" altLang="en-US" sz="2800" b="1">
                <a:cs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8313" y="4724400"/>
            <a:ext cx="8229600" cy="1349375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方差刻划了随机变量 </a:t>
            </a:r>
            <a:r>
              <a:rPr lang="en-US" altLang="zh-CN" sz="3200" b="1"/>
              <a:t>X </a:t>
            </a:r>
            <a:r>
              <a:rPr lang="zh-CN" altLang="en-US" sz="3200" b="1"/>
              <a:t>围绕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它的数学期望的偏离程度！</a:t>
            </a: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442913" y="2420938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735263" y="3284538"/>
            <a:ext cx="6157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事件{</a:t>
            </a:r>
            <a:r>
              <a:rPr lang="zh-CN" altLang="en-US" sz="2800" b="1">
                <a:cs typeface="Times New Roman" pitchFamily="18" charset="0"/>
              </a:rPr>
              <a:t>|</a:t>
            </a:r>
            <a:r>
              <a:rPr lang="en-US" altLang="zh-CN" sz="2800" b="1" i="1">
                <a:cs typeface="Times New Roman" pitchFamily="18" charset="0"/>
              </a:rPr>
              <a:t>X</a:t>
            </a:r>
            <a:r>
              <a:rPr lang="zh-CN" altLang="en-US" sz="2800" b="1">
                <a:cs typeface="Times New Roman" pitchFamily="18" charset="0"/>
              </a:rPr>
              <a:t>－</a:t>
            </a:r>
            <a:r>
              <a:rPr lang="en-US" altLang="zh-CN" sz="2800" b="1" i="1">
                <a:cs typeface="Times New Roman" pitchFamily="18" charset="0"/>
              </a:rPr>
              <a:t>E</a:t>
            </a:r>
            <a:r>
              <a:rPr lang="en-US" altLang="zh-CN" sz="2800" b="1">
                <a:cs typeface="Times New Roman" pitchFamily="18" charset="0"/>
              </a:rPr>
              <a:t>(</a:t>
            </a:r>
            <a:r>
              <a:rPr lang="en-US" altLang="zh-CN" sz="2800" b="1" i="1">
                <a:cs typeface="Times New Roman" pitchFamily="18" charset="0"/>
              </a:rPr>
              <a:t>X</a:t>
            </a:r>
            <a:r>
              <a:rPr lang="en-US" altLang="zh-CN" sz="2800" b="1">
                <a:cs typeface="Times New Roman" pitchFamily="18" charset="0"/>
              </a:rPr>
              <a:t>)|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ε}</a:t>
            </a:r>
            <a:r>
              <a:rPr lang="zh-CN" altLang="en-US" sz="2800" b="1">
                <a:cs typeface="Times New Roman" pitchFamily="18" charset="0"/>
                <a:sym typeface="Symbol" pitchFamily="18" charset="2"/>
              </a:rPr>
              <a:t>发生的概率小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,</a:t>
            </a:r>
          </a:p>
        </p:txBody>
      </p:sp>
      <p:pic>
        <p:nvPicPr>
          <p:cNvPr id="16400" name="Picture 16" descr="u=4071768608,2259633986&amp;fm=0&amp;gp=0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594995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2" grpId="0" autoUpdateAnimBg="0"/>
      <p:bldP spid="16393" grpId="0" autoUpdateAnimBg="0"/>
      <p:bldP spid="16396" grpId="0" animBg="1" autoUpdateAnimBg="0"/>
      <p:bldP spid="163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62355"/>
              </p:ext>
            </p:extLst>
          </p:nvPr>
        </p:nvGraphicFramePr>
        <p:xfrm>
          <a:off x="755576" y="4362549"/>
          <a:ext cx="49180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457200" progId="Equation.3">
                  <p:embed/>
                </p:oleObj>
              </mc:Choice>
              <mc:Fallback>
                <p:oleObj name="Equation" r:id="rId2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62549"/>
                        <a:ext cx="49180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74842"/>
              </p:ext>
            </p:extLst>
          </p:nvPr>
        </p:nvGraphicFramePr>
        <p:xfrm>
          <a:off x="756320" y="1340768"/>
          <a:ext cx="59039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215640" progId="Equation.3">
                  <p:embed/>
                </p:oleObj>
              </mc:Choice>
              <mc:Fallback>
                <p:oleObj name="Equation" r:id="rId4" imgW="252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20" y="1340768"/>
                        <a:ext cx="59039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53723"/>
              </p:ext>
            </p:extLst>
          </p:nvPr>
        </p:nvGraphicFramePr>
        <p:xfrm>
          <a:off x="828675" y="2053729"/>
          <a:ext cx="27352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15640" progId="Equation.3">
                  <p:embed/>
                </p:oleObj>
              </mc:Choice>
              <mc:Fallback>
                <p:oleObj name="Equation" r:id="rId6" imgW="106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053729"/>
                        <a:ext cx="27352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70747"/>
              </p:ext>
            </p:extLst>
          </p:nvPr>
        </p:nvGraphicFramePr>
        <p:xfrm>
          <a:off x="4219575" y="2053729"/>
          <a:ext cx="4168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400" imgH="215640" progId="Equation.DSMT4">
                  <p:embed/>
                </p:oleObj>
              </mc:Choice>
              <mc:Fallback>
                <p:oleObj name="Equation" r:id="rId8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053729"/>
                        <a:ext cx="4168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253121"/>
              </p:ext>
            </p:extLst>
          </p:nvPr>
        </p:nvGraphicFramePr>
        <p:xfrm>
          <a:off x="397643" y="5624983"/>
          <a:ext cx="82788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84320" imgH="203040" progId="Equation.DSMT4">
                  <p:embed/>
                </p:oleObj>
              </mc:Choice>
              <mc:Fallback>
                <p:oleObj name="Equation" r:id="rId10" imgW="378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43" y="5624983"/>
                        <a:ext cx="82788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50031"/>
              </p:ext>
            </p:extLst>
          </p:nvPr>
        </p:nvGraphicFramePr>
        <p:xfrm>
          <a:off x="795338" y="2783905"/>
          <a:ext cx="3689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253800" progId="Equation.DSMT4">
                  <p:embed/>
                </p:oleObj>
              </mc:Choice>
              <mc:Fallback>
                <p:oleObj name="Equation" r:id="rId12" imgW="1638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783905"/>
                        <a:ext cx="36893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50567"/>
              </p:ext>
            </p:extLst>
          </p:nvPr>
        </p:nvGraphicFramePr>
        <p:xfrm>
          <a:off x="4178300" y="3608958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52280" progId="Equation.DSMT4">
                  <p:embed/>
                </p:oleObj>
              </mc:Choice>
              <mc:Fallback>
                <p:oleObj name="Equation" r:id="rId14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608958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46519"/>
              </p:ext>
            </p:extLst>
          </p:nvPr>
        </p:nvGraphicFramePr>
        <p:xfrm>
          <a:off x="4471988" y="3501008"/>
          <a:ext cx="4492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93680" imgH="304560" progId="Equation.DSMT4">
                  <p:embed/>
                </p:oleObj>
              </mc:Choice>
              <mc:Fallback>
                <p:oleObj name="Equation" r:id="rId16" imgW="1993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3501008"/>
                        <a:ext cx="44926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12322"/>
              </p:ext>
            </p:extLst>
          </p:nvPr>
        </p:nvGraphicFramePr>
        <p:xfrm>
          <a:off x="250825" y="3572446"/>
          <a:ext cx="3975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5080" imgH="253800" progId="Equation.DSMT4">
                  <p:embed/>
                </p:oleObj>
              </mc:Choice>
              <mc:Fallback>
                <p:oleObj name="Equation" r:id="rId18" imgW="176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72446"/>
                        <a:ext cx="3975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1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6096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5650" y="3068638"/>
            <a:ext cx="7543800" cy="1125537"/>
          </a:xfrm>
          <a:prstGeom prst="rect">
            <a:avLst/>
          </a:prstGeom>
          <a:solidFill>
            <a:srgbClr val="00FFFF">
              <a:alpha val="52000"/>
            </a:srgbClr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990033"/>
                </a:solidFill>
              </a:rPr>
              <a:t> </a:t>
            </a:r>
            <a:r>
              <a:rPr lang="zh-CN" altLang="en-US" sz="3200" dirty="0">
                <a:solidFill>
                  <a:srgbClr val="000000"/>
                </a:solidFill>
              </a:rPr>
              <a:t>方差刻划了随机变量</a:t>
            </a:r>
            <a:r>
              <a:rPr lang="en-US" altLang="zh-CN" sz="3200" i="1" dirty="0">
                <a:solidFill>
                  <a:srgbClr val="000000"/>
                </a:solidFill>
              </a:rPr>
              <a:t>X</a:t>
            </a:r>
            <a:r>
              <a:rPr lang="zh-CN" altLang="en-US" sz="3200" dirty="0">
                <a:solidFill>
                  <a:srgbClr val="000000"/>
                </a:solidFill>
              </a:rPr>
              <a:t>围绕它的</a:t>
            </a:r>
          </a:p>
          <a:p>
            <a:pPr eaLnBrk="1" hangingPunct="1">
              <a:lnSpc>
                <a:spcPct val="50000"/>
              </a:lnSpc>
            </a:pPr>
            <a:r>
              <a:rPr lang="zh-CN" altLang="en-US" sz="3200" dirty="0">
                <a:solidFill>
                  <a:srgbClr val="000000"/>
                </a:solidFill>
              </a:rPr>
              <a:t>数学期望的偏离程度！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55650" y="4630738"/>
            <a:ext cx="7543800" cy="12461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990033"/>
                </a:solidFill>
              </a:rPr>
              <a:t>     </a:t>
            </a:r>
            <a:r>
              <a:rPr lang="zh-CN" altLang="en-US" sz="3600">
                <a:solidFill>
                  <a:srgbClr val="000000"/>
                </a:solidFill>
              </a:rPr>
              <a:t>方差是随机变量 </a:t>
            </a:r>
            <a:r>
              <a:rPr lang="en-US" altLang="zh-CN" sz="3600" i="1">
                <a:solidFill>
                  <a:srgbClr val="000000"/>
                </a:solidFill>
              </a:rPr>
              <a:t>X </a:t>
            </a:r>
            <a:r>
              <a:rPr lang="zh-CN" altLang="en-US" sz="3600">
                <a:solidFill>
                  <a:srgbClr val="000000"/>
                </a:solidFill>
              </a:rPr>
              <a:t>关于任何值的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sz="3600">
                <a:solidFill>
                  <a:srgbClr val="000000"/>
                </a:solidFill>
              </a:rPr>
              <a:t>偏离程度的最小值</a:t>
            </a:r>
            <a:r>
              <a:rPr lang="en-US" altLang="zh-CN" sz="36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83568" y="1672491"/>
            <a:ext cx="7543800" cy="646331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990033"/>
                </a:solidFill>
              </a:rPr>
              <a:t>     </a:t>
            </a:r>
            <a:r>
              <a:rPr lang="zh-CN" altLang="en-US" sz="3600" dirty="0">
                <a:solidFill>
                  <a:srgbClr val="000000"/>
                </a:solidFill>
              </a:rPr>
              <a:t>期望和方差是确定的实数</a:t>
            </a:r>
            <a:r>
              <a:rPr lang="en-US" altLang="zh-CN" sz="3600" dirty="0">
                <a:solidFill>
                  <a:srgbClr val="000000"/>
                </a:solidFill>
              </a:rPr>
              <a:t>.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81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23528" y="1265788"/>
            <a:ext cx="41735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zh-CN" altLang="en-US">
                <a:solidFill>
                  <a:srgbClr val="000000"/>
                </a:solidFill>
              </a:rPr>
              <a:t>设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zh-CN" altLang="en-US">
                <a:solidFill>
                  <a:srgbClr val="000000"/>
                </a:solidFill>
              </a:rPr>
              <a:t>是随机变量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311672" y="620688"/>
            <a:ext cx="6716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§4.2 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随 机 变 量 的 方 差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23528" y="1280076"/>
            <a:ext cx="1582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u="sng">
                <a:solidFill>
                  <a:srgbClr val="FF3300"/>
                </a:solidFill>
              </a:rPr>
              <a:t>定义</a:t>
            </a:r>
            <a:r>
              <a:rPr lang="zh-CN" altLang="en-US"/>
              <a:t>：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07504" y="2367360"/>
            <a:ext cx="777686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称                            为</a:t>
            </a:r>
            <a:r>
              <a:rPr lang="en-US" altLang="zh-CN" sz="2600" i="1" dirty="0">
                <a:solidFill>
                  <a:srgbClr val="000000"/>
                </a:solidFill>
              </a:rPr>
              <a:t>X</a:t>
            </a:r>
            <a:r>
              <a:rPr lang="zh-CN" altLang="en-US" sz="2600" dirty="0">
                <a:solidFill>
                  <a:srgbClr val="000000"/>
                </a:solidFill>
              </a:rPr>
              <a:t>的</a:t>
            </a:r>
            <a:r>
              <a:rPr lang="zh-CN" altLang="en-US" sz="2600" dirty="0">
                <a:solidFill>
                  <a:srgbClr val="990033"/>
                </a:solidFill>
              </a:rPr>
              <a:t>标准差</a:t>
            </a:r>
            <a:r>
              <a:rPr lang="en-US" altLang="zh-CN" dirty="0">
                <a:solidFill>
                  <a:srgbClr val="990033"/>
                </a:solidFill>
              </a:rPr>
              <a:t>(</a:t>
            </a:r>
            <a:r>
              <a:rPr lang="en-US" altLang="zh-CN" sz="2400" dirty="0">
                <a:solidFill>
                  <a:srgbClr val="990033"/>
                </a:solidFill>
              </a:rPr>
              <a:t>standard deviation</a:t>
            </a:r>
            <a:r>
              <a:rPr lang="en-US" altLang="zh-CN" dirty="0">
                <a:solidFill>
                  <a:srgbClr val="990033"/>
                </a:solidFill>
              </a:rPr>
              <a:t>)</a:t>
            </a:r>
            <a:endParaRPr lang="zh-CN" altLang="en-US" dirty="0">
              <a:solidFill>
                <a:srgbClr val="990033"/>
              </a:solidFill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2732"/>
              </p:ext>
            </p:extLst>
          </p:nvPr>
        </p:nvGraphicFramePr>
        <p:xfrm>
          <a:off x="1691680" y="2276872"/>
          <a:ext cx="1266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04560" progId="Equation.DSMT4">
                  <p:embed/>
                </p:oleObj>
              </mc:Choice>
              <mc:Fallback>
                <p:oleObj name="Equation" r:id="rId2" imgW="558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12668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23528" y="2852936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是随机变量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函数</a:t>
            </a:r>
            <a:r>
              <a:rPr lang="zh-CN" altLang="en-US" dirty="0">
                <a:solidFill>
                  <a:srgbClr val="000000"/>
                </a:solidFill>
              </a:rPr>
              <a:t>的数学期望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004"/>
              </p:ext>
            </p:extLst>
          </p:nvPr>
        </p:nvGraphicFramePr>
        <p:xfrm>
          <a:off x="1979489" y="3758134"/>
          <a:ext cx="46799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520560" progId="Equation.3">
                  <p:embed/>
                </p:oleObj>
              </mc:Choice>
              <mc:Fallback>
                <p:oleObj name="Equation" r:id="rId4" imgW="22730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489" y="3758134"/>
                        <a:ext cx="46799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27584" y="3281611"/>
            <a:ext cx="5688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当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为离散型或 连续型时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分别有</a:t>
            </a:r>
            <a:r>
              <a:rPr lang="zh-CN" altLang="en-US" sz="3200" dirty="0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323528" y="1938318"/>
            <a:ext cx="75580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称                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{[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–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)]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方差</a:t>
            </a:r>
            <a:r>
              <a:rPr lang="en-US" altLang="zh-CN" dirty="0">
                <a:solidFill>
                  <a:srgbClr val="990033"/>
                </a:solidFill>
              </a:rPr>
              <a:t>(variance)</a:t>
            </a:r>
            <a:r>
              <a:rPr lang="en-US" altLang="zh-CN" dirty="0"/>
              <a:t>.</a:t>
            </a:r>
            <a:r>
              <a:rPr lang="en-US" altLang="zh-CN" sz="3200" dirty="0"/>
              <a:t> 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4103" y="193831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sz="3200"/>
              <a:t> </a:t>
            </a: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58750"/>
              </p:ext>
            </p:extLst>
          </p:nvPr>
        </p:nvGraphicFramePr>
        <p:xfrm>
          <a:off x="495275" y="2348880"/>
          <a:ext cx="1268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53800" progId="Equation.DSMT4">
                  <p:embed/>
                </p:oleObj>
              </mc:Choice>
              <mc:Fallback>
                <p:oleObj name="Equation" r:id="rId6" imgW="558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75" y="2348880"/>
                        <a:ext cx="12684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7307832" y="2376686"/>
            <a:ext cx="187268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或</a:t>
            </a:r>
            <a:r>
              <a:rPr lang="zh-CN" altLang="en-US" dirty="0">
                <a:solidFill>
                  <a:srgbClr val="990033"/>
                </a:solidFill>
              </a:rPr>
              <a:t>均方差</a:t>
            </a:r>
            <a:r>
              <a:rPr lang="en-US" altLang="zh-CN" dirty="0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4065266" y="1257851"/>
            <a:ext cx="38893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{[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–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)]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存在，</a:t>
            </a:r>
          </a:p>
        </p:txBody>
      </p:sp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10949"/>
              </p:ext>
            </p:extLst>
          </p:nvPr>
        </p:nvGraphicFramePr>
        <p:xfrm>
          <a:off x="1691680" y="4804444"/>
          <a:ext cx="52562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31840" imgH="330120" progId="Equation.3">
                  <p:embed/>
                </p:oleObj>
              </mc:Choice>
              <mc:Fallback>
                <p:oleObj name="公式" r:id="rId8" imgW="2031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804444"/>
                        <a:ext cx="52562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9"/>
          <p:cNvSpPr txBox="1">
            <a:spLocks noChangeArrowheads="1"/>
          </p:cNvSpPr>
          <p:nvPr/>
        </p:nvSpPr>
        <p:spPr bwMode="auto">
          <a:xfrm>
            <a:off x="899592" y="5445224"/>
            <a:ext cx="6126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33"/>
                </a:solidFill>
              </a:rPr>
              <a:t>常用计算公式</a:t>
            </a:r>
            <a:r>
              <a:rPr lang="en-US" altLang="zh-CN" dirty="0"/>
              <a:t>:   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－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Text Box 118"/>
          <p:cNvSpPr txBox="1">
            <a:spLocks noChangeArrowheads="1"/>
          </p:cNvSpPr>
          <p:nvPr/>
        </p:nvSpPr>
        <p:spPr bwMode="auto">
          <a:xfrm>
            <a:off x="971600" y="6006232"/>
            <a:ext cx="4392612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注意：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)=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00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utoUpdateAnimBg="0"/>
      <p:bldP spid="9239" grpId="0" autoUpdateAnimBg="0"/>
      <p:bldP spid="17" grpId="0" autoUpdateAnimBg="0"/>
      <p:bldP spid="1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94405" y="1038215"/>
            <a:ext cx="3645820" cy="166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本次课的重点内容：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方差及性质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  <a:p>
            <a:pPr>
              <a:lnSpc>
                <a:spcPts val="4200"/>
              </a:lnSpc>
              <a:spcBef>
                <a:spcPts val="0"/>
              </a:spcBef>
              <a:defRPr/>
            </a:pPr>
            <a:endParaRPr lang="en-US" altLang="zh-CN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7544" y="5229200"/>
            <a:ext cx="8459541" cy="10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下次课内容：</a:t>
            </a:r>
          </a:p>
          <a:p>
            <a:pPr algn="l" eaLnBrk="1" hangingPunct="1">
              <a:lnSpc>
                <a:spcPts val="44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随机变量协方差、相关系数定义及性质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pic>
        <p:nvPicPr>
          <p:cNvPr id="2" name="Picture 2" descr="水滴">
            <a:extLst>
              <a:ext uri="{FF2B5EF4-FFF2-40B4-BE49-F238E27FC236}">
                <a16:creationId xmlns:a16="http://schemas.microsoft.com/office/drawing/2014/main" id="{EBF990FA-816D-43B0-E45D-9C8282A8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6" y="1556792"/>
            <a:ext cx="5888322" cy="41954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46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83169" y="692696"/>
            <a:ext cx="813690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本次课的重点内容：随机变量方差及性质</a:t>
            </a: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  <a:p>
            <a:pPr>
              <a:lnSpc>
                <a:spcPts val="4200"/>
              </a:lnSpc>
              <a:spcBef>
                <a:spcPts val="0"/>
              </a:spcBef>
              <a:defRPr/>
            </a:pPr>
            <a:endParaRPr lang="en-US" altLang="zh-CN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76955" y="4869160"/>
            <a:ext cx="7848872" cy="171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下次课内容：</a:t>
            </a:r>
          </a:p>
          <a:p>
            <a:pPr algn="l" eaLnBrk="1" hangingPunct="1">
              <a:lnSpc>
                <a:spcPts val="44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随机变量方差的性质及协方差、相关系数，半期复习一节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pic>
        <p:nvPicPr>
          <p:cNvPr id="17412" name="Picture 4" descr="D:\work\本科教学及会议\本科课件、教学管理、学生名单等区\2020年概率统计课程\上课用的\正文\素材\琵琶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984041" cy="3936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 descr="水滴"/>
          <p:cNvSpPr txBox="1">
            <a:spLocks noChangeArrowheads="1"/>
          </p:cNvSpPr>
          <p:nvPr/>
        </p:nvSpPr>
        <p:spPr bwMode="auto">
          <a:xfrm>
            <a:off x="396875" y="275272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3) </a:t>
            </a:r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,….,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</a:rPr>
              <a:t>n</a:t>
            </a:r>
            <a:r>
              <a:rPr lang="en-US" altLang="zh-CN" baseline="-25000"/>
              <a:t> </a:t>
            </a:r>
            <a:r>
              <a:rPr lang="zh-CN" altLang="en-US">
                <a:solidFill>
                  <a:srgbClr val="990033"/>
                </a:solidFill>
              </a:rPr>
              <a:t>相互独立</a:t>
            </a:r>
            <a:r>
              <a:rPr lang="en-US" altLang="zh-CN"/>
              <a:t>, </a:t>
            </a:r>
            <a:r>
              <a:rPr lang="zh-CN" altLang="en-US">
                <a:solidFill>
                  <a:srgbClr val="000000"/>
                </a:solidFill>
              </a:rPr>
              <a:t>则</a:t>
            </a:r>
            <a:endParaRPr lang="zh-CN" altLang="en-US" baseline="-25000">
              <a:solidFill>
                <a:srgbClr val="000000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435600" y="2606675"/>
          <a:ext cx="32337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57200" progId="Equation.DSMT4">
                  <p:embed/>
                </p:oleObj>
              </mc:Choice>
              <mc:Fallback>
                <p:oleObj name="Equation" r:id="rId2" imgW="1536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06675"/>
                        <a:ext cx="32337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 descr="水滴"/>
          <p:cNvSpPr txBox="1">
            <a:spLocks noChangeArrowheads="1"/>
          </p:cNvSpPr>
          <p:nvPr/>
        </p:nvSpPr>
        <p:spPr bwMode="auto">
          <a:xfrm>
            <a:off x="395288" y="1163638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zh-CN" altLang="en-US">
                <a:solidFill>
                  <a:srgbClr val="000000"/>
                </a:solidFill>
              </a:rPr>
              <a:t>线性法则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4277" name="Text Box 5" descr="水滴"/>
          <p:cNvSpPr txBox="1">
            <a:spLocks noChangeArrowheads="1"/>
          </p:cNvSpPr>
          <p:nvPr/>
        </p:nvSpPr>
        <p:spPr bwMode="auto">
          <a:xfrm>
            <a:off x="755650" y="1614488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0825" y="620713"/>
            <a:ext cx="5616575" cy="598487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随机变量的数学期望的性质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538413" y="2001838"/>
          <a:ext cx="14573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330120" progId="Equation.DSMT4">
                  <p:embed/>
                </p:oleObj>
              </mc:Choice>
              <mc:Fallback>
                <p:oleObj name="Equation" r:id="rId4" imgW="53316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001838"/>
                        <a:ext cx="14573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 descr="水滴"/>
          <p:cNvSpPr txBox="1">
            <a:spLocks noChangeArrowheads="1"/>
          </p:cNvSpPr>
          <p:nvPr/>
        </p:nvSpPr>
        <p:spPr bwMode="auto">
          <a:xfrm>
            <a:off x="6950075" y="161448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b 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4281" name="Text Box 9" descr="水滴"/>
          <p:cNvSpPr txBox="1">
            <a:spLocks noChangeArrowheads="1"/>
          </p:cNvSpPr>
          <p:nvPr/>
        </p:nvSpPr>
        <p:spPr bwMode="auto">
          <a:xfrm>
            <a:off x="2627313" y="11636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 i="1">
              <a:solidFill>
                <a:srgbClr val="000000"/>
              </a:solidFill>
            </a:endParaRPr>
          </a:p>
        </p:txBody>
      </p:sp>
      <p:sp>
        <p:nvSpPr>
          <p:cNvPr id="54282" name="Text Box 10" descr="水滴"/>
          <p:cNvSpPr txBox="1">
            <a:spLocks noChangeArrowheads="1"/>
          </p:cNvSpPr>
          <p:nvPr/>
        </p:nvSpPr>
        <p:spPr bwMode="auto">
          <a:xfrm>
            <a:off x="2555875" y="1614488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283" name="Text Box 11" descr="水滴"/>
          <p:cNvSpPr txBox="1">
            <a:spLocks noChangeArrowheads="1"/>
          </p:cNvSpPr>
          <p:nvPr/>
        </p:nvSpPr>
        <p:spPr bwMode="auto">
          <a:xfrm>
            <a:off x="5149850" y="16144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</a:p>
        </p:txBody>
      </p:sp>
      <p:sp>
        <p:nvSpPr>
          <p:cNvPr id="54284" name="Text Box 12" descr="水滴"/>
          <p:cNvSpPr txBox="1">
            <a:spLocks noChangeArrowheads="1"/>
          </p:cNvSpPr>
          <p:nvPr/>
        </p:nvSpPr>
        <p:spPr bwMode="auto">
          <a:xfrm>
            <a:off x="396875" y="2147888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zh-CN" altLang="en-US">
                <a:solidFill>
                  <a:srgbClr val="000000"/>
                </a:solidFill>
              </a:rPr>
              <a:t>加法法则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995738" y="1989138"/>
          <a:ext cx="1781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30120" progId="Equation.DSMT4">
                  <p:embed/>
                </p:oleObj>
              </mc:Choice>
              <mc:Fallback>
                <p:oleObj name="Equation" r:id="rId6" imgW="67284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989138"/>
                        <a:ext cx="17811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 descr="水滴"/>
          <p:cNvSpPr txBox="1">
            <a:spLocks noChangeArrowheads="1"/>
          </p:cNvSpPr>
          <p:nvPr/>
        </p:nvSpPr>
        <p:spPr bwMode="auto">
          <a:xfrm>
            <a:off x="4284663" y="1163638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50825" y="3429000"/>
            <a:ext cx="3457575" cy="60801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2.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随机变量的方差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68313" y="4510088"/>
            <a:ext cx="719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3200">
                <a:solidFill>
                  <a:srgbClr val="000000"/>
                </a:solidFill>
              </a:rPr>
              <a:t>称                           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标准差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2543175" y="4519613"/>
          <a:ext cx="10937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304560" progId="Equation.DSMT4">
                  <p:embed/>
                </p:oleObj>
              </mc:Choice>
              <mc:Fallback>
                <p:oleObj name="Equation" r:id="rId8" imgW="558720" imgH="3045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519613"/>
                        <a:ext cx="10937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411413" y="5029200"/>
            <a:ext cx="6481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是随机变量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函数</a:t>
            </a:r>
            <a:r>
              <a:rPr lang="zh-CN" altLang="en-US">
                <a:solidFill>
                  <a:srgbClr val="000000"/>
                </a:solidFill>
              </a:rPr>
              <a:t>的数学期望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39750" y="4149725"/>
            <a:ext cx="720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>
                <a:solidFill>
                  <a:srgbClr val="000000"/>
                </a:solidFill>
              </a:rPr>
              <a:t>定义：                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{[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– 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)]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}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方差</a:t>
            </a:r>
            <a:r>
              <a:rPr lang="en-US" altLang="zh-CN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79388" y="501332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0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2052638" y="41719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sz="3200"/>
              <a:t> </a:t>
            </a: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1303338" y="4510088"/>
          <a:ext cx="12684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253800" progId="Equation.DSMT4">
                  <p:embed/>
                </p:oleObj>
              </mc:Choice>
              <mc:Fallback>
                <p:oleObj name="Equation" r:id="rId10" imgW="558720" imgH="253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510088"/>
                        <a:ext cx="12684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651500" y="4533900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zh-CN" altLang="en-US">
                <a:solidFill>
                  <a:srgbClr val="990033"/>
                </a:solidFill>
              </a:rPr>
              <a:t>均方差</a:t>
            </a:r>
            <a:r>
              <a:rPr lang="en-US" altLang="zh-CN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684213" y="5445125"/>
            <a:ext cx="669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990033"/>
                </a:solidFill>
              </a:rPr>
              <a:t>方差常用计算公式</a:t>
            </a:r>
            <a:r>
              <a:rPr lang="zh-CN" altLang="en-US"/>
              <a:t>：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846388" y="5876925"/>
            <a:ext cx="4678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注意：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) =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708400" y="3429000"/>
            <a:ext cx="554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>
                <a:solidFill>
                  <a:srgbClr val="000066"/>
                </a:solidFill>
              </a:rPr>
              <a:t>随机变量关于其期望的偏离程度</a:t>
            </a:r>
            <a:r>
              <a:rPr lang="en-US" altLang="zh-CN">
                <a:solidFill>
                  <a:srgbClr val="00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6" grpId="0" autoUpdateAnimBg="0"/>
      <p:bldP spid="54277" grpId="0" autoUpdateAnimBg="0"/>
      <p:bldP spid="54280" grpId="0" autoUpdateAnimBg="0"/>
      <p:bldP spid="54281" grpId="0" autoUpdateAnimBg="0"/>
      <p:bldP spid="54282" grpId="0" autoUpdateAnimBg="0"/>
      <p:bldP spid="54283" grpId="0" autoUpdateAnimBg="0"/>
      <p:bldP spid="54284" grpId="0" autoUpdateAnimBg="0"/>
      <p:bldP spid="54286" grpId="0" autoUpdateAnimBg="0"/>
      <p:bldP spid="54287" grpId="0" animBg="1" autoUpdateAnimBg="0"/>
      <p:bldP spid="54288" grpId="0"/>
      <p:bldP spid="54290" grpId="0" autoUpdateAnimBg="0"/>
      <p:bldP spid="54291" grpId="0" autoUpdateAnimBg="0"/>
      <p:bldP spid="54292" grpId="0" autoUpdateAnimBg="0"/>
      <p:bldP spid="54293" grpId="0" autoUpdateAnimBg="0"/>
      <p:bldP spid="54295" grpId="0"/>
      <p:bldP spid="54296" grpId="0" autoUpdateAnimBg="0"/>
      <p:bldP spid="54297" grpId="0" autoUpdateAnimBg="0"/>
      <p:bldP spid="5429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 descr="水滴"/>
          <p:cNvSpPr txBox="1">
            <a:spLocks noChangeArrowheads="1"/>
          </p:cNvSpPr>
          <p:nvPr/>
        </p:nvSpPr>
        <p:spPr bwMode="auto">
          <a:xfrm>
            <a:off x="396875" y="2680146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3) </a:t>
            </a:r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,….,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</a:rPr>
              <a:t>n</a:t>
            </a:r>
            <a:r>
              <a:rPr lang="en-US" altLang="zh-CN" baseline="-25000"/>
              <a:t> </a:t>
            </a:r>
            <a:r>
              <a:rPr lang="zh-CN" altLang="en-US">
                <a:solidFill>
                  <a:srgbClr val="990033"/>
                </a:solidFill>
              </a:rPr>
              <a:t>相互独立</a:t>
            </a:r>
            <a:r>
              <a:rPr lang="en-US" altLang="zh-CN"/>
              <a:t>, </a:t>
            </a:r>
            <a:r>
              <a:rPr lang="zh-CN" altLang="en-US">
                <a:solidFill>
                  <a:srgbClr val="000000"/>
                </a:solidFill>
              </a:rPr>
              <a:t>则</a:t>
            </a:r>
            <a:endParaRPr lang="zh-CN" altLang="en-US" baseline="-25000">
              <a:solidFill>
                <a:srgbClr val="000000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68727"/>
              </p:ext>
            </p:extLst>
          </p:nvPr>
        </p:nvGraphicFramePr>
        <p:xfrm>
          <a:off x="5435600" y="2534096"/>
          <a:ext cx="32337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57200" progId="Equation.DSMT4">
                  <p:embed/>
                </p:oleObj>
              </mc:Choice>
              <mc:Fallback>
                <p:oleObj name="Equation" r:id="rId2" imgW="1536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534096"/>
                        <a:ext cx="32337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 descr="水滴"/>
          <p:cNvSpPr txBox="1">
            <a:spLocks noChangeArrowheads="1"/>
          </p:cNvSpPr>
          <p:nvPr/>
        </p:nvSpPr>
        <p:spPr bwMode="auto">
          <a:xfrm>
            <a:off x="395288" y="1091605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zh-CN" altLang="en-US">
                <a:solidFill>
                  <a:srgbClr val="000000"/>
                </a:solidFill>
              </a:rPr>
              <a:t>线性法则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4277" name="Text Box 5" descr="水滴"/>
          <p:cNvSpPr txBox="1">
            <a:spLocks noChangeArrowheads="1"/>
          </p:cNvSpPr>
          <p:nvPr/>
        </p:nvSpPr>
        <p:spPr bwMode="auto">
          <a:xfrm>
            <a:off x="755650" y="1542455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0825" y="548680"/>
            <a:ext cx="5616575" cy="598487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随机变量的数学期望的性质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247918"/>
              </p:ext>
            </p:extLst>
          </p:nvPr>
        </p:nvGraphicFramePr>
        <p:xfrm>
          <a:off x="2538413" y="1929805"/>
          <a:ext cx="14573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330120" progId="Equation.DSMT4">
                  <p:embed/>
                </p:oleObj>
              </mc:Choice>
              <mc:Fallback>
                <p:oleObj name="Equation" r:id="rId4" imgW="533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929805"/>
                        <a:ext cx="14573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 descr="水滴"/>
          <p:cNvSpPr txBox="1">
            <a:spLocks noChangeArrowheads="1"/>
          </p:cNvSpPr>
          <p:nvPr/>
        </p:nvSpPr>
        <p:spPr bwMode="auto">
          <a:xfrm>
            <a:off x="6950075" y="1542455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b 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4281" name="Text Box 9" descr="水滴"/>
          <p:cNvSpPr txBox="1">
            <a:spLocks noChangeArrowheads="1"/>
          </p:cNvSpPr>
          <p:nvPr/>
        </p:nvSpPr>
        <p:spPr bwMode="auto">
          <a:xfrm>
            <a:off x="2627313" y="1091605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 i="1">
              <a:solidFill>
                <a:srgbClr val="000000"/>
              </a:solidFill>
            </a:endParaRPr>
          </a:p>
        </p:txBody>
      </p:sp>
      <p:sp>
        <p:nvSpPr>
          <p:cNvPr id="54282" name="Text Box 10" descr="水滴"/>
          <p:cNvSpPr txBox="1">
            <a:spLocks noChangeArrowheads="1"/>
          </p:cNvSpPr>
          <p:nvPr/>
        </p:nvSpPr>
        <p:spPr bwMode="auto">
          <a:xfrm>
            <a:off x="2555875" y="1542455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283" name="Text Box 11" descr="水滴"/>
          <p:cNvSpPr txBox="1">
            <a:spLocks noChangeArrowheads="1"/>
          </p:cNvSpPr>
          <p:nvPr/>
        </p:nvSpPr>
        <p:spPr bwMode="auto">
          <a:xfrm>
            <a:off x="5149850" y="1542455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</a:p>
        </p:txBody>
      </p:sp>
      <p:sp>
        <p:nvSpPr>
          <p:cNvPr id="54284" name="Text Box 12" descr="水滴"/>
          <p:cNvSpPr txBox="1">
            <a:spLocks noChangeArrowheads="1"/>
          </p:cNvSpPr>
          <p:nvPr/>
        </p:nvSpPr>
        <p:spPr bwMode="auto">
          <a:xfrm>
            <a:off x="396875" y="2075855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zh-CN" altLang="en-US">
                <a:solidFill>
                  <a:srgbClr val="000000"/>
                </a:solidFill>
              </a:rPr>
              <a:t>加法法则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4839"/>
              </p:ext>
            </p:extLst>
          </p:nvPr>
        </p:nvGraphicFramePr>
        <p:xfrm>
          <a:off x="3995738" y="1917105"/>
          <a:ext cx="1781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30120" progId="Equation.DSMT4">
                  <p:embed/>
                </p:oleObj>
              </mc:Choice>
              <mc:Fallback>
                <p:oleObj name="Equation" r:id="rId6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917105"/>
                        <a:ext cx="17811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 descr="水滴"/>
          <p:cNvSpPr txBox="1">
            <a:spLocks noChangeArrowheads="1"/>
          </p:cNvSpPr>
          <p:nvPr/>
        </p:nvSpPr>
        <p:spPr bwMode="auto">
          <a:xfrm>
            <a:off x="4284663" y="1091605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50825" y="3342282"/>
            <a:ext cx="3457575" cy="60801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2.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随机变量的方差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68313" y="4423370"/>
            <a:ext cx="719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3200">
                <a:solidFill>
                  <a:srgbClr val="000000"/>
                </a:solidFill>
              </a:rPr>
              <a:t>称                           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标准差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36689"/>
              </p:ext>
            </p:extLst>
          </p:nvPr>
        </p:nvGraphicFramePr>
        <p:xfrm>
          <a:off x="2543175" y="4432895"/>
          <a:ext cx="10937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304560" progId="Equation.DSMT4">
                  <p:embed/>
                </p:oleObj>
              </mc:Choice>
              <mc:Fallback>
                <p:oleObj name="Equation" r:id="rId8" imgW="558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432895"/>
                        <a:ext cx="10937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411413" y="4942482"/>
            <a:ext cx="6481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是随机变量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函数</a:t>
            </a:r>
            <a:r>
              <a:rPr lang="zh-CN" altLang="en-US">
                <a:solidFill>
                  <a:srgbClr val="000000"/>
                </a:solidFill>
              </a:rPr>
              <a:t>的数学期望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39750" y="4063007"/>
            <a:ext cx="720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>
                <a:solidFill>
                  <a:srgbClr val="000000"/>
                </a:solidFill>
              </a:rPr>
              <a:t>定义：                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{[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– 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)]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}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方差</a:t>
            </a:r>
            <a:r>
              <a:rPr lang="en-US" altLang="zh-CN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79388" y="4926607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0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2052638" y="4085232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sz="3200"/>
              <a:t> </a:t>
            </a: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69175"/>
              </p:ext>
            </p:extLst>
          </p:nvPr>
        </p:nvGraphicFramePr>
        <p:xfrm>
          <a:off x="1303338" y="4423370"/>
          <a:ext cx="12684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253800" progId="Equation.DSMT4">
                  <p:embed/>
                </p:oleObj>
              </mc:Choice>
              <mc:Fallback>
                <p:oleObj name="Equation" r:id="rId10" imgW="558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423370"/>
                        <a:ext cx="12684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651500" y="4447182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zh-CN" altLang="en-US">
                <a:solidFill>
                  <a:srgbClr val="990033"/>
                </a:solidFill>
              </a:rPr>
              <a:t>均方差</a:t>
            </a:r>
            <a:r>
              <a:rPr lang="en-US" altLang="zh-CN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324197" y="5430415"/>
            <a:ext cx="6696075" cy="5191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33"/>
                </a:solidFill>
              </a:rPr>
              <a:t>方差常用计算公式</a:t>
            </a:r>
            <a:r>
              <a:rPr lang="zh-CN" altLang="en-US" dirty="0"/>
              <a:t>：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－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341934" y="5934223"/>
            <a:ext cx="4462338" cy="519113"/>
          </a:xfrm>
          <a:prstGeom prst="rect">
            <a:avLst/>
          </a:prstGeom>
          <a:solidFill>
            <a:schemeClr val="accent3">
              <a:lumMod val="90000"/>
              <a:alpha val="3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注意：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 =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708400" y="3342282"/>
            <a:ext cx="554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随机变量关于其期望的</a:t>
            </a:r>
            <a:r>
              <a:rPr lang="zh-CN" altLang="en-US" u="sng" dirty="0">
                <a:solidFill>
                  <a:srgbClr val="C00000"/>
                </a:solidFill>
              </a:rPr>
              <a:t>偏离程度</a:t>
            </a:r>
            <a:r>
              <a:rPr lang="en-US" altLang="zh-CN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27" name="Text Box 33" descr="水滴"/>
          <p:cNvSpPr txBox="1">
            <a:spLocks noChangeArrowheads="1"/>
          </p:cNvSpPr>
          <p:nvPr/>
        </p:nvSpPr>
        <p:spPr bwMode="auto">
          <a:xfrm>
            <a:off x="6156250" y="1095127"/>
            <a:ext cx="2952254" cy="46166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特别</a:t>
            </a:r>
            <a:r>
              <a:rPr lang="en-US" altLang="zh-CN" sz="2400" b="1" i="1" dirty="0">
                <a:solidFill>
                  <a:srgbClr val="000000"/>
                </a:solidFill>
              </a:rPr>
              <a:t>:E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 = 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88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6" grpId="0" autoUpdateAnimBg="0"/>
      <p:bldP spid="54277" grpId="0" autoUpdateAnimBg="0"/>
      <p:bldP spid="54280" grpId="0" autoUpdateAnimBg="0"/>
      <p:bldP spid="54281" grpId="0" autoUpdateAnimBg="0"/>
      <p:bldP spid="54282" grpId="0" autoUpdateAnimBg="0"/>
      <p:bldP spid="54283" grpId="0" autoUpdateAnimBg="0"/>
      <p:bldP spid="54284" grpId="0" autoUpdateAnimBg="0"/>
      <p:bldP spid="54286" grpId="0" autoUpdateAnimBg="0"/>
      <p:bldP spid="54287" grpId="0" animBg="1" autoUpdateAnimBg="0"/>
      <p:bldP spid="54288" grpId="0"/>
      <p:bldP spid="54290" grpId="0" autoUpdateAnimBg="0"/>
      <p:bldP spid="54291" grpId="0" autoUpdateAnimBg="0"/>
      <p:bldP spid="54292" grpId="0" autoUpdateAnimBg="0"/>
      <p:bldP spid="54293" grpId="0" autoUpdateAnimBg="0"/>
      <p:bldP spid="54295" grpId="0"/>
      <p:bldP spid="54296" grpId="0" animBg="1" autoUpdateAnimBg="0"/>
      <p:bldP spid="54297" grpId="0" animBg="1" autoUpdateAnimBg="0"/>
      <p:bldP spid="54298" grpId="0" autoUpdateAnimBg="0"/>
      <p:bldP spid="2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 Box 7"/>
          <p:cNvSpPr txBox="1">
            <a:spLocks noChangeArrowheads="1"/>
          </p:cNvSpPr>
          <p:nvPr/>
        </p:nvSpPr>
        <p:spPr bwMode="auto">
          <a:xfrm>
            <a:off x="179512" y="2590627"/>
            <a:ext cx="6265863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charset="-122"/>
              </a:rPr>
              <a:t>例</a:t>
            </a:r>
            <a:r>
              <a:rPr lang="zh-CN" altLang="en-US" sz="2600" b="1" dirty="0">
                <a:solidFill>
                  <a:srgbClr val="000000"/>
                </a:solidFill>
              </a:rPr>
              <a:t>4.1.</a:t>
            </a:r>
            <a:r>
              <a:rPr lang="en-US" altLang="zh-CN" sz="2600" b="1" dirty="0">
                <a:solidFill>
                  <a:srgbClr val="000000"/>
                </a:solidFill>
              </a:rPr>
              <a:t>1:</a:t>
            </a:r>
            <a:r>
              <a:rPr lang="en-US" altLang="zh-CN" sz="26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charset="-122"/>
              </a:rPr>
              <a:t>设随机变量</a:t>
            </a:r>
            <a:r>
              <a:rPr lang="en-US" altLang="zh-CN" sz="2600" b="1" i="1" dirty="0">
                <a:solidFill>
                  <a:srgbClr val="000000"/>
                </a:solidFill>
              </a:rPr>
              <a:t>X</a:t>
            </a:r>
            <a:r>
              <a:rPr lang="zh-CN" altLang="en-US" sz="2600" b="1" dirty="0">
                <a:solidFill>
                  <a:srgbClr val="000000"/>
                </a:solidFill>
                <a:latin typeface="宋体" charset="-122"/>
              </a:rPr>
              <a:t>的数学期望存在</a:t>
            </a:r>
            <a:r>
              <a:rPr lang="en-US" altLang="zh-CN" sz="26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charset="-122"/>
              </a:rPr>
              <a:t>证明: </a:t>
            </a:r>
            <a:r>
              <a:rPr lang="en-US" altLang="zh-CN" sz="2600" b="1" i="1" dirty="0">
                <a:solidFill>
                  <a:srgbClr val="000000"/>
                </a:solidFill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</a:rPr>
              <a:t>{[</a:t>
            </a:r>
            <a:r>
              <a:rPr lang="en-US" altLang="zh-CN" sz="2600" b="1" i="1" dirty="0">
                <a:solidFill>
                  <a:srgbClr val="000000"/>
                </a:solidFill>
              </a:rPr>
              <a:t>X-E</a:t>
            </a:r>
            <a:r>
              <a:rPr lang="en-US" altLang="zh-CN" sz="2600" b="1" dirty="0">
                <a:solidFill>
                  <a:srgbClr val="000000"/>
                </a:solidFill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</a:rPr>
              <a:t>X</a:t>
            </a:r>
            <a:r>
              <a:rPr lang="en-US" altLang="zh-CN" sz="2600" b="1" dirty="0">
                <a:solidFill>
                  <a:srgbClr val="000000"/>
                </a:solidFill>
              </a:rPr>
              <a:t>)]</a:t>
            </a:r>
            <a:r>
              <a:rPr lang="en-US" altLang="zh-CN" sz="26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}=</a:t>
            </a:r>
            <a:r>
              <a:rPr lang="en-US" altLang="zh-CN" sz="2600" b="1" i="1" dirty="0">
                <a:solidFill>
                  <a:srgbClr val="000000"/>
                </a:solidFill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</a:rPr>
              <a:t>X</a:t>
            </a:r>
            <a:r>
              <a:rPr lang="en-US" altLang="zh-CN" sz="2600" b="1" i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</a:rPr>
              <a:t>)-[</a:t>
            </a:r>
            <a:r>
              <a:rPr lang="en-US" altLang="zh-CN" sz="2600" b="1" i="1" dirty="0">
                <a:solidFill>
                  <a:srgbClr val="000000"/>
                </a:solidFill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</a:rPr>
              <a:t>X</a:t>
            </a:r>
            <a:r>
              <a:rPr lang="en-US" altLang="zh-CN" sz="2600" b="1" dirty="0">
                <a:solidFill>
                  <a:srgbClr val="000000"/>
                </a:solidFill>
              </a:rPr>
              <a:t>)]</a:t>
            </a:r>
            <a:r>
              <a:rPr lang="en-US" altLang="zh-CN" sz="2600" b="1" baseline="30000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         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6629"/>
              </p:ext>
            </p:extLst>
          </p:nvPr>
        </p:nvGraphicFramePr>
        <p:xfrm>
          <a:off x="539750" y="3573016"/>
          <a:ext cx="37639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55320" progId="Equation.DSMT4">
                  <p:embed/>
                </p:oleObj>
              </mc:Choice>
              <mc:Fallback>
                <p:oleObj name="Equation" r:id="rId2" imgW="1600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016"/>
                        <a:ext cx="376396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74604"/>
              </p:ext>
            </p:extLst>
          </p:nvPr>
        </p:nvGraphicFramePr>
        <p:xfrm>
          <a:off x="1212850" y="4298801"/>
          <a:ext cx="6096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240" imgH="355320" progId="Equation.DSMT4">
                  <p:embed/>
                </p:oleObj>
              </mc:Choice>
              <mc:Fallback>
                <p:oleObj name="Equation" r:id="rId4" imgW="2730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298801"/>
                        <a:ext cx="6096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77424"/>
              </p:ext>
            </p:extLst>
          </p:nvPr>
        </p:nvGraphicFramePr>
        <p:xfrm>
          <a:off x="179512" y="5774903"/>
          <a:ext cx="51133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280" imgH="304560" progId="Equation.DSMT4">
                  <p:embed/>
                </p:oleObj>
              </mc:Choice>
              <mc:Fallback>
                <p:oleObj name="Equation" r:id="rId6" imgW="2222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774903"/>
                        <a:ext cx="51133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5638"/>
              </p:ext>
            </p:extLst>
          </p:nvPr>
        </p:nvGraphicFramePr>
        <p:xfrm>
          <a:off x="160338" y="5053013"/>
          <a:ext cx="23241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330120" progId="Equation.DSMT4">
                  <p:embed/>
                </p:oleObj>
              </mc:Choice>
              <mc:Fallback>
                <p:oleObj name="Equation" r:id="rId8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5053013"/>
                        <a:ext cx="23241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77760"/>
              </p:ext>
            </p:extLst>
          </p:nvPr>
        </p:nvGraphicFramePr>
        <p:xfrm>
          <a:off x="4241800" y="3580953"/>
          <a:ext cx="40751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640" imgH="330120" progId="Equation.DSMT4">
                  <p:embed/>
                </p:oleObj>
              </mc:Choice>
              <mc:Fallback>
                <p:oleObj name="Equation" r:id="rId10" imgW="1790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580953"/>
                        <a:ext cx="40751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667757"/>
              </p:ext>
            </p:extLst>
          </p:nvPr>
        </p:nvGraphicFramePr>
        <p:xfrm>
          <a:off x="2389188" y="5022850"/>
          <a:ext cx="33480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0" imgH="330120" progId="Equation.DSMT4">
                  <p:embed/>
                </p:oleObj>
              </mc:Choice>
              <mc:Fallback>
                <p:oleObj name="Equation" r:id="rId12" imgW="1396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022850"/>
                        <a:ext cx="33480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58293"/>
              </p:ext>
            </p:extLst>
          </p:nvPr>
        </p:nvGraphicFramePr>
        <p:xfrm>
          <a:off x="5580063" y="5013325"/>
          <a:ext cx="3384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62040" imgH="330120" progId="Equation.DSMT4">
                  <p:embed/>
                </p:oleObj>
              </mc:Choice>
              <mc:Fallback>
                <p:oleObj name="Equation" r:id="rId14" imgW="156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013325"/>
                        <a:ext cx="33845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059113" y="5013176"/>
            <a:ext cx="863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4500563" y="5013176"/>
            <a:ext cx="1296987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015287"/>
              </p:ext>
            </p:extLst>
          </p:nvPr>
        </p:nvGraphicFramePr>
        <p:xfrm>
          <a:off x="5219700" y="5781253"/>
          <a:ext cx="3121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" imgH="304560" progId="Equation.DSMT4">
                  <p:embed/>
                </p:oleObj>
              </mc:Choice>
              <mc:Fallback>
                <p:oleObj name="Equation" r:id="rId16" imgW="1371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781253"/>
                        <a:ext cx="31210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971550" y="5661025"/>
            <a:ext cx="360363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7235825" y="5734050"/>
            <a:ext cx="165735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356100" y="5656263"/>
            <a:ext cx="287338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109"/>
          <p:cNvSpPr txBox="1">
            <a:spLocks noChangeArrowheads="1"/>
          </p:cNvSpPr>
          <p:nvPr/>
        </p:nvSpPr>
        <p:spPr bwMode="auto">
          <a:xfrm>
            <a:off x="318045" y="1052736"/>
            <a:ext cx="6126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33"/>
                </a:solidFill>
              </a:rPr>
              <a:t>常用计算公式</a:t>
            </a:r>
            <a:r>
              <a:rPr lang="en-US" altLang="zh-CN" dirty="0"/>
              <a:t>:    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－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Text Box 116"/>
          <p:cNvSpPr txBox="1">
            <a:spLocks noChangeArrowheads="1"/>
          </p:cNvSpPr>
          <p:nvPr/>
        </p:nvSpPr>
        <p:spPr bwMode="auto">
          <a:xfrm>
            <a:off x="1476053" y="764704"/>
            <a:ext cx="5616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)=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{[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–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)]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990033"/>
                </a:solidFill>
              </a:rPr>
              <a:t>方差</a:t>
            </a:r>
            <a:r>
              <a:rPr lang="en-US" altLang="zh-CN" dirty="0"/>
              <a:t>.</a:t>
            </a:r>
            <a:r>
              <a:rPr lang="en-US" altLang="zh-CN" sz="3200" dirty="0"/>
              <a:t> </a:t>
            </a:r>
          </a:p>
        </p:txBody>
      </p:sp>
      <p:sp>
        <p:nvSpPr>
          <p:cNvPr id="26" name="Text Box 117"/>
          <p:cNvSpPr txBox="1">
            <a:spLocks noChangeArrowheads="1"/>
          </p:cNvSpPr>
          <p:nvPr/>
        </p:nvSpPr>
        <p:spPr bwMode="auto">
          <a:xfrm>
            <a:off x="323528" y="764704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>
                <a:solidFill>
                  <a:srgbClr val="000000"/>
                </a:solidFill>
              </a:rPr>
              <a:t>定义：</a:t>
            </a:r>
            <a:r>
              <a:rPr lang="zh-CN" altLang="en-US" sz="3200"/>
              <a:t> </a:t>
            </a:r>
          </a:p>
        </p:txBody>
      </p:sp>
      <p:sp>
        <p:nvSpPr>
          <p:cNvPr id="27" name="Text Box 118"/>
          <p:cNvSpPr txBox="1">
            <a:spLocks noChangeArrowheads="1"/>
          </p:cNvSpPr>
          <p:nvPr/>
        </p:nvSpPr>
        <p:spPr bwMode="auto">
          <a:xfrm>
            <a:off x="467420" y="1613744"/>
            <a:ext cx="4392612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注意：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)=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95536" y="2099653"/>
            <a:ext cx="1512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/>
              <a:t>第一种：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1687169" y="2060848"/>
            <a:ext cx="6917279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利用随机变量函数的期望公式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连续和离散</a:t>
            </a:r>
            <a:r>
              <a:rPr lang="en-US" altLang="zh-CN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88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/>
      <p:bldP spid="12309" grpId="0" animBg="1"/>
      <p:bldP spid="12310" grpId="0" animBg="1"/>
      <p:bldP spid="12313" grpId="0" animBg="1"/>
      <p:bldP spid="12314" grpId="0" animBg="1"/>
      <p:bldP spid="12315" grpId="0" animBg="1"/>
      <p:bldP spid="28" grpId="0" autoUpdateAnimBg="0"/>
      <p:bldP spid="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/>
        </p:nvSpPr>
        <p:spPr bwMode="auto">
          <a:xfrm>
            <a:off x="323850" y="904875"/>
            <a:ext cx="165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证明：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069975" y="3716338"/>
            <a:ext cx="394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/>
              <a:t>D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 = </a:t>
            </a:r>
            <a:r>
              <a:rPr lang="en-US" altLang="zh-CN" sz="3200" b="1" i="1"/>
              <a:t>E</a:t>
            </a:r>
            <a:r>
              <a:rPr lang="en-US" altLang="zh-CN" sz="3200" b="1"/>
              <a:t>{[</a:t>
            </a:r>
            <a:r>
              <a:rPr lang="en-US" altLang="zh-CN" sz="3200" b="1" i="1"/>
              <a:t>X</a:t>
            </a:r>
            <a:r>
              <a:rPr lang="en-US" altLang="zh-CN" sz="3200" b="1"/>
              <a:t>－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)]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}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060575" y="4364038"/>
            <a:ext cx="553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= </a:t>
            </a:r>
            <a:r>
              <a:rPr lang="en-US" altLang="zh-CN" sz="3200" b="1" i="1"/>
              <a:t>E</a:t>
            </a:r>
            <a:r>
              <a:rPr lang="en-US" altLang="zh-CN" sz="3200" b="1"/>
              <a:t>{</a:t>
            </a:r>
            <a:r>
              <a:rPr lang="en-US" altLang="zh-CN" sz="3200" b="1" i="1"/>
              <a:t>X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－2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 ·</a:t>
            </a:r>
            <a:r>
              <a:rPr lang="en-US" altLang="zh-CN" sz="3200" b="1" i="1"/>
              <a:t>X</a:t>
            </a:r>
            <a:r>
              <a:rPr lang="en-US" altLang="zh-CN" sz="3200" b="1"/>
              <a:t> + [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)]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}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060575" y="5084763"/>
            <a:ext cx="6327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= 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 baseline="30000"/>
              <a:t>2 </a:t>
            </a:r>
            <a:r>
              <a:rPr lang="en-US" altLang="zh-CN" sz="3200" b="1"/>
              <a:t>) －2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 ) ·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 + [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)]</a:t>
            </a:r>
            <a:r>
              <a:rPr lang="en-US" altLang="zh-CN" sz="3200" b="1" baseline="30000"/>
              <a:t>2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073275" y="5732463"/>
            <a:ext cx="3578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/>
              <a:t>= 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 baseline="30000"/>
              <a:t>2 </a:t>
            </a:r>
            <a:r>
              <a:rPr lang="en-US" altLang="zh-CN" sz="3200" b="1"/>
              <a:t>) － [</a:t>
            </a:r>
            <a:r>
              <a:rPr lang="en-US" altLang="zh-CN" sz="3200" b="1" i="1"/>
              <a:t>E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)]</a:t>
            </a:r>
            <a:r>
              <a:rPr lang="en-US" altLang="zh-CN" sz="3200" b="1" baseline="30000"/>
              <a:t>2</a:t>
            </a: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1476375" y="908050"/>
            <a:ext cx="431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 dirty="0"/>
              <a:t>D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)= 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)－ [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)]</a:t>
            </a:r>
            <a:r>
              <a:rPr lang="en-US" altLang="zh-CN" sz="3200" b="1" baseline="30000" dirty="0"/>
              <a:t>2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30225" y="1697038"/>
            <a:ext cx="2097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第一种：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153482" y="1638300"/>
            <a:ext cx="5540299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/>
              <a:t>利用随机变量函数的期望公式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/>
              <a:t>(</a:t>
            </a:r>
            <a:r>
              <a:rPr lang="zh-CN" altLang="en-US" sz="3200" b="1" dirty="0"/>
              <a:t>连续和离散</a:t>
            </a:r>
            <a:r>
              <a:rPr lang="en-US" altLang="zh-CN" sz="3200" b="1" dirty="0"/>
              <a:t>)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68313" y="2997200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第二种：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2047740" y="2996952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利用期望的线性性质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5456238" y="908050"/>
            <a:ext cx="300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/>
              <a:t>= 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{[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－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)]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}</a:t>
            </a:r>
          </a:p>
        </p:txBody>
      </p:sp>
      <p:pic>
        <p:nvPicPr>
          <p:cNvPr id="7192" name="Picture 24" descr="u=4071768608,2259633986&amp;fm=0&amp;gp=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5949950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0" grpId="0" autoUpdateAnimBg="0"/>
      <p:bldP spid="7182" grpId="0" autoUpdateAnimBg="0"/>
      <p:bldP spid="7183" grpId="0" autoUpdateAnimBg="0"/>
      <p:bldP spid="7187" grpId="0" autoUpdateAnimBg="0"/>
      <p:bldP spid="7188" grpId="0" autoUpdateAnimBg="0"/>
      <p:bldP spid="71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23528" y="1116040"/>
            <a:ext cx="7488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  本次课的重点内容是：</a:t>
            </a:r>
          </a:p>
          <a:p>
            <a:pPr algn="l">
              <a:lnSpc>
                <a:spcPct val="115000"/>
              </a:lnSpc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离散型和连续型随机变量函数的数学期望公式的定义，半期又复习一节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lang="en-US" altLang="zh-CN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6859" y="4509120"/>
            <a:ext cx="5329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下次课内容：</a:t>
            </a:r>
          </a:p>
          <a:p>
            <a:pPr>
              <a:defRPr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要讲到方差的定义及性质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.</a:t>
            </a:r>
          </a:p>
        </p:txBody>
      </p:sp>
      <p:pic>
        <p:nvPicPr>
          <p:cNvPr id="2" name="Picture 4" descr="D:\work\本科教学及会议\本科课件、教学管理、学生名单等区\2020年概率统计课程\上课用的\正文\素材\琵琶行.jpg">
            <a:extLst>
              <a:ext uri="{FF2B5EF4-FFF2-40B4-BE49-F238E27FC236}">
                <a16:creationId xmlns:a16="http://schemas.microsoft.com/office/drawing/2014/main" id="{CFAC6180-F0EC-8E95-FC7C-B325E505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24944"/>
            <a:ext cx="3113617" cy="3076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 descr="水滴"/>
          <p:cNvSpPr txBox="1">
            <a:spLocks noChangeArrowheads="1"/>
          </p:cNvSpPr>
          <p:nvPr/>
        </p:nvSpPr>
        <p:spPr bwMode="auto">
          <a:xfrm>
            <a:off x="266546" y="2779314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3) </a:t>
            </a:r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,….,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i="1" baseline="-25000">
                <a:solidFill>
                  <a:srgbClr val="000000"/>
                </a:solidFill>
              </a:rPr>
              <a:t>n</a:t>
            </a:r>
            <a:r>
              <a:rPr lang="en-US" altLang="zh-CN" baseline="-25000"/>
              <a:t> </a:t>
            </a:r>
            <a:r>
              <a:rPr lang="zh-CN" altLang="en-US">
                <a:solidFill>
                  <a:srgbClr val="990033"/>
                </a:solidFill>
              </a:rPr>
              <a:t>相互独立</a:t>
            </a:r>
            <a:r>
              <a:rPr lang="en-US" altLang="zh-CN"/>
              <a:t>, </a:t>
            </a:r>
            <a:r>
              <a:rPr lang="zh-CN" altLang="en-US">
                <a:solidFill>
                  <a:srgbClr val="000000"/>
                </a:solidFill>
              </a:rPr>
              <a:t>则</a:t>
            </a:r>
            <a:endParaRPr lang="zh-CN" altLang="en-US" baseline="-25000">
              <a:solidFill>
                <a:srgbClr val="000000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915064"/>
              </p:ext>
            </p:extLst>
          </p:nvPr>
        </p:nvGraphicFramePr>
        <p:xfrm>
          <a:off x="5289184" y="2736915"/>
          <a:ext cx="2769518" cy="64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57200" progId="Equation.DSMT4">
                  <p:embed/>
                </p:oleObj>
              </mc:Choice>
              <mc:Fallback>
                <p:oleObj name="Equation" r:id="rId2" imgW="1536480" imgH="457200" progId="Equation.DSMT4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84" y="2736915"/>
                        <a:ext cx="2769518" cy="643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 descr="水滴"/>
          <p:cNvSpPr txBox="1">
            <a:spLocks noChangeArrowheads="1"/>
          </p:cNvSpPr>
          <p:nvPr/>
        </p:nvSpPr>
        <p:spPr bwMode="auto">
          <a:xfrm>
            <a:off x="106363" y="670347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zh-CN" altLang="en-US">
                <a:solidFill>
                  <a:srgbClr val="000000"/>
                </a:solidFill>
              </a:rPr>
              <a:t>线性法则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4277" name="Text Box 5" descr="水滴"/>
          <p:cNvSpPr txBox="1">
            <a:spLocks noChangeArrowheads="1"/>
          </p:cNvSpPr>
          <p:nvPr/>
        </p:nvSpPr>
        <p:spPr bwMode="auto">
          <a:xfrm>
            <a:off x="466725" y="1121197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0825" y="62335"/>
            <a:ext cx="5616575" cy="598487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随机变量的数学期望的性质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054398"/>
              </p:ext>
            </p:extLst>
          </p:nvPr>
        </p:nvGraphicFramePr>
        <p:xfrm>
          <a:off x="2249488" y="1508547"/>
          <a:ext cx="14573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330120" progId="Equation.DSMT4">
                  <p:embed/>
                </p:oleObj>
              </mc:Choice>
              <mc:Fallback>
                <p:oleObj name="Equation" r:id="rId4" imgW="533160" imgH="330120" progId="Equation.DSMT4">
                  <p:embed/>
                  <p:pic>
                    <p:nvPicPr>
                      <p:cNvPr id="54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1508547"/>
                        <a:ext cx="14573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 descr="水滴"/>
          <p:cNvSpPr txBox="1">
            <a:spLocks noChangeArrowheads="1"/>
          </p:cNvSpPr>
          <p:nvPr/>
        </p:nvSpPr>
        <p:spPr bwMode="auto">
          <a:xfrm>
            <a:off x="6661150" y="1121197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b 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4281" name="Text Box 9" descr="水滴"/>
          <p:cNvSpPr txBox="1">
            <a:spLocks noChangeArrowheads="1"/>
          </p:cNvSpPr>
          <p:nvPr/>
        </p:nvSpPr>
        <p:spPr bwMode="auto">
          <a:xfrm>
            <a:off x="2338388" y="670347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 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 i="1">
              <a:solidFill>
                <a:srgbClr val="000000"/>
              </a:solidFill>
            </a:endParaRPr>
          </a:p>
        </p:txBody>
      </p:sp>
      <p:sp>
        <p:nvSpPr>
          <p:cNvPr id="54282" name="Text Box 10" descr="水滴"/>
          <p:cNvSpPr txBox="1">
            <a:spLocks noChangeArrowheads="1"/>
          </p:cNvSpPr>
          <p:nvPr/>
        </p:nvSpPr>
        <p:spPr bwMode="auto">
          <a:xfrm>
            <a:off x="2266950" y="1121197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 </a:t>
            </a:r>
            <a:r>
              <a:rPr lang="en-US" altLang="zh-CN" i="1">
                <a:solidFill>
                  <a:srgbClr val="000000"/>
                </a:solidFill>
              </a:rPr>
              <a:t>c X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283" name="Text Box 11" descr="水滴"/>
          <p:cNvSpPr txBox="1">
            <a:spLocks noChangeArrowheads="1"/>
          </p:cNvSpPr>
          <p:nvPr/>
        </p:nvSpPr>
        <p:spPr bwMode="auto">
          <a:xfrm>
            <a:off x="4860925" y="1121197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=0</a:t>
            </a:r>
            <a:r>
              <a:rPr lang="zh-CN" altLang="en-US">
                <a:solidFill>
                  <a:srgbClr val="000000"/>
                </a:solidFill>
              </a:rPr>
              <a:t>时，</a:t>
            </a:r>
          </a:p>
        </p:txBody>
      </p:sp>
      <p:sp>
        <p:nvSpPr>
          <p:cNvPr id="54284" name="Text Box 12" descr="水滴"/>
          <p:cNvSpPr txBox="1">
            <a:spLocks noChangeArrowheads="1"/>
          </p:cNvSpPr>
          <p:nvPr/>
        </p:nvSpPr>
        <p:spPr bwMode="auto">
          <a:xfrm>
            <a:off x="107950" y="1654597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zh-CN" altLang="en-US">
                <a:solidFill>
                  <a:srgbClr val="000000"/>
                </a:solidFill>
              </a:rPr>
              <a:t>加法法则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869909"/>
              </p:ext>
            </p:extLst>
          </p:nvPr>
        </p:nvGraphicFramePr>
        <p:xfrm>
          <a:off x="3706813" y="1495847"/>
          <a:ext cx="1781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30120" progId="Equation.DSMT4">
                  <p:embed/>
                </p:oleObj>
              </mc:Choice>
              <mc:Fallback>
                <p:oleObj name="Equation" r:id="rId6" imgW="672840" imgH="330120" progId="Equation.DSMT4">
                  <p:embed/>
                  <p:pic>
                    <p:nvPicPr>
                      <p:cNvPr id="542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495847"/>
                        <a:ext cx="17811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 descr="水滴"/>
          <p:cNvSpPr txBox="1">
            <a:spLocks noChangeArrowheads="1"/>
          </p:cNvSpPr>
          <p:nvPr/>
        </p:nvSpPr>
        <p:spPr bwMode="auto">
          <a:xfrm>
            <a:off x="3995738" y="670347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cE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)+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20496" y="3441450"/>
            <a:ext cx="3457575" cy="60801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2.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随机变量的方差</a:t>
            </a: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37984" y="4522538"/>
            <a:ext cx="71993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3200">
                <a:solidFill>
                  <a:srgbClr val="000000"/>
                </a:solidFill>
              </a:rPr>
              <a:t>称                           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标准差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22408"/>
              </p:ext>
            </p:extLst>
          </p:nvPr>
        </p:nvGraphicFramePr>
        <p:xfrm>
          <a:off x="2412846" y="4532063"/>
          <a:ext cx="10937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304560" progId="Equation.DSMT4">
                  <p:embed/>
                </p:oleObj>
              </mc:Choice>
              <mc:Fallback>
                <p:oleObj name="Equation" r:id="rId8" imgW="558720" imgH="304560" progId="Equation.DSMT4">
                  <p:embed/>
                  <p:pic>
                    <p:nvPicPr>
                      <p:cNvPr id="542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846" y="4532063"/>
                        <a:ext cx="10937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281084" y="5041650"/>
            <a:ext cx="6481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</a:rPr>
              <a:t>2)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是随机变量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函数</a:t>
            </a:r>
            <a:r>
              <a:rPr lang="zh-CN" altLang="en-US">
                <a:solidFill>
                  <a:srgbClr val="000000"/>
                </a:solidFill>
              </a:rPr>
              <a:t>的数学期望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09421" y="4162175"/>
            <a:ext cx="720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zh-CN" altLang="en-US">
                <a:solidFill>
                  <a:srgbClr val="000000"/>
                </a:solidFill>
              </a:rPr>
              <a:t>定义：                </a:t>
            </a:r>
            <a:r>
              <a:rPr lang="en-US" altLang="zh-CN" i="1">
                <a:solidFill>
                  <a:srgbClr val="000000"/>
                </a:solidFill>
              </a:rPr>
              <a:t>E </a:t>
            </a:r>
            <a:r>
              <a:rPr lang="en-US" altLang="zh-CN">
                <a:solidFill>
                  <a:srgbClr val="000000"/>
                </a:solidFill>
              </a:rPr>
              <a:t>{[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– 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)]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}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990033"/>
                </a:solidFill>
              </a:rPr>
              <a:t>方差</a:t>
            </a:r>
            <a:r>
              <a:rPr lang="en-US" altLang="zh-CN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49059" y="502577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en-US" altLang="zh-CN">
                <a:solidFill>
                  <a:srgbClr val="000000"/>
                </a:solidFill>
              </a:rPr>
              <a:t>1)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0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22309" y="41844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sz="3200"/>
              <a:t> </a:t>
            </a: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3686"/>
              </p:ext>
            </p:extLst>
          </p:nvPr>
        </p:nvGraphicFramePr>
        <p:xfrm>
          <a:off x="1173009" y="4522538"/>
          <a:ext cx="12684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253800" progId="Equation.DSMT4">
                  <p:embed/>
                </p:oleObj>
              </mc:Choice>
              <mc:Fallback>
                <p:oleObj name="Equation" r:id="rId10" imgW="558720" imgH="253800" progId="Equation.DSMT4">
                  <p:embed/>
                  <p:pic>
                    <p:nvPicPr>
                      <p:cNvPr id="542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09" y="4522538"/>
                        <a:ext cx="12684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521171" y="4546350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zh-CN" altLang="en-US">
                <a:solidFill>
                  <a:srgbClr val="990033"/>
                </a:solidFill>
              </a:rPr>
              <a:t>均方差</a:t>
            </a:r>
            <a:r>
              <a:rPr lang="en-US" altLang="zh-CN">
                <a:solidFill>
                  <a:srgbClr val="990033"/>
                </a:solidFill>
              </a:rPr>
              <a:t>.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193868" y="5529583"/>
            <a:ext cx="6696075" cy="5191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33"/>
                </a:solidFill>
              </a:rPr>
              <a:t>方差常用计算公式</a:t>
            </a:r>
            <a:r>
              <a:rPr lang="zh-CN" altLang="en-US" dirty="0"/>
              <a:t>：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－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1691680" y="6070350"/>
            <a:ext cx="4462338" cy="519113"/>
          </a:xfrm>
          <a:prstGeom prst="rect">
            <a:avLst/>
          </a:prstGeom>
          <a:solidFill>
            <a:schemeClr val="accent3">
              <a:lumMod val="90000"/>
              <a:alpha val="3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00"/>
                </a:solidFill>
              </a:rPr>
              <a:t>注意：</a:t>
            </a:r>
            <a:r>
              <a:rPr lang="en-US" altLang="zh-CN" i="1" dirty="0">
                <a:solidFill>
                  <a:srgbClr val="000000"/>
                </a:solidFill>
              </a:rPr>
              <a:t>E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 =</a:t>
            </a:r>
            <a:r>
              <a:rPr lang="en-US" altLang="zh-CN" i="1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578071" y="3441450"/>
            <a:ext cx="554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随机变量关于其期望的</a:t>
            </a:r>
            <a:r>
              <a:rPr lang="zh-CN" altLang="en-US" u="sng" dirty="0">
                <a:solidFill>
                  <a:srgbClr val="C00000"/>
                </a:solidFill>
              </a:rPr>
              <a:t>偏离程度</a:t>
            </a:r>
            <a:r>
              <a:rPr lang="en-US" altLang="zh-CN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27" name="Text Box 33" descr="水滴"/>
          <p:cNvSpPr txBox="1">
            <a:spLocks noChangeArrowheads="1"/>
          </p:cNvSpPr>
          <p:nvPr/>
        </p:nvSpPr>
        <p:spPr bwMode="auto">
          <a:xfrm>
            <a:off x="5867325" y="673869"/>
            <a:ext cx="2952254" cy="46166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特别</a:t>
            </a:r>
            <a:r>
              <a:rPr lang="en-US" altLang="zh-CN" sz="2400" b="1" i="1" dirty="0">
                <a:solidFill>
                  <a:srgbClr val="000000"/>
                </a:solidFill>
              </a:rPr>
              <a:t>:E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 = 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2" name="Object 32">
            <a:extLst>
              <a:ext uri="{FF2B5EF4-FFF2-40B4-BE49-F238E27FC236}">
                <a16:creationId xmlns:a16="http://schemas.microsoft.com/office/drawing/2014/main" id="{EB7FA53E-9A1A-CEB1-30E9-7612AEE66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63089"/>
              </p:ext>
            </p:extLst>
          </p:nvPr>
        </p:nvGraphicFramePr>
        <p:xfrm>
          <a:off x="578005" y="2141933"/>
          <a:ext cx="2736304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0800" imgH="330120" progId="Equation.DSMT4">
                  <p:embed/>
                </p:oleObj>
              </mc:Choice>
              <mc:Fallback>
                <p:oleObj name="Equation" r:id="rId12" imgW="1180800" imgH="330120" progId="Equation.DSMT4">
                  <p:embed/>
                  <p:pic>
                    <p:nvPicPr>
                      <p:cNvPr id="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5" y="2141933"/>
                        <a:ext cx="2736304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>
            <a:extLst>
              <a:ext uri="{FF2B5EF4-FFF2-40B4-BE49-F238E27FC236}">
                <a16:creationId xmlns:a16="http://schemas.microsoft.com/office/drawing/2014/main" id="{88CD4E19-CC86-A9F0-D677-179D9E35F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85207"/>
              </p:ext>
            </p:extLst>
          </p:nvPr>
        </p:nvGraphicFramePr>
        <p:xfrm>
          <a:off x="3235833" y="2126714"/>
          <a:ext cx="2170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63280" imgH="330120" progId="Equation.DSMT4">
                  <p:embed/>
                </p:oleObj>
              </mc:Choice>
              <mc:Fallback>
                <p:oleObj name="Equation" r:id="rId14" imgW="863280" imgH="330120" progId="Equation.DSMT4">
                  <p:embed/>
                  <p:pic>
                    <p:nvPicPr>
                      <p:cNvPr id="2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833" y="2126714"/>
                        <a:ext cx="21701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>
            <a:extLst>
              <a:ext uri="{FF2B5EF4-FFF2-40B4-BE49-F238E27FC236}">
                <a16:creationId xmlns:a16="http://schemas.microsoft.com/office/drawing/2014/main" id="{58EAC518-2024-4437-4CF5-5B3ADC9AE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41862"/>
              </p:ext>
            </p:extLst>
          </p:nvPr>
        </p:nvGraphicFramePr>
        <p:xfrm>
          <a:off x="5289184" y="2310789"/>
          <a:ext cx="3673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65080" imgH="203040" progId="Equation.DSMT4">
                  <p:embed/>
                </p:oleObj>
              </mc:Choice>
              <mc:Fallback>
                <p:oleObj name="Equation" r:id="rId16" imgW="1765080" imgH="203040" progId="Equation.DSMT4">
                  <p:embed/>
                  <p:pic>
                    <p:nvPicPr>
                      <p:cNvPr id="2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84" y="2310789"/>
                        <a:ext cx="3673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3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6" grpId="0" autoUpdateAnimBg="0"/>
      <p:bldP spid="54277" grpId="0" autoUpdateAnimBg="0"/>
      <p:bldP spid="54280" grpId="0" autoUpdateAnimBg="0"/>
      <p:bldP spid="54281" grpId="0" autoUpdateAnimBg="0"/>
      <p:bldP spid="54282" grpId="0" autoUpdateAnimBg="0"/>
      <p:bldP spid="54283" grpId="0" autoUpdateAnimBg="0"/>
      <p:bldP spid="54284" grpId="0" autoUpdateAnimBg="0"/>
      <p:bldP spid="54286" grpId="0" autoUpdateAnimBg="0"/>
      <p:bldP spid="54287" grpId="0" animBg="1" autoUpdateAnimBg="0"/>
      <p:bldP spid="54288" grpId="0"/>
      <p:bldP spid="54290" grpId="0" autoUpdateAnimBg="0"/>
      <p:bldP spid="54291" grpId="0" autoUpdateAnimBg="0"/>
      <p:bldP spid="54292" grpId="0" autoUpdateAnimBg="0"/>
      <p:bldP spid="54293" grpId="0" autoUpdateAnimBg="0"/>
      <p:bldP spid="54295" grpId="0"/>
      <p:bldP spid="54296" grpId="0" animBg="1" autoUpdateAnimBg="0"/>
      <p:bldP spid="54297" grpId="0" animBg="1" autoUpdateAnimBg="0"/>
      <p:bldP spid="54298" grpId="0" autoUpdateAnimBg="0"/>
      <p:bldP spid="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8332BF9-1D75-5C9A-EB0D-217185FD0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43786"/>
              </p:ext>
            </p:extLst>
          </p:nvPr>
        </p:nvGraphicFramePr>
        <p:xfrm>
          <a:off x="389903" y="1412776"/>
          <a:ext cx="8364194" cy="468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1828800" progId="Equation.DSMT4">
                  <p:embed/>
                </p:oleObj>
              </mc:Choice>
              <mc:Fallback>
                <p:oleObj name="Equation" r:id="rId2" imgW="3276360" imgH="1828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3EEC40-47EB-E50E-D8FA-3A3872EF4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03" y="1412776"/>
                        <a:ext cx="8364194" cy="4680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6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默认设计模板">
  <a:themeElements>
    <a:clrScheme name="默认设计模板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5190</TotalTime>
  <Words>3518</Words>
  <Application>Microsoft Office PowerPoint</Application>
  <PresentationFormat>全屏显示(4:3)</PresentationFormat>
  <Paragraphs>703</Paragraphs>
  <Slides>43</Slides>
  <Notes>1</Notes>
  <HiddenSlides>15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楷体_GB2312</vt:lpstr>
      <vt:lpstr>宋体</vt:lpstr>
      <vt:lpstr>Arial</vt:lpstr>
      <vt:lpstr>Calibri</vt:lpstr>
      <vt:lpstr>Symbol</vt:lpstr>
      <vt:lpstr>Times New Roman</vt:lpstr>
      <vt:lpstr>1_默认设计模板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FREEMAN</dc:creator>
  <cp:lastModifiedBy>江艳 彭</cp:lastModifiedBy>
  <cp:revision>169</cp:revision>
  <dcterms:created xsi:type="dcterms:W3CDTF">2001-08-30T05:30:36Z</dcterms:created>
  <dcterms:modified xsi:type="dcterms:W3CDTF">2024-11-04T03:01:39Z</dcterms:modified>
</cp:coreProperties>
</file>