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3" r:id="rId1"/>
  </p:sldMasterIdLst>
  <p:notesMasterIdLst>
    <p:notesMasterId r:id="rId12"/>
  </p:notesMasterIdLst>
  <p:sldIdLst>
    <p:sldId id="276" r:id="rId2"/>
    <p:sldId id="258" r:id="rId3"/>
    <p:sldId id="277" r:id="rId4"/>
    <p:sldId id="260" r:id="rId5"/>
    <p:sldId id="281" r:id="rId6"/>
    <p:sldId id="300" r:id="rId7"/>
    <p:sldId id="280" r:id="rId8"/>
    <p:sldId id="301" r:id="rId9"/>
    <p:sldId id="272" r:id="rId10"/>
    <p:sldId id="261" r:id="rId11"/>
  </p:sldIdLst>
  <p:sldSz cx="9144000" cy="6858000" type="screen4x3"/>
  <p:notesSz cx="6858000" cy="9144000"/>
  <p:defaultTextStyle>
    <a:defPPr>
      <a:defRPr lang="en-US"/>
    </a:defPPr>
    <a:lvl1pPr algn="l" rtl="0" fontAlgn="base">
      <a:spcBef>
        <a:spcPct val="50000"/>
      </a:spcBef>
      <a:spcAft>
        <a:spcPct val="0"/>
      </a:spcAft>
      <a:defRPr kumimoji="1" sz="2800" b="1" kern="1200">
        <a:solidFill>
          <a:schemeClr val="tx1"/>
        </a:solidFill>
        <a:latin typeface="Times New Roman" pitchFamily="18" charset="0"/>
        <a:ea typeface="宋体" charset="-122"/>
        <a:cs typeface="+mn-cs"/>
      </a:defRPr>
    </a:lvl1pPr>
    <a:lvl2pPr marL="457200" algn="l" rtl="0" fontAlgn="base">
      <a:spcBef>
        <a:spcPct val="50000"/>
      </a:spcBef>
      <a:spcAft>
        <a:spcPct val="0"/>
      </a:spcAft>
      <a:defRPr kumimoji="1" sz="2800" b="1" kern="1200">
        <a:solidFill>
          <a:schemeClr val="tx1"/>
        </a:solidFill>
        <a:latin typeface="Times New Roman" pitchFamily="18" charset="0"/>
        <a:ea typeface="宋体" charset="-122"/>
        <a:cs typeface="+mn-cs"/>
      </a:defRPr>
    </a:lvl2pPr>
    <a:lvl3pPr marL="914400" algn="l" rtl="0" fontAlgn="base">
      <a:spcBef>
        <a:spcPct val="50000"/>
      </a:spcBef>
      <a:spcAft>
        <a:spcPct val="0"/>
      </a:spcAft>
      <a:defRPr kumimoji="1" sz="2800" b="1" kern="1200">
        <a:solidFill>
          <a:schemeClr val="tx1"/>
        </a:solidFill>
        <a:latin typeface="Times New Roman" pitchFamily="18" charset="0"/>
        <a:ea typeface="宋体" charset="-122"/>
        <a:cs typeface="+mn-cs"/>
      </a:defRPr>
    </a:lvl3pPr>
    <a:lvl4pPr marL="1371600" algn="l" rtl="0" fontAlgn="base">
      <a:spcBef>
        <a:spcPct val="50000"/>
      </a:spcBef>
      <a:spcAft>
        <a:spcPct val="0"/>
      </a:spcAft>
      <a:defRPr kumimoji="1" sz="2800" b="1" kern="1200">
        <a:solidFill>
          <a:schemeClr val="tx1"/>
        </a:solidFill>
        <a:latin typeface="Times New Roman" pitchFamily="18" charset="0"/>
        <a:ea typeface="宋体" charset="-122"/>
        <a:cs typeface="+mn-cs"/>
      </a:defRPr>
    </a:lvl4pPr>
    <a:lvl5pPr marL="1828800" algn="l" rtl="0" fontAlgn="base">
      <a:spcBef>
        <a:spcPct val="50000"/>
      </a:spcBef>
      <a:spcAft>
        <a:spcPct val="0"/>
      </a:spcAft>
      <a:defRPr kumimoji="1" sz="2800" b="1" kern="1200">
        <a:solidFill>
          <a:schemeClr val="tx1"/>
        </a:solidFill>
        <a:latin typeface="Times New Roman" pitchFamily="18" charset="0"/>
        <a:ea typeface="宋体" charset="-122"/>
        <a:cs typeface="+mn-cs"/>
      </a:defRPr>
    </a:lvl5pPr>
    <a:lvl6pPr marL="2286000" algn="l" defTabSz="914400" rtl="0" eaLnBrk="1" latinLnBrk="0" hangingPunct="1">
      <a:defRPr kumimoji="1" sz="2800" b="1" kern="1200">
        <a:solidFill>
          <a:schemeClr val="tx1"/>
        </a:solidFill>
        <a:latin typeface="Times New Roman" pitchFamily="18" charset="0"/>
        <a:ea typeface="宋体" charset="-122"/>
        <a:cs typeface="+mn-cs"/>
      </a:defRPr>
    </a:lvl6pPr>
    <a:lvl7pPr marL="2743200" algn="l" defTabSz="914400" rtl="0" eaLnBrk="1" latinLnBrk="0" hangingPunct="1">
      <a:defRPr kumimoji="1" sz="2800" b="1" kern="1200">
        <a:solidFill>
          <a:schemeClr val="tx1"/>
        </a:solidFill>
        <a:latin typeface="Times New Roman" pitchFamily="18" charset="0"/>
        <a:ea typeface="宋体" charset="-122"/>
        <a:cs typeface="+mn-cs"/>
      </a:defRPr>
    </a:lvl7pPr>
    <a:lvl8pPr marL="3200400" algn="l" defTabSz="914400" rtl="0" eaLnBrk="1" latinLnBrk="0" hangingPunct="1">
      <a:defRPr kumimoji="1" sz="2800" b="1" kern="1200">
        <a:solidFill>
          <a:schemeClr val="tx1"/>
        </a:solidFill>
        <a:latin typeface="Times New Roman" pitchFamily="18" charset="0"/>
        <a:ea typeface="宋体" charset="-122"/>
        <a:cs typeface="+mn-cs"/>
      </a:defRPr>
    </a:lvl8pPr>
    <a:lvl9pPr marL="3657600" algn="l" defTabSz="914400" rtl="0" eaLnBrk="1" latinLnBrk="0" hangingPunct="1">
      <a:defRPr kumimoji="1" sz="2800" b="1"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6FFFF"/>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autoAdjust="0"/>
    <p:restoredTop sz="94692" autoAdjust="0"/>
  </p:normalViewPr>
  <p:slideViewPr>
    <p:cSldViewPr>
      <p:cViewPr varScale="1">
        <p:scale>
          <a:sx n="75" d="100"/>
          <a:sy n="75" d="100"/>
        </p:scale>
        <p:origin x="206"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3CBF50-7839-47F4-8244-4353154C1316}" type="datetimeFigureOut">
              <a:rPr lang="zh-CN" altLang="en-US" smtClean="0"/>
              <a:t>2024/11/7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A75B89-112E-464F-BCDC-05E64E5BF2C3}" type="slidenum">
              <a:rPr lang="zh-CN" altLang="en-US" smtClean="0"/>
              <a:t>‹#›</a:t>
            </a:fld>
            <a:endParaRPr lang="zh-CN" altLang="en-US"/>
          </a:p>
        </p:txBody>
      </p:sp>
    </p:spTree>
    <p:extLst>
      <p:ext uri="{BB962C8B-B14F-4D97-AF65-F5344CB8AC3E}">
        <p14:creationId xmlns:p14="http://schemas.microsoft.com/office/powerpoint/2010/main" val="2930395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aike.baidu.com/item/%E6%A6%82%E7%8E%87%E8%AE%BA/829122?fromModule=lemma_inlink" TargetMode="External"/><Relationship Id="rId7" Type="http://schemas.openxmlformats.org/officeDocument/2006/relationships/hyperlink" Target="https://baike.baidu.com/item/%E5%8F%98%E9%87%8F/5271?fromModule=lemma_inlink"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baike.baidu.com/item/%E6%96%B9%E5%B7%AE/3108412?fromModule=lemma_inlink" TargetMode="External"/><Relationship Id="rId5" Type="http://schemas.openxmlformats.org/officeDocument/2006/relationships/hyperlink" Target="https://baike.baidu.com/item/%E8%AF%AF%E5%B7%AE/738024?fromModule=lemma_inlink" TargetMode="External"/><Relationship Id="rId4" Type="http://schemas.openxmlformats.org/officeDocument/2006/relationships/hyperlink" Target="https://baike.baidu.com/item/%E7%BB%9F%E8%AE%A1%E5%AD%A6/1175?fromModule=lemma_inlink"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1" i="0" dirty="0">
                <a:solidFill>
                  <a:srgbClr val="333333"/>
                </a:solidFill>
                <a:effectLst/>
                <a:latin typeface="Helvetica Neue"/>
              </a:rPr>
              <a:t>协方差</a:t>
            </a:r>
            <a:r>
              <a:rPr lang="zh-CN" altLang="en-US" b="0" i="0" dirty="0">
                <a:solidFill>
                  <a:srgbClr val="333333"/>
                </a:solidFill>
                <a:effectLst/>
                <a:latin typeface="Helvetica Neue"/>
              </a:rPr>
              <a:t>（</a:t>
            </a:r>
            <a:r>
              <a:rPr lang="en-US" altLang="zh-CN" b="0" i="0" dirty="0">
                <a:solidFill>
                  <a:srgbClr val="333333"/>
                </a:solidFill>
                <a:effectLst/>
                <a:latin typeface="Helvetica Neue"/>
              </a:rPr>
              <a:t>Covariance</a:t>
            </a:r>
            <a:r>
              <a:rPr lang="zh-CN" altLang="en-US" b="0" i="0" dirty="0">
                <a:solidFill>
                  <a:srgbClr val="333333"/>
                </a:solidFill>
                <a:effectLst/>
                <a:latin typeface="Helvetica Neue"/>
              </a:rPr>
              <a:t>）在</a:t>
            </a:r>
            <a:r>
              <a:rPr lang="zh-CN" altLang="en-US" b="0" i="0" u="none" strike="noStrike" dirty="0">
                <a:solidFill>
                  <a:srgbClr val="136EC2"/>
                </a:solidFill>
                <a:effectLst/>
                <a:latin typeface="Helvetica Neue"/>
                <a:hlinkClick r:id="rId3"/>
              </a:rPr>
              <a:t>概率论</a:t>
            </a:r>
            <a:r>
              <a:rPr lang="zh-CN" altLang="en-US" b="0" i="0" dirty="0">
                <a:solidFill>
                  <a:srgbClr val="333333"/>
                </a:solidFill>
                <a:effectLst/>
                <a:latin typeface="Helvetica Neue"/>
              </a:rPr>
              <a:t>和</a:t>
            </a:r>
            <a:r>
              <a:rPr lang="zh-CN" altLang="en-US" b="0" i="0" u="none" strike="noStrike" dirty="0">
                <a:solidFill>
                  <a:srgbClr val="136EC2"/>
                </a:solidFill>
                <a:effectLst/>
                <a:latin typeface="Helvetica Neue"/>
                <a:hlinkClick r:id="rId4"/>
              </a:rPr>
              <a:t>统计学</a:t>
            </a:r>
            <a:r>
              <a:rPr lang="zh-CN" altLang="en-US" b="0" i="0" dirty="0">
                <a:solidFill>
                  <a:srgbClr val="333333"/>
                </a:solidFill>
                <a:effectLst/>
                <a:latin typeface="Helvetica Neue"/>
              </a:rPr>
              <a:t>中用于衡量两个变量的总体</a:t>
            </a:r>
            <a:r>
              <a:rPr lang="zh-CN" altLang="en-US" b="0" i="0" u="none" strike="noStrike" dirty="0">
                <a:solidFill>
                  <a:srgbClr val="136EC2"/>
                </a:solidFill>
                <a:effectLst/>
                <a:latin typeface="Helvetica Neue"/>
                <a:hlinkClick r:id="rId5"/>
              </a:rPr>
              <a:t>误差</a:t>
            </a:r>
            <a:r>
              <a:rPr lang="zh-CN" altLang="en-US" b="0" i="0" dirty="0">
                <a:solidFill>
                  <a:srgbClr val="333333"/>
                </a:solidFill>
                <a:effectLst/>
                <a:latin typeface="Helvetica Neue"/>
              </a:rPr>
              <a:t>。而</a:t>
            </a:r>
            <a:r>
              <a:rPr lang="zh-CN" altLang="en-US" b="0" i="0" u="none" strike="noStrike" dirty="0">
                <a:solidFill>
                  <a:srgbClr val="136EC2"/>
                </a:solidFill>
                <a:effectLst/>
                <a:latin typeface="Helvetica Neue"/>
                <a:hlinkClick r:id="rId6"/>
              </a:rPr>
              <a:t>方差</a:t>
            </a:r>
            <a:r>
              <a:rPr lang="zh-CN" altLang="en-US" b="0" i="0" dirty="0">
                <a:solidFill>
                  <a:srgbClr val="333333"/>
                </a:solidFill>
                <a:effectLst/>
                <a:latin typeface="Helvetica Neue"/>
              </a:rPr>
              <a:t>是协方差的一种特殊情况，即当两个变量是相同的情况。</a:t>
            </a:r>
          </a:p>
          <a:p>
            <a:pPr algn="l"/>
            <a:r>
              <a:rPr lang="zh-CN" altLang="en-US" b="0" i="0" dirty="0">
                <a:solidFill>
                  <a:srgbClr val="333333"/>
                </a:solidFill>
                <a:effectLst/>
                <a:latin typeface="Helvetica Neue"/>
              </a:rPr>
              <a:t>协方差表示的是两个变量的总体的</a:t>
            </a:r>
            <a:r>
              <a:rPr lang="zh-CN" altLang="en-US" b="0" i="0" u="none" strike="noStrike" dirty="0">
                <a:solidFill>
                  <a:srgbClr val="136EC2"/>
                </a:solidFill>
                <a:effectLst/>
                <a:latin typeface="Helvetica Neue"/>
                <a:hlinkClick r:id="rId5"/>
              </a:rPr>
              <a:t>误差</a:t>
            </a:r>
            <a:r>
              <a:rPr lang="zh-CN" altLang="en-US" b="0" i="0" dirty="0">
                <a:solidFill>
                  <a:srgbClr val="333333"/>
                </a:solidFill>
                <a:effectLst/>
                <a:latin typeface="Helvetica Neue"/>
              </a:rPr>
              <a:t>，这与只表示一个变量误差的</a:t>
            </a:r>
            <a:r>
              <a:rPr lang="zh-CN" altLang="en-US" b="0" i="0" u="none" strike="noStrike" dirty="0">
                <a:solidFill>
                  <a:srgbClr val="136EC2"/>
                </a:solidFill>
                <a:effectLst/>
                <a:latin typeface="Helvetica Neue"/>
                <a:hlinkClick r:id="rId6"/>
              </a:rPr>
              <a:t>方差</a:t>
            </a:r>
            <a:r>
              <a:rPr lang="zh-CN" altLang="en-US" b="0" i="0" dirty="0">
                <a:solidFill>
                  <a:srgbClr val="333333"/>
                </a:solidFill>
                <a:effectLst/>
                <a:latin typeface="Helvetica Neue"/>
              </a:rPr>
              <a:t>不同。如果两个</a:t>
            </a:r>
            <a:r>
              <a:rPr lang="zh-CN" altLang="en-US" b="0" i="0" u="none" strike="noStrike" dirty="0">
                <a:solidFill>
                  <a:srgbClr val="136EC2"/>
                </a:solidFill>
                <a:effectLst/>
                <a:latin typeface="Helvetica Neue"/>
                <a:hlinkClick r:id="rId7"/>
              </a:rPr>
              <a:t>变量</a:t>
            </a:r>
            <a:r>
              <a:rPr lang="zh-CN" altLang="en-US" b="0" i="0" dirty="0">
                <a:solidFill>
                  <a:srgbClr val="333333"/>
                </a:solidFill>
                <a:effectLst/>
                <a:latin typeface="Helvetica Neue"/>
              </a:rPr>
              <a:t>的变化趋势一致，也就是说如果其中一个大于自身的期望值，另外一个也大于自身的期望值，那么两个变量之间的协方差就是正值。如果两个变量的变化趋势相反，即其中一个大于自身的期望值，另外一个却小于自身的期望值，那么两个变量之间的协方差就是负值。协方差作为描述</a:t>
            </a:r>
            <a:r>
              <a:rPr lang="en-US" altLang="zh-CN" b="0" i="0" dirty="0">
                <a:solidFill>
                  <a:srgbClr val="333333"/>
                </a:solidFill>
                <a:effectLst/>
                <a:latin typeface="Helvetica Neue"/>
              </a:rPr>
              <a:t>X</a:t>
            </a:r>
            <a:r>
              <a:rPr lang="zh-CN" altLang="en-US" b="0" i="0" dirty="0">
                <a:solidFill>
                  <a:srgbClr val="333333"/>
                </a:solidFill>
                <a:effectLst/>
                <a:latin typeface="Helvetica Neue"/>
              </a:rPr>
              <a:t>和</a:t>
            </a:r>
            <a:r>
              <a:rPr lang="en-US" altLang="zh-CN" b="0" i="0" dirty="0">
                <a:solidFill>
                  <a:srgbClr val="333333"/>
                </a:solidFill>
                <a:effectLst/>
                <a:latin typeface="Helvetica Neue"/>
              </a:rPr>
              <a:t>Y</a:t>
            </a:r>
            <a:r>
              <a:rPr lang="zh-CN" altLang="en-US" b="0" i="0" dirty="0">
                <a:solidFill>
                  <a:srgbClr val="333333"/>
                </a:solidFill>
                <a:effectLst/>
                <a:latin typeface="Helvetica Neue"/>
              </a:rPr>
              <a:t>相关程度的量，在同一物理量纲之下有一定的作用，但同样的两个量采用不同的量纲使它们的协方差在数值上表现出很大的差异。</a:t>
            </a:r>
          </a:p>
          <a:p>
            <a:endParaRPr lang="zh-CN" altLang="en-US" dirty="0"/>
          </a:p>
        </p:txBody>
      </p:sp>
      <p:sp>
        <p:nvSpPr>
          <p:cNvPr id="4" name="灯片编号占位符 3"/>
          <p:cNvSpPr>
            <a:spLocks noGrp="1"/>
          </p:cNvSpPr>
          <p:nvPr>
            <p:ph type="sldNum" sz="quarter" idx="5"/>
          </p:nvPr>
        </p:nvSpPr>
        <p:spPr/>
        <p:txBody>
          <a:bodyPr/>
          <a:lstStyle/>
          <a:p>
            <a:fld id="{01A75B89-112E-464F-BCDC-05E64E5BF2C3}" type="slidenum">
              <a:rPr lang="zh-CN" altLang="en-US" smtClean="0"/>
              <a:t>6</a:t>
            </a:fld>
            <a:endParaRPr lang="zh-CN" altLang="en-US"/>
          </a:p>
        </p:txBody>
      </p:sp>
    </p:spTree>
    <p:extLst>
      <p:ext uri="{BB962C8B-B14F-4D97-AF65-F5344CB8AC3E}">
        <p14:creationId xmlns:p14="http://schemas.microsoft.com/office/powerpoint/2010/main" val="3786982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349423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16683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50780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07170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a:prstGeom prst="rect">
            <a:avLst/>
          </a:prstGeom>
        </p:spPr>
        <p:txBody>
          <a:bodyPr/>
          <a:lstStyle/>
          <a:p>
            <a:pPr lvl="0"/>
            <a:endParaRPr lang="zh-CN" altLang="en-US" noProof="0"/>
          </a:p>
        </p:txBody>
      </p:sp>
    </p:spTree>
    <p:extLst>
      <p:ext uri="{BB962C8B-B14F-4D97-AF65-F5344CB8AC3E}">
        <p14:creationId xmlns:p14="http://schemas.microsoft.com/office/powerpoint/2010/main" val="1943648751"/>
      </p:ext>
    </p:extLst>
  </p:cSld>
  <p:clrMapOvr>
    <a:masterClrMapping/>
  </p:clrMapOvr>
  <p:transition>
    <p:strips dir="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17999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97068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86971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AutoShape 13">
            <a:hlinkClick r:id="" action="ppaction://hlinkshowjump?jump=previousslide" highlightClick="1"/>
          </p:cNvPr>
          <p:cNvSpPr>
            <a:spLocks noChangeArrowheads="1"/>
          </p:cNvSpPr>
          <p:nvPr userDrawn="1"/>
        </p:nvSpPr>
        <p:spPr bwMode="auto">
          <a:xfrm flipH="1">
            <a:off x="6821488" y="6357938"/>
            <a:ext cx="531812" cy="404812"/>
          </a:xfrm>
          <a:prstGeom prst="actionButtonForwardNext">
            <a:avLst/>
          </a:prstGeom>
          <a:solidFill>
            <a:srgbClr val="6699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a:p>
        </p:txBody>
      </p:sp>
      <p:sp>
        <p:nvSpPr>
          <p:cNvPr id="5" name="AutoShape 14">
            <a:hlinkClick r:id="" action="ppaction://hlinkshowjump?jump=lastslide" highlightClick="1"/>
          </p:cNvPr>
          <p:cNvSpPr>
            <a:spLocks noChangeArrowheads="1"/>
          </p:cNvSpPr>
          <p:nvPr userDrawn="1"/>
        </p:nvSpPr>
        <p:spPr bwMode="auto">
          <a:xfrm flipH="1">
            <a:off x="7974013" y="6357938"/>
            <a:ext cx="531812" cy="404812"/>
          </a:xfrm>
          <a:prstGeom prst="actionButtonBeginning">
            <a:avLst/>
          </a:prstGeom>
          <a:solidFill>
            <a:srgbClr val="6699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a:p>
        </p:txBody>
      </p:sp>
      <p:sp>
        <p:nvSpPr>
          <p:cNvPr id="6" name="AutoShape 15">
            <a:hlinkClick r:id="" action="ppaction://hlinkshowjump?jump=firstslide" highlightClick="1"/>
          </p:cNvPr>
          <p:cNvSpPr>
            <a:spLocks noChangeArrowheads="1"/>
          </p:cNvSpPr>
          <p:nvPr userDrawn="1"/>
        </p:nvSpPr>
        <p:spPr bwMode="auto">
          <a:xfrm flipH="1">
            <a:off x="6227763" y="6357938"/>
            <a:ext cx="531812" cy="404812"/>
          </a:xfrm>
          <a:prstGeom prst="actionButtonEnd">
            <a:avLst/>
          </a:prstGeom>
          <a:solidFill>
            <a:srgbClr val="6699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a:p>
        </p:txBody>
      </p:sp>
      <p:sp>
        <p:nvSpPr>
          <p:cNvPr id="7" name="AutoShape 16">
            <a:hlinkClick r:id="" action="ppaction://hlinkshowjump?jump=endshow" highlightClick="1"/>
          </p:cNvPr>
          <p:cNvSpPr>
            <a:spLocks noChangeArrowheads="1"/>
          </p:cNvSpPr>
          <p:nvPr userDrawn="1"/>
        </p:nvSpPr>
        <p:spPr bwMode="auto">
          <a:xfrm flipH="1">
            <a:off x="8550275" y="6357938"/>
            <a:ext cx="531813" cy="404812"/>
          </a:xfrm>
          <a:prstGeom prst="actionButtonReturn">
            <a:avLst/>
          </a:prstGeom>
          <a:solidFill>
            <a:srgbClr val="6699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a:p>
        </p:txBody>
      </p:sp>
      <p:sp>
        <p:nvSpPr>
          <p:cNvPr id="8" name="AutoShape 17">
            <a:hlinkClick r:id="" action="ppaction://hlinkshowjump?jump=nextslide" highlightClick="1"/>
          </p:cNvPr>
          <p:cNvSpPr>
            <a:spLocks noChangeArrowheads="1"/>
          </p:cNvSpPr>
          <p:nvPr userDrawn="1"/>
        </p:nvSpPr>
        <p:spPr bwMode="auto">
          <a:xfrm flipH="1">
            <a:off x="7397750" y="6357938"/>
            <a:ext cx="531813" cy="404812"/>
          </a:xfrm>
          <a:prstGeom prst="actionButtonBackPrevious">
            <a:avLst/>
          </a:prstGeom>
          <a:solidFill>
            <a:srgbClr val="6699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a:p>
        </p:txBody>
      </p:sp>
      <p:sp>
        <p:nvSpPr>
          <p:cNvPr id="9" name="AutoShape 25"/>
          <p:cNvSpPr>
            <a:spLocks noChangeArrowheads="1"/>
          </p:cNvSpPr>
          <p:nvPr userDrawn="1"/>
        </p:nvSpPr>
        <p:spPr bwMode="auto">
          <a:xfrm>
            <a:off x="0" y="620713"/>
            <a:ext cx="9144000" cy="6308725"/>
          </a:xfrm>
          <a:prstGeom prst="flowChartDocument">
            <a:avLst/>
          </a:prstGeom>
          <a:solidFill>
            <a:schemeClr val="accent6">
              <a:lumMod val="20000"/>
              <a:lumOff val="80000"/>
              <a:alpha val="20000"/>
            </a:schemeClr>
          </a:solidFill>
          <a:ln w="9525">
            <a:noFill/>
            <a:miter lim="800000"/>
            <a:headEnd/>
            <a:tailEnd/>
          </a:ln>
          <a:effectLst/>
        </p:spPr>
        <p:txBody>
          <a:bodyPr wrap="none" anchor="ctr"/>
          <a:lstStyle/>
          <a:p>
            <a:pPr algn="ctr">
              <a:defRPr/>
            </a:pPr>
            <a:endParaRPr lang="zh-CN" altLang="zh-CN"/>
          </a:p>
        </p:txBody>
      </p:sp>
      <p:sp>
        <p:nvSpPr>
          <p:cNvPr id="10" name="矩形 29"/>
          <p:cNvSpPr>
            <a:spLocks noChangeArrowheads="1"/>
          </p:cNvSpPr>
          <p:nvPr userDrawn="1"/>
        </p:nvSpPr>
        <p:spPr bwMode="auto">
          <a:xfrm>
            <a:off x="0" y="0"/>
            <a:ext cx="9144000" cy="642938"/>
          </a:xfrm>
          <a:prstGeom prst="rect">
            <a:avLst/>
          </a:prstGeom>
          <a:solidFill>
            <a:srgbClr val="6666FF">
              <a:alpha val="92940"/>
            </a:srgbClr>
          </a:solidFill>
          <a:ln w="9525" algn="ctr">
            <a:solidFill>
              <a:schemeClr val="tx1"/>
            </a:solidFill>
            <a:miter lim="800000"/>
            <a:headEnd/>
            <a:tailEnd/>
          </a:ln>
        </p:spPr>
        <p:txBody>
          <a:bodyPr/>
          <a:lstStyle/>
          <a:p>
            <a:endParaRPr lang="zh-CN" altLang="en-US"/>
          </a:p>
        </p:txBody>
      </p:sp>
      <p:pic>
        <p:nvPicPr>
          <p:cNvPr id="11" name="Picture 24" descr="http://a1.att.hudong.com/80/02/0130000043601312471002754650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8587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WordArt 18"/>
          <p:cNvSpPr>
            <a:spLocks noChangeArrowheads="1" noChangeShapeType="1" noTextEdit="1"/>
          </p:cNvSpPr>
          <p:nvPr userDrawn="1"/>
        </p:nvSpPr>
        <p:spPr bwMode="auto">
          <a:xfrm>
            <a:off x="1692275" y="188913"/>
            <a:ext cx="3090863" cy="360362"/>
          </a:xfrm>
          <a:prstGeom prst="rect">
            <a:avLst/>
          </a:prstGeom>
        </p:spPr>
        <p:txBody>
          <a:bodyPr wrap="none" fromWordArt="1">
            <a:prstTxWarp prst="textPlain">
              <a:avLst>
                <a:gd name="adj" fmla="val 50000"/>
              </a:avLst>
            </a:prstTxWarp>
          </a:bodyPr>
          <a:lstStyle/>
          <a:p>
            <a:pPr algn="ctr"/>
            <a:r>
              <a:rPr lang="zh-CN" altLang="en-US" sz="3600" i="1" kern="10">
                <a:ln w="9525">
                  <a:solidFill>
                    <a:srgbClr val="FFFFFF"/>
                  </a:solidFill>
                  <a:miter lim="800000"/>
                  <a:headEnd/>
                  <a:tailEnd/>
                </a:ln>
                <a:solidFill>
                  <a:srgbClr val="FFFFFF"/>
                </a:solidFill>
                <a:effectLst>
                  <a:outerShdw dist="35921" dir="2700000" algn="ctr" rotWithShape="0">
                    <a:srgbClr val="808080">
                      <a:alpha val="79999"/>
                    </a:srgbClr>
                  </a:outerShdw>
                </a:effectLst>
                <a:latin typeface="宋体"/>
                <a:ea typeface="宋体"/>
              </a:rPr>
              <a:t>第三章 多维随机变量</a:t>
            </a:r>
          </a:p>
        </p:txBody>
      </p:sp>
      <p:sp>
        <p:nvSpPr>
          <p:cNvPr id="13" name="Text Box 20" descr="水滴"/>
          <p:cNvSpPr txBox="1">
            <a:spLocks noChangeArrowheads="1"/>
          </p:cNvSpPr>
          <p:nvPr userDrawn="1"/>
        </p:nvSpPr>
        <p:spPr bwMode="auto">
          <a:xfrm>
            <a:off x="4713288" y="188913"/>
            <a:ext cx="2738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pitchFamily="2" charset="-122"/>
              </a:defRPr>
            </a:lvl9pPr>
          </a:lstStyle>
          <a:p>
            <a:pPr eaLnBrk="1" hangingPunct="1"/>
            <a:r>
              <a:rPr kumimoji="0" lang="en-US" altLang="zh-CN" sz="2000">
                <a:solidFill>
                  <a:schemeClr val="bg1"/>
                </a:solidFill>
                <a:latin typeface="Arial" charset="0"/>
              </a:rPr>
              <a:t>—</a:t>
            </a:r>
            <a:r>
              <a:rPr kumimoji="0" lang="zh-CN" altLang="en-US" sz="2000" i="1">
                <a:solidFill>
                  <a:schemeClr val="bg1"/>
                </a:solidFill>
                <a:latin typeface="Arial" charset="0"/>
              </a:rPr>
              <a:t>随机变量的独立性</a:t>
            </a:r>
          </a:p>
        </p:txBody>
      </p:sp>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9695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79183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90148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794640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rgbClr val="F2F2F2">
            <a:alpha val="23137"/>
          </a:srgbClr>
        </a:solidFill>
        <a:effectLst/>
      </p:bgPr>
    </p:bg>
    <p:spTree>
      <p:nvGrpSpPr>
        <p:cNvPr id="1" name=""/>
        <p:cNvGrpSpPr/>
        <p:nvPr/>
      </p:nvGrpSpPr>
      <p:grpSpPr>
        <a:xfrm>
          <a:off x="0" y="0"/>
          <a:ext cx="0" cy="0"/>
          <a:chOff x="0" y="0"/>
          <a:chExt cx="0" cy="0"/>
        </a:xfrm>
      </p:grpSpPr>
      <p:sp>
        <p:nvSpPr>
          <p:cNvPr id="2" name="AutoShape 13">
            <a:hlinkClick r:id="" action="ppaction://hlinkshowjump?jump=previousslide" highlightClick="1"/>
          </p:cNvPr>
          <p:cNvSpPr>
            <a:spLocks noChangeArrowheads="1"/>
          </p:cNvSpPr>
          <p:nvPr userDrawn="1"/>
        </p:nvSpPr>
        <p:spPr bwMode="auto">
          <a:xfrm flipH="1">
            <a:off x="6821488" y="6357938"/>
            <a:ext cx="531812" cy="404812"/>
          </a:xfrm>
          <a:prstGeom prst="actionButtonForwardNext">
            <a:avLst/>
          </a:prstGeom>
          <a:solidFill>
            <a:srgbClr val="6699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a:p>
        </p:txBody>
      </p:sp>
      <p:sp>
        <p:nvSpPr>
          <p:cNvPr id="3" name="AutoShape 14">
            <a:hlinkClick r:id="" action="ppaction://hlinkshowjump?jump=lastslide" highlightClick="1"/>
          </p:cNvPr>
          <p:cNvSpPr>
            <a:spLocks noChangeArrowheads="1"/>
          </p:cNvSpPr>
          <p:nvPr userDrawn="1"/>
        </p:nvSpPr>
        <p:spPr bwMode="auto">
          <a:xfrm flipH="1">
            <a:off x="7974013" y="6357938"/>
            <a:ext cx="531812" cy="404812"/>
          </a:xfrm>
          <a:prstGeom prst="actionButtonBeginning">
            <a:avLst/>
          </a:prstGeom>
          <a:solidFill>
            <a:srgbClr val="6699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a:p>
        </p:txBody>
      </p:sp>
      <p:sp>
        <p:nvSpPr>
          <p:cNvPr id="4" name="AutoShape 15">
            <a:hlinkClick r:id="" action="ppaction://hlinkshowjump?jump=firstslide" highlightClick="1"/>
          </p:cNvPr>
          <p:cNvSpPr>
            <a:spLocks noChangeArrowheads="1"/>
          </p:cNvSpPr>
          <p:nvPr userDrawn="1"/>
        </p:nvSpPr>
        <p:spPr bwMode="auto">
          <a:xfrm flipH="1">
            <a:off x="6227763" y="6357938"/>
            <a:ext cx="531812" cy="404812"/>
          </a:xfrm>
          <a:prstGeom prst="actionButtonEnd">
            <a:avLst/>
          </a:prstGeom>
          <a:solidFill>
            <a:srgbClr val="6699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a:p>
        </p:txBody>
      </p:sp>
      <p:sp>
        <p:nvSpPr>
          <p:cNvPr id="5" name="AutoShape 16">
            <a:hlinkClick r:id="" action="ppaction://hlinkshowjump?jump=endshow" highlightClick="1"/>
          </p:cNvPr>
          <p:cNvSpPr>
            <a:spLocks noChangeArrowheads="1"/>
          </p:cNvSpPr>
          <p:nvPr userDrawn="1"/>
        </p:nvSpPr>
        <p:spPr bwMode="auto">
          <a:xfrm flipH="1">
            <a:off x="8550275" y="6357938"/>
            <a:ext cx="531813" cy="404812"/>
          </a:xfrm>
          <a:prstGeom prst="actionButtonReturn">
            <a:avLst/>
          </a:prstGeom>
          <a:solidFill>
            <a:srgbClr val="6699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a:p>
        </p:txBody>
      </p:sp>
      <p:sp>
        <p:nvSpPr>
          <p:cNvPr id="6" name="AutoShape 17">
            <a:hlinkClick r:id="" action="ppaction://hlinkshowjump?jump=nextslide" highlightClick="1"/>
          </p:cNvPr>
          <p:cNvSpPr>
            <a:spLocks noChangeArrowheads="1"/>
          </p:cNvSpPr>
          <p:nvPr userDrawn="1"/>
        </p:nvSpPr>
        <p:spPr bwMode="auto">
          <a:xfrm flipH="1">
            <a:off x="7397750" y="6357938"/>
            <a:ext cx="531813" cy="404812"/>
          </a:xfrm>
          <a:prstGeom prst="actionButtonBackPrevious">
            <a:avLst/>
          </a:prstGeom>
          <a:solidFill>
            <a:srgbClr val="6699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a:p>
        </p:txBody>
      </p:sp>
      <p:sp>
        <p:nvSpPr>
          <p:cNvPr id="7" name="AutoShape 25"/>
          <p:cNvSpPr>
            <a:spLocks noChangeArrowheads="1"/>
          </p:cNvSpPr>
          <p:nvPr userDrawn="1"/>
        </p:nvSpPr>
        <p:spPr bwMode="auto">
          <a:xfrm>
            <a:off x="0" y="620713"/>
            <a:ext cx="9144000" cy="6308725"/>
          </a:xfrm>
          <a:prstGeom prst="flowChartDocument">
            <a:avLst/>
          </a:prstGeom>
          <a:solidFill>
            <a:schemeClr val="accent6">
              <a:lumMod val="20000"/>
              <a:lumOff val="80000"/>
              <a:alpha val="20000"/>
            </a:schemeClr>
          </a:solidFill>
          <a:ln w="9525">
            <a:noFill/>
            <a:miter lim="800000"/>
            <a:headEnd/>
            <a:tailEnd/>
          </a:ln>
          <a:effectLst/>
        </p:spPr>
        <p:txBody>
          <a:bodyPr wrap="none" anchor="ctr"/>
          <a:lstStyle/>
          <a:p>
            <a:pPr algn="ctr">
              <a:defRPr/>
            </a:pPr>
            <a:endParaRPr lang="zh-CN" altLang="zh-CN"/>
          </a:p>
        </p:txBody>
      </p:sp>
      <p:sp>
        <p:nvSpPr>
          <p:cNvPr id="8" name="矩形 29"/>
          <p:cNvSpPr>
            <a:spLocks noChangeArrowheads="1"/>
          </p:cNvSpPr>
          <p:nvPr userDrawn="1"/>
        </p:nvSpPr>
        <p:spPr bwMode="auto">
          <a:xfrm>
            <a:off x="0" y="0"/>
            <a:ext cx="9144000" cy="642938"/>
          </a:xfrm>
          <a:prstGeom prst="rect">
            <a:avLst/>
          </a:prstGeom>
          <a:solidFill>
            <a:srgbClr val="6666FF">
              <a:alpha val="92940"/>
            </a:srgbClr>
          </a:solidFill>
          <a:ln w="9525" algn="ctr">
            <a:solidFill>
              <a:schemeClr val="tx1"/>
            </a:solidFill>
            <a:miter lim="800000"/>
            <a:headEnd/>
            <a:tailEnd/>
          </a:ln>
        </p:spPr>
        <p:txBody>
          <a:bodyPr/>
          <a:lstStyle/>
          <a:p>
            <a:endParaRPr lang="zh-CN" altLang="en-US"/>
          </a:p>
        </p:txBody>
      </p:sp>
      <p:pic>
        <p:nvPicPr>
          <p:cNvPr id="9" name="Picture 24" descr="http://a1.att.hudong.com/80/02/01300000436013124710027546502.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8587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27"/>
          <p:cNvSpPr txBox="1">
            <a:spLocks noChangeArrowheads="1"/>
          </p:cNvSpPr>
          <p:nvPr userDrawn="1"/>
        </p:nvSpPr>
        <p:spPr bwMode="auto">
          <a:xfrm>
            <a:off x="215900" y="6443663"/>
            <a:ext cx="2339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fld id="{44A90EDE-CBA2-4B3C-A6BB-F5D946CB843A}" type="slidenum">
              <a:rPr lang="en-US" altLang="zh-CN" sz="1800">
                <a:latin typeface="Times New Roman" pitchFamily="18" charset="0"/>
              </a:rPr>
              <a:pPr eaLnBrk="1" hangingPunct="1">
                <a:defRPr/>
              </a:pPr>
              <a:t>‹#›</a:t>
            </a:fld>
            <a:r>
              <a:rPr lang="zh-CN" altLang="en-US" sz="1800" dirty="0">
                <a:latin typeface="Times New Roman" pitchFamily="18" charset="0"/>
              </a:rPr>
              <a:t>页 教师：彭江艳</a:t>
            </a:r>
          </a:p>
        </p:txBody>
      </p:sp>
      <p:sp>
        <p:nvSpPr>
          <p:cNvPr id="11" name="WordArt 18"/>
          <p:cNvSpPr>
            <a:spLocks noChangeArrowheads="1" noChangeShapeType="1" noTextEdit="1"/>
          </p:cNvSpPr>
          <p:nvPr userDrawn="1"/>
        </p:nvSpPr>
        <p:spPr bwMode="auto">
          <a:xfrm>
            <a:off x="2555875" y="152400"/>
            <a:ext cx="3090863" cy="360363"/>
          </a:xfrm>
          <a:prstGeom prst="rect">
            <a:avLst/>
          </a:prstGeom>
        </p:spPr>
        <p:txBody>
          <a:bodyPr wrap="none" fromWordArt="1">
            <a:prstTxWarp prst="textPlain">
              <a:avLst>
                <a:gd name="adj" fmla="val 50000"/>
              </a:avLst>
            </a:prstTxWarp>
          </a:bodyPr>
          <a:lstStyle/>
          <a:p>
            <a:pPr algn="ctr"/>
            <a:r>
              <a:rPr lang="zh-CN" altLang="en-US" sz="3600" i="1" kern="10">
                <a:ln w="9525">
                  <a:solidFill>
                    <a:srgbClr val="FFFFFF"/>
                  </a:solidFill>
                  <a:miter lim="800000"/>
                  <a:headEnd/>
                  <a:tailEnd/>
                </a:ln>
                <a:solidFill>
                  <a:srgbClr val="FFFFFF"/>
                </a:solidFill>
                <a:effectLst>
                  <a:outerShdw dist="35921" dir="2700000" algn="ctr" rotWithShape="0">
                    <a:srgbClr val="808080">
                      <a:alpha val="79999"/>
                    </a:srgbClr>
                  </a:outerShdw>
                </a:effectLst>
                <a:latin typeface="宋体"/>
                <a:ea typeface="宋体"/>
              </a:rPr>
              <a:t>第四章 随机变量的数字特征</a:t>
            </a:r>
          </a:p>
        </p:txBody>
      </p:sp>
      <p:sp>
        <p:nvSpPr>
          <p:cNvPr id="12" name="Text Box 20" descr="水滴"/>
          <p:cNvSpPr txBox="1">
            <a:spLocks noChangeArrowheads="1"/>
          </p:cNvSpPr>
          <p:nvPr userDrawn="1"/>
        </p:nvSpPr>
        <p:spPr bwMode="auto">
          <a:xfrm>
            <a:off x="5435600" y="152400"/>
            <a:ext cx="25225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pitchFamily="2" charset="-122"/>
              </a:defRPr>
            </a:lvl9pPr>
          </a:lstStyle>
          <a:p>
            <a:pPr eaLnBrk="1" hangingPunct="1"/>
            <a:r>
              <a:rPr kumimoji="0" lang="en-US" altLang="zh-CN" sz="2000">
                <a:solidFill>
                  <a:schemeClr val="bg1"/>
                </a:solidFill>
                <a:latin typeface="Arial" charset="0"/>
              </a:rPr>
              <a:t>—</a:t>
            </a:r>
            <a:r>
              <a:rPr kumimoji="0" lang="zh-CN" altLang="en-US" sz="2000" i="1">
                <a:solidFill>
                  <a:schemeClr val="bg1"/>
                </a:solidFill>
                <a:latin typeface="Arial" charset="0"/>
              </a:rPr>
              <a:t>随机变量的方差</a:t>
            </a:r>
          </a:p>
        </p:txBody>
      </p:sp>
    </p:spTree>
    <p:extLst>
      <p:ext uri="{BB962C8B-B14F-4D97-AF65-F5344CB8AC3E}">
        <p14:creationId xmlns:p14="http://schemas.microsoft.com/office/powerpoint/2010/main" val="2986976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内容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7163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222763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026" name="AutoShape 13">
            <a:hlinkClick r:id="" action="ppaction://hlinkshowjump?jump=previousslide" highlightClick="1"/>
          </p:cNvPr>
          <p:cNvSpPr>
            <a:spLocks noChangeArrowheads="1"/>
          </p:cNvSpPr>
          <p:nvPr userDrawn="1"/>
        </p:nvSpPr>
        <p:spPr bwMode="auto">
          <a:xfrm flipH="1">
            <a:off x="6821488" y="6357938"/>
            <a:ext cx="531812" cy="404812"/>
          </a:xfrm>
          <a:prstGeom prst="actionButtonForwardNext">
            <a:avLst/>
          </a:prstGeom>
          <a:solidFill>
            <a:srgbClr val="6699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a:p>
        </p:txBody>
      </p:sp>
      <p:sp>
        <p:nvSpPr>
          <p:cNvPr id="1027" name="AutoShape 14">
            <a:hlinkClick r:id="" action="ppaction://hlinkshowjump?jump=lastslide" highlightClick="1"/>
          </p:cNvPr>
          <p:cNvSpPr>
            <a:spLocks noChangeArrowheads="1"/>
          </p:cNvSpPr>
          <p:nvPr userDrawn="1"/>
        </p:nvSpPr>
        <p:spPr bwMode="auto">
          <a:xfrm flipH="1">
            <a:off x="7974013" y="6357938"/>
            <a:ext cx="531812" cy="404812"/>
          </a:xfrm>
          <a:prstGeom prst="actionButtonBeginning">
            <a:avLst/>
          </a:prstGeom>
          <a:solidFill>
            <a:srgbClr val="6699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a:p>
        </p:txBody>
      </p:sp>
      <p:sp>
        <p:nvSpPr>
          <p:cNvPr id="1028" name="AutoShape 15">
            <a:hlinkClick r:id="" action="ppaction://hlinkshowjump?jump=firstslide" highlightClick="1"/>
          </p:cNvPr>
          <p:cNvSpPr>
            <a:spLocks noChangeArrowheads="1"/>
          </p:cNvSpPr>
          <p:nvPr userDrawn="1"/>
        </p:nvSpPr>
        <p:spPr bwMode="auto">
          <a:xfrm flipH="1">
            <a:off x="6227763" y="6357938"/>
            <a:ext cx="531812" cy="404812"/>
          </a:xfrm>
          <a:prstGeom prst="actionButtonEnd">
            <a:avLst/>
          </a:prstGeom>
          <a:solidFill>
            <a:srgbClr val="6699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a:p>
        </p:txBody>
      </p:sp>
      <p:sp>
        <p:nvSpPr>
          <p:cNvPr id="1029" name="AutoShape 16">
            <a:hlinkClick r:id="" action="ppaction://hlinkshowjump?jump=endshow" highlightClick="1"/>
          </p:cNvPr>
          <p:cNvSpPr>
            <a:spLocks noChangeArrowheads="1"/>
          </p:cNvSpPr>
          <p:nvPr userDrawn="1"/>
        </p:nvSpPr>
        <p:spPr bwMode="auto">
          <a:xfrm flipH="1">
            <a:off x="8550275" y="6357938"/>
            <a:ext cx="531813" cy="404812"/>
          </a:xfrm>
          <a:prstGeom prst="actionButtonReturn">
            <a:avLst/>
          </a:prstGeom>
          <a:solidFill>
            <a:srgbClr val="6699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a:p>
        </p:txBody>
      </p:sp>
      <p:sp>
        <p:nvSpPr>
          <p:cNvPr id="1030" name="AutoShape 17">
            <a:hlinkClick r:id="" action="ppaction://hlinkshowjump?jump=nextslide" highlightClick="1"/>
          </p:cNvPr>
          <p:cNvSpPr>
            <a:spLocks noChangeArrowheads="1"/>
          </p:cNvSpPr>
          <p:nvPr userDrawn="1"/>
        </p:nvSpPr>
        <p:spPr bwMode="auto">
          <a:xfrm flipH="1">
            <a:off x="7397750" y="6357938"/>
            <a:ext cx="531813" cy="404812"/>
          </a:xfrm>
          <a:prstGeom prst="actionButtonBackPrevious">
            <a:avLst/>
          </a:prstGeom>
          <a:solidFill>
            <a:srgbClr val="6699FF"/>
          </a:solidFill>
          <a:ln>
            <a:noFill/>
          </a:ln>
          <a:effectLst>
            <a:outerShdw dist="35921" dir="2700000" algn="ctr" rotWithShape="0">
              <a:srgbClr val="808080"/>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zh-CN"/>
          </a:p>
        </p:txBody>
      </p:sp>
      <p:sp>
        <p:nvSpPr>
          <p:cNvPr id="17" name="AutoShape 25"/>
          <p:cNvSpPr>
            <a:spLocks noChangeArrowheads="1"/>
          </p:cNvSpPr>
          <p:nvPr userDrawn="1"/>
        </p:nvSpPr>
        <p:spPr bwMode="auto">
          <a:xfrm>
            <a:off x="-61913" y="603250"/>
            <a:ext cx="9144001" cy="6308725"/>
          </a:xfrm>
          <a:prstGeom prst="flowChartDocument">
            <a:avLst/>
          </a:prstGeom>
          <a:solidFill>
            <a:schemeClr val="accent6">
              <a:lumMod val="20000"/>
              <a:lumOff val="80000"/>
              <a:alpha val="20000"/>
            </a:schemeClr>
          </a:solidFill>
          <a:ln w="9525">
            <a:noFill/>
            <a:miter lim="800000"/>
            <a:headEnd/>
            <a:tailEnd/>
          </a:ln>
          <a:effectLst/>
        </p:spPr>
        <p:txBody>
          <a:bodyPr wrap="none" anchor="ctr"/>
          <a:lstStyle/>
          <a:p>
            <a:pPr algn="ctr">
              <a:defRPr/>
            </a:pPr>
            <a:endParaRPr lang="zh-CN" altLang="zh-CN"/>
          </a:p>
        </p:txBody>
      </p:sp>
      <p:sp>
        <p:nvSpPr>
          <p:cNvPr id="1032" name="Text Box 27"/>
          <p:cNvSpPr txBox="1">
            <a:spLocks noChangeArrowheads="1"/>
          </p:cNvSpPr>
          <p:nvPr userDrawn="1"/>
        </p:nvSpPr>
        <p:spPr bwMode="auto">
          <a:xfrm>
            <a:off x="215900" y="6443663"/>
            <a:ext cx="2339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fld id="{0F0E33BD-5884-417A-A941-79162D93CBF2}" type="slidenum">
              <a:rPr lang="en-US" altLang="zh-CN" sz="1800">
                <a:latin typeface="Times New Roman" pitchFamily="18" charset="0"/>
              </a:rPr>
              <a:pPr eaLnBrk="1" hangingPunct="1">
                <a:defRPr/>
              </a:pPr>
              <a:t>‹#›</a:t>
            </a:fld>
            <a:r>
              <a:rPr lang="zh-CN" altLang="en-US" sz="1800" dirty="0">
                <a:latin typeface="Times New Roman" pitchFamily="18" charset="0"/>
              </a:rPr>
              <a:t>页 教师：彭江艳</a:t>
            </a:r>
          </a:p>
        </p:txBody>
      </p:sp>
      <p:sp>
        <p:nvSpPr>
          <p:cNvPr id="1033" name="矩形 19"/>
          <p:cNvSpPr>
            <a:spLocks noChangeArrowheads="1"/>
          </p:cNvSpPr>
          <p:nvPr userDrawn="1"/>
        </p:nvSpPr>
        <p:spPr bwMode="auto">
          <a:xfrm>
            <a:off x="0" y="-26988"/>
            <a:ext cx="9144000" cy="642938"/>
          </a:xfrm>
          <a:prstGeom prst="rect">
            <a:avLst/>
          </a:prstGeom>
          <a:solidFill>
            <a:srgbClr val="6666FF">
              <a:alpha val="92940"/>
            </a:srgbClr>
          </a:solidFill>
          <a:ln w="9525" algn="ctr">
            <a:solidFill>
              <a:schemeClr val="tx1"/>
            </a:solidFill>
            <a:miter lim="800000"/>
            <a:headEnd/>
            <a:tailEnd/>
          </a:ln>
        </p:spPr>
        <p:txBody>
          <a:bodyPr/>
          <a:lstStyle/>
          <a:p>
            <a:endParaRPr lang="zh-CN" altLang="en-US"/>
          </a:p>
        </p:txBody>
      </p:sp>
      <p:pic>
        <p:nvPicPr>
          <p:cNvPr id="1034" name="Picture 24" descr="http://a1.att.hudong.com/80/02/01300000436013124710027546502.jpg"/>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0" y="0"/>
            <a:ext cx="128587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WordArt 18"/>
          <p:cNvSpPr>
            <a:spLocks noChangeArrowheads="1" noChangeShapeType="1" noTextEdit="1"/>
          </p:cNvSpPr>
          <p:nvPr userDrawn="1"/>
        </p:nvSpPr>
        <p:spPr bwMode="auto">
          <a:xfrm>
            <a:off x="1692275" y="152400"/>
            <a:ext cx="3384550" cy="360363"/>
          </a:xfrm>
          <a:prstGeom prst="rect">
            <a:avLst/>
          </a:prstGeom>
        </p:spPr>
        <p:txBody>
          <a:bodyPr wrap="none" fromWordArt="1">
            <a:prstTxWarp prst="textPlain">
              <a:avLst>
                <a:gd name="adj" fmla="val 50000"/>
              </a:avLst>
            </a:prstTxWarp>
          </a:bodyPr>
          <a:lstStyle/>
          <a:p>
            <a:pPr algn="ctr"/>
            <a:r>
              <a:rPr lang="zh-CN" altLang="en-US" sz="3600" i="1" kern="10">
                <a:ln w="9525">
                  <a:solidFill>
                    <a:srgbClr val="FFFFFF"/>
                  </a:solidFill>
                  <a:miter lim="800000"/>
                  <a:headEnd/>
                  <a:tailEnd/>
                </a:ln>
                <a:solidFill>
                  <a:srgbClr val="FFFFFF"/>
                </a:solidFill>
                <a:effectLst>
                  <a:outerShdw dist="35921" dir="2700000" algn="ctr" rotWithShape="0">
                    <a:srgbClr val="808080">
                      <a:alpha val="79999"/>
                    </a:srgbClr>
                  </a:outerShdw>
                </a:effectLst>
                <a:latin typeface="宋体"/>
                <a:ea typeface="宋体"/>
              </a:rPr>
              <a:t>第四章  随机变量的数字特征</a:t>
            </a:r>
          </a:p>
        </p:txBody>
      </p:sp>
      <p:sp>
        <p:nvSpPr>
          <p:cNvPr id="13" name="Text Box 28" descr="水滴"/>
          <p:cNvSpPr txBox="1">
            <a:spLocks noChangeArrowheads="1"/>
          </p:cNvSpPr>
          <p:nvPr userDrawn="1"/>
        </p:nvSpPr>
        <p:spPr bwMode="auto">
          <a:xfrm>
            <a:off x="5039940" y="121642"/>
            <a:ext cx="3492500" cy="427038"/>
          </a:xfrm>
          <a:prstGeom prst="rect">
            <a:avLst/>
          </a:prstGeom>
          <a:noFill/>
          <a:ln w="9525">
            <a:noFill/>
            <a:miter lim="800000"/>
            <a:headEnd/>
            <a:tailEnd/>
          </a:ln>
          <a:effectLst/>
        </p:spPr>
        <p:txBody>
          <a:bodyPr>
            <a:spAutoFit/>
          </a:bodyPr>
          <a:lstStyle/>
          <a:p>
            <a:pPr>
              <a:defRPr/>
            </a:pPr>
            <a:r>
              <a:rPr kumimoji="0" lang="en-US" altLang="zh-CN" sz="2000" dirty="0">
                <a:solidFill>
                  <a:schemeClr val="accent1"/>
                </a:solidFill>
                <a:latin typeface="Arial" charset="0"/>
                <a:ea typeface="宋体" pitchFamily="2" charset="-122"/>
              </a:rPr>
              <a:t>— </a:t>
            </a:r>
            <a:r>
              <a:rPr kumimoji="0" lang="en-US" altLang="zh-CN" sz="2200" i="1" dirty="0">
                <a:solidFill>
                  <a:schemeClr val="accent1"/>
                </a:solidFill>
                <a:ea typeface="宋体" pitchFamily="2" charset="-122"/>
              </a:rPr>
              <a:t>n</a:t>
            </a:r>
            <a:r>
              <a:rPr kumimoji="0" lang="zh-CN" altLang="en-US" sz="2200" i="1" dirty="0">
                <a:solidFill>
                  <a:schemeClr val="accent1"/>
                </a:solidFill>
                <a:latin typeface="Arial" charset="0"/>
                <a:ea typeface="宋体" pitchFamily="2" charset="-122"/>
              </a:rPr>
              <a:t>维正态随机变量</a:t>
            </a:r>
          </a:p>
        </p:txBody>
      </p:sp>
    </p:spTree>
    <p:extLst>
      <p:ext uri="{BB962C8B-B14F-4D97-AF65-F5344CB8AC3E}">
        <p14:creationId xmlns:p14="http://schemas.microsoft.com/office/powerpoint/2010/main" val="48475651"/>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 id="2147483746" r:id="rId13"/>
    <p:sldLayoutId id="2147483747" r:id="rId14"/>
    <p:sldLayoutId id="2147483748" r:id="rId15"/>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3.wmf"/><Relationship Id="rId7"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14.xml"/><Relationship Id="rId6" Type="http://schemas.openxmlformats.org/officeDocument/2006/relationships/oleObject" Target="../embeddings/oleObject3.bin"/><Relationship Id="rId5" Type="http://schemas.openxmlformats.org/officeDocument/2006/relationships/image" Target="../media/image4.wmf"/><Relationship Id="rId4" Type="http://schemas.openxmlformats.org/officeDocument/2006/relationships/oleObject" Target="../embeddings/oleObject2.bin"/><Relationship Id="rId9" Type="http://schemas.openxmlformats.org/officeDocument/2006/relationships/image" Target="../media/image6.wmf"/></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24.wmf"/><Relationship Id="rId18" Type="http://schemas.openxmlformats.org/officeDocument/2006/relationships/oleObject" Target="../embeddings/oleObject26.bin"/><Relationship Id="rId3" Type="http://schemas.openxmlformats.org/officeDocument/2006/relationships/image" Target="../media/image7.wmf"/><Relationship Id="rId7" Type="http://schemas.openxmlformats.org/officeDocument/2006/relationships/image" Target="../media/image9.wmf"/><Relationship Id="rId12" Type="http://schemas.openxmlformats.org/officeDocument/2006/relationships/oleObject" Target="../embeddings/oleObject23.bin"/><Relationship Id="rId17" Type="http://schemas.openxmlformats.org/officeDocument/2006/relationships/image" Target="../media/image26.wmf"/><Relationship Id="rId2" Type="http://schemas.openxmlformats.org/officeDocument/2006/relationships/oleObject" Target="../embeddings/oleObject18.bin"/><Relationship Id="rId16" Type="http://schemas.openxmlformats.org/officeDocument/2006/relationships/oleObject" Target="../embeddings/oleObject25.bin"/><Relationship Id="rId1" Type="http://schemas.openxmlformats.org/officeDocument/2006/relationships/slideLayout" Target="../slideLayouts/slideLayout7.xml"/><Relationship Id="rId6" Type="http://schemas.openxmlformats.org/officeDocument/2006/relationships/oleObject" Target="../embeddings/oleObject20.bin"/><Relationship Id="rId11" Type="http://schemas.openxmlformats.org/officeDocument/2006/relationships/image" Target="../media/image23.wmf"/><Relationship Id="rId5" Type="http://schemas.openxmlformats.org/officeDocument/2006/relationships/image" Target="../media/image21.wmf"/><Relationship Id="rId15" Type="http://schemas.openxmlformats.org/officeDocument/2006/relationships/image" Target="../media/image25.wmf"/><Relationship Id="rId10" Type="http://schemas.openxmlformats.org/officeDocument/2006/relationships/oleObject" Target="../embeddings/oleObject22.bin"/><Relationship Id="rId19" Type="http://schemas.openxmlformats.org/officeDocument/2006/relationships/image" Target="../media/image27.wmf"/><Relationship Id="rId4" Type="http://schemas.openxmlformats.org/officeDocument/2006/relationships/oleObject" Target="../embeddings/oleObject19.bin"/><Relationship Id="rId9" Type="http://schemas.openxmlformats.org/officeDocument/2006/relationships/image" Target="../media/image22.wmf"/><Relationship Id="rId14" Type="http://schemas.openxmlformats.org/officeDocument/2006/relationships/oleObject" Target="../embeddings/oleObject24.bin"/></Relationships>
</file>

<file path=ppt/slides/_rels/slide2.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9.wmf"/><Relationship Id="rId2" Type="http://schemas.openxmlformats.org/officeDocument/2006/relationships/oleObject" Target="../embeddings/oleObject5.bin"/><Relationship Id="rId1" Type="http://schemas.openxmlformats.org/officeDocument/2006/relationships/slideLayout" Target="../slideLayouts/slideLayout7.xml"/><Relationship Id="rId6" Type="http://schemas.openxmlformats.org/officeDocument/2006/relationships/oleObject" Target="../embeddings/oleObject7.bin"/><Relationship Id="rId5" Type="http://schemas.openxmlformats.org/officeDocument/2006/relationships/image" Target="../media/image8.wmf"/><Relationship Id="rId4"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image" Target="../media/image16.png"/><Relationship Id="rId18" Type="http://schemas.openxmlformats.org/officeDocument/2006/relationships/oleObject" Target="../embeddings/oleObject15.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5.wmf"/><Relationship Id="rId17" Type="http://schemas.openxmlformats.org/officeDocument/2006/relationships/image" Target="../media/image17.wmf"/><Relationship Id="rId2" Type="http://schemas.openxmlformats.org/officeDocument/2006/relationships/notesSlide" Target="../notesSlides/notesSlide1.xml"/><Relationship Id="rId16" Type="http://schemas.openxmlformats.org/officeDocument/2006/relationships/oleObject" Target="../embeddings/oleObject14.bin"/><Relationship Id="rId1" Type="http://schemas.openxmlformats.org/officeDocument/2006/relationships/slideLayout" Target="../slideLayouts/slideLayout7.xml"/><Relationship Id="rId6" Type="http://schemas.openxmlformats.org/officeDocument/2006/relationships/image" Target="../media/image12.wmf"/><Relationship Id="rId11" Type="http://schemas.openxmlformats.org/officeDocument/2006/relationships/oleObject" Target="../embeddings/oleObject12.bin"/><Relationship Id="rId5" Type="http://schemas.openxmlformats.org/officeDocument/2006/relationships/oleObject" Target="../embeddings/oleObject9.bin"/><Relationship Id="rId15" Type="http://schemas.openxmlformats.org/officeDocument/2006/relationships/image" Target="../media/image16.wmf"/><Relationship Id="rId10" Type="http://schemas.openxmlformats.org/officeDocument/2006/relationships/image" Target="../media/image14.wmf"/><Relationship Id="rId19" Type="http://schemas.openxmlformats.org/officeDocument/2006/relationships/image" Target="../media/image18.wmf"/><Relationship Id="rId4" Type="http://schemas.openxmlformats.org/officeDocument/2006/relationships/image" Target="../media/image11.wmf"/><Relationship Id="rId9" Type="http://schemas.openxmlformats.org/officeDocument/2006/relationships/oleObject" Target="../embeddings/oleObject11.bin"/><Relationship Id="rId14" Type="http://schemas.openxmlformats.org/officeDocument/2006/relationships/oleObject" Target="../embeddings/oleObject13.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6.bin"/><Relationship Id="rId1" Type="http://schemas.openxmlformats.org/officeDocument/2006/relationships/slideLayout" Target="../slideLayouts/slideLayout7.xml"/><Relationship Id="rId5" Type="http://schemas.openxmlformats.org/officeDocument/2006/relationships/image" Target="../media/image20.wmf"/><Relationship Id="rId4" Type="http://schemas.openxmlformats.org/officeDocument/2006/relationships/oleObject" Target="../embeddings/oleObject1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Text Box 6" descr="水滴"/>
          <p:cNvSpPr txBox="1">
            <a:spLocks noChangeArrowheads="1"/>
          </p:cNvSpPr>
          <p:nvPr/>
        </p:nvSpPr>
        <p:spPr bwMode="auto">
          <a:xfrm>
            <a:off x="476250" y="1268760"/>
            <a:ext cx="82296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lnSpc>
                <a:spcPct val="130000"/>
              </a:lnSpc>
            </a:pPr>
            <a:r>
              <a:rPr lang="zh-CN" altLang="en-US" dirty="0"/>
              <a:t>           </a:t>
            </a:r>
            <a:r>
              <a:rPr lang="zh-CN" altLang="en-US" dirty="0">
                <a:solidFill>
                  <a:srgbClr val="000000"/>
                </a:solidFill>
              </a:rPr>
              <a:t>设 </a:t>
            </a:r>
            <a:r>
              <a:rPr lang="en-US" altLang="zh-CN" i="1" dirty="0">
                <a:solidFill>
                  <a:srgbClr val="000000"/>
                </a:solidFill>
              </a:rPr>
              <a:t>n</a:t>
            </a:r>
            <a:r>
              <a:rPr lang="zh-CN" altLang="en-US" dirty="0">
                <a:solidFill>
                  <a:srgbClr val="000000"/>
                </a:solidFill>
              </a:rPr>
              <a:t>维正态随机变量(</a:t>
            </a:r>
            <a:r>
              <a:rPr lang="en-US" altLang="zh-CN" i="1" dirty="0">
                <a:solidFill>
                  <a:srgbClr val="000000"/>
                </a:solidFill>
              </a:rPr>
              <a:t>X</a:t>
            </a:r>
            <a:r>
              <a:rPr lang="en-US" altLang="zh-CN" baseline="-25000" dirty="0">
                <a:solidFill>
                  <a:srgbClr val="000000"/>
                </a:solidFill>
              </a:rPr>
              <a:t>1</a:t>
            </a:r>
            <a:r>
              <a:rPr lang="en-US" altLang="zh-CN" dirty="0">
                <a:solidFill>
                  <a:srgbClr val="000000"/>
                </a:solidFill>
              </a:rPr>
              <a:t>,</a:t>
            </a:r>
            <a:r>
              <a:rPr lang="en-US" altLang="zh-CN" i="1" dirty="0">
                <a:solidFill>
                  <a:srgbClr val="000000"/>
                </a:solidFill>
              </a:rPr>
              <a:t>X</a:t>
            </a:r>
            <a:r>
              <a:rPr lang="en-US" altLang="zh-CN" baseline="-25000" dirty="0">
                <a:solidFill>
                  <a:srgbClr val="000000"/>
                </a:solidFill>
              </a:rPr>
              <a:t>2</a:t>
            </a:r>
            <a:r>
              <a:rPr lang="en-US" altLang="zh-CN" dirty="0">
                <a:solidFill>
                  <a:srgbClr val="000000"/>
                </a:solidFill>
              </a:rPr>
              <a:t>,…,</a:t>
            </a:r>
            <a:r>
              <a:rPr lang="en-US" altLang="zh-CN" i="1" dirty="0" err="1">
                <a:solidFill>
                  <a:srgbClr val="000000"/>
                </a:solidFill>
              </a:rPr>
              <a:t>X</a:t>
            </a:r>
            <a:r>
              <a:rPr lang="en-US" altLang="zh-CN" i="1" baseline="-25000" dirty="0" err="1">
                <a:solidFill>
                  <a:srgbClr val="000000"/>
                </a:solidFill>
              </a:rPr>
              <a:t>n</a:t>
            </a:r>
            <a:r>
              <a:rPr lang="en-US" altLang="zh-CN" dirty="0">
                <a:solidFill>
                  <a:srgbClr val="000000"/>
                </a:solidFill>
              </a:rPr>
              <a:t>)</a:t>
            </a:r>
            <a:r>
              <a:rPr lang="zh-CN" altLang="en-US" dirty="0">
                <a:solidFill>
                  <a:srgbClr val="000000"/>
                </a:solidFill>
              </a:rPr>
              <a:t>的协方差矩阵</a:t>
            </a:r>
            <a:r>
              <a:rPr lang="en-US" altLang="zh-CN" i="1" dirty="0">
                <a:solidFill>
                  <a:srgbClr val="000000"/>
                </a:solidFill>
              </a:rPr>
              <a:t>C</a:t>
            </a:r>
            <a:r>
              <a:rPr lang="en-US" altLang="zh-CN" dirty="0">
                <a:solidFill>
                  <a:srgbClr val="000000"/>
                </a:solidFill>
              </a:rPr>
              <a:t>=(</a:t>
            </a:r>
            <a:r>
              <a:rPr lang="en-US" altLang="zh-CN" i="1" dirty="0" err="1">
                <a:solidFill>
                  <a:srgbClr val="000000"/>
                </a:solidFill>
              </a:rPr>
              <a:t>C</a:t>
            </a:r>
            <a:r>
              <a:rPr lang="en-US" altLang="zh-CN" i="1" baseline="-25000" dirty="0" err="1">
                <a:solidFill>
                  <a:srgbClr val="000000"/>
                </a:solidFill>
              </a:rPr>
              <a:t>ij</a:t>
            </a:r>
            <a:r>
              <a:rPr lang="en-US" altLang="zh-CN" dirty="0">
                <a:solidFill>
                  <a:srgbClr val="000000"/>
                </a:solidFill>
              </a:rPr>
              <a:t>)</a:t>
            </a:r>
            <a:r>
              <a:rPr lang="zh-CN" altLang="en-US" dirty="0">
                <a:solidFill>
                  <a:srgbClr val="000000"/>
                </a:solidFill>
              </a:rPr>
              <a:t>是</a:t>
            </a:r>
            <a:r>
              <a:rPr lang="en-US" altLang="zh-CN" i="1" dirty="0">
                <a:solidFill>
                  <a:srgbClr val="000000"/>
                </a:solidFill>
              </a:rPr>
              <a:t>n</a:t>
            </a:r>
            <a:r>
              <a:rPr lang="zh-CN" altLang="en-US" dirty="0">
                <a:solidFill>
                  <a:srgbClr val="000000"/>
                </a:solidFill>
              </a:rPr>
              <a:t>阶</a:t>
            </a:r>
            <a:r>
              <a:rPr lang="zh-CN" altLang="en-US" dirty="0">
                <a:solidFill>
                  <a:srgbClr val="990033"/>
                </a:solidFill>
              </a:rPr>
              <a:t>正定对称</a:t>
            </a:r>
            <a:r>
              <a:rPr lang="zh-CN" altLang="en-US" dirty="0">
                <a:solidFill>
                  <a:srgbClr val="000000"/>
                </a:solidFill>
              </a:rPr>
              <a:t>矩阵, 其联合概率密度为</a:t>
            </a:r>
          </a:p>
        </p:txBody>
      </p:sp>
      <p:sp>
        <p:nvSpPr>
          <p:cNvPr id="8196" name="Text Box 4"/>
          <p:cNvSpPr txBox="1">
            <a:spLocks noChangeArrowheads="1"/>
          </p:cNvSpPr>
          <p:nvPr/>
        </p:nvSpPr>
        <p:spPr bwMode="auto">
          <a:xfrm>
            <a:off x="1187450" y="620688"/>
            <a:ext cx="6400800" cy="641350"/>
          </a:xfrm>
          <a:prstGeom prst="rect">
            <a:avLst/>
          </a:prstGeom>
          <a:noFill/>
          <a:ln w="9525">
            <a:noFill/>
            <a:miter lim="800000"/>
            <a:headEnd/>
            <a:tailEnd/>
          </a:ln>
          <a:effectLst/>
        </p:spPr>
        <p:txBody>
          <a:bodyPr>
            <a:spAutoFit/>
          </a:bodyPr>
          <a:lstStyle/>
          <a:p>
            <a:pPr algn="ctr">
              <a:defRPr/>
            </a:pPr>
            <a:r>
              <a:rPr lang="zh-CN" altLang="en-US" sz="3600" dirty="0">
                <a:solidFill>
                  <a:srgbClr val="000000"/>
                </a:solidFill>
                <a:effectLst>
                  <a:outerShdw blurRad="38100" dist="38100" dir="2700000" algn="tl">
                    <a:srgbClr val="FFFFFF"/>
                  </a:outerShdw>
                </a:effectLst>
                <a:latin typeface="宋体" pitchFamily="2" charset="-122"/>
                <a:ea typeface="宋体" pitchFamily="2" charset="-122"/>
              </a:rPr>
              <a:t>§4.4 </a:t>
            </a:r>
            <a:r>
              <a:rPr lang="en-US" altLang="zh-CN" sz="3600" i="1" dirty="0">
                <a:solidFill>
                  <a:srgbClr val="000000"/>
                </a:solidFill>
                <a:effectLst>
                  <a:outerShdw blurRad="38100" dist="38100" dir="2700000" algn="tl">
                    <a:srgbClr val="FFFFFF"/>
                  </a:outerShdw>
                </a:effectLst>
                <a:ea typeface="宋体" pitchFamily="2" charset="-122"/>
              </a:rPr>
              <a:t>n</a:t>
            </a:r>
            <a:r>
              <a:rPr lang="en-US" altLang="zh-CN" sz="3600" i="1" dirty="0">
                <a:solidFill>
                  <a:srgbClr val="000000"/>
                </a:solidFill>
                <a:effectLst>
                  <a:outerShdw blurRad="38100" dist="38100" dir="2700000" algn="tl">
                    <a:srgbClr val="FFFFFF"/>
                  </a:outerShdw>
                </a:effectLst>
                <a:latin typeface="宋体" pitchFamily="2" charset="-122"/>
                <a:ea typeface="宋体" pitchFamily="2" charset="-122"/>
              </a:rPr>
              <a:t> </a:t>
            </a:r>
            <a:r>
              <a:rPr lang="zh-CN" altLang="en-US" sz="3600" dirty="0">
                <a:solidFill>
                  <a:srgbClr val="000000"/>
                </a:solidFill>
                <a:effectLst>
                  <a:outerShdw blurRad="38100" dist="38100" dir="2700000" algn="tl">
                    <a:srgbClr val="FFFFFF"/>
                  </a:outerShdw>
                </a:effectLst>
                <a:latin typeface="宋体" pitchFamily="2" charset="-122"/>
                <a:ea typeface="宋体" pitchFamily="2" charset="-122"/>
              </a:rPr>
              <a:t>维正态随机变量</a:t>
            </a:r>
            <a:endParaRPr lang="zh-CN" altLang="en-US" sz="3600" i="1" dirty="0">
              <a:solidFill>
                <a:srgbClr val="000000"/>
              </a:solidFill>
              <a:effectLst>
                <a:outerShdw blurRad="38100" dist="38100" dir="2700000" algn="tl">
                  <a:srgbClr val="FFFFFF"/>
                </a:outerShdw>
              </a:effectLst>
              <a:latin typeface="宋体" pitchFamily="2" charset="-122"/>
              <a:ea typeface="宋体" pitchFamily="2" charset="-122"/>
            </a:endParaRPr>
          </a:p>
        </p:txBody>
      </p:sp>
      <p:sp>
        <p:nvSpPr>
          <p:cNvPr id="8197" name="Text Box 5" descr="水滴"/>
          <p:cNvSpPr txBox="1">
            <a:spLocks noChangeArrowheads="1"/>
          </p:cNvSpPr>
          <p:nvPr/>
        </p:nvSpPr>
        <p:spPr bwMode="auto">
          <a:xfrm>
            <a:off x="465138" y="1270000"/>
            <a:ext cx="15859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a:solidFill>
                  <a:srgbClr val="990033"/>
                </a:solidFill>
              </a:rPr>
              <a:t>定义</a:t>
            </a:r>
            <a:r>
              <a:rPr lang="zh-CN" altLang="en-US"/>
              <a:t>：</a:t>
            </a:r>
          </a:p>
        </p:txBody>
      </p:sp>
      <p:graphicFrame>
        <p:nvGraphicFramePr>
          <p:cNvPr id="8199" name="Object 7"/>
          <p:cNvGraphicFramePr>
            <a:graphicFrameLocks noChangeAspect="1"/>
          </p:cNvGraphicFramePr>
          <p:nvPr>
            <p:extLst>
              <p:ext uri="{D42A27DB-BD31-4B8C-83A1-F6EECF244321}">
                <p14:modId xmlns:p14="http://schemas.microsoft.com/office/powerpoint/2010/main" val="4153683065"/>
              </p:ext>
            </p:extLst>
          </p:nvPr>
        </p:nvGraphicFramePr>
        <p:xfrm>
          <a:off x="571500" y="2420888"/>
          <a:ext cx="8001000" cy="1022350"/>
        </p:xfrm>
        <a:graphic>
          <a:graphicData uri="http://schemas.openxmlformats.org/presentationml/2006/ole">
            <mc:AlternateContent xmlns:mc="http://schemas.openxmlformats.org/markup-compatibility/2006">
              <mc:Choice xmlns:v="urn:schemas-microsoft-com:vml" Requires="v">
                <p:oleObj name="Equation" r:id="rId2" imgW="3784320" imgH="482400" progId="Equation.DSMT4">
                  <p:embed/>
                </p:oleObj>
              </mc:Choice>
              <mc:Fallback>
                <p:oleObj name="Equation" r:id="rId2" imgW="3784320" imgH="482400" progId="Equation.DSMT4">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2420888"/>
                        <a:ext cx="8001000"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0" name="Object 8"/>
          <p:cNvGraphicFramePr>
            <a:graphicFrameLocks noChangeAspect="1"/>
          </p:cNvGraphicFramePr>
          <p:nvPr>
            <p:extLst>
              <p:ext uri="{D42A27DB-BD31-4B8C-83A1-F6EECF244321}">
                <p14:modId xmlns:p14="http://schemas.microsoft.com/office/powerpoint/2010/main" val="2230874192"/>
              </p:ext>
            </p:extLst>
          </p:nvPr>
        </p:nvGraphicFramePr>
        <p:xfrm>
          <a:off x="539552" y="3418260"/>
          <a:ext cx="6553200" cy="658812"/>
        </p:xfrm>
        <a:graphic>
          <a:graphicData uri="http://schemas.openxmlformats.org/presentationml/2006/ole">
            <mc:AlternateContent xmlns:mc="http://schemas.openxmlformats.org/markup-compatibility/2006">
              <mc:Choice xmlns:v="urn:schemas-microsoft-com:vml" Requires="v">
                <p:oleObj name="Equation" r:id="rId4" imgW="2958840" imgH="279360" progId="Equation.3">
                  <p:embed/>
                </p:oleObj>
              </mc:Choice>
              <mc:Fallback>
                <p:oleObj name="Equation" r:id="rId4" imgW="2958840" imgH="27936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3418260"/>
                        <a:ext cx="6553200" cy="658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1" name="Text Box 9" descr="水滴"/>
          <p:cNvSpPr txBox="1">
            <a:spLocks noChangeArrowheads="1"/>
          </p:cNvSpPr>
          <p:nvPr/>
        </p:nvSpPr>
        <p:spPr bwMode="auto">
          <a:xfrm>
            <a:off x="539750" y="4040188"/>
            <a:ext cx="1038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a:solidFill>
                  <a:srgbClr val="990033"/>
                </a:solidFill>
              </a:rPr>
              <a:t>注</a:t>
            </a:r>
            <a:r>
              <a:rPr lang="zh-CN" altLang="en-US"/>
              <a:t>：</a:t>
            </a:r>
          </a:p>
        </p:txBody>
      </p:sp>
      <p:graphicFrame>
        <p:nvGraphicFramePr>
          <p:cNvPr id="8202" name="Object 10"/>
          <p:cNvGraphicFramePr>
            <a:graphicFrameLocks noChangeAspect="1"/>
          </p:cNvGraphicFramePr>
          <p:nvPr>
            <p:extLst>
              <p:ext uri="{D42A27DB-BD31-4B8C-83A1-F6EECF244321}">
                <p14:modId xmlns:p14="http://schemas.microsoft.com/office/powerpoint/2010/main" val="2041860465"/>
              </p:ext>
            </p:extLst>
          </p:nvPr>
        </p:nvGraphicFramePr>
        <p:xfrm>
          <a:off x="1530350" y="4149080"/>
          <a:ext cx="4584700" cy="547687"/>
        </p:xfrm>
        <a:graphic>
          <a:graphicData uri="http://schemas.openxmlformats.org/presentationml/2006/ole">
            <mc:AlternateContent xmlns:mc="http://schemas.openxmlformats.org/markup-compatibility/2006">
              <mc:Choice xmlns:v="urn:schemas-microsoft-com:vml" Requires="v">
                <p:oleObj name="Equation" r:id="rId6" imgW="1892160" imgH="241200" progId="Equation.3">
                  <p:embed/>
                </p:oleObj>
              </mc:Choice>
              <mc:Fallback>
                <p:oleObj name="Equation" r:id="rId6" imgW="1892160" imgH="2412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0350" y="4149080"/>
                        <a:ext cx="4584700" cy="547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3" name="Object 11"/>
          <p:cNvGraphicFramePr>
            <a:graphicFrameLocks noChangeAspect="1"/>
          </p:cNvGraphicFramePr>
          <p:nvPr>
            <p:extLst>
              <p:ext uri="{D42A27DB-BD31-4B8C-83A1-F6EECF244321}">
                <p14:modId xmlns:p14="http://schemas.microsoft.com/office/powerpoint/2010/main" val="3517633773"/>
              </p:ext>
            </p:extLst>
          </p:nvPr>
        </p:nvGraphicFramePr>
        <p:xfrm>
          <a:off x="1475656" y="4674716"/>
          <a:ext cx="4222750" cy="698500"/>
        </p:xfrm>
        <a:graphic>
          <a:graphicData uri="http://schemas.openxmlformats.org/presentationml/2006/ole">
            <mc:AlternateContent xmlns:mc="http://schemas.openxmlformats.org/markup-compatibility/2006">
              <mc:Choice xmlns:v="urn:schemas-microsoft-com:vml" Requires="v">
                <p:oleObj name="Equation" r:id="rId8" imgW="1650960" imgH="291960" progId="Equation.DSMT4">
                  <p:embed/>
                </p:oleObj>
              </mc:Choice>
              <mc:Fallback>
                <p:oleObj name="Equation" r:id="rId8" imgW="1650960" imgH="29196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5656" y="4674716"/>
                        <a:ext cx="422275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 Box 6" descr="水滴"/>
          <p:cNvSpPr txBox="1">
            <a:spLocks noChangeArrowheads="1"/>
          </p:cNvSpPr>
          <p:nvPr/>
        </p:nvSpPr>
        <p:spPr bwMode="auto">
          <a:xfrm>
            <a:off x="1464692" y="5240486"/>
            <a:ext cx="7643812"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lnSpc>
                <a:spcPct val="130000"/>
              </a:lnSpc>
            </a:pPr>
            <a:r>
              <a:rPr lang="en-US" altLang="zh-CN" dirty="0">
                <a:solidFill>
                  <a:srgbClr val="000000"/>
                </a:solidFill>
              </a:rPr>
              <a:t>3) </a:t>
            </a:r>
            <a:r>
              <a:rPr lang="zh-CN" altLang="en-US" dirty="0">
                <a:solidFill>
                  <a:srgbClr val="000000"/>
                </a:solidFill>
              </a:rPr>
              <a:t>当</a:t>
            </a:r>
            <a:r>
              <a:rPr lang="en-US" altLang="zh-CN" dirty="0" err="1">
                <a:solidFill>
                  <a:srgbClr val="000000"/>
                </a:solidFill>
              </a:rPr>
              <a:t>detC</a:t>
            </a:r>
            <a:r>
              <a:rPr lang="en-US" altLang="zh-CN" dirty="0">
                <a:solidFill>
                  <a:srgbClr val="000000"/>
                </a:solidFill>
              </a:rPr>
              <a:t>=0</a:t>
            </a:r>
            <a:r>
              <a:rPr lang="zh-CN" altLang="en-US" dirty="0">
                <a:solidFill>
                  <a:srgbClr val="000000"/>
                </a:solidFill>
              </a:rPr>
              <a:t>时，无法写出其概率密度，则称(</a:t>
            </a:r>
            <a:r>
              <a:rPr lang="en-US" altLang="zh-CN" i="1" dirty="0">
                <a:solidFill>
                  <a:srgbClr val="000000"/>
                </a:solidFill>
              </a:rPr>
              <a:t>X</a:t>
            </a:r>
            <a:r>
              <a:rPr lang="en-US" altLang="zh-CN" baseline="-25000" dirty="0">
                <a:solidFill>
                  <a:srgbClr val="000000"/>
                </a:solidFill>
              </a:rPr>
              <a:t>1</a:t>
            </a:r>
            <a:r>
              <a:rPr lang="en-US" altLang="zh-CN" dirty="0">
                <a:solidFill>
                  <a:srgbClr val="000000"/>
                </a:solidFill>
              </a:rPr>
              <a:t>,</a:t>
            </a:r>
            <a:r>
              <a:rPr lang="en-US" altLang="zh-CN" i="1" dirty="0">
                <a:solidFill>
                  <a:srgbClr val="000000"/>
                </a:solidFill>
              </a:rPr>
              <a:t>X</a:t>
            </a:r>
            <a:r>
              <a:rPr lang="en-US" altLang="zh-CN" baseline="-25000" dirty="0">
                <a:solidFill>
                  <a:srgbClr val="000000"/>
                </a:solidFill>
              </a:rPr>
              <a:t>2</a:t>
            </a:r>
            <a:r>
              <a:rPr lang="en-US" altLang="zh-CN" dirty="0">
                <a:solidFill>
                  <a:srgbClr val="000000"/>
                </a:solidFill>
              </a:rPr>
              <a:t>,…,</a:t>
            </a:r>
            <a:r>
              <a:rPr lang="en-US" altLang="zh-CN" i="1" dirty="0" err="1">
                <a:solidFill>
                  <a:srgbClr val="000000"/>
                </a:solidFill>
              </a:rPr>
              <a:t>X</a:t>
            </a:r>
            <a:r>
              <a:rPr lang="en-US" altLang="zh-CN" i="1" baseline="-25000" dirty="0" err="1">
                <a:solidFill>
                  <a:srgbClr val="000000"/>
                </a:solidFill>
              </a:rPr>
              <a:t>n</a:t>
            </a:r>
            <a:r>
              <a:rPr lang="en-US" altLang="zh-CN" dirty="0">
                <a:solidFill>
                  <a:srgbClr val="000000"/>
                </a:solidFill>
              </a:rPr>
              <a:t>)</a:t>
            </a:r>
            <a:r>
              <a:rPr lang="zh-CN" altLang="en-US" dirty="0">
                <a:solidFill>
                  <a:srgbClr val="000000"/>
                </a:solidFill>
              </a:rPr>
              <a:t>服从为</a:t>
            </a:r>
            <a:r>
              <a:rPr lang="zh-CN" altLang="en-US" u="sng" dirty="0">
                <a:solidFill>
                  <a:srgbClr val="C00000"/>
                </a:solidFill>
              </a:rPr>
              <a:t>退化或奇异</a:t>
            </a:r>
            <a:r>
              <a:rPr lang="zh-CN" altLang="en-US" dirty="0">
                <a:solidFill>
                  <a:srgbClr val="000000"/>
                </a:solidFill>
              </a:rPr>
              <a:t>正态分布。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8198"/>
                                        </p:tgtEl>
                                        <p:attrNameLst>
                                          <p:attrName>style.visibility</p:attrName>
                                        </p:attrNameLst>
                                      </p:cBhvr>
                                      <p:to>
                                        <p:strVal val="visible"/>
                                      </p:to>
                                    </p:set>
                                    <p:animEffect transition="in" filter="wipe(up)">
                                      <p:cBhvr>
                                        <p:cTn id="11" dur="500"/>
                                        <p:tgtEl>
                                          <p:spTgt spid="819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8199"/>
                                        </p:tgtEl>
                                        <p:attrNameLst>
                                          <p:attrName>style.visibility</p:attrName>
                                        </p:attrNameLst>
                                      </p:cBhvr>
                                      <p:to>
                                        <p:strVal val="visible"/>
                                      </p:to>
                                    </p:set>
                                    <p:animEffect transition="in" filter="wipe(up)">
                                      <p:cBhvr>
                                        <p:cTn id="16" dur="500"/>
                                        <p:tgtEl>
                                          <p:spTgt spid="819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8200"/>
                                        </p:tgtEl>
                                        <p:attrNameLst>
                                          <p:attrName>style.visibility</p:attrName>
                                        </p:attrNameLst>
                                      </p:cBhvr>
                                      <p:to>
                                        <p:strVal val="visible"/>
                                      </p:to>
                                    </p:set>
                                    <p:animEffect transition="in" filter="wipe(up)">
                                      <p:cBhvr>
                                        <p:cTn id="21" dur="500"/>
                                        <p:tgtEl>
                                          <p:spTgt spid="820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8201"/>
                                        </p:tgtEl>
                                        <p:attrNameLst>
                                          <p:attrName>style.visibility</p:attrName>
                                        </p:attrNameLst>
                                      </p:cBhvr>
                                      <p:to>
                                        <p:strVal val="visible"/>
                                      </p:to>
                                    </p:set>
                                  </p:childTnLst>
                                </p:cTn>
                              </p:par>
                            </p:childTnLst>
                          </p:cTn>
                        </p:par>
                        <p:par>
                          <p:cTn id="26" fill="hold" nodeType="afterGroup">
                            <p:stCondLst>
                              <p:cond delay="500"/>
                            </p:stCondLst>
                            <p:childTnLst>
                              <p:par>
                                <p:cTn id="27" presetID="3" presetClass="entr" presetSubtype="10" fill="hold" nodeType="afterEffect">
                                  <p:stCondLst>
                                    <p:cond delay="0"/>
                                  </p:stCondLst>
                                  <p:childTnLst>
                                    <p:set>
                                      <p:cBhvr>
                                        <p:cTn id="28" dur="1" fill="hold">
                                          <p:stCondLst>
                                            <p:cond delay="0"/>
                                          </p:stCondLst>
                                        </p:cTn>
                                        <p:tgtEl>
                                          <p:spTgt spid="8202"/>
                                        </p:tgtEl>
                                        <p:attrNameLst>
                                          <p:attrName>style.visibility</p:attrName>
                                        </p:attrNameLst>
                                      </p:cBhvr>
                                      <p:to>
                                        <p:strVal val="visible"/>
                                      </p:to>
                                    </p:set>
                                    <p:animEffect transition="in" filter="blinds(horizontal)">
                                      <p:cBhvr>
                                        <p:cTn id="29" dur="500"/>
                                        <p:tgtEl>
                                          <p:spTgt spid="820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8203"/>
                                        </p:tgtEl>
                                        <p:attrNameLst>
                                          <p:attrName>style.visibility</p:attrName>
                                        </p:attrNameLst>
                                      </p:cBhvr>
                                      <p:to>
                                        <p:strVal val="visible"/>
                                      </p:to>
                                    </p:set>
                                    <p:animEffect transition="in" filter="blinds(horizontal)">
                                      <p:cBhvr>
                                        <p:cTn id="34" dur="500"/>
                                        <p:tgtEl>
                                          <p:spTgt spid="820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up)">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autoUpdateAnimBg="0"/>
      <p:bldP spid="8197" grpId="0" autoUpdateAnimBg="0"/>
      <p:bldP spid="8201" grpId="0" autoUpdateAnimBg="0"/>
      <p:bldP spid="10"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611188" y="836191"/>
            <a:ext cx="2951162" cy="579437"/>
          </a:xfrm>
          <a:prstGeom prst="rect">
            <a:avLst/>
          </a:prstGeom>
          <a:noFill/>
          <a:ln w="9525">
            <a:noFill/>
            <a:miter lim="800000"/>
            <a:headEnd/>
            <a:tailEnd/>
          </a:ln>
          <a:effectLst/>
        </p:spPr>
        <p:txBody>
          <a:bodyPr>
            <a:spAutoFit/>
          </a:bodyPr>
          <a:lstStyle/>
          <a:p>
            <a:pPr>
              <a:defRPr/>
            </a:pPr>
            <a:r>
              <a:rPr lang="zh-CN" altLang="en-US" sz="3200">
                <a:effectLst>
                  <a:outerShdw blurRad="38100" dist="38100" dir="2700000" algn="tl">
                    <a:srgbClr val="000000"/>
                  </a:outerShdw>
                </a:effectLst>
                <a:latin typeface="楷体_GB2312" pitchFamily="49" charset="-122"/>
                <a:ea typeface="楷体_GB2312" pitchFamily="49" charset="-122"/>
              </a:rPr>
              <a:t>二维正态分布</a:t>
            </a:r>
            <a:r>
              <a:rPr lang="en-US" altLang="zh-CN" sz="3200">
                <a:effectLst>
                  <a:outerShdw blurRad="38100" dist="38100" dir="2700000" algn="tl">
                    <a:srgbClr val="000000"/>
                  </a:outerShdw>
                </a:effectLst>
                <a:latin typeface="楷体_GB2312" pitchFamily="49" charset="-122"/>
                <a:ea typeface="楷体_GB2312" pitchFamily="49" charset="-122"/>
              </a:rPr>
              <a:t>:</a:t>
            </a:r>
          </a:p>
        </p:txBody>
      </p:sp>
      <p:sp>
        <p:nvSpPr>
          <p:cNvPr id="3084" name="Rectangle 11"/>
          <p:cNvSpPr>
            <a:spLocks noChangeArrowheads="1"/>
          </p:cNvSpPr>
          <p:nvPr/>
        </p:nvSpPr>
        <p:spPr bwMode="auto">
          <a:xfrm>
            <a:off x="6472238" y="3955628"/>
            <a:ext cx="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CN" altLang="en-US">
              <a:solidFill>
                <a:srgbClr val="990033"/>
              </a:solidFill>
            </a:endParaRPr>
          </a:p>
        </p:txBody>
      </p:sp>
      <p:graphicFrame>
        <p:nvGraphicFramePr>
          <p:cNvPr id="3074" name="Object 14"/>
          <p:cNvGraphicFramePr>
            <a:graphicFrameLocks noChangeAspect="1"/>
          </p:cNvGraphicFramePr>
          <p:nvPr>
            <p:extLst>
              <p:ext uri="{D42A27DB-BD31-4B8C-83A1-F6EECF244321}">
                <p14:modId xmlns:p14="http://schemas.microsoft.com/office/powerpoint/2010/main" val="1006785505"/>
              </p:ext>
            </p:extLst>
          </p:nvPr>
        </p:nvGraphicFramePr>
        <p:xfrm>
          <a:off x="755650" y="1487066"/>
          <a:ext cx="4625975" cy="573087"/>
        </p:xfrm>
        <a:graphic>
          <a:graphicData uri="http://schemas.openxmlformats.org/presentationml/2006/ole">
            <mc:AlternateContent xmlns:mc="http://schemas.openxmlformats.org/markup-compatibility/2006">
              <mc:Choice xmlns:v="urn:schemas-microsoft-com:vml" Requires="v">
                <p:oleObj name="公式" r:id="rId2" imgW="1841400" imgH="228600" progId="Equation.3">
                  <p:embed/>
                </p:oleObj>
              </mc:Choice>
              <mc:Fallback>
                <p:oleObj name="公式" r:id="rId2" imgW="1841400" imgH="228600" progId="Equation.3">
                  <p:embed/>
                  <p:pic>
                    <p:nvPicPr>
                      <p:cNvPr id="0"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487066"/>
                        <a:ext cx="4625975"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1" name="Object 15"/>
          <p:cNvGraphicFramePr>
            <a:graphicFrameLocks noChangeAspect="1"/>
          </p:cNvGraphicFramePr>
          <p:nvPr>
            <p:extLst>
              <p:ext uri="{D42A27DB-BD31-4B8C-83A1-F6EECF244321}">
                <p14:modId xmlns:p14="http://schemas.microsoft.com/office/powerpoint/2010/main" val="2912001240"/>
              </p:ext>
            </p:extLst>
          </p:nvPr>
        </p:nvGraphicFramePr>
        <p:xfrm>
          <a:off x="539750" y="2166516"/>
          <a:ext cx="8212138" cy="541337"/>
        </p:xfrm>
        <a:graphic>
          <a:graphicData uri="http://schemas.openxmlformats.org/presentationml/2006/ole">
            <mc:AlternateContent xmlns:mc="http://schemas.openxmlformats.org/markup-compatibility/2006">
              <mc:Choice xmlns:v="urn:schemas-microsoft-com:vml" Requires="v">
                <p:oleObj name="Equation" r:id="rId4" imgW="3644640" imgH="241200" progId="Equation.DSMT4">
                  <p:embed/>
                </p:oleObj>
              </mc:Choice>
              <mc:Fallback>
                <p:oleObj name="Equation" r:id="rId4" imgW="3644640" imgH="241200" progId="Equation.DSMT4">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2166516"/>
                        <a:ext cx="8212138"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2" name="Object 16"/>
          <p:cNvGraphicFramePr>
            <a:graphicFrameLocks noChangeAspect="1"/>
          </p:cNvGraphicFramePr>
          <p:nvPr>
            <p:extLst>
              <p:ext uri="{D42A27DB-BD31-4B8C-83A1-F6EECF244321}">
                <p14:modId xmlns:p14="http://schemas.microsoft.com/office/powerpoint/2010/main" val="3734081795"/>
              </p:ext>
            </p:extLst>
          </p:nvPr>
        </p:nvGraphicFramePr>
        <p:xfrm>
          <a:off x="1042988" y="2820566"/>
          <a:ext cx="5616575" cy="463550"/>
        </p:xfrm>
        <a:graphic>
          <a:graphicData uri="http://schemas.openxmlformats.org/presentationml/2006/ole">
            <mc:AlternateContent xmlns:mc="http://schemas.openxmlformats.org/markup-compatibility/2006">
              <mc:Choice xmlns:v="urn:schemas-microsoft-com:vml" Requires="v">
                <p:oleObj name="Equation" r:id="rId6" imgW="2463480" imgH="203040" progId="Equation.DSMT4">
                  <p:embed/>
                </p:oleObj>
              </mc:Choice>
              <mc:Fallback>
                <p:oleObj name="Equation" r:id="rId6" imgW="2463480" imgH="203040" progId="Equation.DSMT4">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2820566"/>
                        <a:ext cx="561657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3" name="Object 17"/>
          <p:cNvGraphicFramePr>
            <a:graphicFrameLocks noChangeAspect="1"/>
          </p:cNvGraphicFramePr>
          <p:nvPr>
            <p:extLst>
              <p:ext uri="{D42A27DB-BD31-4B8C-83A1-F6EECF244321}">
                <p14:modId xmlns:p14="http://schemas.microsoft.com/office/powerpoint/2010/main" val="194744551"/>
              </p:ext>
            </p:extLst>
          </p:nvPr>
        </p:nvGraphicFramePr>
        <p:xfrm>
          <a:off x="627063" y="3428578"/>
          <a:ext cx="2216150" cy="1016000"/>
        </p:xfrm>
        <a:graphic>
          <a:graphicData uri="http://schemas.openxmlformats.org/presentationml/2006/ole">
            <mc:AlternateContent xmlns:mc="http://schemas.openxmlformats.org/markup-compatibility/2006">
              <mc:Choice xmlns:v="urn:schemas-microsoft-com:vml" Requires="v">
                <p:oleObj name="Equation" r:id="rId8" imgW="914400" imgH="419040" progId="Equation.DSMT4">
                  <p:embed/>
                </p:oleObj>
              </mc:Choice>
              <mc:Fallback>
                <p:oleObj name="Equation" r:id="rId8" imgW="914400" imgH="419040" progId="Equation.DSMT4">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7063" y="3428578"/>
                        <a:ext cx="221615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4" name="Object 18"/>
          <p:cNvGraphicFramePr>
            <a:graphicFrameLocks noChangeAspect="1"/>
          </p:cNvGraphicFramePr>
          <p:nvPr>
            <p:extLst>
              <p:ext uri="{D42A27DB-BD31-4B8C-83A1-F6EECF244321}">
                <p14:modId xmlns:p14="http://schemas.microsoft.com/office/powerpoint/2010/main" val="2666713836"/>
              </p:ext>
            </p:extLst>
          </p:nvPr>
        </p:nvGraphicFramePr>
        <p:xfrm>
          <a:off x="611188" y="4581103"/>
          <a:ext cx="2617787" cy="1011238"/>
        </p:xfrm>
        <a:graphic>
          <a:graphicData uri="http://schemas.openxmlformats.org/presentationml/2006/ole">
            <mc:AlternateContent xmlns:mc="http://schemas.openxmlformats.org/markup-compatibility/2006">
              <mc:Choice xmlns:v="urn:schemas-microsoft-com:vml" Requires="v">
                <p:oleObj name="Equation" r:id="rId10" imgW="1079280" imgH="419040" progId="Equation.DSMT4">
                  <p:embed/>
                </p:oleObj>
              </mc:Choice>
              <mc:Fallback>
                <p:oleObj name="Equation" r:id="rId10" imgW="1079280" imgH="419040" progId="Equation.DSMT4">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1188" y="4581103"/>
                        <a:ext cx="2617787" cy="101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5" name="Object 19"/>
          <p:cNvGraphicFramePr>
            <a:graphicFrameLocks noChangeAspect="1"/>
          </p:cNvGraphicFramePr>
          <p:nvPr>
            <p:extLst>
              <p:ext uri="{D42A27DB-BD31-4B8C-83A1-F6EECF244321}">
                <p14:modId xmlns:p14="http://schemas.microsoft.com/office/powerpoint/2010/main" val="2851941090"/>
              </p:ext>
            </p:extLst>
          </p:nvPr>
        </p:nvGraphicFramePr>
        <p:xfrm>
          <a:off x="611188" y="5878091"/>
          <a:ext cx="2857500" cy="460375"/>
        </p:xfrm>
        <a:graphic>
          <a:graphicData uri="http://schemas.openxmlformats.org/presentationml/2006/ole">
            <mc:AlternateContent xmlns:mc="http://schemas.openxmlformats.org/markup-compatibility/2006">
              <mc:Choice xmlns:v="urn:schemas-microsoft-com:vml" Requires="v">
                <p:oleObj name="Equation" r:id="rId12" imgW="1066680" imgH="190440" progId="Equation.DSMT4">
                  <p:embed/>
                </p:oleObj>
              </mc:Choice>
              <mc:Fallback>
                <p:oleObj name="Equation" r:id="rId12" imgW="1066680" imgH="190440" progId="Equation.DSMT4">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1188" y="5878091"/>
                        <a:ext cx="28575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7" name="Object 21"/>
          <p:cNvGraphicFramePr>
            <a:graphicFrameLocks noChangeAspect="1"/>
          </p:cNvGraphicFramePr>
          <p:nvPr>
            <p:extLst>
              <p:ext uri="{D42A27DB-BD31-4B8C-83A1-F6EECF244321}">
                <p14:modId xmlns:p14="http://schemas.microsoft.com/office/powerpoint/2010/main" val="3513620589"/>
              </p:ext>
            </p:extLst>
          </p:nvPr>
        </p:nvGraphicFramePr>
        <p:xfrm>
          <a:off x="2700338" y="5157366"/>
          <a:ext cx="5973762" cy="584200"/>
        </p:xfrm>
        <a:graphic>
          <a:graphicData uri="http://schemas.openxmlformats.org/presentationml/2006/ole">
            <mc:AlternateContent xmlns:mc="http://schemas.openxmlformats.org/markup-compatibility/2006">
              <mc:Choice xmlns:v="urn:schemas-microsoft-com:vml" Requires="v">
                <p:oleObj name="Equation" r:id="rId14" imgW="2463480" imgH="241200" progId="Equation.DSMT4">
                  <p:embed/>
                </p:oleObj>
              </mc:Choice>
              <mc:Fallback>
                <p:oleObj name="Equation" r:id="rId14" imgW="2463480" imgH="241200" progId="Equation.DSMT4">
                  <p:embed/>
                  <p:pic>
                    <p:nvPicPr>
                      <p:cNvPr id="0"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00338" y="5157366"/>
                        <a:ext cx="5973762"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8" name="Object 22"/>
          <p:cNvGraphicFramePr>
            <a:graphicFrameLocks noChangeAspect="1"/>
          </p:cNvGraphicFramePr>
          <p:nvPr>
            <p:extLst>
              <p:ext uri="{D42A27DB-BD31-4B8C-83A1-F6EECF244321}">
                <p14:modId xmlns:p14="http://schemas.microsoft.com/office/powerpoint/2010/main" val="3798400450"/>
              </p:ext>
            </p:extLst>
          </p:nvPr>
        </p:nvGraphicFramePr>
        <p:xfrm>
          <a:off x="3579813" y="5890791"/>
          <a:ext cx="919162" cy="490537"/>
        </p:xfrm>
        <a:graphic>
          <a:graphicData uri="http://schemas.openxmlformats.org/presentationml/2006/ole">
            <mc:AlternateContent xmlns:mc="http://schemas.openxmlformats.org/markup-compatibility/2006">
              <mc:Choice xmlns:v="urn:schemas-microsoft-com:vml" Requires="v">
                <p:oleObj name="Equation" r:id="rId16" imgW="342720" imgH="203040" progId="Equation.DSMT4">
                  <p:embed/>
                </p:oleObj>
              </mc:Choice>
              <mc:Fallback>
                <p:oleObj name="Equation" r:id="rId16" imgW="342720" imgH="203040" progId="Equation.DSMT4">
                  <p:embed/>
                  <p:pic>
                    <p:nvPicPr>
                      <p:cNvPr id="0" name="Object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79813" y="5890791"/>
                        <a:ext cx="919162" cy="490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9" name="Object 23"/>
          <p:cNvGraphicFramePr>
            <a:graphicFrameLocks noChangeAspect="1"/>
          </p:cNvGraphicFramePr>
          <p:nvPr>
            <p:extLst>
              <p:ext uri="{D42A27DB-BD31-4B8C-83A1-F6EECF244321}">
                <p14:modId xmlns:p14="http://schemas.microsoft.com/office/powerpoint/2010/main" val="110317989"/>
              </p:ext>
            </p:extLst>
          </p:nvPr>
        </p:nvGraphicFramePr>
        <p:xfrm>
          <a:off x="2483768" y="3996928"/>
          <a:ext cx="4125913" cy="584200"/>
        </p:xfrm>
        <a:graphic>
          <a:graphicData uri="http://schemas.openxmlformats.org/presentationml/2006/ole">
            <mc:AlternateContent xmlns:mc="http://schemas.openxmlformats.org/markup-compatibility/2006">
              <mc:Choice xmlns:v="urn:schemas-microsoft-com:vml" Requires="v">
                <p:oleObj name="Equation" r:id="rId18" imgW="1701720" imgH="241200" progId="Equation.DSMT4">
                  <p:embed/>
                </p:oleObj>
              </mc:Choice>
              <mc:Fallback>
                <p:oleObj name="Equation" r:id="rId18" imgW="1701720" imgH="241200" progId="Equation.DSMT4">
                  <p:embed/>
                  <p:pic>
                    <p:nvPicPr>
                      <p:cNvPr id="0" name="Object 2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83768" y="3996928"/>
                        <a:ext cx="4125913"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351"/>
                                        </p:tgtEl>
                                        <p:attrNameLst>
                                          <p:attrName>style.visibility</p:attrName>
                                        </p:attrNameLst>
                                      </p:cBhvr>
                                      <p:to>
                                        <p:strVal val="visible"/>
                                      </p:to>
                                    </p:set>
                                    <p:animEffect transition="in" filter="wipe(left)">
                                      <p:cBhvr>
                                        <p:cTn id="7" dur="500"/>
                                        <p:tgtEl>
                                          <p:spTgt spid="143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352"/>
                                        </p:tgtEl>
                                        <p:attrNameLst>
                                          <p:attrName>style.visibility</p:attrName>
                                        </p:attrNameLst>
                                      </p:cBhvr>
                                      <p:to>
                                        <p:strVal val="visible"/>
                                      </p:to>
                                    </p:set>
                                    <p:animEffect transition="in" filter="wipe(left)">
                                      <p:cBhvr>
                                        <p:cTn id="12" dur="500"/>
                                        <p:tgtEl>
                                          <p:spTgt spid="143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353"/>
                                        </p:tgtEl>
                                        <p:attrNameLst>
                                          <p:attrName>style.visibility</p:attrName>
                                        </p:attrNameLst>
                                      </p:cBhvr>
                                      <p:to>
                                        <p:strVal val="visible"/>
                                      </p:to>
                                    </p:set>
                                    <p:animEffect transition="in" filter="wipe(left)">
                                      <p:cBhvr>
                                        <p:cTn id="17" dur="500"/>
                                        <p:tgtEl>
                                          <p:spTgt spid="143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359"/>
                                        </p:tgtEl>
                                        <p:attrNameLst>
                                          <p:attrName>style.visibility</p:attrName>
                                        </p:attrNameLst>
                                      </p:cBhvr>
                                      <p:to>
                                        <p:strVal val="visible"/>
                                      </p:to>
                                    </p:set>
                                    <p:animEffect transition="in" filter="wipe(left)">
                                      <p:cBhvr>
                                        <p:cTn id="22" dur="500"/>
                                        <p:tgtEl>
                                          <p:spTgt spid="143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354"/>
                                        </p:tgtEl>
                                        <p:attrNameLst>
                                          <p:attrName>style.visibility</p:attrName>
                                        </p:attrNameLst>
                                      </p:cBhvr>
                                      <p:to>
                                        <p:strVal val="visible"/>
                                      </p:to>
                                    </p:set>
                                    <p:animEffect transition="in" filter="wipe(left)">
                                      <p:cBhvr>
                                        <p:cTn id="27" dur="500"/>
                                        <p:tgtEl>
                                          <p:spTgt spid="143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4357"/>
                                        </p:tgtEl>
                                        <p:attrNameLst>
                                          <p:attrName>style.visibility</p:attrName>
                                        </p:attrNameLst>
                                      </p:cBhvr>
                                      <p:to>
                                        <p:strVal val="visible"/>
                                      </p:to>
                                    </p:set>
                                    <p:animEffect transition="in" filter="wipe(left)">
                                      <p:cBhvr>
                                        <p:cTn id="32" dur="500"/>
                                        <p:tgtEl>
                                          <p:spTgt spid="1435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4355"/>
                                        </p:tgtEl>
                                        <p:attrNameLst>
                                          <p:attrName>style.visibility</p:attrName>
                                        </p:attrNameLst>
                                      </p:cBhvr>
                                      <p:to>
                                        <p:strVal val="visible"/>
                                      </p:to>
                                    </p:set>
                                    <p:animEffect transition="in" filter="wipe(left)">
                                      <p:cBhvr>
                                        <p:cTn id="37" dur="500"/>
                                        <p:tgtEl>
                                          <p:spTgt spid="1435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4358"/>
                                        </p:tgtEl>
                                        <p:attrNameLst>
                                          <p:attrName>style.visibility</p:attrName>
                                        </p:attrNameLst>
                                      </p:cBhvr>
                                      <p:to>
                                        <p:strVal val="visible"/>
                                      </p:to>
                                    </p:set>
                                    <p:animEffect transition="in" filter="wipe(left)">
                                      <p:cBhvr>
                                        <p:cTn id="42" dur="500"/>
                                        <p:tgtEl>
                                          <p:spTgt spid="14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827584" y="816893"/>
            <a:ext cx="7553325" cy="523875"/>
          </a:xfrm>
          <a:prstGeom prst="rect">
            <a:avLst/>
          </a:prstGeom>
          <a:solidFill>
            <a:srgbClr val="FFFF00"/>
          </a:solidFill>
          <a:ln w="28575">
            <a:solidFill>
              <a:srgbClr val="000000"/>
            </a:solidFill>
            <a:miter lim="800000"/>
            <a:headEnd/>
            <a:tailEnd/>
          </a:ln>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dirty="0">
                <a:solidFill>
                  <a:srgbClr val="000000"/>
                </a:solidFill>
              </a:rPr>
              <a:t>非退化</a:t>
            </a:r>
            <a:r>
              <a:rPr lang="en-US" altLang="zh-CN" i="1" dirty="0">
                <a:solidFill>
                  <a:srgbClr val="000000"/>
                </a:solidFill>
              </a:rPr>
              <a:t>n</a:t>
            </a:r>
            <a:r>
              <a:rPr lang="zh-CN" altLang="en-US" dirty="0">
                <a:solidFill>
                  <a:srgbClr val="000000"/>
                </a:solidFill>
              </a:rPr>
              <a:t>维正态随机变量(</a:t>
            </a:r>
            <a:r>
              <a:rPr lang="en-US" altLang="zh-CN" i="1" dirty="0">
                <a:solidFill>
                  <a:srgbClr val="000000"/>
                </a:solidFill>
              </a:rPr>
              <a:t>X</a:t>
            </a:r>
            <a:r>
              <a:rPr lang="en-US" altLang="zh-CN" baseline="-25000" dirty="0">
                <a:solidFill>
                  <a:srgbClr val="000000"/>
                </a:solidFill>
              </a:rPr>
              <a:t>1</a:t>
            </a:r>
            <a:r>
              <a:rPr lang="en-US" altLang="zh-CN" dirty="0">
                <a:solidFill>
                  <a:srgbClr val="000000"/>
                </a:solidFill>
              </a:rPr>
              <a:t>,</a:t>
            </a:r>
            <a:r>
              <a:rPr lang="en-US" altLang="zh-CN" i="1" dirty="0">
                <a:solidFill>
                  <a:srgbClr val="000000"/>
                </a:solidFill>
              </a:rPr>
              <a:t>X</a:t>
            </a:r>
            <a:r>
              <a:rPr lang="en-US" altLang="zh-CN" baseline="-25000" dirty="0">
                <a:solidFill>
                  <a:srgbClr val="000000"/>
                </a:solidFill>
              </a:rPr>
              <a:t>2</a:t>
            </a:r>
            <a:r>
              <a:rPr lang="en-US" altLang="zh-CN" dirty="0">
                <a:solidFill>
                  <a:srgbClr val="000000"/>
                </a:solidFill>
              </a:rPr>
              <a:t>,….</a:t>
            </a:r>
            <a:r>
              <a:rPr lang="en-US" altLang="zh-CN" i="1" dirty="0" err="1">
                <a:solidFill>
                  <a:srgbClr val="000000"/>
                </a:solidFill>
              </a:rPr>
              <a:t>X</a:t>
            </a:r>
            <a:r>
              <a:rPr lang="en-US" altLang="zh-CN" i="1" baseline="-25000" dirty="0" err="1">
                <a:solidFill>
                  <a:srgbClr val="000000"/>
                </a:solidFill>
              </a:rPr>
              <a:t>n</a:t>
            </a:r>
            <a:r>
              <a:rPr lang="en-US" altLang="zh-CN" dirty="0">
                <a:solidFill>
                  <a:srgbClr val="000000"/>
                </a:solidFill>
              </a:rPr>
              <a:t>)</a:t>
            </a:r>
            <a:r>
              <a:rPr lang="zh-CN" altLang="en-US" dirty="0">
                <a:solidFill>
                  <a:srgbClr val="000000"/>
                </a:solidFill>
              </a:rPr>
              <a:t>的</a:t>
            </a:r>
            <a:r>
              <a:rPr lang="zh-CN" altLang="en-US" dirty="0">
                <a:solidFill>
                  <a:srgbClr val="990033"/>
                </a:solidFill>
              </a:rPr>
              <a:t>性质</a:t>
            </a:r>
            <a:r>
              <a:rPr lang="zh-CN" altLang="en-US" dirty="0"/>
              <a:t>：</a:t>
            </a:r>
          </a:p>
        </p:txBody>
      </p:sp>
      <p:sp>
        <p:nvSpPr>
          <p:cNvPr id="1029" name="Text Box 5" descr="水滴"/>
          <p:cNvSpPr txBox="1">
            <a:spLocks noChangeArrowheads="1"/>
          </p:cNvSpPr>
          <p:nvPr/>
        </p:nvSpPr>
        <p:spPr bwMode="auto">
          <a:xfrm>
            <a:off x="254000" y="1402730"/>
            <a:ext cx="82073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spcBef>
                <a:spcPct val="0"/>
              </a:spcBef>
            </a:pPr>
            <a:r>
              <a:rPr lang="zh-CN" altLang="en-US" dirty="0"/>
              <a:t> </a:t>
            </a:r>
            <a:r>
              <a:rPr lang="zh-CN" altLang="en-US" dirty="0">
                <a:solidFill>
                  <a:srgbClr val="000000"/>
                </a:solidFill>
              </a:rPr>
              <a:t>1) 相互独立的</a:t>
            </a:r>
            <a:r>
              <a:rPr lang="en-US" altLang="zh-CN" dirty="0">
                <a:solidFill>
                  <a:srgbClr val="000000"/>
                </a:solidFill>
              </a:rPr>
              <a:t>(</a:t>
            </a:r>
            <a:r>
              <a:rPr lang="zh-CN" altLang="en-US" u="sng" dirty="0">
                <a:solidFill>
                  <a:srgbClr val="FF0000"/>
                </a:solidFill>
              </a:rPr>
              <a:t>一维</a:t>
            </a:r>
            <a:r>
              <a:rPr lang="en-US" altLang="zh-CN" dirty="0">
                <a:solidFill>
                  <a:srgbClr val="000000"/>
                </a:solidFill>
              </a:rPr>
              <a:t>)</a:t>
            </a:r>
            <a:r>
              <a:rPr lang="zh-CN" altLang="en-US" dirty="0">
                <a:solidFill>
                  <a:srgbClr val="000000"/>
                </a:solidFill>
              </a:rPr>
              <a:t>正态随机变量的有限线性组合</a:t>
            </a:r>
          </a:p>
          <a:p>
            <a:pPr eaLnBrk="1" hangingPunct="1">
              <a:spcBef>
                <a:spcPct val="0"/>
              </a:spcBef>
            </a:pPr>
            <a:r>
              <a:rPr lang="zh-CN" altLang="en-US" dirty="0">
                <a:solidFill>
                  <a:srgbClr val="000000"/>
                </a:solidFill>
              </a:rPr>
              <a:t>     仍服从</a:t>
            </a:r>
            <a:r>
              <a:rPr lang="zh-CN" altLang="en-US" u="sng" dirty="0">
                <a:solidFill>
                  <a:srgbClr val="FF0000"/>
                </a:solidFill>
              </a:rPr>
              <a:t>一维</a:t>
            </a:r>
            <a:r>
              <a:rPr lang="zh-CN" altLang="en-US" dirty="0">
                <a:solidFill>
                  <a:srgbClr val="000000"/>
                </a:solidFill>
              </a:rPr>
              <a:t>正态分布.</a:t>
            </a:r>
          </a:p>
        </p:txBody>
      </p:sp>
      <p:sp>
        <p:nvSpPr>
          <p:cNvPr id="1030" name="Text Box 6" descr="水滴"/>
          <p:cNvSpPr txBox="1">
            <a:spLocks noChangeArrowheads="1"/>
          </p:cNvSpPr>
          <p:nvPr/>
        </p:nvSpPr>
        <p:spPr bwMode="auto">
          <a:xfrm>
            <a:off x="250825" y="2557760"/>
            <a:ext cx="8499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spcBef>
                <a:spcPct val="0"/>
              </a:spcBef>
            </a:pPr>
            <a:r>
              <a:rPr lang="zh-CN" altLang="en-US" dirty="0"/>
              <a:t> </a:t>
            </a:r>
            <a:r>
              <a:rPr lang="zh-CN" altLang="en-US" dirty="0">
                <a:solidFill>
                  <a:srgbClr val="000000"/>
                </a:solidFill>
              </a:rPr>
              <a:t>2) 随机变量(</a:t>
            </a:r>
            <a:r>
              <a:rPr lang="en-US" altLang="zh-CN" i="1" dirty="0">
                <a:solidFill>
                  <a:srgbClr val="000000"/>
                </a:solidFill>
              </a:rPr>
              <a:t>X</a:t>
            </a:r>
            <a:r>
              <a:rPr lang="en-US" altLang="zh-CN" baseline="-25000" dirty="0">
                <a:solidFill>
                  <a:srgbClr val="000000"/>
                </a:solidFill>
              </a:rPr>
              <a:t>1</a:t>
            </a:r>
            <a:r>
              <a:rPr lang="en-US" altLang="zh-CN" dirty="0">
                <a:solidFill>
                  <a:srgbClr val="000000"/>
                </a:solidFill>
              </a:rPr>
              <a:t>,</a:t>
            </a:r>
            <a:r>
              <a:rPr lang="en-US" altLang="zh-CN" i="1" dirty="0">
                <a:solidFill>
                  <a:srgbClr val="000000"/>
                </a:solidFill>
              </a:rPr>
              <a:t>X</a:t>
            </a:r>
            <a:r>
              <a:rPr lang="en-US" altLang="zh-CN" baseline="-25000" dirty="0">
                <a:solidFill>
                  <a:srgbClr val="000000"/>
                </a:solidFill>
              </a:rPr>
              <a:t>2</a:t>
            </a:r>
            <a:r>
              <a:rPr lang="en-US" altLang="zh-CN" dirty="0">
                <a:solidFill>
                  <a:srgbClr val="000000"/>
                </a:solidFill>
              </a:rPr>
              <a:t>,….</a:t>
            </a:r>
            <a:r>
              <a:rPr lang="en-US" altLang="zh-CN" i="1" dirty="0" err="1">
                <a:solidFill>
                  <a:srgbClr val="000000"/>
                </a:solidFill>
              </a:rPr>
              <a:t>X</a:t>
            </a:r>
            <a:r>
              <a:rPr lang="en-US" altLang="zh-CN" i="1" baseline="-25000" dirty="0" err="1">
                <a:solidFill>
                  <a:srgbClr val="000000"/>
                </a:solidFill>
              </a:rPr>
              <a:t>n</a:t>
            </a:r>
            <a:r>
              <a:rPr lang="en-US" altLang="zh-CN" dirty="0">
                <a:solidFill>
                  <a:srgbClr val="000000"/>
                </a:solidFill>
              </a:rPr>
              <a:t>)</a:t>
            </a:r>
            <a:r>
              <a:rPr lang="zh-CN" altLang="en-US" dirty="0">
                <a:solidFill>
                  <a:srgbClr val="000000"/>
                </a:solidFill>
              </a:rPr>
              <a:t>服从</a:t>
            </a:r>
            <a:r>
              <a:rPr lang="en-US" altLang="zh-CN" i="1" dirty="0">
                <a:solidFill>
                  <a:srgbClr val="000000"/>
                </a:solidFill>
              </a:rPr>
              <a:t>n</a:t>
            </a:r>
            <a:r>
              <a:rPr lang="zh-CN" altLang="en-US" dirty="0">
                <a:solidFill>
                  <a:srgbClr val="000000"/>
                </a:solidFill>
              </a:rPr>
              <a:t>维正态分布的充分必</a:t>
            </a:r>
          </a:p>
          <a:p>
            <a:pPr eaLnBrk="1" hangingPunct="1">
              <a:spcBef>
                <a:spcPct val="0"/>
              </a:spcBef>
            </a:pPr>
            <a:r>
              <a:rPr lang="zh-CN" altLang="en-US" dirty="0">
                <a:solidFill>
                  <a:srgbClr val="000000"/>
                </a:solidFill>
              </a:rPr>
              <a:t>     要条件是</a:t>
            </a:r>
          </a:p>
        </p:txBody>
      </p:sp>
      <p:sp>
        <p:nvSpPr>
          <p:cNvPr id="1041" name="Text Box 17" descr="水滴"/>
          <p:cNvSpPr txBox="1">
            <a:spLocks noChangeArrowheads="1"/>
          </p:cNvSpPr>
          <p:nvPr/>
        </p:nvSpPr>
        <p:spPr bwMode="auto">
          <a:xfrm>
            <a:off x="2194693" y="3356992"/>
            <a:ext cx="58340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lnSpc>
                <a:spcPct val="90000"/>
              </a:lnSpc>
            </a:pPr>
            <a:r>
              <a:rPr lang="en-US" altLang="zh-CN" i="1" dirty="0">
                <a:solidFill>
                  <a:srgbClr val="000000"/>
                </a:solidFill>
              </a:rPr>
              <a:t>X</a:t>
            </a:r>
            <a:r>
              <a:rPr lang="en-US" altLang="zh-CN" baseline="-25000" dirty="0">
                <a:solidFill>
                  <a:srgbClr val="000000"/>
                </a:solidFill>
              </a:rPr>
              <a:t>1</a:t>
            </a:r>
            <a:r>
              <a:rPr lang="en-US" altLang="zh-CN" dirty="0">
                <a:solidFill>
                  <a:srgbClr val="000000"/>
                </a:solidFill>
              </a:rPr>
              <a:t>,</a:t>
            </a:r>
            <a:r>
              <a:rPr lang="en-US" altLang="zh-CN" i="1" dirty="0">
                <a:solidFill>
                  <a:srgbClr val="000000"/>
                </a:solidFill>
              </a:rPr>
              <a:t>X</a:t>
            </a:r>
            <a:r>
              <a:rPr lang="en-US" altLang="zh-CN" baseline="-25000" dirty="0">
                <a:solidFill>
                  <a:srgbClr val="000000"/>
                </a:solidFill>
              </a:rPr>
              <a:t>2</a:t>
            </a:r>
            <a:r>
              <a:rPr lang="en-US" altLang="zh-CN" dirty="0">
                <a:solidFill>
                  <a:srgbClr val="000000"/>
                </a:solidFill>
              </a:rPr>
              <a:t>,….</a:t>
            </a:r>
            <a:r>
              <a:rPr lang="en-US" altLang="zh-CN" i="1" dirty="0" err="1">
                <a:solidFill>
                  <a:srgbClr val="000000"/>
                </a:solidFill>
              </a:rPr>
              <a:t>X</a:t>
            </a:r>
            <a:r>
              <a:rPr lang="en-US" altLang="zh-CN" i="1" baseline="-25000" dirty="0" err="1">
                <a:solidFill>
                  <a:srgbClr val="000000"/>
                </a:solidFill>
              </a:rPr>
              <a:t>n</a:t>
            </a:r>
            <a:r>
              <a:rPr lang="zh-CN" altLang="en-US" dirty="0">
                <a:solidFill>
                  <a:srgbClr val="000000"/>
                </a:solidFill>
              </a:rPr>
              <a:t>的任意非零线性组合</a:t>
            </a:r>
            <a:r>
              <a:rPr lang="en-US" altLang="zh-CN" dirty="0">
                <a:solidFill>
                  <a:srgbClr val="000000"/>
                </a:solidFill>
              </a:rPr>
              <a:t>, </a:t>
            </a:r>
            <a:r>
              <a:rPr lang="zh-CN" altLang="en-US" dirty="0">
                <a:solidFill>
                  <a:srgbClr val="000000"/>
                </a:solidFill>
              </a:rPr>
              <a:t>即</a:t>
            </a:r>
            <a:endParaRPr lang="zh-CN" altLang="en-US" i="1" baseline="-25000" dirty="0">
              <a:solidFill>
                <a:srgbClr val="000000"/>
              </a:solidFill>
            </a:endParaRPr>
          </a:p>
        </p:txBody>
      </p:sp>
      <p:sp>
        <p:nvSpPr>
          <p:cNvPr id="1042" name="Text Box 18" descr="水滴"/>
          <p:cNvSpPr txBox="1">
            <a:spLocks noChangeArrowheads="1"/>
          </p:cNvSpPr>
          <p:nvPr/>
        </p:nvSpPr>
        <p:spPr bwMode="auto">
          <a:xfrm>
            <a:off x="725488" y="4350047"/>
            <a:ext cx="34877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dirty="0">
                <a:solidFill>
                  <a:srgbClr val="000000"/>
                </a:solidFill>
              </a:rPr>
              <a:t>服从</a:t>
            </a:r>
            <a:r>
              <a:rPr lang="zh-CN" altLang="en-US" u="sng" dirty="0">
                <a:solidFill>
                  <a:srgbClr val="FF0000"/>
                </a:solidFill>
              </a:rPr>
              <a:t>一维</a:t>
            </a:r>
            <a:r>
              <a:rPr lang="zh-CN" altLang="en-US" dirty="0">
                <a:solidFill>
                  <a:srgbClr val="000000"/>
                </a:solidFill>
              </a:rPr>
              <a:t>的正态分布.</a:t>
            </a:r>
          </a:p>
        </p:txBody>
      </p:sp>
      <p:sp>
        <p:nvSpPr>
          <p:cNvPr id="1046" name="Text Box 22" descr="水滴"/>
          <p:cNvSpPr txBox="1">
            <a:spLocks noChangeArrowheads="1"/>
          </p:cNvSpPr>
          <p:nvPr/>
        </p:nvSpPr>
        <p:spPr bwMode="auto">
          <a:xfrm>
            <a:off x="4067944" y="1973784"/>
            <a:ext cx="4103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dirty="0"/>
              <a:t>(</a:t>
            </a:r>
            <a:r>
              <a:rPr lang="zh-CN" altLang="en-US" dirty="0">
                <a:solidFill>
                  <a:srgbClr val="990033"/>
                </a:solidFill>
              </a:rPr>
              <a:t>正态分布具有可加性</a:t>
            </a:r>
            <a:r>
              <a:rPr lang="zh-CN" altLang="en-US" dirty="0"/>
              <a:t>)</a:t>
            </a:r>
          </a:p>
        </p:txBody>
      </p:sp>
      <p:sp>
        <p:nvSpPr>
          <p:cNvPr id="1049" name="Text Box 25" descr="水滴"/>
          <p:cNvSpPr txBox="1">
            <a:spLocks noChangeArrowheads="1"/>
          </p:cNvSpPr>
          <p:nvPr/>
        </p:nvSpPr>
        <p:spPr bwMode="auto">
          <a:xfrm>
            <a:off x="2197868" y="3833242"/>
            <a:ext cx="64785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lnSpc>
                <a:spcPct val="90000"/>
              </a:lnSpc>
            </a:pPr>
            <a:r>
              <a:rPr lang="en-US" altLang="zh-CN" i="1" dirty="0">
                <a:solidFill>
                  <a:srgbClr val="000000"/>
                </a:solidFill>
              </a:rPr>
              <a:t>l</a:t>
            </a:r>
            <a:r>
              <a:rPr lang="en-US" altLang="zh-CN" baseline="-25000" dirty="0">
                <a:solidFill>
                  <a:srgbClr val="000000"/>
                </a:solidFill>
              </a:rPr>
              <a:t>1</a:t>
            </a:r>
            <a:r>
              <a:rPr lang="en-US" altLang="zh-CN" i="1" dirty="0">
                <a:solidFill>
                  <a:srgbClr val="000000"/>
                </a:solidFill>
              </a:rPr>
              <a:t>X</a:t>
            </a:r>
            <a:r>
              <a:rPr lang="en-US" altLang="zh-CN" baseline="-25000" dirty="0">
                <a:solidFill>
                  <a:srgbClr val="000000"/>
                </a:solidFill>
              </a:rPr>
              <a:t>1</a:t>
            </a:r>
            <a:r>
              <a:rPr lang="en-US" altLang="zh-CN" dirty="0">
                <a:solidFill>
                  <a:srgbClr val="000000"/>
                </a:solidFill>
              </a:rPr>
              <a:t>+</a:t>
            </a:r>
            <a:r>
              <a:rPr lang="en-US" altLang="zh-CN" i="1" dirty="0">
                <a:solidFill>
                  <a:srgbClr val="000000"/>
                </a:solidFill>
              </a:rPr>
              <a:t>l</a:t>
            </a:r>
            <a:r>
              <a:rPr lang="en-US" altLang="zh-CN" baseline="-25000" dirty="0">
                <a:solidFill>
                  <a:srgbClr val="000000"/>
                </a:solidFill>
              </a:rPr>
              <a:t>2</a:t>
            </a:r>
            <a:r>
              <a:rPr lang="en-US" altLang="zh-CN" i="1" dirty="0">
                <a:solidFill>
                  <a:srgbClr val="000000"/>
                </a:solidFill>
              </a:rPr>
              <a:t>X</a:t>
            </a:r>
            <a:r>
              <a:rPr lang="en-US" altLang="zh-CN" baseline="-25000" dirty="0">
                <a:solidFill>
                  <a:srgbClr val="000000"/>
                </a:solidFill>
              </a:rPr>
              <a:t>2</a:t>
            </a:r>
            <a:r>
              <a:rPr lang="en-US" altLang="zh-CN" dirty="0">
                <a:solidFill>
                  <a:srgbClr val="000000"/>
                </a:solidFill>
              </a:rPr>
              <a:t>+…. </a:t>
            </a:r>
            <a:r>
              <a:rPr lang="en-US" altLang="zh-CN" i="1" dirty="0" err="1">
                <a:solidFill>
                  <a:srgbClr val="000000"/>
                </a:solidFill>
              </a:rPr>
              <a:t>l</a:t>
            </a:r>
            <a:r>
              <a:rPr lang="en-US" altLang="zh-CN" i="1" baseline="-25000" dirty="0" err="1">
                <a:solidFill>
                  <a:srgbClr val="000000"/>
                </a:solidFill>
              </a:rPr>
              <a:t>n</a:t>
            </a:r>
            <a:r>
              <a:rPr lang="en-US" altLang="zh-CN" i="1" dirty="0" err="1">
                <a:solidFill>
                  <a:srgbClr val="000000"/>
                </a:solidFill>
              </a:rPr>
              <a:t>X</a:t>
            </a:r>
            <a:r>
              <a:rPr lang="en-US" altLang="zh-CN" i="1" baseline="-25000" dirty="0" err="1">
                <a:solidFill>
                  <a:srgbClr val="000000"/>
                </a:solidFill>
              </a:rPr>
              <a:t>n</a:t>
            </a:r>
            <a:r>
              <a:rPr lang="en-US" altLang="zh-CN" i="1" baseline="-25000" dirty="0">
                <a:solidFill>
                  <a:srgbClr val="000000"/>
                </a:solidFill>
              </a:rPr>
              <a:t> </a:t>
            </a:r>
            <a:r>
              <a:rPr lang="zh-CN" altLang="en-US" dirty="0">
                <a:solidFill>
                  <a:srgbClr val="000000"/>
                </a:solidFill>
              </a:rPr>
              <a:t>(</a:t>
            </a:r>
            <a:r>
              <a:rPr lang="en-US" altLang="zh-CN" i="1" dirty="0">
                <a:solidFill>
                  <a:srgbClr val="000000"/>
                </a:solidFill>
              </a:rPr>
              <a:t>l</a:t>
            </a:r>
            <a:r>
              <a:rPr lang="en-US" altLang="zh-CN" baseline="-25000" dirty="0">
                <a:solidFill>
                  <a:srgbClr val="000000"/>
                </a:solidFill>
              </a:rPr>
              <a:t>1</a:t>
            </a:r>
            <a:r>
              <a:rPr lang="en-US" altLang="zh-CN" dirty="0">
                <a:solidFill>
                  <a:srgbClr val="000000"/>
                </a:solidFill>
              </a:rPr>
              <a:t>, </a:t>
            </a:r>
            <a:r>
              <a:rPr lang="en-US" altLang="zh-CN" i="1" dirty="0">
                <a:solidFill>
                  <a:srgbClr val="000000"/>
                </a:solidFill>
              </a:rPr>
              <a:t>l</a:t>
            </a:r>
            <a:r>
              <a:rPr lang="en-US" altLang="zh-CN" baseline="-25000" dirty="0">
                <a:solidFill>
                  <a:srgbClr val="000000"/>
                </a:solidFill>
              </a:rPr>
              <a:t>2</a:t>
            </a:r>
            <a:r>
              <a:rPr lang="en-US" altLang="zh-CN" dirty="0">
                <a:solidFill>
                  <a:srgbClr val="000000"/>
                </a:solidFill>
              </a:rPr>
              <a:t>,…., </a:t>
            </a:r>
            <a:r>
              <a:rPr lang="en-US" altLang="zh-CN" i="1" dirty="0" err="1">
                <a:solidFill>
                  <a:srgbClr val="000000"/>
                </a:solidFill>
              </a:rPr>
              <a:t>l</a:t>
            </a:r>
            <a:r>
              <a:rPr lang="en-US" altLang="zh-CN" i="1" baseline="-25000" dirty="0" err="1">
                <a:solidFill>
                  <a:srgbClr val="000000"/>
                </a:solidFill>
              </a:rPr>
              <a:t>n</a:t>
            </a:r>
            <a:r>
              <a:rPr lang="zh-CN" altLang="en-US" dirty="0">
                <a:solidFill>
                  <a:srgbClr val="000000"/>
                </a:solidFill>
              </a:rPr>
              <a:t>不全为0)</a:t>
            </a:r>
            <a:r>
              <a:rPr lang="en-US" altLang="zh-CN" i="1" baseline="-25000" dirty="0">
                <a:solidFill>
                  <a:srgbClr val="000000"/>
                </a:solidFill>
              </a:rPr>
              <a:t> </a:t>
            </a:r>
            <a:endParaRPr lang="zh-CN" altLang="en-US" i="1" baseline="-25000" dirty="0">
              <a:solidFill>
                <a:srgbClr val="000000"/>
              </a:solidFill>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223260436"/>
              </p:ext>
            </p:extLst>
          </p:nvPr>
        </p:nvGraphicFramePr>
        <p:xfrm>
          <a:off x="1619672" y="4797152"/>
          <a:ext cx="4625975" cy="573088"/>
        </p:xfrm>
        <a:graphic>
          <a:graphicData uri="http://schemas.openxmlformats.org/presentationml/2006/ole">
            <mc:AlternateContent xmlns:mc="http://schemas.openxmlformats.org/markup-compatibility/2006">
              <mc:Choice xmlns:v="urn:schemas-microsoft-com:vml" Requires="v">
                <p:oleObj name="公式" r:id="rId2" imgW="1841500" imgH="228600" progId="Equation.3">
                  <p:embed/>
                </p:oleObj>
              </mc:Choice>
              <mc:Fallback>
                <p:oleObj name="公式" r:id="rId2" imgW="1841500" imgH="228600" progId="Equation.3">
                  <p:embed/>
                  <p:pic>
                    <p:nvPicPr>
                      <p:cNvPr id="0"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4797152"/>
                        <a:ext cx="4625975"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69511009"/>
              </p:ext>
            </p:extLst>
          </p:nvPr>
        </p:nvGraphicFramePr>
        <p:xfrm>
          <a:off x="692918" y="5407943"/>
          <a:ext cx="7983538" cy="541337"/>
        </p:xfrm>
        <a:graphic>
          <a:graphicData uri="http://schemas.openxmlformats.org/presentationml/2006/ole">
            <mc:AlternateContent xmlns:mc="http://schemas.openxmlformats.org/markup-compatibility/2006">
              <mc:Choice xmlns:v="urn:schemas-microsoft-com:vml" Requires="v">
                <p:oleObj name="Equation" r:id="rId4" imgW="3543120" imgH="241200" progId="Equation.DSMT4">
                  <p:embed/>
                </p:oleObj>
              </mc:Choice>
              <mc:Fallback>
                <p:oleObj name="Equation" r:id="rId4" imgW="3543120" imgH="241200" progId="Equation.DSMT4">
                  <p:embed/>
                  <p:pic>
                    <p:nvPicPr>
                      <p:cNvPr id="0" name="Object 15"/>
                      <p:cNvPicPr>
                        <a:picLocks noChangeAspect="1" noChangeArrowheads="1"/>
                      </p:cNvPicPr>
                      <p:nvPr/>
                    </p:nvPicPr>
                    <p:blipFill>
                      <a:blip r:embed="rId5"/>
                      <a:srcRect/>
                      <a:stretch>
                        <a:fillRect/>
                      </a:stretch>
                    </p:blipFill>
                    <p:spPr bwMode="auto">
                      <a:xfrm>
                        <a:off x="692918" y="5407943"/>
                        <a:ext cx="7983538"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948658328"/>
              </p:ext>
            </p:extLst>
          </p:nvPr>
        </p:nvGraphicFramePr>
        <p:xfrm>
          <a:off x="683568" y="5949280"/>
          <a:ext cx="5616575" cy="463550"/>
        </p:xfrm>
        <a:graphic>
          <a:graphicData uri="http://schemas.openxmlformats.org/presentationml/2006/ole">
            <mc:AlternateContent xmlns:mc="http://schemas.openxmlformats.org/markup-compatibility/2006">
              <mc:Choice xmlns:v="urn:schemas-microsoft-com:vml" Requires="v">
                <p:oleObj name="Equation" r:id="rId6" imgW="2463800" imgH="203200" progId="Equation.DSMT4">
                  <p:embed/>
                </p:oleObj>
              </mc:Choice>
              <mc:Fallback>
                <p:oleObj name="Equation" r:id="rId6" imgW="2463800" imgH="203200" progId="Equation.DSMT4">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568" y="5949280"/>
                        <a:ext cx="561657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8" descr="水滴"/>
          <p:cNvSpPr txBox="1">
            <a:spLocks noChangeArrowheads="1"/>
          </p:cNvSpPr>
          <p:nvPr/>
        </p:nvSpPr>
        <p:spPr bwMode="auto">
          <a:xfrm>
            <a:off x="611560" y="4849996"/>
            <a:ext cx="10262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dirty="0">
                <a:solidFill>
                  <a:srgbClr val="000000"/>
                </a:solidFill>
              </a:rPr>
              <a:t>例如</a:t>
            </a:r>
            <a:r>
              <a:rPr lang="en-US" altLang="zh-CN" dirty="0">
                <a:solidFill>
                  <a:srgbClr val="000000"/>
                </a:solidFill>
              </a:rPr>
              <a:t>:</a:t>
            </a:r>
            <a:endParaRPr lang="zh-CN" altLang="en-US"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wipe(up)">
                                      <p:cBhvr>
                                        <p:cTn id="7" dur="500"/>
                                        <p:tgtEl>
                                          <p:spTgt spid="10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46"/>
                                        </p:tgtEl>
                                        <p:attrNameLst>
                                          <p:attrName>style.visibility</p:attrName>
                                        </p:attrNameLst>
                                      </p:cBhvr>
                                      <p:to>
                                        <p:strVal val="visible"/>
                                      </p:to>
                                    </p:set>
                                    <p:animEffect transition="in" filter="wipe(up)">
                                      <p:cBhvr>
                                        <p:cTn id="12" dur="500"/>
                                        <p:tgtEl>
                                          <p:spTgt spid="10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wipe(up)">
                                      <p:cBhvr>
                                        <p:cTn id="17" dur="500"/>
                                        <p:tgtEl>
                                          <p:spTgt spid="10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41"/>
                                        </p:tgtEl>
                                        <p:attrNameLst>
                                          <p:attrName>style.visibility</p:attrName>
                                        </p:attrNameLst>
                                      </p:cBhvr>
                                      <p:to>
                                        <p:strVal val="visible"/>
                                      </p:to>
                                    </p:set>
                                    <p:animEffect transition="in" filter="wipe(up)">
                                      <p:cBhvr>
                                        <p:cTn id="22" dur="500"/>
                                        <p:tgtEl>
                                          <p:spTgt spid="10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49"/>
                                        </p:tgtEl>
                                        <p:attrNameLst>
                                          <p:attrName>style.visibility</p:attrName>
                                        </p:attrNameLst>
                                      </p:cBhvr>
                                      <p:to>
                                        <p:strVal val="visible"/>
                                      </p:to>
                                    </p:set>
                                    <p:animEffect transition="in" filter="wipe(left)">
                                      <p:cBhvr>
                                        <p:cTn id="27" dur="500"/>
                                        <p:tgtEl>
                                          <p:spTgt spid="10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42"/>
                                        </p:tgtEl>
                                        <p:attrNameLst>
                                          <p:attrName>style.visibility</p:attrName>
                                        </p:attrNameLst>
                                      </p:cBhvr>
                                      <p:to>
                                        <p:strVal val="visible"/>
                                      </p:to>
                                    </p:set>
                                    <p:animEffect transition="in" filter="wipe(left)">
                                      <p:cBhvr>
                                        <p:cTn id="32" dur="500"/>
                                        <p:tgtEl>
                                          <p:spTgt spid="1042"/>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left)">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ipe(left)">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wipe(left)">
                                      <p:cBhvr>
                                        <p:cTn id="5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autoUpdateAnimBg="0"/>
      <p:bldP spid="1030" grpId="0" autoUpdateAnimBg="0"/>
      <p:bldP spid="1041" grpId="0"/>
      <p:bldP spid="1042" grpId="0"/>
      <p:bldP spid="1046" grpId="0" autoUpdateAnimBg="0"/>
      <p:bldP spid="1049"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Text Box 6" descr="水滴"/>
          <p:cNvSpPr txBox="1">
            <a:spLocks noChangeArrowheads="1"/>
          </p:cNvSpPr>
          <p:nvPr/>
        </p:nvSpPr>
        <p:spPr bwMode="auto">
          <a:xfrm>
            <a:off x="323528" y="1949931"/>
            <a:ext cx="78471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spcBef>
                <a:spcPct val="0"/>
              </a:spcBef>
            </a:pPr>
            <a:r>
              <a:rPr lang="zh-CN" altLang="en-US" sz="2400" dirty="0"/>
              <a:t> </a:t>
            </a:r>
            <a:r>
              <a:rPr lang="zh-CN" altLang="en-US" sz="2400" dirty="0">
                <a:solidFill>
                  <a:srgbClr val="000000"/>
                </a:solidFill>
              </a:rPr>
              <a:t>2) 随机变量(</a:t>
            </a:r>
            <a:r>
              <a:rPr lang="en-US" altLang="zh-CN" sz="2400" i="1" dirty="0">
                <a:solidFill>
                  <a:srgbClr val="000000"/>
                </a:solidFill>
              </a:rPr>
              <a:t>X</a:t>
            </a:r>
            <a:r>
              <a:rPr lang="en-US" altLang="zh-CN" sz="2400" baseline="-25000" dirty="0">
                <a:solidFill>
                  <a:srgbClr val="000000"/>
                </a:solidFill>
              </a:rPr>
              <a:t>1</a:t>
            </a:r>
            <a:r>
              <a:rPr lang="en-US" altLang="zh-CN" sz="2400" dirty="0">
                <a:solidFill>
                  <a:srgbClr val="000000"/>
                </a:solidFill>
              </a:rPr>
              <a:t>,</a:t>
            </a:r>
            <a:r>
              <a:rPr lang="en-US" altLang="zh-CN" sz="2400" i="1" dirty="0">
                <a:solidFill>
                  <a:srgbClr val="000000"/>
                </a:solidFill>
              </a:rPr>
              <a:t>X</a:t>
            </a:r>
            <a:r>
              <a:rPr lang="en-US" altLang="zh-CN" sz="2400" baseline="-25000" dirty="0">
                <a:solidFill>
                  <a:srgbClr val="000000"/>
                </a:solidFill>
              </a:rPr>
              <a:t>2</a:t>
            </a:r>
            <a:r>
              <a:rPr lang="en-US" altLang="zh-CN" sz="2400" dirty="0">
                <a:solidFill>
                  <a:srgbClr val="000000"/>
                </a:solidFill>
              </a:rPr>
              <a:t>,….</a:t>
            </a:r>
            <a:r>
              <a:rPr lang="en-US" altLang="zh-CN" sz="2400" i="1" dirty="0" err="1">
                <a:solidFill>
                  <a:srgbClr val="000000"/>
                </a:solidFill>
              </a:rPr>
              <a:t>X</a:t>
            </a:r>
            <a:r>
              <a:rPr lang="en-US" altLang="zh-CN" sz="2400" i="1" baseline="-25000" dirty="0" err="1">
                <a:solidFill>
                  <a:srgbClr val="000000"/>
                </a:solidFill>
              </a:rPr>
              <a:t>n</a:t>
            </a:r>
            <a:r>
              <a:rPr lang="en-US" altLang="zh-CN" sz="2400" dirty="0">
                <a:solidFill>
                  <a:srgbClr val="000000"/>
                </a:solidFill>
              </a:rPr>
              <a:t>)</a:t>
            </a:r>
            <a:r>
              <a:rPr lang="zh-CN" altLang="en-US" sz="2400" dirty="0">
                <a:solidFill>
                  <a:srgbClr val="000000"/>
                </a:solidFill>
              </a:rPr>
              <a:t>服从</a:t>
            </a:r>
            <a:r>
              <a:rPr lang="en-US" altLang="zh-CN" sz="2400" i="1" dirty="0">
                <a:solidFill>
                  <a:srgbClr val="000000"/>
                </a:solidFill>
              </a:rPr>
              <a:t>n</a:t>
            </a:r>
            <a:r>
              <a:rPr lang="zh-CN" altLang="en-US" sz="2400" dirty="0">
                <a:solidFill>
                  <a:srgbClr val="000000"/>
                </a:solidFill>
              </a:rPr>
              <a:t>维正态分布的充分必</a:t>
            </a:r>
          </a:p>
          <a:p>
            <a:pPr eaLnBrk="1" hangingPunct="1">
              <a:spcBef>
                <a:spcPct val="0"/>
              </a:spcBef>
            </a:pPr>
            <a:r>
              <a:rPr lang="zh-CN" altLang="en-US" sz="2400" dirty="0">
                <a:solidFill>
                  <a:srgbClr val="000000"/>
                </a:solidFill>
              </a:rPr>
              <a:t>     要条件是</a:t>
            </a:r>
          </a:p>
        </p:txBody>
      </p:sp>
      <p:sp>
        <p:nvSpPr>
          <p:cNvPr id="1041" name="Text Box 17" descr="水滴"/>
          <p:cNvSpPr txBox="1">
            <a:spLocks noChangeArrowheads="1"/>
          </p:cNvSpPr>
          <p:nvPr/>
        </p:nvSpPr>
        <p:spPr bwMode="auto">
          <a:xfrm>
            <a:off x="1979712" y="2376686"/>
            <a:ext cx="583406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lnSpc>
                <a:spcPct val="90000"/>
              </a:lnSpc>
            </a:pPr>
            <a:r>
              <a:rPr lang="en-US" altLang="zh-CN" sz="2400" i="1" dirty="0">
                <a:solidFill>
                  <a:srgbClr val="000000"/>
                </a:solidFill>
              </a:rPr>
              <a:t>X</a:t>
            </a:r>
            <a:r>
              <a:rPr lang="en-US" altLang="zh-CN" sz="2400" baseline="-25000" dirty="0">
                <a:solidFill>
                  <a:srgbClr val="000000"/>
                </a:solidFill>
              </a:rPr>
              <a:t>1</a:t>
            </a:r>
            <a:r>
              <a:rPr lang="en-US" altLang="zh-CN" sz="2400" dirty="0">
                <a:solidFill>
                  <a:srgbClr val="000000"/>
                </a:solidFill>
              </a:rPr>
              <a:t>,</a:t>
            </a:r>
            <a:r>
              <a:rPr lang="en-US" altLang="zh-CN" sz="2400" i="1" dirty="0">
                <a:solidFill>
                  <a:srgbClr val="000000"/>
                </a:solidFill>
              </a:rPr>
              <a:t>X</a:t>
            </a:r>
            <a:r>
              <a:rPr lang="en-US" altLang="zh-CN" sz="2400" baseline="-25000" dirty="0">
                <a:solidFill>
                  <a:srgbClr val="000000"/>
                </a:solidFill>
              </a:rPr>
              <a:t>2</a:t>
            </a:r>
            <a:r>
              <a:rPr lang="en-US" altLang="zh-CN" sz="2400" dirty="0">
                <a:solidFill>
                  <a:srgbClr val="000000"/>
                </a:solidFill>
              </a:rPr>
              <a:t>,….</a:t>
            </a:r>
            <a:r>
              <a:rPr lang="en-US" altLang="zh-CN" sz="2400" i="1" dirty="0" err="1">
                <a:solidFill>
                  <a:srgbClr val="000000"/>
                </a:solidFill>
              </a:rPr>
              <a:t>X</a:t>
            </a:r>
            <a:r>
              <a:rPr lang="en-US" altLang="zh-CN" sz="2400" i="1" baseline="-25000" dirty="0" err="1">
                <a:solidFill>
                  <a:srgbClr val="000000"/>
                </a:solidFill>
              </a:rPr>
              <a:t>n</a:t>
            </a:r>
            <a:r>
              <a:rPr lang="zh-CN" altLang="en-US" sz="2400" dirty="0">
                <a:solidFill>
                  <a:srgbClr val="000000"/>
                </a:solidFill>
              </a:rPr>
              <a:t>的任意非零线性组合</a:t>
            </a:r>
            <a:r>
              <a:rPr lang="en-US" altLang="zh-CN" sz="2400" dirty="0">
                <a:solidFill>
                  <a:srgbClr val="000000"/>
                </a:solidFill>
              </a:rPr>
              <a:t>,</a:t>
            </a:r>
            <a:r>
              <a:rPr lang="zh-CN" altLang="en-US" sz="2400" dirty="0">
                <a:solidFill>
                  <a:srgbClr val="000000"/>
                </a:solidFill>
              </a:rPr>
              <a:t>即</a:t>
            </a:r>
            <a:endParaRPr lang="zh-CN" altLang="en-US" sz="2400" i="1" baseline="-25000" dirty="0">
              <a:solidFill>
                <a:srgbClr val="000000"/>
              </a:solidFill>
            </a:endParaRPr>
          </a:p>
        </p:txBody>
      </p:sp>
      <p:sp>
        <p:nvSpPr>
          <p:cNvPr id="1042" name="Text Box 18" descr="水滴"/>
          <p:cNvSpPr txBox="1">
            <a:spLocks noChangeArrowheads="1"/>
          </p:cNvSpPr>
          <p:nvPr/>
        </p:nvSpPr>
        <p:spPr bwMode="auto">
          <a:xfrm>
            <a:off x="681882" y="3111351"/>
            <a:ext cx="30460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sz="2400" dirty="0">
                <a:solidFill>
                  <a:srgbClr val="000000"/>
                </a:solidFill>
              </a:rPr>
              <a:t>服从一维的正态分布.</a:t>
            </a:r>
          </a:p>
        </p:txBody>
      </p:sp>
      <p:sp>
        <p:nvSpPr>
          <p:cNvPr id="1043" name="Text Box 19" descr="水滴"/>
          <p:cNvSpPr txBox="1">
            <a:spLocks noChangeArrowheads="1"/>
          </p:cNvSpPr>
          <p:nvPr/>
        </p:nvSpPr>
        <p:spPr bwMode="auto">
          <a:xfrm>
            <a:off x="323726" y="3501008"/>
            <a:ext cx="7920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dirty="0">
                <a:solidFill>
                  <a:srgbClr val="000000"/>
                </a:solidFill>
              </a:rPr>
              <a:t> 3) </a:t>
            </a:r>
            <a:r>
              <a:rPr lang="en-US" altLang="zh-CN" i="1" dirty="0">
                <a:solidFill>
                  <a:srgbClr val="000000"/>
                </a:solidFill>
              </a:rPr>
              <a:t>n</a:t>
            </a:r>
            <a:r>
              <a:rPr lang="zh-CN" altLang="en-US" dirty="0">
                <a:solidFill>
                  <a:srgbClr val="000000"/>
                </a:solidFill>
              </a:rPr>
              <a:t>维随机变量(</a:t>
            </a:r>
            <a:r>
              <a:rPr lang="en-US" altLang="zh-CN" i="1" dirty="0">
                <a:solidFill>
                  <a:srgbClr val="000000"/>
                </a:solidFill>
              </a:rPr>
              <a:t>X</a:t>
            </a:r>
            <a:r>
              <a:rPr lang="en-US" altLang="zh-CN" baseline="-25000" dirty="0">
                <a:solidFill>
                  <a:srgbClr val="000000"/>
                </a:solidFill>
              </a:rPr>
              <a:t>1</a:t>
            </a:r>
            <a:r>
              <a:rPr lang="en-US" altLang="zh-CN" dirty="0">
                <a:solidFill>
                  <a:srgbClr val="000000"/>
                </a:solidFill>
              </a:rPr>
              <a:t>,</a:t>
            </a:r>
            <a:r>
              <a:rPr lang="en-US" altLang="zh-CN" i="1" dirty="0">
                <a:solidFill>
                  <a:srgbClr val="000000"/>
                </a:solidFill>
              </a:rPr>
              <a:t>X</a:t>
            </a:r>
            <a:r>
              <a:rPr lang="en-US" altLang="zh-CN" baseline="-25000" dirty="0">
                <a:solidFill>
                  <a:srgbClr val="000000"/>
                </a:solidFill>
              </a:rPr>
              <a:t>2</a:t>
            </a:r>
            <a:r>
              <a:rPr lang="en-US" altLang="zh-CN" dirty="0">
                <a:solidFill>
                  <a:srgbClr val="000000"/>
                </a:solidFill>
              </a:rPr>
              <a:t>,….</a:t>
            </a:r>
            <a:r>
              <a:rPr lang="en-US" altLang="zh-CN" i="1" dirty="0" err="1">
                <a:solidFill>
                  <a:srgbClr val="000000"/>
                </a:solidFill>
              </a:rPr>
              <a:t>X</a:t>
            </a:r>
            <a:r>
              <a:rPr lang="en-US" altLang="zh-CN" i="1" baseline="-25000" dirty="0" err="1">
                <a:solidFill>
                  <a:srgbClr val="000000"/>
                </a:solidFill>
              </a:rPr>
              <a:t>n</a:t>
            </a:r>
            <a:r>
              <a:rPr lang="en-US" altLang="zh-CN" dirty="0">
                <a:solidFill>
                  <a:srgbClr val="000000"/>
                </a:solidFill>
              </a:rPr>
              <a:t>)</a:t>
            </a:r>
            <a:r>
              <a:rPr lang="zh-CN" altLang="en-US" dirty="0">
                <a:solidFill>
                  <a:srgbClr val="000000"/>
                </a:solidFill>
              </a:rPr>
              <a:t>服从</a:t>
            </a:r>
            <a:r>
              <a:rPr lang="en-US" altLang="zh-CN" i="1" dirty="0">
                <a:solidFill>
                  <a:srgbClr val="000000"/>
                </a:solidFill>
              </a:rPr>
              <a:t>n</a:t>
            </a:r>
            <a:r>
              <a:rPr lang="zh-CN" altLang="en-US" dirty="0">
                <a:solidFill>
                  <a:srgbClr val="000000"/>
                </a:solidFill>
              </a:rPr>
              <a:t>维正态分布,</a:t>
            </a:r>
          </a:p>
        </p:txBody>
      </p:sp>
      <p:sp>
        <p:nvSpPr>
          <p:cNvPr id="1045" name="Text Box 21" descr="水滴"/>
          <p:cNvSpPr txBox="1">
            <a:spLocks noChangeArrowheads="1"/>
          </p:cNvSpPr>
          <p:nvPr/>
        </p:nvSpPr>
        <p:spPr bwMode="auto">
          <a:xfrm>
            <a:off x="395536" y="4479008"/>
            <a:ext cx="59039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dirty="0">
                <a:solidFill>
                  <a:srgbClr val="000000"/>
                </a:solidFill>
              </a:rPr>
              <a:t>则</a:t>
            </a:r>
            <a:r>
              <a:rPr lang="en-US" altLang="zh-CN" dirty="0">
                <a:solidFill>
                  <a:srgbClr val="000000"/>
                </a:solidFill>
              </a:rPr>
              <a:t>(</a:t>
            </a:r>
            <a:r>
              <a:rPr lang="en-US" altLang="zh-CN" i="1" dirty="0">
                <a:solidFill>
                  <a:srgbClr val="000000"/>
                </a:solidFill>
              </a:rPr>
              <a:t>Y</a:t>
            </a:r>
            <a:r>
              <a:rPr lang="en-US" altLang="zh-CN" baseline="-25000" dirty="0">
                <a:solidFill>
                  <a:srgbClr val="000000"/>
                </a:solidFill>
              </a:rPr>
              <a:t>1</a:t>
            </a:r>
            <a:r>
              <a:rPr lang="en-US" altLang="zh-CN" dirty="0">
                <a:solidFill>
                  <a:srgbClr val="000000"/>
                </a:solidFill>
              </a:rPr>
              <a:t>,</a:t>
            </a:r>
            <a:r>
              <a:rPr lang="en-US" altLang="zh-CN" i="1" dirty="0">
                <a:solidFill>
                  <a:srgbClr val="000000"/>
                </a:solidFill>
              </a:rPr>
              <a:t>Y</a:t>
            </a:r>
            <a:r>
              <a:rPr lang="en-US" altLang="zh-CN" baseline="-25000" dirty="0">
                <a:solidFill>
                  <a:srgbClr val="000000"/>
                </a:solidFill>
              </a:rPr>
              <a:t>2</a:t>
            </a:r>
            <a:r>
              <a:rPr lang="en-US" altLang="zh-CN" dirty="0">
                <a:solidFill>
                  <a:srgbClr val="000000"/>
                </a:solidFill>
              </a:rPr>
              <a:t>,..,</a:t>
            </a:r>
            <a:r>
              <a:rPr lang="en-US" altLang="zh-CN" i="1" dirty="0">
                <a:solidFill>
                  <a:srgbClr val="000000"/>
                </a:solidFill>
              </a:rPr>
              <a:t>Y</a:t>
            </a:r>
            <a:r>
              <a:rPr lang="en-US" altLang="zh-CN" i="1" baseline="-25000" dirty="0">
                <a:solidFill>
                  <a:srgbClr val="000000"/>
                </a:solidFill>
              </a:rPr>
              <a:t>m</a:t>
            </a:r>
            <a:r>
              <a:rPr lang="en-US" altLang="zh-CN" dirty="0">
                <a:solidFill>
                  <a:srgbClr val="000000"/>
                </a:solidFill>
              </a:rPr>
              <a:t>)</a:t>
            </a:r>
            <a:r>
              <a:rPr lang="zh-CN" altLang="en-US" dirty="0">
                <a:solidFill>
                  <a:srgbClr val="000000"/>
                </a:solidFill>
              </a:rPr>
              <a:t>是</a:t>
            </a:r>
            <a:r>
              <a:rPr lang="en-US" altLang="zh-CN" i="1" dirty="0">
                <a:solidFill>
                  <a:srgbClr val="000000"/>
                </a:solidFill>
              </a:rPr>
              <a:t>m</a:t>
            </a:r>
            <a:r>
              <a:rPr lang="zh-CN" altLang="en-US" dirty="0">
                <a:solidFill>
                  <a:srgbClr val="000000"/>
                </a:solidFill>
              </a:rPr>
              <a:t>维正态随机变量.</a:t>
            </a:r>
            <a:endParaRPr lang="en-US" altLang="zh-CN" dirty="0">
              <a:solidFill>
                <a:srgbClr val="000000"/>
              </a:solidFill>
            </a:endParaRPr>
          </a:p>
        </p:txBody>
      </p:sp>
      <p:sp>
        <p:nvSpPr>
          <p:cNvPr id="1048" name="Text Box 24" descr="水滴"/>
          <p:cNvSpPr txBox="1">
            <a:spLocks noChangeArrowheads="1"/>
          </p:cNvSpPr>
          <p:nvPr/>
        </p:nvSpPr>
        <p:spPr bwMode="auto">
          <a:xfrm>
            <a:off x="755526" y="3963168"/>
            <a:ext cx="698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dirty="0">
                <a:solidFill>
                  <a:srgbClr val="000000"/>
                </a:solidFill>
              </a:rPr>
              <a:t>设</a:t>
            </a:r>
            <a:r>
              <a:rPr lang="en-US" altLang="zh-CN" i="1" dirty="0">
                <a:solidFill>
                  <a:srgbClr val="000000"/>
                </a:solidFill>
              </a:rPr>
              <a:t>Y</a:t>
            </a:r>
            <a:r>
              <a:rPr lang="en-US" altLang="zh-CN" baseline="-25000" dirty="0">
                <a:solidFill>
                  <a:srgbClr val="000000"/>
                </a:solidFill>
              </a:rPr>
              <a:t>1</a:t>
            </a:r>
            <a:r>
              <a:rPr lang="en-US" altLang="zh-CN" dirty="0">
                <a:solidFill>
                  <a:srgbClr val="000000"/>
                </a:solidFill>
              </a:rPr>
              <a:t>,</a:t>
            </a:r>
            <a:r>
              <a:rPr lang="en-US" altLang="zh-CN" i="1" dirty="0">
                <a:solidFill>
                  <a:srgbClr val="000000"/>
                </a:solidFill>
              </a:rPr>
              <a:t>Y</a:t>
            </a:r>
            <a:r>
              <a:rPr lang="en-US" altLang="zh-CN" baseline="-25000" dirty="0">
                <a:solidFill>
                  <a:srgbClr val="000000"/>
                </a:solidFill>
              </a:rPr>
              <a:t>2</a:t>
            </a:r>
            <a:r>
              <a:rPr lang="en-US" altLang="zh-CN" dirty="0">
                <a:solidFill>
                  <a:srgbClr val="000000"/>
                </a:solidFill>
              </a:rPr>
              <a:t>,..,</a:t>
            </a:r>
            <a:r>
              <a:rPr lang="en-US" altLang="zh-CN" i="1" dirty="0">
                <a:solidFill>
                  <a:srgbClr val="000000"/>
                </a:solidFill>
              </a:rPr>
              <a:t>Y</a:t>
            </a:r>
            <a:r>
              <a:rPr lang="en-US" altLang="zh-CN" i="1" baseline="-25000" dirty="0">
                <a:solidFill>
                  <a:srgbClr val="000000"/>
                </a:solidFill>
              </a:rPr>
              <a:t>m</a:t>
            </a:r>
            <a:r>
              <a:rPr lang="zh-CN" altLang="en-US" dirty="0">
                <a:solidFill>
                  <a:srgbClr val="000000"/>
                </a:solidFill>
              </a:rPr>
              <a:t>是</a:t>
            </a:r>
            <a:r>
              <a:rPr lang="en-US" altLang="zh-CN" i="1" dirty="0">
                <a:solidFill>
                  <a:srgbClr val="000000"/>
                </a:solidFill>
              </a:rPr>
              <a:t>X</a:t>
            </a:r>
            <a:r>
              <a:rPr lang="en-US" altLang="zh-CN" baseline="-25000" dirty="0">
                <a:solidFill>
                  <a:srgbClr val="000000"/>
                </a:solidFill>
              </a:rPr>
              <a:t>1</a:t>
            </a:r>
            <a:r>
              <a:rPr lang="en-US" altLang="zh-CN" dirty="0">
                <a:solidFill>
                  <a:srgbClr val="000000"/>
                </a:solidFill>
              </a:rPr>
              <a:t>,</a:t>
            </a:r>
            <a:r>
              <a:rPr lang="en-US" altLang="zh-CN" i="1" dirty="0">
                <a:solidFill>
                  <a:srgbClr val="000000"/>
                </a:solidFill>
              </a:rPr>
              <a:t>X</a:t>
            </a:r>
            <a:r>
              <a:rPr lang="en-US" altLang="zh-CN" baseline="-25000" dirty="0">
                <a:solidFill>
                  <a:srgbClr val="000000"/>
                </a:solidFill>
              </a:rPr>
              <a:t>2</a:t>
            </a:r>
            <a:r>
              <a:rPr lang="en-US" altLang="zh-CN" dirty="0">
                <a:solidFill>
                  <a:srgbClr val="000000"/>
                </a:solidFill>
              </a:rPr>
              <a:t>,….</a:t>
            </a:r>
            <a:r>
              <a:rPr lang="en-US" altLang="zh-CN" i="1" dirty="0" err="1">
                <a:solidFill>
                  <a:srgbClr val="000000"/>
                </a:solidFill>
              </a:rPr>
              <a:t>X</a:t>
            </a:r>
            <a:r>
              <a:rPr lang="en-US" altLang="zh-CN" i="1" baseline="-25000" dirty="0" err="1">
                <a:solidFill>
                  <a:srgbClr val="000000"/>
                </a:solidFill>
              </a:rPr>
              <a:t>n</a:t>
            </a:r>
            <a:r>
              <a:rPr lang="zh-CN" altLang="en-US" dirty="0">
                <a:solidFill>
                  <a:srgbClr val="000000"/>
                </a:solidFill>
              </a:rPr>
              <a:t>的非零线性组合,</a:t>
            </a:r>
          </a:p>
        </p:txBody>
      </p:sp>
      <p:sp>
        <p:nvSpPr>
          <p:cNvPr id="1049" name="Text Box 25" descr="水滴"/>
          <p:cNvSpPr txBox="1">
            <a:spLocks noChangeArrowheads="1"/>
          </p:cNvSpPr>
          <p:nvPr/>
        </p:nvSpPr>
        <p:spPr bwMode="auto">
          <a:xfrm>
            <a:off x="1979712" y="2788244"/>
            <a:ext cx="5400154"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lnSpc>
                <a:spcPct val="90000"/>
              </a:lnSpc>
            </a:pPr>
            <a:r>
              <a:rPr lang="en-US" altLang="zh-CN" sz="2400" i="1" dirty="0">
                <a:solidFill>
                  <a:srgbClr val="000000"/>
                </a:solidFill>
              </a:rPr>
              <a:t>l</a:t>
            </a:r>
            <a:r>
              <a:rPr lang="en-US" altLang="zh-CN" sz="2400" baseline="-25000" dirty="0">
                <a:solidFill>
                  <a:srgbClr val="000000"/>
                </a:solidFill>
              </a:rPr>
              <a:t>1</a:t>
            </a:r>
            <a:r>
              <a:rPr lang="en-US" altLang="zh-CN" sz="2400" i="1" dirty="0">
                <a:solidFill>
                  <a:srgbClr val="000000"/>
                </a:solidFill>
              </a:rPr>
              <a:t>X</a:t>
            </a:r>
            <a:r>
              <a:rPr lang="en-US" altLang="zh-CN" sz="2400" baseline="-25000" dirty="0">
                <a:solidFill>
                  <a:srgbClr val="000000"/>
                </a:solidFill>
              </a:rPr>
              <a:t>1</a:t>
            </a:r>
            <a:r>
              <a:rPr lang="en-US" altLang="zh-CN" sz="2400" dirty="0">
                <a:solidFill>
                  <a:srgbClr val="000000"/>
                </a:solidFill>
              </a:rPr>
              <a:t>+</a:t>
            </a:r>
            <a:r>
              <a:rPr lang="en-US" altLang="zh-CN" sz="2400" i="1" dirty="0">
                <a:solidFill>
                  <a:srgbClr val="000000"/>
                </a:solidFill>
              </a:rPr>
              <a:t>l</a:t>
            </a:r>
            <a:r>
              <a:rPr lang="en-US" altLang="zh-CN" sz="2400" baseline="-25000" dirty="0">
                <a:solidFill>
                  <a:srgbClr val="000000"/>
                </a:solidFill>
              </a:rPr>
              <a:t>2</a:t>
            </a:r>
            <a:r>
              <a:rPr lang="en-US" altLang="zh-CN" sz="2400" i="1" dirty="0">
                <a:solidFill>
                  <a:srgbClr val="000000"/>
                </a:solidFill>
              </a:rPr>
              <a:t>X</a:t>
            </a:r>
            <a:r>
              <a:rPr lang="en-US" altLang="zh-CN" sz="2400" baseline="-25000" dirty="0">
                <a:solidFill>
                  <a:srgbClr val="000000"/>
                </a:solidFill>
              </a:rPr>
              <a:t>2</a:t>
            </a:r>
            <a:r>
              <a:rPr lang="en-US" altLang="zh-CN" sz="2400" dirty="0">
                <a:solidFill>
                  <a:srgbClr val="000000"/>
                </a:solidFill>
              </a:rPr>
              <a:t>+…. </a:t>
            </a:r>
            <a:r>
              <a:rPr lang="en-US" altLang="zh-CN" sz="2400" i="1" dirty="0" err="1">
                <a:solidFill>
                  <a:srgbClr val="000000"/>
                </a:solidFill>
              </a:rPr>
              <a:t>l</a:t>
            </a:r>
            <a:r>
              <a:rPr lang="en-US" altLang="zh-CN" sz="2400" i="1" baseline="-25000" dirty="0" err="1">
                <a:solidFill>
                  <a:srgbClr val="000000"/>
                </a:solidFill>
              </a:rPr>
              <a:t>n</a:t>
            </a:r>
            <a:r>
              <a:rPr lang="en-US" altLang="zh-CN" sz="2400" i="1" dirty="0" err="1">
                <a:solidFill>
                  <a:srgbClr val="000000"/>
                </a:solidFill>
              </a:rPr>
              <a:t>X</a:t>
            </a:r>
            <a:r>
              <a:rPr lang="en-US" altLang="zh-CN" sz="2400" i="1" baseline="-25000" dirty="0" err="1">
                <a:solidFill>
                  <a:srgbClr val="000000"/>
                </a:solidFill>
              </a:rPr>
              <a:t>n</a:t>
            </a:r>
            <a:r>
              <a:rPr lang="en-US" altLang="zh-CN" sz="2400" i="1" baseline="-25000" dirty="0">
                <a:solidFill>
                  <a:srgbClr val="000000"/>
                </a:solidFill>
              </a:rPr>
              <a:t> </a:t>
            </a:r>
            <a:r>
              <a:rPr lang="zh-CN" altLang="en-US" sz="2400" dirty="0">
                <a:solidFill>
                  <a:srgbClr val="000000"/>
                </a:solidFill>
              </a:rPr>
              <a:t>(</a:t>
            </a:r>
            <a:r>
              <a:rPr lang="en-US" altLang="zh-CN" sz="2400" i="1" dirty="0">
                <a:solidFill>
                  <a:srgbClr val="000000"/>
                </a:solidFill>
              </a:rPr>
              <a:t>l</a:t>
            </a:r>
            <a:r>
              <a:rPr lang="en-US" altLang="zh-CN" sz="2400" baseline="-25000" dirty="0">
                <a:solidFill>
                  <a:srgbClr val="000000"/>
                </a:solidFill>
              </a:rPr>
              <a:t>1</a:t>
            </a:r>
            <a:r>
              <a:rPr lang="en-US" altLang="zh-CN" sz="2400" dirty="0">
                <a:solidFill>
                  <a:srgbClr val="000000"/>
                </a:solidFill>
              </a:rPr>
              <a:t>, </a:t>
            </a:r>
            <a:r>
              <a:rPr lang="en-US" altLang="zh-CN" sz="2400" i="1" dirty="0">
                <a:solidFill>
                  <a:srgbClr val="000000"/>
                </a:solidFill>
              </a:rPr>
              <a:t>l</a:t>
            </a:r>
            <a:r>
              <a:rPr lang="en-US" altLang="zh-CN" sz="2400" baseline="-25000" dirty="0">
                <a:solidFill>
                  <a:srgbClr val="000000"/>
                </a:solidFill>
              </a:rPr>
              <a:t>2</a:t>
            </a:r>
            <a:r>
              <a:rPr lang="en-US" altLang="zh-CN" sz="2400" dirty="0">
                <a:solidFill>
                  <a:srgbClr val="000000"/>
                </a:solidFill>
              </a:rPr>
              <a:t>,…., </a:t>
            </a:r>
            <a:r>
              <a:rPr lang="en-US" altLang="zh-CN" sz="2400" i="1" dirty="0" err="1">
                <a:solidFill>
                  <a:srgbClr val="000000"/>
                </a:solidFill>
              </a:rPr>
              <a:t>l</a:t>
            </a:r>
            <a:r>
              <a:rPr lang="en-US" altLang="zh-CN" sz="2400" i="1" baseline="-25000" dirty="0" err="1">
                <a:solidFill>
                  <a:srgbClr val="000000"/>
                </a:solidFill>
              </a:rPr>
              <a:t>n</a:t>
            </a:r>
            <a:r>
              <a:rPr lang="zh-CN" altLang="en-US" sz="2400" dirty="0">
                <a:solidFill>
                  <a:srgbClr val="000000"/>
                </a:solidFill>
              </a:rPr>
              <a:t>不全为0)</a:t>
            </a:r>
            <a:r>
              <a:rPr lang="en-US" altLang="zh-CN" sz="2400" i="1" baseline="-25000" dirty="0">
                <a:solidFill>
                  <a:srgbClr val="000000"/>
                </a:solidFill>
              </a:rPr>
              <a:t> </a:t>
            </a:r>
            <a:endParaRPr lang="zh-CN" altLang="en-US" sz="2400" i="1" baseline="-25000" dirty="0">
              <a:solidFill>
                <a:srgbClr val="000000"/>
              </a:solidFill>
            </a:endParaRPr>
          </a:p>
        </p:txBody>
      </p:sp>
      <p:sp>
        <p:nvSpPr>
          <p:cNvPr id="1050" name="Text Box 26" descr="水滴"/>
          <p:cNvSpPr txBox="1">
            <a:spLocks noChangeArrowheads="1"/>
          </p:cNvSpPr>
          <p:nvPr/>
        </p:nvSpPr>
        <p:spPr bwMode="auto">
          <a:xfrm>
            <a:off x="5796211" y="4463133"/>
            <a:ext cx="32400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en-US" altLang="zh-CN" dirty="0">
                <a:solidFill>
                  <a:srgbClr val="000000"/>
                </a:solidFill>
              </a:rPr>
              <a:t>(</a:t>
            </a:r>
            <a:r>
              <a:rPr lang="zh-CN" altLang="en-US" dirty="0">
                <a:solidFill>
                  <a:srgbClr val="990033"/>
                </a:solidFill>
              </a:rPr>
              <a:t>线性变换不变性</a:t>
            </a:r>
            <a:r>
              <a:rPr lang="en-US" altLang="zh-CN" dirty="0">
                <a:solidFill>
                  <a:srgbClr val="000000"/>
                </a:solidFill>
              </a:rPr>
              <a:t>)</a:t>
            </a:r>
          </a:p>
        </p:txBody>
      </p:sp>
      <p:sp>
        <p:nvSpPr>
          <p:cNvPr id="13" name="Text Box 11" descr="水滴"/>
          <p:cNvSpPr txBox="1">
            <a:spLocks noChangeArrowheads="1"/>
          </p:cNvSpPr>
          <p:nvPr/>
        </p:nvSpPr>
        <p:spPr bwMode="auto">
          <a:xfrm>
            <a:off x="611783" y="5070128"/>
            <a:ext cx="6264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dirty="0">
                <a:solidFill>
                  <a:srgbClr val="000000"/>
                </a:solidFill>
              </a:rPr>
              <a:t>例:  (</a:t>
            </a:r>
            <a:r>
              <a:rPr lang="en-US" altLang="zh-CN" i="1" dirty="0">
                <a:solidFill>
                  <a:srgbClr val="000000"/>
                </a:solidFill>
              </a:rPr>
              <a:t>X</a:t>
            </a:r>
            <a:r>
              <a:rPr lang="en-US" altLang="zh-CN" baseline="-25000" dirty="0">
                <a:solidFill>
                  <a:srgbClr val="000000"/>
                </a:solidFill>
              </a:rPr>
              <a:t>1</a:t>
            </a:r>
            <a:r>
              <a:rPr lang="en-US" altLang="zh-CN" dirty="0">
                <a:solidFill>
                  <a:srgbClr val="000000"/>
                </a:solidFill>
              </a:rPr>
              <a:t>,</a:t>
            </a:r>
            <a:r>
              <a:rPr lang="en-US" altLang="zh-CN" i="1" dirty="0">
                <a:solidFill>
                  <a:srgbClr val="000000"/>
                </a:solidFill>
              </a:rPr>
              <a:t>X</a:t>
            </a:r>
            <a:r>
              <a:rPr lang="en-US" altLang="zh-CN" baseline="-25000" dirty="0">
                <a:solidFill>
                  <a:srgbClr val="000000"/>
                </a:solidFill>
              </a:rPr>
              <a:t>2</a:t>
            </a:r>
            <a:r>
              <a:rPr lang="en-US" altLang="zh-CN" dirty="0">
                <a:solidFill>
                  <a:srgbClr val="000000"/>
                </a:solidFill>
              </a:rPr>
              <a:t>,</a:t>
            </a:r>
            <a:r>
              <a:rPr lang="en-US" altLang="zh-CN" i="1" dirty="0">
                <a:solidFill>
                  <a:srgbClr val="000000"/>
                </a:solidFill>
              </a:rPr>
              <a:t>X</a:t>
            </a:r>
            <a:r>
              <a:rPr lang="en-US" altLang="zh-CN" baseline="-25000" dirty="0">
                <a:solidFill>
                  <a:srgbClr val="000000"/>
                </a:solidFill>
              </a:rPr>
              <a:t>3</a:t>
            </a:r>
            <a:r>
              <a:rPr lang="en-US" altLang="zh-CN" dirty="0">
                <a:solidFill>
                  <a:srgbClr val="000000"/>
                </a:solidFill>
              </a:rPr>
              <a:t>)</a:t>
            </a:r>
            <a:r>
              <a:rPr lang="zh-CN" altLang="en-US" dirty="0">
                <a:solidFill>
                  <a:srgbClr val="000000"/>
                </a:solidFill>
              </a:rPr>
              <a:t>是三维正态随机变量</a:t>
            </a:r>
            <a:r>
              <a:rPr lang="en-US" altLang="zh-CN" dirty="0">
                <a:solidFill>
                  <a:srgbClr val="000000"/>
                </a:solidFill>
              </a:rPr>
              <a:t>, </a:t>
            </a:r>
            <a:r>
              <a:rPr lang="zh-CN" altLang="en-US" dirty="0">
                <a:solidFill>
                  <a:srgbClr val="000000"/>
                </a:solidFill>
              </a:rPr>
              <a:t>则</a:t>
            </a:r>
          </a:p>
        </p:txBody>
      </p:sp>
      <p:sp>
        <p:nvSpPr>
          <p:cNvPr id="14" name="Text Box 12" descr="水滴"/>
          <p:cNvSpPr txBox="1">
            <a:spLocks noChangeArrowheads="1"/>
          </p:cNvSpPr>
          <p:nvPr/>
        </p:nvSpPr>
        <p:spPr bwMode="auto">
          <a:xfrm>
            <a:off x="1280417" y="5517232"/>
            <a:ext cx="59558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en-US" altLang="zh-CN" sz="2400" i="1" dirty="0">
                <a:solidFill>
                  <a:srgbClr val="000000"/>
                </a:solidFill>
              </a:rPr>
              <a:t>X</a:t>
            </a:r>
            <a:r>
              <a:rPr lang="en-US" altLang="zh-CN" sz="2400" baseline="-25000" dirty="0">
                <a:solidFill>
                  <a:srgbClr val="000000"/>
                </a:solidFill>
              </a:rPr>
              <a:t>1</a:t>
            </a:r>
            <a:r>
              <a:rPr lang="en-US" altLang="zh-CN" sz="2400" dirty="0">
                <a:solidFill>
                  <a:srgbClr val="000000"/>
                </a:solidFill>
              </a:rPr>
              <a:t>+</a:t>
            </a:r>
            <a:r>
              <a:rPr lang="en-US" altLang="zh-CN" sz="2400" i="1" dirty="0">
                <a:solidFill>
                  <a:srgbClr val="000000"/>
                </a:solidFill>
              </a:rPr>
              <a:t>X</a:t>
            </a:r>
            <a:r>
              <a:rPr lang="en-US" altLang="zh-CN" sz="2400" baseline="-25000" dirty="0">
                <a:solidFill>
                  <a:srgbClr val="000000"/>
                </a:solidFill>
              </a:rPr>
              <a:t>2</a:t>
            </a:r>
            <a:r>
              <a:rPr lang="zh-CN" altLang="en-US" sz="2400" dirty="0">
                <a:solidFill>
                  <a:srgbClr val="000000"/>
                </a:solidFill>
              </a:rPr>
              <a:t>－</a:t>
            </a:r>
            <a:r>
              <a:rPr lang="en-US" altLang="zh-CN" sz="2400" i="1" dirty="0">
                <a:solidFill>
                  <a:srgbClr val="000000"/>
                </a:solidFill>
              </a:rPr>
              <a:t>X</a:t>
            </a:r>
            <a:r>
              <a:rPr lang="en-US" altLang="zh-CN" sz="2400" baseline="-25000" dirty="0">
                <a:solidFill>
                  <a:srgbClr val="000000"/>
                </a:solidFill>
              </a:rPr>
              <a:t>3</a:t>
            </a:r>
            <a:r>
              <a:rPr lang="en-US" altLang="zh-CN" sz="2400" dirty="0">
                <a:solidFill>
                  <a:srgbClr val="000000"/>
                </a:solidFill>
              </a:rPr>
              <a:t>,  </a:t>
            </a:r>
            <a:r>
              <a:rPr lang="en-US" altLang="zh-CN" sz="2400" i="1" dirty="0">
                <a:solidFill>
                  <a:srgbClr val="000000"/>
                </a:solidFill>
              </a:rPr>
              <a:t>X</a:t>
            </a:r>
            <a:r>
              <a:rPr lang="en-US" altLang="zh-CN" sz="2400" baseline="-25000" dirty="0">
                <a:solidFill>
                  <a:srgbClr val="000000"/>
                </a:solidFill>
              </a:rPr>
              <a:t>1</a:t>
            </a:r>
            <a:r>
              <a:rPr lang="zh-CN" altLang="en-US" sz="2400" dirty="0">
                <a:solidFill>
                  <a:srgbClr val="000000"/>
                </a:solidFill>
              </a:rPr>
              <a:t>－</a:t>
            </a:r>
            <a:r>
              <a:rPr lang="en-US" altLang="zh-CN" sz="2400" i="1" dirty="0">
                <a:solidFill>
                  <a:srgbClr val="000000"/>
                </a:solidFill>
              </a:rPr>
              <a:t>X</a:t>
            </a:r>
            <a:r>
              <a:rPr lang="en-US" altLang="zh-CN" sz="2400" baseline="-25000" dirty="0">
                <a:solidFill>
                  <a:srgbClr val="000000"/>
                </a:solidFill>
              </a:rPr>
              <a:t>2 </a:t>
            </a:r>
            <a:r>
              <a:rPr lang="zh-CN" altLang="en-US" sz="2400" dirty="0">
                <a:solidFill>
                  <a:srgbClr val="000000"/>
                </a:solidFill>
              </a:rPr>
              <a:t>服从一维的正态分布.</a:t>
            </a:r>
          </a:p>
        </p:txBody>
      </p:sp>
      <p:sp>
        <p:nvSpPr>
          <p:cNvPr id="15" name="Text Box 13" descr="水滴"/>
          <p:cNvSpPr txBox="1">
            <a:spLocks noChangeArrowheads="1"/>
          </p:cNvSpPr>
          <p:nvPr/>
        </p:nvSpPr>
        <p:spPr bwMode="auto">
          <a:xfrm>
            <a:off x="1241574" y="5949280"/>
            <a:ext cx="52026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en-US" altLang="zh-CN" sz="2400" dirty="0">
                <a:solidFill>
                  <a:srgbClr val="000000"/>
                </a:solidFill>
              </a:rPr>
              <a:t>(</a:t>
            </a:r>
            <a:r>
              <a:rPr lang="en-US" altLang="zh-CN" sz="2400" i="1" dirty="0">
                <a:solidFill>
                  <a:srgbClr val="000000"/>
                </a:solidFill>
              </a:rPr>
              <a:t>X</a:t>
            </a:r>
            <a:r>
              <a:rPr lang="en-US" altLang="zh-CN" sz="2400" baseline="-25000" dirty="0">
                <a:solidFill>
                  <a:srgbClr val="000000"/>
                </a:solidFill>
              </a:rPr>
              <a:t>1</a:t>
            </a:r>
            <a:r>
              <a:rPr lang="en-US" altLang="zh-CN" sz="2400" dirty="0">
                <a:solidFill>
                  <a:srgbClr val="000000"/>
                </a:solidFill>
              </a:rPr>
              <a:t>+</a:t>
            </a:r>
            <a:r>
              <a:rPr lang="en-US" altLang="zh-CN" sz="2400" i="1" dirty="0">
                <a:solidFill>
                  <a:srgbClr val="000000"/>
                </a:solidFill>
              </a:rPr>
              <a:t>X</a:t>
            </a:r>
            <a:r>
              <a:rPr lang="en-US" altLang="zh-CN" sz="2400" baseline="-25000" dirty="0">
                <a:solidFill>
                  <a:srgbClr val="000000"/>
                </a:solidFill>
              </a:rPr>
              <a:t>2</a:t>
            </a:r>
            <a:r>
              <a:rPr lang="en-US" altLang="zh-CN" sz="2400" dirty="0">
                <a:solidFill>
                  <a:srgbClr val="000000"/>
                </a:solidFill>
              </a:rPr>
              <a:t>, </a:t>
            </a:r>
            <a:r>
              <a:rPr lang="en-US" altLang="zh-CN" sz="2400" i="1" dirty="0">
                <a:solidFill>
                  <a:srgbClr val="000000"/>
                </a:solidFill>
              </a:rPr>
              <a:t>X</a:t>
            </a:r>
            <a:r>
              <a:rPr lang="en-US" altLang="zh-CN" sz="2400" baseline="-25000" dirty="0">
                <a:solidFill>
                  <a:srgbClr val="000000"/>
                </a:solidFill>
              </a:rPr>
              <a:t>1</a:t>
            </a:r>
            <a:r>
              <a:rPr lang="zh-CN" altLang="en-US" sz="2400" dirty="0">
                <a:solidFill>
                  <a:srgbClr val="000000"/>
                </a:solidFill>
              </a:rPr>
              <a:t>－</a:t>
            </a:r>
            <a:r>
              <a:rPr lang="en-US" altLang="zh-CN" sz="2400" i="1" dirty="0">
                <a:solidFill>
                  <a:srgbClr val="000000"/>
                </a:solidFill>
              </a:rPr>
              <a:t>X</a:t>
            </a:r>
            <a:r>
              <a:rPr lang="en-US" altLang="zh-CN" sz="2400" baseline="-25000" dirty="0">
                <a:solidFill>
                  <a:srgbClr val="000000"/>
                </a:solidFill>
              </a:rPr>
              <a:t>2 </a:t>
            </a:r>
            <a:r>
              <a:rPr lang="en-US" altLang="zh-CN" sz="2400" dirty="0">
                <a:solidFill>
                  <a:srgbClr val="000000"/>
                </a:solidFill>
              </a:rPr>
              <a:t>)</a:t>
            </a:r>
            <a:r>
              <a:rPr lang="zh-CN" altLang="en-US" sz="2400" dirty="0">
                <a:solidFill>
                  <a:srgbClr val="000000"/>
                </a:solidFill>
              </a:rPr>
              <a:t>是二维正态随机变量.</a:t>
            </a:r>
          </a:p>
        </p:txBody>
      </p:sp>
      <p:sp>
        <p:nvSpPr>
          <p:cNvPr id="17" name="Text Box 5" descr="水滴"/>
          <p:cNvSpPr txBox="1">
            <a:spLocks noChangeArrowheads="1"/>
          </p:cNvSpPr>
          <p:nvPr/>
        </p:nvSpPr>
        <p:spPr bwMode="auto">
          <a:xfrm>
            <a:off x="323528" y="1196752"/>
            <a:ext cx="82089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spcBef>
                <a:spcPct val="0"/>
              </a:spcBef>
            </a:pPr>
            <a:r>
              <a:rPr lang="zh-CN" altLang="en-US" sz="2400" dirty="0"/>
              <a:t> </a:t>
            </a:r>
            <a:r>
              <a:rPr lang="zh-CN" altLang="en-US" sz="2400" dirty="0">
                <a:solidFill>
                  <a:srgbClr val="000000"/>
                </a:solidFill>
              </a:rPr>
              <a:t>1) 相互独立的</a:t>
            </a:r>
            <a:r>
              <a:rPr lang="en-US" altLang="zh-CN" sz="2400" dirty="0">
                <a:solidFill>
                  <a:srgbClr val="000000"/>
                </a:solidFill>
              </a:rPr>
              <a:t>(</a:t>
            </a:r>
            <a:r>
              <a:rPr lang="zh-CN" altLang="en-US" sz="2400" dirty="0">
                <a:solidFill>
                  <a:srgbClr val="000000"/>
                </a:solidFill>
              </a:rPr>
              <a:t>一维</a:t>
            </a:r>
            <a:r>
              <a:rPr lang="en-US" altLang="zh-CN" sz="2400" dirty="0">
                <a:solidFill>
                  <a:srgbClr val="000000"/>
                </a:solidFill>
              </a:rPr>
              <a:t>)</a:t>
            </a:r>
            <a:r>
              <a:rPr lang="zh-CN" altLang="en-US" sz="2400" dirty="0">
                <a:solidFill>
                  <a:srgbClr val="000000"/>
                </a:solidFill>
              </a:rPr>
              <a:t>正态随机变量的有限线性组合仍服从一    </a:t>
            </a:r>
            <a:endParaRPr lang="en-US" altLang="zh-CN" sz="2400" dirty="0">
              <a:solidFill>
                <a:srgbClr val="000000"/>
              </a:solidFill>
            </a:endParaRPr>
          </a:p>
          <a:p>
            <a:pPr eaLnBrk="1" hangingPunct="1">
              <a:spcBef>
                <a:spcPct val="0"/>
              </a:spcBef>
            </a:pPr>
            <a:r>
              <a:rPr lang="en-US" altLang="zh-CN" sz="2400" dirty="0">
                <a:solidFill>
                  <a:srgbClr val="000000"/>
                </a:solidFill>
              </a:rPr>
              <a:t>      </a:t>
            </a:r>
            <a:r>
              <a:rPr lang="zh-CN" altLang="en-US" sz="2400" dirty="0">
                <a:solidFill>
                  <a:srgbClr val="000000"/>
                </a:solidFill>
              </a:rPr>
              <a:t>维正态分布.</a:t>
            </a:r>
          </a:p>
        </p:txBody>
      </p:sp>
      <p:sp>
        <p:nvSpPr>
          <p:cNvPr id="18" name="Text Box 4"/>
          <p:cNvSpPr txBox="1">
            <a:spLocks noChangeArrowheads="1"/>
          </p:cNvSpPr>
          <p:nvPr/>
        </p:nvSpPr>
        <p:spPr bwMode="auto">
          <a:xfrm>
            <a:off x="827585" y="672877"/>
            <a:ext cx="7272808" cy="523875"/>
          </a:xfrm>
          <a:prstGeom prst="rect">
            <a:avLst/>
          </a:prstGeom>
          <a:solidFill>
            <a:srgbClr val="FFFF00"/>
          </a:solidFill>
          <a:ln w="28575">
            <a:solidFill>
              <a:srgbClr val="000000"/>
            </a:solidFill>
            <a:miter lim="800000"/>
            <a:headEnd/>
            <a:tailEnd/>
          </a:ln>
        </p:spPr>
        <p:txBody>
          <a:bodyPr wrap="square">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dirty="0">
                <a:solidFill>
                  <a:srgbClr val="000000"/>
                </a:solidFill>
              </a:rPr>
              <a:t>非退化</a:t>
            </a:r>
            <a:r>
              <a:rPr lang="en-US" altLang="zh-CN" i="1" dirty="0">
                <a:solidFill>
                  <a:srgbClr val="000000"/>
                </a:solidFill>
              </a:rPr>
              <a:t>n</a:t>
            </a:r>
            <a:r>
              <a:rPr lang="zh-CN" altLang="en-US" dirty="0">
                <a:solidFill>
                  <a:srgbClr val="000000"/>
                </a:solidFill>
              </a:rPr>
              <a:t>维正态随机变量(</a:t>
            </a:r>
            <a:r>
              <a:rPr lang="en-US" altLang="zh-CN" i="1" dirty="0">
                <a:solidFill>
                  <a:srgbClr val="000000"/>
                </a:solidFill>
              </a:rPr>
              <a:t>X</a:t>
            </a:r>
            <a:r>
              <a:rPr lang="en-US" altLang="zh-CN" baseline="-25000" dirty="0">
                <a:solidFill>
                  <a:srgbClr val="000000"/>
                </a:solidFill>
              </a:rPr>
              <a:t>1</a:t>
            </a:r>
            <a:r>
              <a:rPr lang="en-US" altLang="zh-CN" dirty="0">
                <a:solidFill>
                  <a:srgbClr val="000000"/>
                </a:solidFill>
              </a:rPr>
              <a:t>,</a:t>
            </a:r>
            <a:r>
              <a:rPr lang="en-US" altLang="zh-CN" i="1" dirty="0">
                <a:solidFill>
                  <a:srgbClr val="000000"/>
                </a:solidFill>
              </a:rPr>
              <a:t>X</a:t>
            </a:r>
            <a:r>
              <a:rPr lang="en-US" altLang="zh-CN" baseline="-25000" dirty="0">
                <a:solidFill>
                  <a:srgbClr val="000000"/>
                </a:solidFill>
              </a:rPr>
              <a:t>2</a:t>
            </a:r>
            <a:r>
              <a:rPr lang="en-US" altLang="zh-CN" dirty="0">
                <a:solidFill>
                  <a:srgbClr val="000000"/>
                </a:solidFill>
              </a:rPr>
              <a:t>,….</a:t>
            </a:r>
            <a:r>
              <a:rPr lang="en-US" altLang="zh-CN" i="1" dirty="0" err="1">
                <a:solidFill>
                  <a:srgbClr val="000000"/>
                </a:solidFill>
              </a:rPr>
              <a:t>X</a:t>
            </a:r>
            <a:r>
              <a:rPr lang="en-US" altLang="zh-CN" i="1" baseline="-25000" dirty="0" err="1">
                <a:solidFill>
                  <a:srgbClr val="000000"/>
                </a:solidFill>
              </a:rPr>
              <a:t>n</a:t>
            </a:r>
            <a:r>
              <a:rPr lang="en-US" altLang="zh-CN" dirty="0">
                <a:solidFill>
                  <a:srgbClr val="000000"/>
                </a:solidFill>
              </a:rPr>
              <a:t>)</a:t>
            </a:r>
            <a:r>
              <a:rPr lang="zh-CN" altLang="en-US" dirty="0">
                <a:solidFill>
                  <a:srgbClr val="000000"/>
                </a:solidFill>
              </a:rPr>
              <a:t>的</a:t>
            </a:r>
            <a:r>
              <a:rPr lang="zh-CN" altLang="en-US" dirty="0">
                <a:solidFill>
                  <a:srgbClr val="990033"/>
                </a:solidFill>
              </a:rPr>
              <a:t>性质</a:t>
            </a:r>
            <a:r>
              <a:rPr lang="zh-CN" altLang="en-US" dirty="0"/>
              <a:t>：</a:t>
            </a:r>
          </a:p>
        </p:txBody>
      </p:sp>
      <p:sp>
        <p:nvSpPr>
          <p:cNvPr id="19" name="Text Box 22" descr="水滴"/>
          <p:cNvSpPr txBox="1">
            <a:spLocks noChangeArrowheads="1"/>
          </p:cNvSpPr>
          <p:nvPr/>
        </p:nvSpPr>
        <p:spPr bwMode="auto">
          <a:xfrm>
            <a:off x="2411760" y="1556792"/>
            <a:ext cx="33157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sz="2400" dirty="0"/>
              <a:t>(</a:t>
            </a:r>
            <a:r>
              <a:rPr lang="zh-CN" altLang="en-US" sz="2400" dirty="0">
                <a:solidFill>
                  <a:srgbClr val="990033"/>
                </a:solidFill>
              </a:rPr>
              <a:t>正态分布具有可加性</a:t>
            </a:r>
            <a:r>
              <a:rPr lang="zh-CN" altLang="en-US" sz="2400" dirty="0"/>
              <a:t>)</a:t>
            </a:r>
          </a:p>
        </p:txBody>
      </p:sp>
    </p:spTree>
    <p:extLst>
      <p:ext uri="{BB962C8B-B14F-4D97-AF65-F5344CB8AC3E}">
        <p14:creationId xmlns:p14="http://schemas.microsoft.com/office/powerpoint/2010/main" val="1045984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downRigh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43"/>
                                        </p:tgtEl>
                                        <p:attrNameLst>
                                          <p:attrName>style.visibility</p:attrName>
                                        </p:attrNameLst>
                                      </p:cBhvr>
                                      <p:to>
                                        <p:strVal val="visible"/>
                                      </p:to>
                                    </p:set>
                                    <p:animEffect transition="in" filter="wipe(up)">
                                      <p:cBhvr>
                                        <p:cTn id="17" dur="500"/>
                                        <p:tgtEl>
                                          <p:spTgt spid="10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48"/>
                                        </p:tgtEl>
                                        <p:attrNameLst>
                                          <p:attrName>style.visibility</p:attrName>
                                        </p:attrNameLst>
                                      </p:cBhvr>
                                      <p:to>
                                        <p:strVal val="visible"/>
                                      </p:to>
                                    </p:set>
                                    <p:animEffect transition="in" filter="wipe(up)">
                                      <p:cBhvr>
                                        <p:cTn id="22" dur="500"/>
                                        <p:tgtEl>
                                          <p:spTgt spid="10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45"/>
                                        </p:tgtEl>
                                        <p:attrNameLst>
                                          <p:attrName>style.visibility</p:attrName>
                                        </p:attrNameLst>
                                      </p:cBhvr>
                                      <p:to>
                                        <p:strVal val="visible"/>
                                      </p:to>
                                    </p:set>
                                    <p:animEffect transition="in" filter="wipe(up)">
                                      <p:cBhvr>
                                        <p:cTn id="27" dur="500"/>
                                        <p:tgtEl>
                                          <p:spTgt spid="104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50"/>
                                        </p:tgtEl>
                                        <p:attrNameLst>
                                          <p:attrName>style.visibility</p:attrName>
                                        </p:attrNameLst>
                                      </p:cBhvr>
                                      <p:to>
                                        <p:strVal val="visible"/>
                                      </p:to>
                                    </p:set>
                                    <p:animEffect transition="in" filter="wipe(up)">
                                      <p:cBhvr>
                                        <p:cTn id="32" dur="500"/>
                                        <p:tgtEl>
                                          <p:spTgt spid="105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3" grpId="0"/>
      <p:bldP spid="1045" grpId="0" autoUpdateAnimBg="0"/>
      <p:bldP spid="1048" grpId="0"/>
      <p:bldP spid="1050" grpId="0" autoUpdateAnimBg="0"/>
      <p:bldP spid="13" grpId="0" autoUpdateAnimBg="0"/>
      <p:bldP spid="14" grpId="0" autoUpdateAnimBg="0"/>
      <p:bldP spid="1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 name="Text Box 10" descr="水滴"/>
          <p:cNvSpPr txBox="1">
            <a:spLocks noChangeArrowheads="1"/>
          </p:cNvSpPr>
          <p:nvPr/>
        </p:nvSpPr>
        <p:spPr bwMode="auto">
          <a:xfrm>
            <a:off x="0" y="2041029"/>
            <a:ext cx="5678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a:solidFill>
                  <a:srgbClr val="000000"/>
                </a:solidFill>
              </a:rPr>
              <a:t>   4)随机变量(</a:t>
            </a:r>
            <a:r>
              <a:rPr lang="en-US" altLang="zh-CN" i="1">
                <a:solidFill>
                  <a:srgbClr val="000000"/>
                </a:solidFill>
              </a:rPr>
              <a:t>X</a:t>
            </a:r>
            <a:r>
              <a:rPr lang="en-US" altLang="zh-CN" baseline="-25000">
                <a:solidFill>
                  <a:srgbClr val="000000"/>
                </a:solidFill>
              </a:rPr>
              <a:t>1</a:t>
            </a:r>
            <a:r>
              <a:rPr lang="en-US" altLang="zh-CN">
                <a:solidFill>
                  <a:srgbClr val="000000"/>
                </a:solidFill>
              </a:rPr>
              <a:t>,</a:t>
            </a:r>
            <a:r>
              <a:rPr lang="en-US" altLang="zh-CN" i="1">
                <a:solidFill>
                  <a:srgbClr val="000000"/>
                </a:solidFill>
              </a:rPr>
              <a:t>X</a:t>
            </a:r>
            <a:r>
              <a:rPr lang="en-US" altLang="zh-CN" baseline="-25000">
                <a:solidFill>
                  <a:srgbClr val="000000"/>
                </a:solidFill>
              </a:rPr>
              <a:t>2</a:t>
            </a:r>
            <a:r>
              <a:rPr lang="en-US" altLang="zh-CN">
                <a:solidFill>
                  <a:srgbClr val="000000"/>
                </a:solidFill>
              </a:rPr>
              <a:t>,….</a:t>
            </a:r>
            <a:r>
              <a:rPr lang="en-US" altLang="zh-CN" i="1">
                <a:solidFill>
                  <a:srgbClr val="000000"/>
                </a:solidFill>
              </a:rPr>
              <a:t>X</a:t>
            </a:r>
            <a:r>
              <a:rPr lang="en-US" altLang="zh-CN" i="1" baseline="-25000">
                <a:solidFill>
                  <a:srgbClr val="000000"/>
                </a:solidFill>
              </a:rPr>
              <a:t>n</a:t>
            </a:r>
            <a:r>
              <a:rPr lang="en-US" altLang="zh-CN">
                <a:solidFill>
                  <a:srgbClr val="000000"/>
                </a:solidFill>
              </a:rPr>
              <a:t>)</a:t>
            </a:r>
            <a:r>
              <a:rPr lang="zh-CN" altLang="en-US">
                <a:solidFill>
                  <a:srgbClr val="000000"/>
                </a:solidFill>
              </a:rPr>
              <a:t>相互独立</a:t>
            </a:r>
          </a:p>
        </p:txBody>
      </p:sp>
      <p:sp>
        <p:nvSpPr>
          <p:cNvPr id="12294" name="Text Box 6" descr="水滴"/>
          <p:cNvSpPr txBox="1">
            <a:spLocks noChangeArrowheads="1"/>
          </p:cNvSpPr>
          <p:nvPr/>
        </p:nvSpPr>
        <p:spPr bwMode="auto">
          <a:xfrm>
            <a:off x="4860032" y="3341935"/>
            <a:ext cx="3744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dirty="0">
                <a:solidFill>
                  <a:srgbClr val="000000"/>
                </a:solidFill>
              </a:rPr>
              <a:t>协方差矩阵为对角阵.</a:t>
            </a:r>
          </a:p>
        </p:txBody>
      </p:sp>
      <p:sp>
        <p:nvSpPr>
          <p:cNvPr id="12295" name="AutoShape 7" descr="水滴"/>
          <p:cNvSpPr>
            <a:spLocks noChangeArrowheads="1"/>
          </p:cNvSpPr>
          <p:nvPr/>
        </p:nvSpPr>
        <p:spPr bwMode="auto">
          <a:xfrm>
            <a:off x="4203898" y="3498527"/>
            <a:ext cx="685800" cy="152400"/>
          </a:xfrm>
          <a:prstGeom prst="leftRightArrow">
            <a:avLst>
              <a:gd name="adj1" fmla="val 50000"/>
              <a:gd name="adj2" fmla="val 9000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CN" altLang="en-US"/>
          </a:p>
        </p:txBody>
      </p:sp>
      <p:sp>
        <p:nvSpPr>
          <p:cNvPr id="12297" name="AutoShape 9" descr="水滴"/>
          <p:cNvSpPr>
            <a:spLocks noChangeArrowheads="1"/>
          </p:cNvSpPr>
          <p:nvPr/>
        </p:nvSpPr>
        <p:spPr bwMode="auto">
          <a:xfrm>
            <a:off x="5572125" y="2234704"/>
            <a:ext cx="685800" cy="198438"/>
          </a:xfrm>
          <a:prstGeom prst="leftRightArrow">
            <a:avLst>
              <a:gd name="adj1" fmla="val 50000"/>
              <a:gd name="adj2" fmla="val 6912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CN" altLang="en-US"/>
          </a:p>
        </p:txBody>
      </p:sp>
      <p:sp>
        <p:nvSpPr>
          <p:cNvPr id="12299" name="Text Box 11" descr="水滴"/>
          <p:cNvSpPr txBox="1">
            <a:spLocks noChangeArrowheads="1"/>
          </p:cNvSpPr>
          <p:nvPr/>
        </p:nvSpPr>
        <p:spPr bwMode="auto">
          <a:xfrm>
            <a:off x="522288" y="4195763"/>
            <a:ext cx="6264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dirty="0">
                <a:solidFill>
                  <a:srgbClr val="000000"/>
                </a:solidFill>
              </a:rPr>
              <a:t>例: (</a:t>
            </a:r>
            <a:r>
              <a:rPr lang="en-US" altLang="zh-CN" i="1" dirty="0">
                <a:solidFill>
                  <a:srgbClr val="000000"/>
                </a:solidFill>
              </a:rPr>
              <a:t>X</a:t>
            </a:r>
            <a:r>
              <a:rPr lang="en-US" altLang="zh-CN" baseline="-25000" dirty="0">
                <a:solidFill>
                  <a:srgbClr val="000000"/>
                </a:solidFill>
              </a:rPr>
              <a:t>1</a:t>
            </a:r>
            <a:r>
              <a:rPr lang="en-US" altLang="zh-CN" dirty="0">
                <a:solidFill>
                  <a:srgbClr val="000000"/>
                </a:solidFill>
              </a:rPr>
              <a:t>,</a:t>
            </a:r>
            <a:r>
              <a:rPr lang="en-US" altLang="zh-CN" i="1" dirty="0">
                <a:solidFill>
                  <a:srgbClr val="000000"/>
                </a:solidFill>
              </a:rPr>
              <a:t>X</a:t>
            </a:r>
            <a:r>
              <a:rPr lang="en-US" altLang="zh-CN" baseline="-25000" dirty="0">
                <a:solidFill>
                  <a:srgbClr val="000000"/>
                </a:solidFill>
              </a:rPr>
              <a:t>2</a:t>
            </a:r>
            <a:r>
              <a:rPr lang="en-US" altLang="zh-CN" dirty="0">
                <a:solidFill>
                  <a:srgbClr val="000000"/>
                </a:solidFill>
              </a:rPr>
              <a:t>,</a:t>
            </a:r>
            <a:r>
              <a:rPr lang="en-US" altLang="zh-CN" i="1" dirty="0">
                <a:solidFill>
                  <a:srgbClr val="000000"/>
                </a:solidFill>
              </a:rPr>
              <a:t>X</a:t>
            </a:r>
            <a:r>
              <a:rPr lang="en-US" altLang="zh-CN" baseline="-25000" dirty="0">
                <a:solidFill>
                  <a:srgbClr val="000000"/>
                </a:solidFill>
              </a:rPr>
              <a:t>3</a:t>
            </a:r>
            <a:r>
              <a:rPr lang="en-US" altLang="zh-CN" dirty="0">
                <a:solidFill>
                  <a:srgbClr val="000000"/>
                </a:solidFill>
              </a:rPr>
              <a:t>)</a:t>
            </a:r>
            <a:r>
              <a:rPr lang="zh-CN" altLang="en-US" dirty="0">
                <a:solidFill>
                  <a:srgbClr val="000000"/>
                </a:solidFill>
              </a:rPr>
              <a:t>是三维正态随机变量</a:t>
            </a:r>
            <a:r>
              <a:rPr lang="en-US" altLang="zh-CN" dirty="0">
                <a:solidFill>
                  <a:srgbClr val="000000"/>
                </a:solidFill>
              </a:rPr>
              <a:t>, </a:t>
            </a:r>
            <a:r>
              <a:rPr lang="zh-CN" altLang="en-US" dirty="0">
                <a:solidFill>
                  <a:srgbClr val="000000"/>
                </a:solidFill>
              </a:rPr>
              <a:t>则</a:t>
            </a:r>
          </a:p>
        </p:txBody>
      </p:sp>
      <p:sp>
        <p:nvSpPr>
          <p:cNvPr id="12300" name="Text Box 12" descr="水滴"/>
          <p:cNvSpPr txBox="1">
            <a:spLocks noChangeArrowheads="1"/>
          </p:cNvSpPr>
          <p:nvPr/>
        </p:nvSpPr>
        <p:spPr bwMode="auto">
          <a:xfrm>
            <a:off x="1116013" y="4695825"/>
            <a:ext cx="67691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en-US" altLang="zh-CN" i="1" dirty="0">
                <a:solidFill>
                  <a:srgbClr val="000000"/>
                </a:solidFill>
              </a:rPr>
              <a:t>X</a:t>
            </a:r>
            <a:r>
              <a:rPr lang="en-US" altLang="zh-CN" baseline="-25000" dirty="0">
                <a:solidFill>
                  <a:srgbClr val="000000"/>
                </a:solidFill>
              </a:rPr>
              <a:t>1</a:t>
            </a:r>
            <a:r>
              <a:rPr lang="en-US" altLang="zh-CN" dirty="0">
                <a:solidFill>
                  <a:srgbClr val="000000"/>
                </a:solidFill>
              </a:rPr>
              <a:t>+</a:t>
            </a:r>
            <a:r>
              <a:rPr lang="en-US" altLang="zh-CN" i="1" dirty="0">
                <a:solidFill>
                  <a:srgbClr val="000000"/>
                </a:solidFill>
              </a:rPr>
              <a:t>X</a:t>
            </a:r>
            <a:r>
              <a:rPr lang="en-US" altLang="zh-CN" baseline="-25000" dirty="0">
                <a:solidFill>
                  <a:srgbClr val="000000"/>
                </a:solidFill>
              </a:rPr>
              <a:t>2</a:t>
            </a:r>
            <a:r>
              <a:rPr lang="zh-CN" altLang="en-US" dirty="0">
                <a:solidFill>
                  <a:srgbClr val="000000"/>
                </a:solidFill>
              </a:rPr>
              <a:t>－</a:t>
            </a:r>
            <a:r>
              <a:rPr lang="en-US" altLang="zh-CN" i="1" dirty="0">
                <a:solidFill>
                  <a:srgbClr val="000000"/>
                </a:solidFill>
              </a:rPr>
              <a:t>X</a:t>
            </a:r>
            <a:r>
              <a:rPr lang="en-US" altLang="zh-CN" baseline="-25000" dirty="0">
                <a:solidFill>
                  <a:srgbClr val="000000"/>
                </a:solidFill>
              </a:rPr>
              <a:t>3 </a:t>
            </a:r>
            <a:r>
              <a:rPr lang="en-US" altLang="zh-CN" dirty="0">
                <a:solidFill>
                  <a:srgbClr val="000000"/>
                </a:solidFill>
              </a:rPr>
              <a:t>,  </a:t>
            </a:r>
            <a:r>
              <a:rPr lang="en-US" altLang="zh-CN" i="1" dirty="0">
                <a:solidFill>
                  <a:srgbClr val="000000"/>
                </a:solidFill>
              </a:rPr>
              <a:t>X</a:t>
            </a:r>
            <a:r>
              <a:rPr lang="en-US" altLang="zh-CN" baseline="-25000" dirty="0">
                <a:solidFill>
                  <a:srgbClr val="000000"/>
                </a:solidFill>
              </a:rPr>
              <a:t>1</a:t>
            </a:r>
            <a:r>
              <a:rPr lang="zh-CN" altLang="en-US" dirty="0">
                <a:solidFill>
                  <a:srgbClr val="000000"/>
                </a:solidFill>
              </a:rPr>
              <a:t>－</a:t>
            </a:r>
            <a:r>
              <a:rPr lang="en-US" altLang="zh-CN" i="1" dirty="0">
                <a:solidFill>
                  <a:srgbClr val="000000"/>
                </a:solidFill>
              </a:rPr>
              <a:t>X</a:t>
            </a:r>
            <a:r>
              <a:rPr lang="en-US" altLang="zh-CN" baseline="-25000" dirty="0">
                <a:solidFill>
                  <a:srgbClr val="000000"/>
                </a:solidFill>
              </a:rPr>
              <a:t>2 </a:t>
            </a:r>
            <a:r>
              <a:rPr lang="zh-CN" altLang="en-US" dirty="0">
                <a:solidFill>
                  <a:srgbClr val="000000"/>
                </a:solidFill>
              </a:rPr>
              <a:t>服从一维的正态分布.</a:t>
            </a:r>
          </a:p>
        </p:txBody>
      </p:sp>
      <p:sp>
        <p:nvSpPr>
          <p:cNvPr id="12301" name="Text Box 13" descr="水滴"/>
          <p:cNvSpPr txBox="1">
            <a:spLocks noChangeArrowheads="1"/>
          </p:cNvSpPr>
          <p:nvPr/>
        </p:nvSpPr>
        <p:spPr bwMode="auto">
          <a:xfrm>
            <a:off x="1097558" y="5229200"/>
            <a:ext cx="63547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en-US" altLang="zh-CN" dirty="0">
                <a:solidFill>
                  <a:srgbClr val="000000"/>
                </a:solidFill>
              </a:rPr>
              <a:t>(</a:t>
            </a:r>
            <a:r>
              <a:rPr lang="en-US" altLang="zh-CN" i="1" dirty="0">
                <a:solidFill>
                  <a:srgbClr val="000000"/>
                </a:solidFill>
              </a:rPr>
              <a:t>X</a:t>
            </a:r>
            <a:r>
              <a:rPr lang="en-US" altLang="zh-CN" baseline="-25000" dirty="0">
                <a:solidFill>
                  <a:srgbClr val="000000"/>
                </a:solidFill>
              </a:rPr>
              <a:t>1</a:t>
            </a:r>
            <a:r>
              <a:rPr lang="en-US" altLang="zh-CN" dirty="0">
                <a:solidFill>
                  <a:srgbClr val="000000"/>
                </a:solidFill>
              </a:rPr>
              <a:t>+</a:t>
            </a:r>
            <a:r>
              <a:rPr lang="en-US" altLang="zh-CN" i="1" dirty="0">
                <a:solidFill>
                  <a:srgbClr val="000000"/>
                </a:solidFill>
              </a:rPr>
              <a:t>X</a:t>
            </a:r>
            <a:r>
              <a:rPr lang="en-US" altLang="zh-CN" baseline="-25000" dirty="0">
                <a:solidFill>
                  <a:srgbClr val="000000"/>
                </a:solidFill>
              </a:rPr>
              <a:t>2 </a:t>
            </a:r>
            <a:r>
              <a:rPr lang="en-US" altLang="zh-CN" dirty="0">
                <a:solidFill>
                  <a:srgbClr val="000000"/>
                </a:solidFill>
              </a:rPr>
              <a:t>,  </a:t>
            </a:r>
            <a:r>
              <a:rPr lang="en-US" altLang="zh-CN" i="1" dirty="0">
                <a:solidFill>
                  <a:srgbClr val="000000"/>
                </a:solidFill>
              </a:rPr>
              <a:t>X</a:t>
            </a:r>
            <a:r>
              <a:rPr lang="en-US" altLang="zh-CN" baseline="-25000" dirty="0">
                <a:solidFill>
                  <a:srgbClr val="000000"/>
                </a:solidFill>
              </a:rPr>
              <a:t>1</a:t>
            </a:r>
            <a:r>
              <a:rPr lang="zh-CN" altLang="en-US" dirty="0">
                <a:solidFill>
                  <a:srgbClr val="000000"/>
                </a:solidFill>
              </a:rPr>
              <a:t>－</a:t>
            </a:r>
            <a:r>
              <a:rPr lang="en-US" altLang="zh-CN" i="1" dirty="0">
                <a:solidFill>
                  <a:srgbClr val="000000"/>
                </a:solidFill>
              </a:rPr>
              <a:t>X</a:t>
            </a:r>
            <a:r>
              <a:rPr lang="en-US" altLang="zh-CN" baseline="-25000" dirty="0">
                <a:solidFill>
                  <a:srgbClr val="000000"/>
                </a:solidFill>
              </a:rPr>
              <a:t>2 </a:t>
            </a:r>
            <a:r>
              <a:rPr lang="en-US" altLang="zh-CN" dirty="0">
                <a:solidFill>
                  <a:srgbClr val="000000"/>
                </a:solidFill>
              </a:rPr>
              <a:t>)</a:t>
            </a:r>
            <a:r>
              <a:rPr lang="zh-CN" altLang="en-US" dirty="0">
                <a:solidFill>
                  <a:srgbClr val="000000"/>
                </a:solidFill>
              </a:rPr>
              <a:t>是二维正态随机变量.</a:t>
            </a:r>
          </a:p>
        </p:txBody>
      </p:sp>
      <p:sp>
        <p:nvSpPr>
          <p:cNvPr id="12302" name="Text Box 14" descr="水滴"/>
          <p:cNvSpPr txBox="1">
            <a:spLocks noChangeArrowheads="1"/>
          </p:cNvSpPr>
          <p:nvPr/>
        </p:nvSpPr>
        <p:spPr bwMode="auto">
          <a:xfrm>
            <a:off x="1027113" y="5838825"/>
            <a:ext cx="685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dirty="0">
                <a:solidFill>
                  <a:srgbClr val="000000"/>
                </a:solidFill>
              </a:rPr>
              <a:t>若</a:t>
            </a:r>
            <a:r>
              <a:rPr lang="en-US" altLang="zh-CN" i="1" dirty="0">
                <a:solidFill>
                  <a:srgbClr val="000000"/>
                </a:solidFill>
              </a:rPr>
              <a:t>X</a:t>
            </a:r>
            <a:r>
              <a:rPr lang="en-US" altLang="zh-CN" baseline="-25000" dirty="0">
                <a:solidFill>
                  <a:srgbClr val="000000"/>
                </a:solidFill>
              </a:rPr>
              <a:t>1</a:t>
            </a:r>
            <a:r>
              <a:rPr lang="en-US" altLang="zh-CN" dirty="0">
                <a:solidFill>
                  <a:srgbClr val="000000"/>
                </a:solidFill>
              </a:rPr>
              <a:t>, </a:t>
            </a:r>
            <a:r>
              <a:rPr lang="en-US" altLang="zh-CN" i="1" dirty="0">
                <a:solidFill>
                  <a:srgbClr val="000000"/>
                </a:solidFill>
              </a:rPr>
              <a:t>X</a:t>
            </a:r>
            <a:r>
              <a:rPr lang="en-US" altLang="zh-CN" baseline="-25000" dirty="0">
                <a:solidFill>
                  <a:srgbClr val="000000"/>
                </a:solidFill>
              </a:rPr>
              <a:t>2</a:t>
            </a:r>
            <a:r>
              <a:rPr lang="en-US" altLang="zh-CN" dirty="0">
                <a:solidFill>
                  <a:srgbClr val="000000"/>
                </a:solidFill>
              </a:rPr>
              <a:t>, </a:t>
            </a:r>
            <a:r>
              <a:rPr lang="en-US" altLang="zh-CN" i="1" dirty="0">
                <a:solidFill>
                  <a:srgbClr val="000000"/>
                </a:solidFill>
              </a:rPr>
              <a:t>X</a:t>
            </a:r>
            <a:r>
              <a:rPr lang="en-US" altLang="zh-CN" baseline="-25000" dirty="0">
                <a:solidFill>
                  <a:srgbClr val="000000"/>
                </a:solidFill>
              </a:rPr>
              <a:t>3</a:t>
            </a:r>
            <a:r>
              <a:rPr lang="zh-CN" altLang="en-US" dirty="0">
                <a:solidFill>
                  <a:srgbClr val="000000"/>
                </a:solidFill>
              </a:rPr>
              <a:t>两两独立, 则</a:t>
            </a:r>
            <a:r>
              <a:rPr lang="en-US" altLang="zh-CN" i="1" dirty="0">
                <a:solidFill>
                  <a:srgbClr val="000000"/>
                </a:solidFill>
              </a:rPr>
              <a:t>X</a:t>
            </a:r>
            <a:r>
              <a:rPr lang="en-US" altLang="zh-CN" baseline="-25000" dirty="0">
                <a:solidFill>
                  <a:srgbClr val="000000"/>
                </a:solidFill>
              </a:rPr>
              <a:t>1</a:t>
            </a:r>
            <a:r>
              <a:rPr lang="en-US" altLang="zh-CN" dirty="0">
                <a:solidFill>
                  <a:srgbClr val="000000"/>
                </a:solidFill>
              </a:rPr>
              <a:t>, </a:t>
            </a:r>
            <a:r>
              <a:rPr lang="en-US" altLang="zh-CN" i="1" dirty="0">
                <a:solidFill>
                  <a:srgbClr val="000000"/>
                </a:solidFill>
              </a:rPr>
              <a:t>X</a:t>
            </a:r>
            <a:r>
              <a:rPr lang="en-US" altLang="zh-CN" baseline="-25000" dirty="0">
                <a:solidFill>
                  <a:srgbClr val="000000"/>
                </a:solidFill>
              </a:rPr>
              <a:t>2</a:t>
            </a:r>
            <a:r>
              <a:rPr lang="en-US" altLang="zh-CN" dirty="0">
                <a:solidFill>
                  <a:srgbClr val="000000"/>
                </a:solidFill>
              </a:rPr>
              <a:t>, </a:t>
            </a:r>
            <a:r>
              <a:rPr lang="en-US" altLang="zh-CN" i="1" dirty="0">
                <a:solidFill>
                  <a:srgbClr val="000000"/>
                </a:solidFill>
              </a:rPr>
              <a:t>X</a:t>
            </a:r>
            <a:r>
              <a:rPr lang="en-US" altLang="zh-CN" baseline="-25000" dirty="0">
                <a:solidFill>
                  <a:srgbClr val="000000"/>
                </a:solidFill>
              </a:rPr>
              <a:t>3</a:t>
            </a:r>
            <a:r>
              <a:rPr lang="zh-CN" altLang="en-US" dirty="0">
                <a:solidFill>
                  <a:srgbClr val="000000"/>
                </a:solidFill>
              </a:rPr>
              <a:t>相互独立.</a:t>
            </a:r>
          </a:p>
        </p:txBody>
      </p:sp>
      <p:sp>
        <p:nvSpPr>
          <p:cNvPr id="12304" name="Text Box 16" descr="水滴"/>
          <p:cNvSpPr txBox="1">
            <a:spLocks noChangeArrowheads="1"/>
          </p:cNvSpPr>
          <p:nvPr/>
        </p:nvSpPr>
        <p:spPr bwMode="auto">
          <a:xfrm>
            <a:off x="500063" y="2617748"/>
            <a:ext cx="839241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dirty="0">
                <a:solidFill>
                  <a:srgbClr val="000000"/>
                </a:solidFill>
              </a:rPr>
              <a:t>即</a:t>
            </a:r>
            <a:r>
              <a:rPr lang="en-US" altLang="zh-CN" i="1" dirty="0">
                <a:solidFill>
                  <a:srgbClr val="000000"/>
                </a:solidFill>
              </a:rPr>
              <a:t>X</a:t>
            </a:r>
            <a:r>
              <a:rPr lang="en-US" altLang="zh-CN" baseline="-25000" dirty="0">
                <a:solidFill>
                  <a:srgbClr val="000000"/>
                </a:solidFill>
              </a:rPr>
              <a:t>1</a:t>
            </a:r>
            <a:r>
              <a:rPr lang="en-US" altLang="zh-CN" dirty="0">
                <a:solidFill>
                  <a:srgbClr val="000000"/>
                </a:solidFill>
              </a:rPr>
              <a:t>, </a:t>
            </a:r>
            <a:r>
              <a:rPr lang="en-US" altLang="zh-CN" i="1" dirty="0">
                <a:solidFill>
                  <a:srgbClr val="000000"/>
                </a:solidFill>
              </a:rPr>
              <a:t>…</a:t>
            </a:r>
            <a:r>
              <a:rPr lang="en-US" altLang="zh-CN" dirty="0">
                <a:solidFill>
                  <a:srgbClr val="000000"/>
                </a:solidFill>
              </a:rPr>
              <a:t>, </a:t>
            </a:r>
            <a:r>
              <a:rPr lang="en-US" altLang="zh-CN" i="1" dirty="0" err="1">
                <a:solidFill>
                  <a:srgbClr val="000000"/>
                </a:solidFill>
              </a:rPr>
              <a:t>X</a:t>
            </a:r>
            <a:r>
              <a:rPr lang="en-US" altLang="zh-CN" i="1" baseline="-25000" dirty="0" err="1">
                <a:solidFill>
                  <a:srgbClr val="000000"/>
                </a:solidFill>
              </a:rPr>
              <a:t>n</a:t>
            </a:r>
            <a:r>
              <a:rPr lang="zh-CN" altLang="en-US" dirty="0">
                <a:solidFill>
                  <a:srgbClr val="000000"/>
                </a:solidFill>
              </a:rPr>
              <a:t>相互独立与“</a:t>
            </a:r>
            <a:r>
              <a:rPr lang="en-US" altLang="zh-CN" i="1" dirty="0">
                <a:solidFill>
                  <a:srgbClr val="000000"/>
                </a:solidFill>
              </a:rPr>
              <a:t>X</a:t>
            </a:r>
            <a:r>
              <a:rPr lang="en-US" altLang="zh-CN" baseline="-25000" dirty="0">
                <a:solidFill>
                  <a:srgbClr val="000000"/>
                </a:solidFill>
              </a:rPr>
              <a:t>1</a:t>
            </a:r>
            <a:r>
              <a:rPr lang="en-US" altLang="zh-CN" dirty="0">
                <a:solidFill>
                  <a:srgbClr val="000000"/>
                </a:solidFill>
              </a:rPr>
              <a:t>,…, </a:t>
            </a:r>
            <a:r>
              <a:rPr lang="en-US" altLang="zh-CN" i="1" dirty="0" err="1">
                <a:solidFill>
                  <a:srgbClr val="000000"/>
                </a:solidFill>
              </a:rPr>
              <a:t>X</a:t>
            </a:r>
            <a:r>
              <a:rPr lang="en-US" altLang="zh-CN" i="1" baseline="-25000" dirty="0" err="1">
                <a:solidFill>
                  <a:srgbClr val="000000"/>
                </a:solidFill>
              </a:rPr>
              <a:t>n</a:t>
            </a:r>
            <a:r>
              <a:rPr lang="zh-CN" altLang="en-US" dirty="0">
                <a:solidFill>
                  <a:srgbClr val="000000"/>
                </a:solidFill>
              </a:rPr>
              <a:t>两两不相关”等价</a:t>
            </a:r>
            <a:r>
              <a:rPr lang="en-US" altLang="zh-CN" dirty="0">
                <a:solidFill>
                  <a:srgbClr val="000000"/>
                </a:solidFill>
              </a:rPr>
              <a:t>.</a:t>
            </a:r>
          </a:p>
        </p:txBody>
      </p:sp>
      <p:sp>
        <p:nvSpPr>
          <p:cNvPr id="12305" name="Text Box 17" descr="水滴"/>
          <p:cNvSpPr txBox="1">
            <a:spLocks noChangeArrowheads="1"/>
          </p:cNvSpPr>
          <p:nvPr/>
        </p:nvSpPr>
        <p:spPr bwMode="auto">
          <a:xfrm>
            <a:off x="428625" y="1469529"/>
            <a:ext cx="7920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dirty="0">
                <a:solidFill>
                  <a:srgbClr val="000000"/>
                </a:solidFill>
              </a:rPr>
              <a:t>正态随机变量的线性变换不变性</a:t>
            </a:r>
            <a:r>
              <a:rPr lang="en-US" altLang="zh-CN" dirty="0">
                <a:solidFill>
                  <a:srgbClr val="000000"/>
                </a:solidFill>
              </a:rPr>
              <a:t>.(</a:t>
            </a:r>
            <a:r>
              <a:rPr lang="zh-CN" altLang="en-US" dirty="0">
                <a:solidFill>
                  <a:srgbClr val="000000"/>
                </a:solidFill>
              </a:rPr>
              <a:t>教材</a:t>
            </a:r>
            <a:r>
              <a:rPr lang="en-US" altLang="zh-CN" dirty="0">
                <a:solidFill>
                  <a:srgbClr val="000000"/>
                </a:solidFill>
              </a:rPr>
              <a:t>)</a:t>
            </a:r>
          </a:p>
        </p:txBody>
      </p:sp>
      <p:sp>
        <p:nvSpPr>
          <p:cNvPr id="12306" name="Text Box 18" descr="水滴"/>
          <p:cNvSpPr txBox="1">
            <a:spLocks noChangeArrowheads="1"/>
          </p:cNvSpPr>
          <p:nvPr/>
        </p:nvSpPr>
        <p:spPr bwMode="auto">
          <a:xfrm>
            <a:off x="6311900" y="1969592"/>
            <a:ext cx="2303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en-US" altLang="zh-CN" i="1">
                <a:solidFill>
                  <a:srgbClr val="000000"/>
                </a:solidFill>
                <a:cs typeface="Times New Roman" pitchFamily="18" charset="0"/>
              </a:rPr>
              <a:t>ρ</a:t>
            </a:r>
            <a:r>
              <a:rPr lang="en-US" altLang="zh-CN" i="1" baseline="-25000">
                <a:solidFill>
                  <a:srgbClr val="000000"/>
                </a:solidFill>
                <a:cs typeface="Times New Roman" pitchFamily="18" charset="0"/>
              </a:rPr>
              <a:t>ij</a:t>
            </a:r>
            <a:r>
              <a:rPr lang="en-US" altLang="zh-CN" i="1">
                <a:solidFill>
                  <a:srgbClr val="000000"/>
                </a:solidFill>
                <a:cs typeface="Times New Roman" pitchFamily="18" charset="0"/>
              </a:rPr>
              <a:t>= </a:t>
            </a:r>
            <a:r>
              <a:rPr lang="en-US" altLang="zh-CN">
                <a:solidFill>
                  <a:srgbClr val="000000"/>
                </a:solidFill>
                <a:cs typeface="Times New Roman" pitchFamily="18" charset="0"/>
              </a:rPr>
              <a:t>0  (</a:t>
            </a:r>
            <a:r>
              <a:rPr lang="en-US" altLang="zh-CN" i="1">
                <a:solidFill>
                  <a:srgbClr val="000000"/>
                </a:solidFill>
                <a:cs typeface="Times New Roman" pitchFamily="18" charset="0"/>
              </a:rPr>
              <a:t>i</a:t>
            </a:r>
            <a:r>
              <a:rPr lang="en-US" altLang="zh-CN">
                <a:solidFill>
                  <a:srgbClr val="000000"/>
                </a:solidFill>
              </a:rPr>
              <a:t>≠</a:t>
            </a:r>
            <a:r>
              <a:rPr lang="en-US" altLang="zh-CN" i="1">
                <a:solidFill>
                  <a:srgbClr val="000000"/>
                </a:solidFill>
              </a:rPr>
              <a:t>j</a:t>
            </a:r>
            <a:r>
              <a:rPr lang="en-US" altLang="zh-CN">
                <a:solidFill>
                  <a:srgbClr val="000000"/>
                </a:solidFill>
              </a:rPr>
              <a:t>)</a:t>
            </a:r>
            <a:endParaRPr lang="zh-CN" altLang="en-US">
              <a:solidFill>
                <a:srgbClr val="000000"/>
              </a:solidFill>
            </a:endParaRPr>
          </a:p>
        </p:txBody>
      </p:sp>
      <p:sp>
        <p:nvSpPr>
          <p:cNvPr id="12307" name="Text Box 19" descr="水滴"/>
          <p:cNvSpPr txBox="1">
            <a:spLocks noChangeArrowheads="1"/>
          </p:cNvSpPr>
          <p:nvPr/>
        </p:nvSpPr>
        <p:spPr bwMode="auto">
          <a:xfrm>
            <a:off x="142875" y="3260725"/>
            <a:ext cx="450056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lnSpc>
                <a:spcPts val="3600"/>
              </a:lnSpc>
              <a:spcBef>
                <a:spcPts val="0"/>
              </a:spcBef>
            </a:pPr>
            <a:r>
              <a:rPr lang="zh-CN" altLang="en-US" dirty="0">
                <a:solidFill>
                  <a:srgbClr val="000000"/>
                </a:solidFill>
              </a:rPr>
              <a:t>  5)随机变量(</a:t>
            </a:r>
            <a:r>
              <a:rPr lang="en-US" altLang="zh-CN" i="1" dirty="0">
                <a:solidFill>
                  <a:srgbClr val="000000"/>
                </a:solidFill>
              </a:rPr>
              <a:t>X</a:t>
            </a:r>
            <a:r>
              <a:rPr lang="en-US" altLang="zh-CN" baseline="-25000" dirty="0">
                <a:solidFill>
                  <a:srgbClr val="000000"/>
                </a:solidFill>
              </a:rPr>
              <a:t>1</a:t>
            </a:r>
            <a:r>
              <a:rPr lang="en-US" altLang="zh-CN" dirty="0">
                <a:solidFill>
                  <a:srgbClr val="000000"/>
                </a:solidFill>
              </a:rPr>
              <a:t>,</a:t>
            </a:r>
            <a:r>
              <a:rPr lang="en-US" altLang="zh-CN" i="1" dirty="0">
                <a:solidFill>
                  <a:srgbClr val="000000"/>
                </a:solidFill>
              </a:rPr>
              <a:t>X</a:t>
            </a:r>
            <a:r>
              <a:rPr lang="en-US" altLang="zh-CN" baseline="-25000" dirty="0">
                <a:solidFill>
                  <a:srgbClr val="000000"/>
                </a:solidFill>
              </a:rPr>
              <a:t>2</a:t>
            </a:r>
            <a:r>
              <a:rPr lang="en-US" altLang="zh-CN" dirty="0">
                <a:solidFill>
                  <a:srgbClr val="000000"/>
                </a:solidFill>
              </a:rPr>
              <a:t>,….</a:t>
            </a:r>
            <a:r>
              <a:rPr lang="en-US" altLang="zh-CN" i="1" dirty="0" err="1">
                <a:solidFill>
                  <a:srgbClr val="000000"/>
                </a:solidFill>
              </a:rPr>
              <a:t>X</a:t>
            </a:r>
            <a:r>
              <a:rPr lang="en-US" altLang="zh-CN" i="1" baseline="-25000" dirty="0" err="1">
                <a:solidFill>
                  <a:srgbClr val="000000"/>
                </a:solidFill>
              </a:rPr>
              <a:t>n</a:t>
            </a:r>
            <a:r>
              <a:rPr lang="en-US" altLang="zh-CN" dirty="0">
                <a:solidFill>
                  <a:srgbClr val="000000"/>
                </a:solidFill>
              </a:rPr>
              <a:t>) </a:t>
            </a:r>
          </a:p>
          <a:p>
            <a:pPr eaLnBrk="1" hangingPunct="1">
              <a:lnSpc>
                <a:spcPts val="3600"/>
              </a:lnSpc>
              <a:spcBef>
                <a:spcPts val="0"/>
              </a:spcBef>
            </a:pPr>
            <a:r>
              <a:rPr lang="en-US" altLang="zh-CN" dirty="0">
                <a:solidFill>
                  <a:srgbClr val="000000"/>
                </a:solidFill>
              </a:rPr>
              <a:t>     </a:t>
            </a:r>
            <a:r>
              <a:rPr lang="zh-CN" altLang="en-US" dirty="0">
                <a:solidFill>
                  <a:srgbClr val="000000"/>
                </a:solidFill>
              </a:rPr>
              <a:t>相互独立</a:t>
            </a:r>
          </a:p>
        </p:txBody>
      </p:sp>
      <p:sp>
        <p:nvSpPr>
          <p:cNvPr id="10254" name="Text Box 4"/>
          <p:cNvSpPr txBox="1">
            <a:spLocks noChangeArrowheads="1"/>
          </p:cNvSpPr>
          <p:nvPr/>
        </p:nvSpPr>
        <p:spPr bwMode="auto">
          <a:xfrm>
            <a:off x="539552" y="836712"/>
            <a:ext cx="7553325" cy="523875"/>
          </a:xfrm>
          <a:prstGeom prst="rect">
            <a:avLst/>
          </a:prstGeom>
          <a:solidFill>
            <a:srgbClr val="FFFF00"/>
          </a:solidFill>
          <a:ln w="28575">
            <a:solidFill>
              <a:srgbClr val="000000"/>
            </a:solidFill>
            <a:miter lim="800000"/>
            <a:headEnd/>
            <a:tailEnd/>
          </a:ln>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a:solidFill>
                  <a:srgbClr val="000000"/>
                </a:solidFill>
              </a:rPr>
              <a:t>非退化</a:t>
            </a:r>
            <a:r>
              <a:rPr lang="en-US" altLang="zh-CN" i="1">
                <a:solidFill>
                  <a:srgbClr val="000000"/>
                </a:solidFill>
              </a:rPr>
              <a:t>n</a:t>
            </a:r>
            <a:r>
              <a:rPr lang="zh-CN" altLang="en-US">
                <a:solidFill>
                  <a:srgbClr val="000000"/>
                </a:solidFill>
              </a:rPr>
              <a:t>维正态随机变量(</a:t>
            </a:r>
            <a:r>
              <a:rPr lang="en-US" altLang="zh-CN" i="1">
                <a:solidFill>
                  <a:srgbClr val="000000"/>
                </a:solidFill>
              </a:rPr>
              <a:t>X</a:t>
            </a:r>
            <a:r>
              <a:rPr lang="en-US" altLang="zh-CN" baseline="-25000">
                <a:solidFill>
                  <a:srgbClr val="000000"/>
                </a:solidFill>
              </a:rPr>
              <a:t>1</a:t>
            </a:r>
            <a:r>
              <a:rPr lang="en-US" altLang="zh-CN">
                <a:solidFill>
                  <a:srgbClr val="000000"/>
                </a:solidFill>
              </a:rPr>
              <a:t>,</a:t>
            </a:r>
            <a:r>
              <a:rPr lang="en-US" altLang="zh-CN" i="1">
                <a:solidFill>
                  <a:srgbClr val="000000"/>
                </a:solidFill>
              </a:rPr>
              <a:t>X</a:t>
            </a:r>
            <a:r>
              <a:rPr lang="en-US" altLang="zh-CN" baseline="-25000">
                <a:solidFill>
                  <a:srgbClr val="000000"/>
                </a:solidFill>
              </a:rPr>
              <a:t>2</a:t>
            </a:r>
            <a:r>
              <a:rPr lang="en-US" altLang="zh-CN">
                <a:solidFill>
                  <a:srgbClr val="000000"/>
                </a:solidFill>
              </a:rPr>
              <a:t>,….</a:t>
            </a:r>
            <a:r>
              <a:rPr lang="en-US" altLang="zh-CN" i="1">
                <a:solidFill>
                  <a:srgbClr val="000000"/>
                </a:solidFill>
              </a:rPr>
              <a:t>X</a:t>
            </a:r>
            <a:r>
              <a:rPr lang="en-US" altLang="zh-CN" i="1" baseline="-25000">
                <a:solidFill>
                  <a:srgbClr val="000000"/>
                </a:solidFill>
              </a:rPr>
              <a:t>n</a:t>
            </a:r>
            <a:r>
              <a:rPr lang="en-US" altLang="zh-CN">
                <a:solidFill>
                  <a:srgbClr val="000000"/>
                </a:solidFill>
              </a:rPr>
              <a:t>)</a:t>
            </a:r>
            <a:r>
              <a:rPr lang="zh-CN" altLang="en-US">
                <a:solidFill>
                  <a:srgbClr val="000000"/>
                </a:solidFill>
              </a:rPr>
              <a:t>的</a:t>
            </a:r>
            <a:r>
              <a:rPr lang="zh-CN" altLang="en-US">
                <a:solidFill>
                  <a:srgbClr val="990033"/>
                </a:solidFill>
              </a:rPr>
              <a:t>性质</a:t>
            </a:r>
            <a:r>
              <a:rPr lang="zh-CN" altLang="en-US"/>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305"/>
                                        </p:tgtEl>
                                        <p:attrNameLst>
                                          <p:attrName>style.visibility</p:attrName>
                                        </p:attrNameLst>
                                      </p:cBhvr>
                                      <p:to>
                                        <p:strVal val="visible"/>
                                      </p:to>
                                    </p:set>
                                    <p:animEffect transition="in" filter="wipe(up)">
                                      <p:cBhvr>
                                        <p:cTn id="7" dur="500"/>
                                        <p:tgtEl>
                                          <p:spTgt spid="1230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2299"/>
                                        </p:tgtEl>
                                        <p:attrNameLst>
                                          <p:attrName>style.visibility</p:attrName>
                                        </p:attrNameLst>
                                      </p:cBhvr>
                                      <p:to>
                                        <p:strVal val="visible"/>
                                      </p:to>
                                    </p:set>
                                    <p:animEffect transition="in" filter="strips(downRight)">
                                      <p:cBhvr>
                                        <p:cTn id="12" dur="500"/>
                                        <p:tgtEl>
                                          <p:spTgt spid="1229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300"/>
                                        </p:tgtEl>
                                        <p:attrNameLst>
                                          <p:attrName>style.visibility</p:attrName>
                                        </p:attrNameLst>
                                      </p:cBhvr>
                                      <p:to>
                                        <p:strVal val="visible"/>
                                      </p:to>
                                    </p:set>
                                    <p:animEffect transition="in" filter="blinds(horizontal)">
                                      <p:cBhvr>
                                        <p:cTn id="17" dur="500"/>
                                        <p:tgtEl>
                                          <p:spTgt spid="123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301"/>
                                        </p:tgtEl>
                                        <p:attrNameLst>
                                          <p:attrName>style.visibility</p:attrName>
                                        </p:attrNameLst>
                                      </p:cBhvr>
                                      <p:to>
                                        <p:strVal val="visible"/>
                                      </p:to>
                                    </p:set>
                                    <p:animEffect transition="in" filter="blinds(horizontal)">
                                      <p:cBhvr>
                                        <p:cTn id="22" dur="500"/>
                                        <p:tgtEl>
                                          <p:spTgt spid="123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298"/>
                                        </p:tgtEl>
                                        <p:attrNameLst>
                                          <p:attrName>style.visibility</p:attrName>
                                        </p:attrNameLst>
                                      </p:cBhvr>
                                      <p:to>
                                        <p:strVal val="visible"/>
                                      </p:to>
                                    </p:set>
                                    <p:animEffect transition="in" filter="wipe(left)">
                                      <p:cBhvr>
                                        <p:cTn id="27" dur="500"/>
                                        <p:tgtEl>
                                          <p:spTgt spid="122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306"/>
                                        </p:tgtEl>
                                        <p:attrNameLst>
                                          <p:attrName>style.visibility</p:attrName>
                                        </p:attrNameLst>
                                      </p:cBhvr>
                                      <p:to>
                                        <p:strVal val="visible"/>
                                      </p:to>
                                    </p:set>
                                    <p:animEffect transition="in" filter="wipe(left)">
                                      <p:cBhvr>
                                        <p:cTn id="32" dur="500"/>
                                        <p:tgtEl>
                                          <p:spTgt spid="1230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297"/>
                                        </p:tgtEl>
                                        <p:attrNameLst>
                                          <p:attrName>style.visibility</p:attrName>
                                        </p:attrNameLst>
                                      </p:cBhvr>
                                      <p:to>
                                        <p:strVal val="visible"/>
                                      </p:to>
                                    </p:set>
                                    <p:animEffect transition="in" filter="wipe(left)">
                                      <p:cBhvr>
                                        <p:cTn id="37" dur="500"/>
                                        <p:tgtEl>
                                          <p:spTgt spid="1229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304"/>
                                        </p:tgtEl>
                                        <p:attrNameLst>
                                          <p:attrName>style.visibility</p:attrName>
                                        </p:attrNameLst>
                                      </p:cBhvr>
                                      <p:to>
                                        <p:strVal val="visible"/>
                                      </p:to>
                                    </p:set>
                                    <p:animEffect transition="in" filter="blinds(horizontal)">
                                      <p:cBhvr>
                                        <p:cTn id="42" dur="500"/>
                                        <p:tgtEl>
                                          <p:spTgt spid="1230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2302"/>
                                        </p:tgtEl>
                                        <p:attrNameLst>
                                          <p:attrName>style.visibility</p:attrName>
                                        </p:attrNameLst>
                                      </p:cBhvr>
                                      <p:to>
                                        <p:strVal val="visible"/>
                                      </p:to>
                                    </p:set>
                                    <p:animEffect transition="in" filter="blinds(horizontal)">
                                      <p:cBhvr>
                                        <p:cTn id="47" dur="500"/>
                                        <p:tgtEl>
                                          <p:spTgt spid="1230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307"/>
                                        </p:tgtEl>
                                        <p:attrNameLst>
                                          <p:attrName>style.visibility</p:attrName>
                                        </p:attrNameLst>
                                      </p:cBhvr>
                                      <p:to>
                                        <p:strVal val="visible"/>
                                      </p:to>
                                    </p:set>
                                    <p:animEffect transition="in" filter="wipe(left)">
                                      <p:cBhvr>
                                        <p:cTn id="52" dur="500"/>
                                        <p:tgtEl>
                                          <p:spTgt spid="1230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295"/>
                                        </p:tgtEl>
                                        <p:attrNameLst>
                                          <p:attrName>style.visibility</p:attrName>
                                        </p:attrNameLst>
                                      </p:cBhvr>
                                      <p:to>
                                        <p:strVal val="visible"/>
                                      </p:to>
                                    </p:set>
                                    <p:animEffect transition="in" filter="wipe(left)">
                                      <p:cBhvr>
                                        <p:cTn id="57" dur="500"/>
                                        <p:tgtEl>
                                          <p:spTgt spid="1229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2294"/>
                                        </p:tgtEl>
                                        <p:attrNameLst>
                                          <p:attrName>style.visibility</p:attrName>
                                        </p:attrNameLst>
                                      </p:cBhvr>
                                      <p:to>
                                        <p:strVal val="visible"/>
                                      </p:to>
                                    </p:set>
                                    <p:animEffect transition="in" filter="wipe(left)">
                                      <p:cBhvr>
                                        <p:cTn id="62" dur="500"/>
                                        <p:tgtEl>
                                          <p:spTgt spid="12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8" grpId="0"/>
      <p:bldP spid="12294" grpId="0"/>
      <p:bldP spid="12295" grpId="0" animBg="1"/>
      <p:bldP spid="12297" grpId="0" animBg="1"/>
      <p:bldP spid="12299" grpId="0" autoUpdateAnimBg="0"/>
      <p:bldP spid="12300" grpId="0" autoUpdateAnimBg="0"/>
      <p:bldP spid="12301" grpId="0" autoUpdateAnimBg="0"/>
      <p:bldP spid="12302" grpId="0" autoUpdateAnimBg="0"/>
      <p:bldP spid="12304" grpId="0" autoUpdateAnimBg="0"/>
      <p:bldP spid="12305" grpId="0" autoUpdateAnimBg="0"/>
      <p:bldP spid="12306" grpId="0"/>
      <p:bldP spid="12307"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539552" y="712728"/>
            <a:ext cx="8136904" cy="1666931"/>
          </a:xfrm>
          <a:prstGeom prst="rect">
            <a:avLst/>
          </a:prstGeom>
          <a:noFill/>
          <a:ln w="9525">
            <a:noFill/>
            <a:miter lim="800000"/>
            <a:headEnd/>
            <a:tailEnd/>
          </a:ln>
          <a:effectLst/>
        </p:spPr>
        <p:txBody>
          <a:bodyPr wrap="square">
            <a:spAutoFit/>
          </a:bodyPr>
          <a:lstStyle/>
          <a:p>
            <a:pPr>
              <a:lnSpc>
                <a:spcPts val="4200"/>
              </a:lnSpc>
              <a:spcBef>
                <a:spcPts val="0"/>
              </a:spcBef>
              <a:defRPr/>
            </a:pPr>
            <a:r>
              <a:rPr lang="zh-CN" altLang="en-US" sz="3200" dirty="0">
                <a:solidFill>
                  <a:srgbClr val="000000"/>
                </a:solidFill>
                <a:ea typeface="楷体_GB2312" pitchFamily="49" charset="-122"/>
              </a:rPr>
              <a:t>本次课的主要内容：</a:t>
            </a:r>
            <a:r>
              <a:rPr lang="zh-CN" altLang="en-US" dirty="0">
                <a:solidFill>
                  <a:srgbClr val="000000"/>
                </a:solidFill>
                <a:ea typeface="楷体_GB2312" pitchFamily="49" charset="-122"/>
              </a:rPr>
              <a:t>随机变量方差性质，协方差与相关系数定义</a:t>
            </a:r>
            <a:r>
              <a:rPr lang="zh-CN" altLang="en-US" dirty="0">
                <a:solidFill>
                  <a:srgbClr val="000000"/>
                </a:solidFill>
              </a:rPr>
              <a:t>及性质，</a:t>
            </a:r>
            <a:r>
              <a:rPr lang="zh-CN" altLang="en-US" dirty="0">
                <a:solidFill>
                  <a:srgbClr val="000000"/>
                </a:solidFill>
                <a:ea typeface="楷体_GB2312" pitchFamily="49" charset="-122"/>
              </a:rPr>
              <a:t>多维正态分布定义及性质</a:t>
            </a:r>
            <a:r>
              <a:rPr lang="en-US" altLang="zh-CN" dirty="0">
                <a:solidFill>
                  <a:srgbClr val="000000"/>
                </a:solidFill>
                <a:ea typeface="楷体_GB2312" pitchFamily="49" charset="-122"/>
              </a:rPr>
              <a:t>.</a:t>
            </a:r>
            <a:endParaRPr lang="en-US" altLang="zh-CN" dirty="0">
              <a:solidFill>
                <a:srgbClr val="000000"/>
              </a:solidFill>
              <a:ea typeface="宋体" pitchFamily="2" charset="-122"/>
            </a:endParaRPr>
          </a:p>
          <a:p>
            <a:pPr>
              <a:lnSpc>
                <a:spcPts val="4200"/>
              </a:lnSpc>
              <a:spcBef>
                <a:spcPts val="0"/>
              </a:spcBef>
              <a:defRPr/>
            </a:pPr>
            <a:endParaRPr lang="en-US" altLang="zh-CN" sz="3200" dirty="0">
              <a:solidFill>
                <a:srgbClr val="000000"/>
              </a:solidFill>
              <a:effectLst>
                <a:outerShdw blurRad="38100" dist="38100" dir="2700000" algn="tl">
                  <a:srgbClr val="FFFFFF"/>
                </a:outerShdw>
              </a:effectLst>
              <a:latin typeface="Arial" charset="0"/>
              <a:ea typeface="宋体" pitchFamily="2" charset="-122"/>
            </a:endParaRPr>
          </a:p>
        </p:txBody>
      </p:sp>
      <p:sp>
        <p:nvSpPr>
          <p:cNvPr id="17411" name="Text Box 3"/>
          <p:cNvSpPr txBox="1">
            <a:spLocks noChangeArrowheads="1"/>
          </p:cNvSpPr>
          <p:nvPr/>
        </p:nvSpPr>
        <p:spPr bwMode="auto">
          <a:xfrm>
            <a:off x="539552" y="4893935"/>
            <a:ext cx="8171509" cy="1559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algn="l" eaLnBrk="1" hangingPunct="1"/>
            <a:r>
              <a:rPr lang="zh-CN" altLang="en-US" sz="3200" dirty="0">
                <a:solidFill>
                  <a:srgbClr val="000000"/>
                </a:solidFill>
                <a:ea typeface="楷体_GB2312" pitchFamily="49" charset="-122"/>
              </a:rPr>
              <a:t>下次课内容：</a:t>
            </a:r>
          </a:p>
          <a:p>
            <a:pPr eaLnBrk="1" hangingPunct="1">
              <a:lnSpc>
                <a:spcPts val="3800"/>
              </a:lnSpc>
              <a:spcBef>
                <a:spcPts val="0"/>
              </a:spcBef>
            </a:pPr>
            <a:r>
              <a:rPr lang="zh-CN" altLang="en-US" dirty="0">
                <a:solidFill>
                  <a:srgbClr val="000000"/>
                </a:solidFill>
                <a:ea typeface="楷体_GB2312" pitchFamily="49" charset="-122"/>
              </a:rPr>
              <a:t>多维正态分布定义及性质，第五章大数定律和中心极限定理。</a:t>
            </a:r>
            <a:endParaRPr lang="en-US" altLang="zh-CN" dirty="0">
              <a:solidFill>
                <a:srgbClr val="000000"/>
              </a:solidFill>
              <a:ea typeface="楷体_GB2312" pitchFamily="49" charset="-122"/>
            </a:endParaRPr>
          </a:p>
        </p:txBody>
      </p:sp>
      <p:pic>
        <p:nvPicPr>
          <p:cNvPr id="5" name="Picture 2" descr="水滴"/>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1772816"/>
            <a:ext cx="5040560" cy="3591400"/>
          </a:xfrm>
          <a:prstGeom prst="rect">
            <a:avLst/>
          </a:prstGeom>
          <a:ln>
            <a:noFill/>
          </a:ln>
          <a:effectLst>
            <a:softEdge rad="112500"/>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45237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6386" name="Object 2"/>
          <p:cNvGraphicFramePr>
            <a:graphicFrameLocks noChangeAspect="1"/>
          </p:cNvGraphicFramePr>
          <p:nvPr>
            <p:extLst>
              <p:ext uri="{D42A27DB-BD31-4B8C-83A1-F6EECF244321}">
                <p14:modId xmlns:p14="http://schemas.microsoft.com/office/powerpoint/2010/main" val="4261661710"/>
              </p:ext>
            </p:extLst>
          </p:nvPr>
        </p:nvGraphicFramePr>
        <p:xfrm>
          <a:off x="372495" y="1372041"/>
          <a:ext cx="648759" cy="539598"/>
        </p:xfrm>
        <a:graphic>
          <a:graphicData uri="http://schemas.openxmlformats.org/presentationml/2006/ole">
            <mc:AlternateContent xmlns:mc="http://schemas.openxmlformats.org/markup-compatibility/2006">
              <mc:Choice xmlns:v="urn:schemas-microsoft-com:vml" Requires="v">
                <p:oleObj name="Equation" r:id="rId3" imgW="279360" imgH="228600" progId="Equation.DSMT4">
                  <p:embed/>
                </p:oleObj>
              </mc:Choice>
              <mc:Fallback>
                <p:oleObj name="Equation" r:id="rId3" imgW="279360" imgH="228600" progId="Equation.DSMT4">
                  <p:embed/>
                  <p:pic>
                    <p:nvPicPr>
                      <p:cNvPr id="1638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495" y="1372041"/>
                        <a:ext cx="648759" cy="539598"/>
                      </a:xfrm>
                      <a:prstGeom prst="rect">
                        <a:avLst/>
                      </a:prstGeom>
                      <a:noFill/>
                      <a:ln>
                        <a:noFill/>
                      </a:ln>
                      <a:effectLst/>
                    </p:spPr>
                  </p:pic>
                </p:oleObj>
              </mc:Fallback>
            </mc:AlternateContent>
          </a:graphicData>
        </a:graphic>
      </p:graphicFrame>
      <p:graphicFrame>
        <p:nvGraphicFramePr>
          <p:cNvPr id="16388" name="Object 3"/>
          <p:cNvGraphicFramePr>
            <a:graphicFrameLocks noChangeAspect="1"/>
          </p:cNvGraphicFramePr>
          <p:nvPr>
            <p:extLst>
              <p:ext uri="{D42A27DB-BD31-4B8C-83A1-F6EECF244321}">
                <p14:modId xmlns:p14="http://schemas.microsoft.com/office/powerpoint/2010/main" val="4240989869"/>
              </p:ext>
            </p:extLst>
          </p:nvPr>
        </p:nvGraphicFramePr>
        <p:xfrm>
          <a:off x="969396" y="1270441"/>
          <a:ext cx="1833394" cy="812498"/>
        </p:xfrm>
        <a:graphic>
          <a:graphicData uri="http://schemas.openxmlformats.org/presentationml/2006/ole">
            <mc:AlternateContent xmlns:mc="http://schemas.openxmlformats.org/markup-compatibility/2006">
              <mc:Choice xmlns:v="urn:schemas-microsoft-com:vml" Requires="v">
                <p:oleObj name="Equation" r:id="rId5" imgW="1193760" imgH="520560" progId="Equation.DSMT4">
                  <p:embed/>
                </p:oleObj>
              </mc:Choice>
              <mc:Fallback>
                <p:oleObj name="Equation" r:id="rId5" imgW="1193760" imgH="520560" progId="Equation.DSMT4">
                  <p:embed/>
                  <p:pic>
                    <p:nvPicPr>
                      <p:cNvPr id="16388"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9396" y="1270441"/>
                        <a:ext cx="1833394" cy="812498"/>
                      </a:xfrm>
                      <a:prstGeom prst="rect">
                        <a:avLst/>
                      </a:prstGeom>
                      <a:noFill/>
                      <a:ln>
                        <a:noFill/>
                      </a:ln>
                      <a:effectLst/>
                    </p:spPr>
                  </p:pic>
                </p:oleObj>
              </mc:Fallback>
            </mc:AlternateContent>
          </a:graphicData>
        </a:graphic>
      </p:graphicFrame>
      <p:sp>
        <p:nvSpPr>
          <p:cNvPr id="16389" name="Text Box 5" descr="水滴"/>
          <p:cNvSpPr txBox="1">
            <a:spLocks noChangeArrowheads="1"/>
          </p:cNvSpPr>
          <p:nvPr/>
        </p:nvSpPr>
        <p:spPr bwMode="auto">
          <a:xfrm>
            <a:off x="7082194" y="1410606"/>
            <a:ext cx="19447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en-US" altLang="zh-CN" sz="2400" dirty="0">
                <a:solidFill>
                  <a:srgbClr val="000000"/>
                </a:solidFill>
              </a:rPr>
              <a:t>(</a:t>
            </a:r>
            <a:r>
              <a:rPr lang="en-US" altLang="zh-CN" sz="2400" i="1" dirty="0">
                <a:solidFill>
                  <a:srgbClr val="000000"/>
                </a:solidFill>
              </a:rPr>
              <a:t>D</a:t>
            </a:r>
            <a:r>
              <a:rPr lang="en-US" altLang="zh-CN" sz="2400" dirty="0">
                <a:solidFill>
                  <a:srgbClr val="000000"/>
                </a:solidFill>
              </a:rPr>
              <a:t>(</a:t>
            </a:r>
            <a:r>
              <a:rPr lang="en-US" altLang="zh-CN" sz="2400" i="1" dirty="0">
                <a:solidFill>
                  <a:srgbClr val="000000"/>
                </a:solidFill>
              </a:rPr>
              <a:t>X</a:t>
            </a:r>
            <a:r>
              <a:rPr lang="en-US" altLang="zh-CN" sz="2400" dirty="0">
                <a:solidFill>
                  <a:srgbClr val="000000"/>
                </a:solidFill>
              </a:rPr>
              <a:t>,</a:t>
            </a:r>
            <a:r>
              <a:rPr lang="en-US" altLang="zh-CN" sz="2400" i="1" dirty="0">
                <a:solidFill>
                  <a:srgbClr val="000000"/>
                </a:solidFill>
              </a:rPr>
              <a:t>D</a:t>
            </a:r>
            <a:r>
              <a:rPr lang="en-US" altLang="zh-CN" sz="2400" dirty="0">
                <a:solidFill>
                  <a:srgbClr val="000000"/>
                </a:solidFill>
              </a:rPr>
              <a:t>(</a:t>
            </a:r>
            <a:r>
              <a:rPr lang="en-US" altLang="zh-CN" sz="2400" i="1" dirty="0">
                <a:solidFill>
                  <a:srgbClr val="000000"/>
                </a:solidFill>
              </a:rPr>
              <a:t>Y</a:t>
            </a:r>
            <a:r>
              <a:rPr lang="en-US" altLang="zh-CN" sz="2400" dirty="0">
                <a:solidFill>
                  <a:srgbClr val="000000"/>
                </a:solidFill>
              </a:rPr>
              <a:t>)&gt;0)</a:t>
            </a:r>
            <a:endParaRPr lang="zh-CN" altLang="en-US" sz="2400" dirty="0">
              <a:solidFill>
                <a:srgbClr val="000000"/>
              </a:solidFill>
            </a:endParaRPr>
          </a:p>
        </p:txBody>
      </p:sp>
      <p:graphicFrame>
        <p:nvGraphicFramePr>
          <p:cNvPr id="16390" name="Object 4"/>
          <p:cNvGraphicFramePr>
            <a:graphicFrameLocks noChangeAspect="1"/>
          </p:cNvGraphicFramePr>
          <p:nvPr>
            <p:extLst>
              <p:ext uri="{D42A27DB-BD31-4B8C-83A1-F6EECF244321}">
                <p14:modId xmlns:p14="http://schemas.microsoft.com/office/powerpoint/2010/main" val="1252367253"/>
              </p:ext>
            </p:extLst>
          </p:nvPr>
        </p:nvGraphicFramePr>
        <p:xfrm>
          <a:off x="2810492" y="1289667"/>
          <a:ext cx="2814595" cy="774045"/>
        </p:xfrm>
        <a:graphic>
          <a:graphicData uri="http://schemas.openxmlformats.org/presentationml/2006/ole">
            <mc:AlternateContent xmlns:mc="http://schemas.openxmlformats.org/markup-compatibility/2006">
              <mc:Choice xmlns:v="urn:schemas-microsoft-com:vml" Requires="v">
                <p:oleObj name="Equation" r:id="rId7" imgW="1866600" imgH="583920" progId="Equation.DSMT4">
                  <p:embed/>
                </p:oleObj>
              </mc:Choice>
              <mc:Fallback>
                <p:oleObj name="Equation" r:id="rId7" imgW="1866600" imgH="583920" progId="Equation.DSMT4">
                  <p:embed/>
                  <p:pic>
                    <p:nvPicPr>
                      <p:cNvPr id="1639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0492" y="1289667"/>
                        <a:ext cx="2814595" cy="774045"/>
                      </a:xfrm>
                      <a:prstGeom prst="rect">
                        <a:avLst/>
                      </a:prstGeom>
                      <a:noFill/>
                      <a:ln>
                        <a:noFill/>
                      </a:ln>
                      <a:effectLst/>
                    </p:spPr>
                  </p:pic>
                </p:oleObj>
              </mc:Fallback>
            </mc:AlternateContent>
          </a:graphicData>
        </a:graphic>
      </p:graphicFrame>
      <p:graphicFrame>
        <p:nvGraphicFramePr>
          <p:cNvPr id="16391" name="Object 5"/>
          <p:cNvGraphicFramePr>
            <a:graphicFrameLocks noChangeAspect="1"/>
          </p:cNvGraphicFramePr>
          <p:nvPr>
            <p:extLst>
              <p:ext uri="{D42A27DB-BD31-4B8C-83A1-F6EECF244321}">
                <p14:modId xmlns:p14="http://schemas.microsoft.com/office/powerpoint/2010/main" val="152418447"/>
              </p:ext>
            </p:extLst>
          </p:nvPr>
        </p:nvGraphicFramePr>
        <p:xfrm>
          <a:off x="5605208" y="1447359"/>
          <a:ext cx="1522040" cy="473854"/>
        </p:xfrm>
        <a:graphic>
          <a:graphicData uri="http://schemas.openxmlformats.org/presentationml/2006/ole">
            <mc:AlternateContent xmlns:mc="http://schemas.openxmlformats.org/markup-compatibility/2006">
              <mc:Choice xmlns:v="urn:schemas-microsoft-com:vml" Requires="v">
                <p:oleObj name="Equation" r:id="rId9" imgW="952200" imgH="279360" progId="Equation.DSMT4">
                  <p:embed/>
                </p:oleObj>
              </mc:Choice>
              <mc:Fallback>
                <p:oleObj name="Equation" r:id="rId9" imgW="952200" imgH="279360" progId="Equation.DSMT4">
                  <p:embed/>
                  <p:pic>
                    <p:nvPicPr>
                      <p:cNvPr id="16391"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05208" y="1447359"/>
                        <a:ext cx="1522040" cy="473854"/>
                      </a:xfrm>
                      <a:prstGeom prst="rect">
                        <a:avLst/>
                      </a:prstGeom>
                      <a:noFill/>
                      <a:ln>
                        <a:noFill/>
                      </a:ln>
                      <a:effectLst/>
                    </p:spPr>
                  </p:pic>
                </p:oleObj>
              </mc:Fallback>
            </mc:AlternateContent>
          </a:graphicData>
        </a:graphic>
      </p:graphicFrame>
      <p:sp>
        <p:nvSpPr>
          <p:cNvPr id="16392" name="Text Box 8" descr="水滴"/>
          <p:cNvSpPr txBox="1">
            <a:spLocks noChangeArrowheads="1"/>
          </p:cNvSpPr>
          <p:nvPr/>
        </p:nvSpPr>
        <p:spPr bwMode="auto">
          <a:xfrm>
            <a:off x="1109379" y="2445735"/>
            <a:ext cx="1870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a:solidFill>
                  <a:srgbClr val="000000"/>
                </a:solidFill>
              </a:rPr>
              <a:t>1</a:t>
            </a:r>
            <a:r>
              <a:rPr lang="en-US" altLang="zh-CN">
                <a:solidFill>
                  <a:srgbClr val="000000"/>
                </a:solidFill>
              </a:rPr>
              <a:t>) </a:t>
            </a:r>
            <a:r>
              <a:rPr lang="en-US" altLang="zh-CN">
                <a:solidFill>
                  <a:srgbClr val="000000"/>
                </a:solidFill>
                <a:cs typeface="Times New Roman" pitchFamily="18" charset="0"/>
              </a:rPr>
              <a:t>|</a:t>
            </a:r>
            <a:r>
              <a:rPr lang="en-US" altLang="zh-CN" i="1">
                <a:solidFill>
                  <a:srgbClr val="000000"/>
                </a:solidFill>
              </a:rPr>
              <a:t>ρ</a:t>
            </a:r>
            <a:r>
              <a:rPr lang="en-US" altLang="zh-CN">
                <a:solidFill>
                  <a:srgbClr val="000000"/>
                </a:solidFill>
                <a:cs typeface="Times New Roman" pitchFamily="18" charset="0"/>
              </a:rPr>
              <a:t>|</a:t>
            </a:r>
            <a:r>
              <a:rPr lang="en-US" altLang="zh-CN">
                <a:solidFill>
                  <a:srgbClr val="000000"/>
                </a:solidFill>
                <a:cs typeface="Times New Roman" pitchFamily="18" charset="0"/>
                <a:sym typeface="Symbol" pitchFamily="18" charset="2"/>
              </a:rPr>
              <a:t>1</a:t>
            </a:r>
            <a:endParaRPr lang="zh-CN" altLang="en-US">
              <a:solidFill>
                <a:srgbClr val="000000"/>
              </a:solidFill>
            </a:endParaRPr>
          </a:p>
        </p:txBody>
      </p:sp>
      <p:sp>
        <p:nvSpPr>
          <p:cNvPr id="16393" name="Text Box 9" descr="水滴"/>
          <p:cNvSpPr txBox="1">
            <a:spLocks noChangeArrowheads="1"/>
          </p:cNvSpPr>
          <p:nvPr/>
        </p:nvSpPr>
        <p:spPr bwMode="auto">
          <a:xfrm>
            <a:off x="1109379" y="2950560"/>
            <a:ext cx="172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a:solidFill>
                  <a:srgbClr val="000000"/>
                </a:solidFill>
              </a:rPr>
              <a:t>2</a:t>
            </a:r>
            <a:r>
              <a:rPr lang="en-US" altLang="zh-CN">
                <a:solidFill>
                  <a:srgbClr val="000000"/>
                </a:solidFill>
              </a:rPr>
              <a:t>) </a:t>
            </a:r>
            <a:r>
              <a:rPr lang="en-US" altLang="zh-CN">
                <a:solidFill>
                  <a:srgbClr val="000000"/>
                </a:solidFill>
                <a:cs typeface="Times New Roman" pitchFamily="18" charset="0"/>
              </a:rPr>
              <a:t>|</a:t>
            </a:r>
            <a:r>
              <a:rPr lang="en-US" altLang="zh-CN" i="1">
                <a:solidFill>
                  <a:srgbClr val="000000"/>
                </a:solidFill>
              </a:rPr>
              <a:t>ρ</a:t>
            </a:r>
            <a:r>
              <a:rPr lang="en-US" altLang="zh-CN">
                <a:solidFill>
                  <a:srgbClr val="000000"/>
                </a:solidFill>
                <a:cs typeface="Times New Roman" pitchFamily="18" charset="0"/>
              </a:rPr>
              <a:t>|</a:t>
            </a:r>
            <a:r>
              <a:rPr lang="en-US" altLang="zh-CN">
                <a:solidFill>
                  <a:srgbClr val="000000"/>
                </a:solidFill>
                <a:sym typeface="Symbol" pitchFamily="18" charset="2"/>
              </a:rPr>
              <a:t>＝</a:t>
            </a:r>
            <a:r>
              <a:rPr lang="en-US" altLang="zh-CN">
                <a:solidFill>
                  <a:srgbClr val="000000"/>
                </a:solidFill>
                <a:cs typeface="Times New Roman" pitchFamily="18" charset="0"/>
                <a:sym typeface="Symbol" pitchFamily="18" charset="2"/>
              </a:rPr>
              <a:t>1</a:t>
            </a:r>
            <a:endParaRPr lang="zh-CN" altLang="en-US">
              <a:solidFill>
                <a:srgbClr val="000000"/>
              </a:solidFill>
            </a:endParaRPr>
          </a:p>
        </p:txBody>
      </p:sp>
      <p:graphicFrame>
        <p:nvGraphicFramePr>
          <p:cNvPr id="16395" name="Object 6"/>
          <p:cNvGraphicFramePr>
            <a:graphicFrameLocks noChangeAspect="1"/>
          </p:cNvGraphicFramePr>
          <p:nvPr>
            <p:extLst>
              <p:ext uri="{D42A27DB-BD31-4B8C-83A1-F6EECF244321}">
                <p14:modId xmlns:p14="http://schemas.microsoft.com/office/powerpoint/2010/main" val="2283934866"/>
              </p:ext>
            </p:extLst>
          </p:nvPr>
        </p:nvGraphicFramePr>
        <p:xfrm>
          <a:off x="6367179" y="2552098"/>
          <a:ext cx="2376487" cy="469900"/>
        </p:xfrm>
        <a:graphic>
          <a:graphicData uri="http://schemas.openxmlformats.org/presentationml/2006/ole">
            <mc:AlternateContent xmlns:mc="http://schemas.openxmlformats.org/markup-compatibility/2006">
              <mc:Choice xmlns:v="urn:schemas-microsoft-com:vml" Requires="v">
                <p:oleObj name="Equation" r:id="rId11" imgW="1193760" imgH="253800" progId="Equation.DSMT4">
                  <p:embed/>
                </p:oleObj>
              </mc:Choice>
              <mc:Fallback>
                <p:oleObj name="Equation" r:id="rId11" imgW="1193760" imgH="253800" progId="Equation.DSMT4">
                  <p:embed/>
                  <p:pic>
                    <p:nvPicPr>
                      <p:cNvPr id="16395"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67179" y="2552098"/>
                        <a:ext cx="2376487"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6" name="Text Box 12" descr="水滴"/>
          <p:cNvSpPr txBox="1">
            <a:spLocks noChangeArrowheads="1"/>
          </p:cNvSpPr>
          <p:nvPr/>
        </p:nvSpPr>
        <p:spPr bwMode="auto">
          <a:xfrm>
            <a:off x="1109379" y="3467516"/>
            <a:ext cx="50752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dirty="0">
                <a:solidFill>
                  <a:srgbClr val="000000"/>
                </a:solidFill>
              </a:rPr>
              <a:t>3</a:t>
            </a:r>
            <a:r>
              <a:rPr lang="en-US" altLang="zh-CN" dirty="0">
                <a:solidFill>
                  <a:srgbClr val="000000"/>
                </a:solidFill>
              </a:rPr>
              <a:t>)</a:t>
            </a:r>
            <a:r>
              <a:rPr lang="zh-CN" altLang="en-US" dirty="0">
                <a:solidFill>
                  <a:srgbClr val="000000"/>
                </a:solidFill>
              </a:rPr>
              <a:t>若</a:t>
            </a:r>
            <a:r>
              <a:rPr lang="zh-CN" altLang="en-US" i="1" dirty="0">
                <a:solidFill>
                  <a:srgbClr val="000000"/>
                </a:solidFill>
                <a:sym typeface="Symbol" pitchFamily="18" charset="2"/>
              </a:rPr>
              <a:t></a:t>
            </a:r>
            <a:r>
              <a:rPr lang="zh-CN" altLang="en-US" dirty="0">
                <a:solidFill>
                  <a:srgbClr val="000000"/>
                </a:solidFill>
                <a:sym typeface="Symbol" pitchFamily="18" charset="2"/>
              </a:rPr>
              <a:t>＝</a:t>
            </a:r>
            <a:r>
              <a:rPr lang="en-US" altLang="zh-CN" i="1" dirty="0">
                <a:solidFill>
                  <a:srgbClr val="000000"/>
                </a:solidFill>
                <a:sym typeface="Symbol" pitchFamily="18" charset="2"/>
              </a:rPr>
              <a:t>a </a:t>
            </a:r>
            <a:r>
              <a:rPr lang="en-US" altLang="zh-CN" baseline="-25000" dirty="0">
                <a:solidFill>
                  <a:srgbClr val="000000"/>
                </a:solidFill>
                <a:sym typeface="Symbol" pitchFamily="18" charset="2"/>
              </a:rPr>
              <a:t>1</a:t>
            </a:r>
            <a:r>
              <a:rPr lang="en-US" altLang="zh-CN" i="1" dirty="0">
                <a:solidFill>
                  <a:srgbClr val="000000"/>
                </a:solidFill>
                <a:sym typeface="Symbol" pitchFamily="18" charset="2"/>
              </a:rPr>
              <a:t>X+b</a:t>
            </a:r>
            <a:r>
              <a:rPr lang="en-US" altLang="zh-CN" baseline="-25000" dirty="0">
                <a:solidFill>
                  <a:srgbClr val="000000"/>
                </a:solidFill>
                <a:sym typeface="Symbol" pitchFamily="18" charset="2"/>
              </a:rPr>
              <a:t>1</a:t>
            </a:r>
            <a:r>
              <a:rPr lang="en-US" altLang="zh-CN" i="1" baseline="-25000" dirty="0">
                <a:solidFill>
                  <a:srgbClr val="000000"/>
                </a:solidFill>
                <a:sym typeface="Symbol" pitchFamily="18" charset="2"/>
              </a:rPr>
              <a:t> </a:t>
            </a:r>
            <a:r>
              <a:rPr lang="en-US" altLang="zh-CN" i="1" dirty="0">
                <a:solidFill>
                  <a:srgbClr val="000000"/>
                </a:solidFill>
                <a:sym typeface="Symbol" pitchFamily="18" charset="2"/>
              </a:rPr>
              <a:t>,</a:t>
            </a:r>
            <a:r>
              <a:rPr lang="en-US" altLang="zh-CN" i="1" baseline="-25000" dirty="0">
                <a:solidFill>
                  <a:srgbClr val="000000"/>
                </a:solidFill>
                <a:sym typeface="Symbol" pitchFamily="18" charset="2"/>
              </a:rPr>
              <a:t> </a:t>
            </a:r>
            <a:r>
              <a:rPr lang="en-US" altLang="zh-CN" i="1" dirty="0">
                <a:solidFill>
                  <a:srgbClr val="000000"/>
                </a:solidFill>
                <a:sym typeface="Symbol" pitchFamily="18" charset="2"/>
              </a:rPr>
              <a:t></a:t>
            </a:r>
            <a:r>
              <a:rPr lang="en-US" altLang="zh-CN" dirty="0">
                <a:solidFill>
                  <a:srgbClr val="000000"/>
                </a:solidFill>
                <a:sym typeface="Symbol" pitchFamily="18" charset="2"/>
              </a:rPr>
              <a:t>= </a:t>
            </a:r>
            <a:r>
              <a:rPr lang="en-US" altLang="zh-CN" i="1" dirty="0">
                <a:solidFill>
                  <a:srgbClr val="000000"/>
                </a:solidFill>
                <a:sym typeface="Symbol" pitchFamily="18" charset="2"/>
              </a:rPr>
              <a:t>a </a:t>
            </a:r>
            <a:r>
              <a:rPr lang="en-US" altLang="zh-CN" baseline="-25000" dirty="0">
                <a:solidFill>
                  <a:srgbClr val="000000"/>
                </a:solidFill>
                <a:sym typeface="Symbol" pitchFamily="18" charset="2"/>
              </a:rPr>
              <a:t>2</a:t>
            </a:r>
            <a:r>
              <a:rPr lang="en-US" altLang="zh-CN" i="1" dirty="0">
                <a:solidFill>
                  <a:srgbClr val="000000"/>
                </a:solidFill>
                <a:sym typeface="Symbol" pitchFamily="18" charset="2"/>
              </a:rPr>
              <a:t>Y+b</a:t>
            </a:r>
            <a:r>
              <a:rPr lang="en-US" altLang="zh-CN" baseline="-25000" dirty="0">
                <a:solidFill>
                  <a:srgbClr val="000000"/>
                </a:solidFill>
                <a:sym typeface="Symbol" pitchFamily="18" charset="2"/>
              </a:rPr>
              <a:t>2</a:t>
            </a:r>
            <a:r>
              <a:rPr lang="zh-CN" altLang="en-US" dirty="0">
                <a:solidFill>
                  <a:srgbClr val="000000"/>
                </a:solidFill>
                <a:sym typeface="Symbol" pitchFamily="18" charset="2"/>
              </a:rPr>
              <a:t>则</a:t>
            </a:r>
            <a:r>
              <a:rPr lang="zh-CN" altLang="en-US" i="1" baseline="-25000" dirty="0">
                <a:solidFill>
                  <a:srgbClr val="000000"/>
                </a:solidFill>
                <a:sym typeface="Symbol" pitchFamily="18" charset="2"/>
              </a:rPr>
              <a:t> </a:t>
            </a:r>
          </a:p>
        </p:txBody>
      </p:sp>
      <mc:AlternateContent xmlns:mc="http://schemas.openxmlformats.org/markup-compatibility/2006" xmlns:a14="http://schemas.microsoft.com/office/drawing/2010/main">
        <mc:Choice Requires="a14">
          <p:sp>
            <p:nvSpPr>
              <p:cNvPr id="16397" name="Object 7"/>
              <p:cNvSpPr txBox="1"/>
              <p:nvPr/>
            </p:nvSpPr>
            <p:spPr bwMode="auto">
              <a:xfrm>
                <a:off x="3346260" y="3041024"/>
                <a:ext cx="1872655" cy="42468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zh-CN" altLang="en-US" sz="1800" i="1">
                          <a:solidFill>
                            <a:srgbClr val="000000"/>
                          </a:solidFill>
                          <a:latin typeface="Cambria Math" panose="02040503050406030204" pitchFamily="18" charset="0"/>
                        </a:rPr>
                        <m:t>𝑌</m:t>
                      </m:r>
                      <m:r>
                        <a:rPr lang="zh-CN" altLang="en-US"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𝛼</m:t>
                      </m:r>
                      <m:r>
                        <a:rPr lang="zh-CN" altLang="en-US" sz="1800" i="1">
                          <a:solidFill>
                            <a:srgbClr val="000000"/>
                          </a:solidFill>
                          <a:latin typeface="Cambria Math" panose="02040503050406030204" pitchFamily="18" charset="0"/>
                        </a:rPr>
                        <m:t>𝑋</m:t>
                      </m:r>
                      <m:r>
                        <a:rPr lang="zh-CN" altLang="en-US" sz="1800" i="1">
                          <a:solidFill>
                            <a:srgbClr val="000000"/>
                          </a:solidFill>
                          <a:latin typeface="Cambria Math" panose="02040503050406030204" pitchFamily="18" charset="0"/>
                        </a:rPr>
                        <m:t>+</m:t>
                      </m:r>
                      <m:r>
                        <a:rPr lang="zh-CN" altLang="en-US" sz="1800" i="1">
                          <a:solidFill>
                            <a:srgbClr val="000000"/>
                          </a:solidFill>
                          <a:latin typeface="Cambria Math" panose="02040503050406030204" pitchFamily="18" charset="0"/>
                        </a:rPr>
                        <m:t>𝛽</m:t>
                      </m:r>
                      <m:r>
                        <m:rPr>
                          <m:nor/>
                        </m:rPr>
                        <a:rPr lang="zh-CN" altLang="en-US" sz="1800" i="0">
                          <a:solidFill>
                            <a:srgbClr val="000000"/>
                          </a:solidFill>
                          <a:latin typeface="Cambria Math" panose="02040503050406030204" pitchFamily="18" charset="0"/>
                        </a:rPr>
                        <m:t>  </m:t>
                      </m:r>
                      <m:r>
                        <m:rPr>
                          <m:nor/>
                        </m:rPr>
                        <a:rPr lang="zh-CN" altLang="en-US" sz="1800" i="0">
                          <a:solidFill>
                            <a:srgbClr val="000000"/>
                          </a:solidFill>
                          <a:latin typeface="Cambria Math" panose="02040503050406030204" pitchFamily="18" charset="0"/>
                        </a:rPr>
                        <m:t>a</m:t>
                      </m:r>
                      <m:r>
                        <m:rPr>
                          <m:nor/>
                        </m:rPr>
                        <a:rPr lang="zh-CN" altLang="en-US" sz="1800" i="0">
                          <a:solidFill>
                            <a:srgbClr val="000000"/>
                          </a:solidFill>
                          <a:latin typeface="Cambria Math" panose="02040503050406030204" pitchFamily="18" charset="0"/>
                        </a:rPr>
                        <m:t>.</m:t>
                      </m:r>
                      <m:r>
                        <m:rPr>
                          <m:nor/>
                        </m:rPr>
                        <a:rPr lang="zh-CN" altLang="en-US" sz="1800" i="0">
                          <a:solidFill>
                            <a:srgbClr val="000000"/>
                          </a:solidFill>
                          <a:latin typeface="Cambria Math" panose="02040503050406030204" pitchFamily="18" charset="0"/>
                        </a:rPr>
                        <m:t>e</m:t>
                      </m:r>
                      <m:r>
                        <m:rPr>
                          <m:nor/>
                        </m:rPr>
                        <a:rPr lang="zh-CN" altLang="en-US" sz="1800" i="0">
                          <a:solidFill>
                            <a:srgbClr val="000000"/>
                          </a:solidFill>
                          <a:latin typeface="Cambria Math" panose="02040503050406030204" pitchFamily="18" charset="0"/>
                        </a:rPr>
                        <m:t>.</m:t>
                      </m:r>
                    </m:oMath>
                  </m:oMathPara>
                </a14:m>
                <a:endParaRPr lang="zh-CN" altLang="en-US" sz="1800" dirty="0"/>
              </a:p>
            </p:txBody>
          </p:sp>
        </mc:Choice>
        <mc:Fallback xmlns="">
          <p:sp>
            <p:nvSpPr>
              <p:cNvPr id="16397" name="Object 7"/>
              <p:cNvSpPr txBox="1">
                <a:spLocks noRot="1" noChangeAspect="1" noMove="1" noResize="1" noEditPoints="1" noAdjustHandles="1" noChangeArrowheads="1" noChangeShapeType="1" noTextEdit="1"/>
              </p:cNvSpPr>
              <p:nvPr/>
            </p:nvSpPr>
            <p:spPr bwMode="auto">
              <a:xfrm>
                <a:off x="3346260" y="3041024"/>
                <a:ext cx="1872655" cy="424680"/>
              </a:xfrm>
              <a:prstGeom prst="rect">
                <a:avLst/>
              </a:prstGeom>
              <a:blipFill>
                <a:blip r:embed="rId13"/>
                <a:stretch>
                  <a:fillRect/>
                </a:stretch>
              </a:blipFill>
              <a:ln>
                <a:noFill/>
              </a:ln>
              <a:effectLst/>
            </p:spPr>
            <p:txBody>
              <a:bodyPr/>
              <a:lstStyle/>
              <a:p>
                <a:r>
                  <a:rPr lang="zh-CN" altLang="en-US">
                    <a:noFill/>
                  </a:rPr>
                  <a:t> </a:t>
                </a:r>
              </a:p>
            </p:txBody>
          </p:sp>
        </mc:Fallback>
      </mc:AlternateContent>
      <p:sp>
        <p:nvSpPr>
          <p:cNvPr id="16398" name="Text Box 14" descr="水滴"/>
          <p:cNvSpPr txBox="1">
            <a:spLocks noChangeArrowheads="1"/>
          </p:cNvSpPr>
          <p:nvPr/>
        </p:nvSpPr>
        <p:spPr bwMode="auto">
          <a:xfrm>
            <a:off x="172754" y="2545748"/>
            <a:ext cx="12969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lnSpc>
                <a:spcPct val="90000"/>
              </a:lnSpc>
            </a:pPr>
            <a:r>
              <a:rPr lang="zh-CN" altLang="en-US">
                <a:solidFill>
                  <a:srgbClr val="000000"/>
                </a:solidFill>
              </a:rPr>
              <a:t>性质</a:t>
            </a:r>
            <a:r>
              <a:rPr lang="en-US" altLang="zh-CN"/>
              <a:t>:</a:t>
            </a:r>
          </a:p>
        </p:txBody>
      </p:sp>
      <p:graphicFrame>
        <p:nvGraphicFramePr>
          <p:cNvPr id="16399" name="Object 8"/>
          <p:cNvGraphicFramePr>
            <a:graphicFrameLocks noChangeAspect="1"/>
          </p:cNvGraphicFramePr>
          <p:nvPr>
            <p:extLst>
              <p:ext uri="{D42A27DB-BD31-4B8C-83A1-F6EECF244321}">
                <p14:modId xmlns:p14="http://schemas.microsoft.com/office/powerpoint/2010/main" val="2004476584"/>
              </p:ext>
            </p:extLst>
          </p:nvPr>
        </p:nvGraphicFramePr>
        <p:xfrm>
          <a:off x="6116409" y="3432259"/>
          <a:ext cx="728663" cy="636588"/>
        </p:xfrm>
        <a:graphic>
          <a:graphicData uri="http://schemas.openxmlformats.org/presentationml/2006/ole">
            <mc:AlternateContent xmlns:mc="http://schemas.openxmlformats.org/markup-compatibility/2006">
              <mc:Choice xmlns:v="urn:schemas-microsoft-com:vml" Requires="v">
                <p:oleObj name="Equation" r:id="rId14" imgW="241200" imgH="241200" progId="Equation.DSMT4">
                  <p:embed/>
                </p:oleObj>
              </mc:Choice>
              <mc:Fallback>
                <p:oleObj name="Equation" r:id="rId14" imgW="241200" imgH="241200" progId="Equation.DSMT4">
                  <p:embed/>
                  <p:pic>
                    <p:nvPicPr>
                      <p:cNvPr id="16399"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16409" y="3432259"/>
                        <a:ext cx="728663"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400" name="Object 9"/>
          <p:cNvGraphicFramePr>
            <a:graphicFrameLocks noChangeAspect="1"/>
          </p:cNvGraphicFramePr>
          <p:nvPr>
            <p:extLst>
              <p:ext uri="{D42A27DB-BD31-4B8C-83A1-F6EECF244321}">
                <p14:modId xmlns:p14="http://schemas.microsoft.com/office/powerpoint/2010/main" val="439261181"/>
              </p:ext>
            </p:extLst>
          </p:nvPr>
        </p:nvGraphicFramePr>
        <p:xfrm>
          <a:off x="6693907" y="3326138"/>
          <a:ext cx="2041525" cy="1090612"/>
        </p:xfrm>
        <a:graphic>
          <a:graphicData uri="http://schemas.openxmlformats.org/presentationml/2006/ole">
            <mc:AlternateContent xmlns:mc="http://schemas.openxmlformats.org/markup-compatibility/2006">
              <mc:Choice xmlns:v="urn:schemas-microsoft-com:vml" Requires="v">
                <p:oleObj name="Equation" r:id="rId16" imgW="749160" imgH="457200" progId="Equation.DSMT4">
                  <p:embed/>
                </p:oleObj>
              </mc:Choice>
              <mc:Fallback>
                <p:oleObj name="Equation" r:id="rId16" imgW="749160" imgH="457200" progId="Equation.DSMT4">
                  <p:embed/>
                  <p:pic>
                    <p:nvPicPr>
                      <p:cNvPr id="1640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693907" y="3326138"/>
                        <a:ext cx="2041525" cy="1090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01" name="Text Box 17" descr="水滴"/>
          <p:cNvSpPr txBox="1">
            <a:spLocks noChangeArrowheads="1"/>
          </p:cNvSpPr>
          <p:nvPr/>
        </p:nvSpPr>
        <p:spPr bwMode="auto">
          <a:xfrm>
            <a:off x="35496" y="4450897"/>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dirty="0">
                <a:solidFill>
                  <a:srgbClr val="990033"/>
                </a:solidFill>
              </a:rPr>
              <a:t>相关系数</a:t>
            </a:r>
            <a:r>
              <a:rPr lang="zh-CN" altLang="en-US" dirty="0">
                <a:solidFill>
                  <a:srgbClr val="000000"/>
                </a:solidFill>
              </a:rPr>
              <a:t>是衡量随机变量之间</a:t>
            </a:r>
            <a:r>
              <a:rPr lang="zh-CN" altLang="en-US" u="sng" dirty="0">
                <a:solidFill>
                  <a:srgbClr val="990033"/>
                </a:solidFill>
              </a:rPr>
              <a:t>线性相关程度</a:t>
            </a:r>
            <a:r>
              <a:rPr lang="zh-CN" altLang="en-US" dirty="0"/>
              <a:t>的</a:t>
            </a:r>
            <a:r>
              <a:rPr lang="zh-CN" altLang="en-US" dirty="0">
                <a:solidFill>
                  <a:srgbClr val="000000"/>
                </a:solidFill>
              </a:rPr>
              <a:t>数字特征</a:t>
            </a:r>
            <a:r>
              <a:rPr lang="en-US" altLang="zh-CN" dirty="0"/>
              <a:t>.</a:t>
            </a:r>
          </a:p>
        </p:txBody>
      </p:sp>
      <p:sp>
        <p:nvSpPr>
          <p:cNvPr id="16402" name="Text Box 18" descr="水滴"/>
          <p:cNvSpPr txBox="1">
            <a:spLocks noChangeArrowheads="1"/>
          </p:cNvSpPr>
          <p:nvPr/>
        </p:nvSpPr>
        <p:spPr bwMode="auto">
          <a:xfrm>
            <a:off x="4050928" y="4961041"/>
            <a:ext cx="2303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en-US" altLang="zh-CN">
                <a:solidFill>
                  <a:srgbClr val="000000"/>
                </a:solidFill>
              </a:rPr>
              <a:t>2)</a:t>
            </a:r>
            <a:r>
              <a:rPr lang="en-US" altLang="zh-CN" i="1">
                <a:solidFill>
                  <a:srgbClr val="000000"/>
                </a:solidFill>
              </a:rPr>
              <a:t>ρ</a:t>
            </a:r>
            <a:r>
              <a:rPr lang="en-US" altLang="zh-CN" i="1" baseline="-25000">
                <a:solidFill>
                  <a:srgbClr val="000000"/>
                </a:solidFill>
              </a:rPr>
              <a:t>XY</a:t>
            </a:r>
            <a:r>
              <a:rPr lang="en-US" altLang="zh-CN">
                <a:solidFill>
                  <a:srgbClr val="000000"/>
                </a:solidFill>
              </a:rPr>
              <a:t>＝－1,</a:t>
            </a:r>
            <a:endParaRPr lang="zh-CN" altLang="en-US" i="1"/>
          </a:p>
        </p:txBody>
      </p:sp>
      <p:sp>
        <p:nvSpPr>
          <p:cNvPr id="16403" name="Text Box 19" descr="水滴"/>
          <p:cNvSpPr txBox="1">
            <a:spLocks noChangeArrowheads="1"/>
          </p:cNvSpPr>
          <p:nvPr/>
        </p:nvSpPr>
        <p:spPr bwMode="auto">
          <a:xfrm>
            <a:off x="147689" y="4970010"/>
            <a:ext cx="2359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dirty="0">
                <a:solidFill>
                  <a:srgbClr val="000000"/>
                </a:solidFill>
              </a:rPr>
              <a:t> 1</a:t>
            </a:r>
            <a:r>
              <a:rPr lang="en-US" altLang="zh-CN" dirty="0">
                <a:solidFill>
                  <a:srgbClr val="000000"/>
                </a:solidFill>
              </a:rPr>
              <a:t>)</a:t>
            </a:r>
            <a:r>
              <a:rPr lang="en-US" altLang="zh-CN" i="1" dirty="0">
                <a:solidFill>
                  <a:srgbClr val="000000"/>
                </a:solidFill>
              </a:rPr>
              <a:t>ρ</a:t>
            </a:r>
            <a:r>
              <a:rPr lang="en-US" altLang="zh-CN" i="1" baseline="-25000" dirty="0">
                <a:solidFill>
                  <a:srgbClr val="000000"/>
                </a:solidFill>
              </a:rPr>
              <a:t>XY</a:t>
            </a:r>
            <a:r>
              <a:rPr lang="en-US" altLang="zh-CN" dirty="0">
                <a:solidFill>
                  <a:srgbClr val="000000"/>
                </a:solidFill>
              </a:rPr>
              <a:t>＝1,</a:t>
            </a:r>
            <a:endParaRPr lang="zh-CN" altLang="en-US" i="1" dirty="0"/>
          </a:p>
        </p:txBody>
      </p:sp>
      <p:sp>
        <p:nvSpPr>
          <p:cNvPr id="16404" name="Text Box 20" descr="水滴"/>
          <p:cNvSpPr txBox="1">
            <a:spLocks noChangeArrowheads="1"/>
          </p:cNvSpPr>
          <p:nvPr/>
        </p:nvSpPr>
        <p:spPr bwMode="auto">
          <a:xfrm>
            <a:off x="229110" y="5463615"/>
            <a:ext cx="2016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en-US" altLang="zh-CN" dirty="0">
                <a:solidFill>
                  <a:srgbClr val="000000"/>
                </a:solidFill>
              </a:rPr>
              <a:t>3)</a:t>
            </a:r>
            <a:r>
              <a:rPr lang="en-US" altLang="zh-CN" i="1" dirty="0">
                <a:solidFill>
                  <a:srgbClr val="000000"/>
                </a:solidFill>
              </a:rPr>
              <a:t>ρ</a:t>
            </a:r>
            <a:r>
              <a:rPr lang="en-US" altLang="zh-CN" i="1" baseline="-25000" dirty="0">
                <a:solidFill>
                  <a:srgbClr val="000000"/>
                </a:solidFill>
              </a:rPr>
              <a:t>XY</a:t>
            </a:r>
            <a:r>
              <a:rPr lang="en-US" altLang="zh-CN" dirty="0">
                <a:solidFill>
                  <a:srgbClr val="000000"/>
                </a:solidFill>
              </a:rPr>
              <a:t>＝0,</a:t>
            </a:r>
            <a:endParaRPr lang="zh-CN" altLang="en-US" i="1" dirty="0"/>
          </a:p>
        </p:txBody>
      </p:sp>
      <p:sp>
        <p:nvSpPr>
          <p:cNvPr id="16405" name="Text Box 21" descr="水滴"/>
          <p:cNvSpPr txBox="1">
            <a:spLocks noChangeArrowheads="1"/>
          </p:cNvSpPr>
          <p:nvPr/>
        </p:nvSpPr>
        <p:spPr bwMode="auto">
          <a:xfrm>
            <a:off x="1961778" y="4961041"/>
            <a:ext cx="23764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en-US" altLang="zh-CN" i="1">
                <a:solidFill>
                  <a:srgbClr val="000000"/>
                </a:solidFill>
              </a:rPr>
              <a:t>X</a:t>
            </a:r>
            <a:r>
              <a:rPr lang="en-US" altLang="zh-CN">
                <a:solidFill>
                  <a:srgbClr val="000000"/>
                </a:solidFill>
              </a:rPr>
              <a:t>, </a:t>
            </a:r>
            <a:r>
              <a:rPr lang="en-US" altLang="zh-CN" i="1">
                <a:solidFill>
                  <a:srgbClr val="000000"/>
                </a:solidFill>
              </a:rPr>
              <a:t>Y</a:t>
            </a:r>
            <a:r>
              <a:rPr lang="en-US" altLang="zh-CN" i="1"/>
              <a:t> </a:t>
            </a:r>
            <a:r>
              <a:rPr lang="zh-CN" altLang="en-US">
                <a:solidFill>
                  <a:srgbClr val="990033"/>
                </a:solidFill>
              </a:rPr>
              <a:t>正相关</a:t>
            </a:r>
            <a:r>
              <a:rPr lang="en-US" altLang="zh-CN">
                <a:solidFill>
                  <a:srgbClr val="000000"/>
                </a:solidFill>
              </a:rPr>
              <a:t>;</a:t>
            </a:r>
            <a:endParaRPr lang="en-US" altLang="zh-CN" i="1">
              <a:solidFill>
                <a:srgbClr val="000000"/>
              </a:solidFill>
            </a:endParaRPr>
          </a:p>
        </p:txBody>
      </p:sp>
      <p:sp>
        <p:nvSpPr>
          <p:cNvPr id="16406" name="Text Box 22" descr="水滴"/>
          <p:cNvSpPr txBox="1">
            <a:spLocks noChangeArrowheads="1"/>
          </p:cNvSpPr>
          <p:nvPr/>
        </p:nvSpPr>
        <p:spPr bwMode="auto">
          <a:xfrm>
            <a:off x="6211515" y="4961041"/>
            <a:ext cx="2320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en-US" altLang="zh-CN" i="1">
                <a:solidFill>
                  <a:srgbClr val="000000"/>
                </a:solidFill>
              </a:rPr>
              <a:t>X</a:t>
            </a:r>
            <a:r>
              <a:rPr lang="en-US" altLang="zh-CN">
                <a:solidFill>
                  <a:srgbClr val="000000"/>
                </a:solidFill>
              </a:rPr>
              <a:t>, </a:t>
            </a:r>
            <a:r>
              <a:rPr lang="en-US" altLang="zh-CN" i="1">
                <a:solidFill>
                  <a:srgbClr val="000000"/>
                </a:solidFill>
              </a:rPr>
              <a:t>Y</a:t>
            </a:r>
            <a:r>
              <a:rPr lang="en-US" altLang="zh-CN" i="1"/>
              <a:t> </a:t>
            </a:r>
            <a:r>
              <a:rPr lang="zh-CN" altLang="en-US">
                <a:solidFill>
                  <a:srgbClr val="990033"/>
                </a:solidFill>
              </a:rPr>
              <a:t>负相关</a:t>
            </a:r>
            <a:r>
              <a:rPr lang="en-US" altLang="zh-CN">
                <a:solidFill>
                  <a:srgbClr val="000000"/>
                </a:solidFill>
              </a:rPr>
              <a:t>;</a:t>
            </a:r>
            <a:endParaRPr lang="en-US" altLang="zh-CN" i="1">
              <a:solidFill>
                <a:srgbClr val="000000"/>
              </a:solidFill>
            </a:endParaRPr>
          </a:p>
        </p:txBody>
      </p:sp>
      <p:sp>
        <p:nvSpPr>
          <p:cNvPr id="16407" name="Text Box 23" descr="水滴"/>
          <p:cNvSpPr txBox="1">
            <a:spLocks noChangeArrowheads="1"/>
          </p:cNvSpPr>
          <p:nvPr/>
        </p:nvSpPr>
        <p:spPr bwMode="auto">
          <a:xfrm>
            <a:off x="1908300" y="5445676"/>
            <a:ext cx="30241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en-US" altLang="zh-CN" i="1">
                <a:solidFill>
                  <a:srgbClr val="000000"/>
                </a:solidFill>
              </a:rPr>
              <a:t>X</a:t>
            </a:r>
            <a:r>
              <a:rPr lang="en-US" altLang="zh-CN">
                <a:solidFill>
                  <a:srgbClr val="000000"/>
                </a:solidFill>
              </a:rPr>
              <a:t>, </a:t>
            </a:r>
            <a:r>
              <a:rPr lang="en-US" altLang="zh-CN" i="1">
                <a:solidFill>
                  <a:srgbClr val="000000"/>
                </a:solidFill>
              </a:rPr>
              <a:t>Y</a:t>
            </a:r>
            <a:r>
              <a:rPr lang="en-US" altLang="zh-CN" i="1"/>
              <a:t> </a:t>
            </a:r>
            <a:r>
              <a:rPr lang="zh-CN" altLang="en-US">
                <a:solidFill>
                  <a:srgbClr val="990033"/>
                </a:solidFill>
              </a:rPr>
              <a:t>不相关</a:t>
            </a:r>
            <a:endParaRPr lang="en-US" altLang="zh-CN" i="1"/>
          </a:p>
        </p:txBody>
      </p:sp>
      <p:sp>
        <p:nvSpPr>
          <p:cNvPr id="16408" name="Text Box 24" descr="水滴"/>
          <p:cNvSpPr txBox="1">
            <a:spLocks noChangeArrowheads="1"/>
          </p:cNvSpPr>
          <p:nvPr/>
        </p:nvSpPr>
        <p:spPr bwMode="auto">
          <a:xfrm>
            <a:off x="53919" y="6080244"/>
            <a:ext cx="48061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sz="2400" i="1" dirty="0">
                <a:solidFill>
                  <a:srgbClr val="000000"/>
                </a:solidFill>
              </a:rPr>
              <a:t>特别地</a:t>
            </a:r>
            <a:r>
              <a:rPr lang="en-US" altLang="zh-CN" sz="2400" i="1" dirty="0">
                <a:solidFill>
                  <a:srgbClr val="000000"/>
                </a:solidFill>
              </a:rPr>
              <a:t>: X</a:t>
            </a:r>
            <a:r>
              <a:rPr lang="en-US" altLang="zh-CN" sz="2400" dirty="0">
                <a:solidFill>
                  <a:srgbClr val="000000"/>
                </a:solidFill>
              </a:rPr>
              <a:t>,</a:t>
            </a:r>
            <a:r>
              <a:rPr lang="en-US" altLang="zh-CN" sz="2400" i="1" dirty="0">
                <a:solidFill>
                  <a:srgbClr val="000000"/>
                </a:solidFill>
              </a:rPr>
              <a:t>Y</a:t>
            </a:r>
            <a:r>
              <a:rPr lang="zh-CN" altLang="en-US" sz="2400" dirty="0">
                <a:solidFill>
                  <a:srgbClr val="990033"/>
                </a:solidFill>
              </a:rPr>
              <a:t>相互独立            </a:t>
            </a:r>
            <a:r>
              <a:rPr lang="en-US" altLang="zh-CN" sz="2400" i="1" dirty="0">
                <a:solidFill>
                  <a:srgbClr val="990033"/>
                </a:solidFill>
                <a:cs typeface="Times New Roman" pitchFamily="18" charset="0"/>
              </a:rPr>
              <a:t>ρ</a:t>
            </a:r>
            <a:r>
              <a:rPr lang="en-US" altLang="zh-CN" sz="2400" dirty="0">
                <a:solidFill>
                  <a:srgbClr val="990033"/>
                </a:solidFill>
              </a:rPr>
              <a:t>＝0</a:t>
            </a:r>
            <a:r>
              <a:rPr lang="zh-CN" altLang="en-US" sz="2400" dirty="0"/>
              <a:t>   </a:t>
            </a:r>
          </a:p>
        </p:txBody>
      </p:sp>
      <p:sp>
        <p:nvSpPr>
          <p:cNvPr id="16410" name="Line 26"/>
          <p:cNvSpPr>
            <a:spLocks noChangeShapeType="1"/>
          </p:cNvSpPr>
          <p:nvPr/>
        </p:nvSpPr>
        <p:spPr bwMode="auto">
          <a:xfrm>
            <a:off x="3996110" y="5663708"/>
            <a:ext cx="936625" cy="0"/>
          </a:xfrm>
          <a:prstGeom prst="line">
            <a:avLst/>
          </a:prstGeom>
          <a:noFill/>
          <a:ln w="381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11" name="Line 27"/>
          <p:cNvSpPr>
            <a:spLocks noChangeShapeType="1"/>
          </p:cNvSpPr>
          <p:nvPr/>
        </p:nvSpPr>
        <p:spPr bwMode="auto">
          <a:xfrm flipH="1">
            <a:off x="3924672" y="5882461"/>
            <a:ext cx="1008063" cy="0"/>
          </a:xfrm>
          <a:prstGeom prst="line">
            <a:avLst/>
          </a:prstGeom>
          <a:noFill/>
          <a:ln w="3810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12" name="Line 28"/>
          <p:cNvSpPr>
            <a:spLocks noChangeShapeType="1"/>
          </p:cNvSpPr>
          <p:nvPr/>
        </p:nvSpPr>
        <p:spPr bwMode="auto">
          <a:xfrm>
            <a:off x="4285035" y="5522421"/>
            <a:ext cx="215900" cy="215900"/>
          </a:xfrm>
          <a:prstGeom prst="line">
            <a:avLst/>
          </a:prstGeom>
          <a:noFill/>
          <a:ln w="57150">
            <a:solidFill>
              <a:srgbClr val="FF0000"/>
            </a:solidFill>
            <a:miter lim="800000"/>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6413" name="Text Box 29" descr="水滴"/>
          <p:cNvSpPr txBox="1">
            <a:spLocks noChangeArrowheads="1"/>
          </p:cNvSpPr>
          <p:nvPr/>
        </p:nvSpPr>
        <p:spPr bwMode="auto">
          <a:xfrm>
            <a:off x="4915325" y="5333831"/>
            <a:ext cx="489585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lnSpc>
                <a:spcPct val="140000"/>
              </a:lnSpc>
            </a:pPr>
            <a:r>
              <a:rPr lang="zh-CN" altLang="en-US" dirty="0">
                <a:solidFill>
                  <a:srgbClr val="000000"/>
                </a:solidFill>
              </a:rPr>
              <a:t>随机变量</a:t>
            </a:r>
            <a:r>
              <a:rPr lang="en-US" altLang="zh-CN" i="1" dirty="0">
                <a:solidFill>
                  <a:srgbClr val="000000"/>
                </a:solidFill>
              </a:rPr>
              <a:t>X </a:t>
            </a:r>
            <a:r>
              <a:rPr lang="zh-CN" altLang="en-US" dirty="0">
                <a:solidFill>
                  <a:srgbClr val="000000"/>
                </a:solidFill>
              </a:rPr>
              <a:t>与</a:t>
            </a:r>
            <a:r>
              <a:rPr lang="en-US" altLang="zh-CN" i="1" dirty="0">
                <a:solidFill>
                  <a:srgbClr val="000000"/>
                </a:solidFill>
              </a:rPr>
              <a:t>Y </a:t>
            </a:r>
            <a:r>
              <a:rPr lang="zh-CN" altLang="en-US" dirty="0">
                <a:solidFill>
                  <a:srgbClr val="000000"/>
                </a:solidFill>
              </a:rPr>
              <a:t>相互独立</a:t>
            </a:r>
            <a:r>
              <a:rPr lang="en-US" altLang="zh-CN" dirty="0">
                <a:solidFill>
                  <a:srgbClr val="000000"/>
                </a:solidFill>
              </a:rPr>
              <a:t>.</a:t>
            </a:r>
          </a:p>
        </p:txBody>
      </p:sp>
      <p:sp>
        <p:nvSpPr>
          <p:cNvPr id="16414" name="Text Box 30" descr="水滴"/>
          <p:cNvSpPr txBox="1">
            <a:spLocks noChangeArrowheads="1"/>
          </p:cNvSpPr>
          <p:nvPr/>
        </p:nvSpPr>
        <p:spPr bwMode="auto">
          <a:xfrm>
            <a:off x="4442174" y="6078240"/>
            <a:ext cx="2736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en-US" altLang="zh-CN" dirty="0">
                <a:solidFill>
                  <a:srgbClr val="000000"/>
                </a:solidFill>
              </a:rPr>
              <a:t>(</a:t>
            </a:r>
            <a:r>
              <a:rPr lang="zh-CN" altLang="en-US" dirty="0">
                <a:solidFill>
                  <a:srgbClr val="000000"/>
                </a:solidFill>
              </a:rPr>
              <a:t>二维正态分布</a:t>
            </a:r>
            <a:r>
              <a:rPr lang="en-US" altLang="zh-CN" dirty="0">
                <a:solidFill>
                  <a:srgbClr val="000000"/>
                </a:solidFill>
              </a:rPr>
              <a:t>)</a:t>
            </a:r>
          </a:p>
        </p:txBody>
      </p:sp>
      <p:sp>
        <p:nvSpPr>
          <p:cNvPr id="16415" name="Text Box 31" descr="水滴"/>
          <p:cNvSpPr txBox="1">
            <a:spLocks noChangeArrowheads="1"/>
          </p:cNvSpPr>
          <p:nvPr/>
        </p:nvSpPr>
        <p:spPr bwMode="auto">
          <a:xfrm>
            <a:off x="352377" y="2054593"/>
            <a:ext cx="8114602" cy="424732"/>
          </a:xfrm>
          <a:prstGeom prst="rect">
            <a:avLst/>
          </a:prstGeom>
          <a:solidFill>
            <a:srgbClr val="FFC000">
              <a:alpha val="13000"/>
            </a:srgbClr>
          </a:solidFill>
          <a:ln>
            <a:noFill/>
          </a:ln>
        </p:spPr>
        <p:txBody>
          <a:bodyPr wrap="square">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lnSpc>
                <a:spcPct val="90000"/>
              </a:lnSpc>
            </a:pPr>
            <a:r>
              <a:rPr lang="zh-CN" altLang="en-US" sz="2400" dirty="0">
                <a:solidFill>
                  <a:srgbClr val="000000"/>
                </a:solidFill>
              </a:rPr>
              <a:t>相关系数</a:t>
            </a:r>
            <a:r>
              <a:rPr lang="en-US" altLang="zh-CN" sz="2400" dirty="0">
                <a:solidFill>
                  <a:srgbClr val="000000"/>
                </a:solidFill>
              </a:rPr>
              <a:t>:</a:t>
            </a:r>
            <a:r>
              <a:rPr lang="zh-CN" altLang="en-US" sz="2400" dirty="0">
                <a:solidFill>
                  <a:srgbClr val="000000"/>
                </a:solidFill>
              </a:rPr>
              <a:t>更好地反映</a:t>
            </a:r>
            <a:r>
              <a:rPr lang="en-US" altLang="zh-CN" sz="2400" i="1" dirty="0">
                <a:solidFill>
                  <a:srgbClr val="000000"/>
                </a:solidFill>
              </a:rPr>
              <a:t>X,Y</a:t>
            </a:r>
            <a:r>
              <a:rPr lang="zh-CN" altLang="en-US" sz="2400" dirty="0">
                <a:solidFill>
                  <a:srgbClr val="000000"/>
                </a:solidFill>
              </a:rPr>
              <a:t>之间的关系</a:t>
            </a:r>
            <a:r>
              <a:rPr lang="en-US" altLang="zh-CN" sz="2400" dirty="0">
                <a:solidFill>
                  <a:srgbClr val="000000"/>
                </a:solidFill>
              </a:rPr>
              <a:t>,</a:t>
            </a:r>
            <a:r>
              <a:rPr lang="zh-CN" altLang="en-US" sz="2400" dirty="0">
                <a:solidFill>
                  <a:srgbClr val="000000"/>
                </a:solidFill>
              </a:rPr>
              <a:t>不受所用单位的影响</a:t>
            </a:r>
            <a:r>
              <a:rPr lang="en-US" altLang="zh-CN" sz="2400" dirty="0">
                <a:solidFill>
                  <a:srgbClr val="000000"/>
                </a:solidFill>
              </a:rPr>
              <a:t>.</a:t>
            </a:r>
          </a:p>
        </p:txBody>
      </p:sp>
      <p:graphicFrame>
        <p:nvGraphicFramePr>
          <p:cNvPr id="17" name="Object 1028"/>
          <p:cNvGraphicFramePr>
            <a:graphicFrameLocks noChangeAspect="1"/>
          </p:cNvGraphicFramePr>
          <p:nvPr>
            <p:extLst>
              <p:ext uri="{D42A27DB-BD31-4B8C-83A1-F6EECF244321}">
                <p14:modId xmlns:p14="http://schemas.microsoft.com/office/powerpoint/2010/main" val="171196315"/>
              </p:ext>
            </p:extLst>
          </p:nvPr>
        </p:nvGraphicFramePr>
        <p:xfrm>
          <a:off x="2406366" y="2477545"/>
          <a:ext cx="3707606" cy="473015"/>
        </p:xfrm>
        <a:graphic>
          <a:graphicData uri="http://schemas.openxmlformats.org/presentationml/2006/ole">
            <mc:AlternateContent xmlns:mc="http://schemas.openxmlformats.org/markup-compatibility/2006">
              <mc:Choice xmlns:v="urn:schemas-microsoft-com:vml" Requires="v">
                <p:oleObj name="Equation" r:id="rId18" imgW="3136680" imgH="279360" progId="Equation.DSMT4">
                  <p:embed/>
                </p:oleObj>
              </mc:Choice>
              <mc:Fallback>
                <p:oleObj name="Equation" r:id="rId18" imgW="3136680" imgH="279360" progId="Equation.DSMT4">
                  <p:embed/>
                  <p:pic>
                    <p:nvPicPr>
                      <p:cNvPr id="17" name="Object 102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06366" y="2477545"/>
                        <a:ext cx="3707606" cy="473015"/>
                      </a:xfrm>
                      <a:prstGeom prst="rect">
                        <a:avLst/>
                      </a:prstGeom>
                      <a:solidFill>
                        <a:schemeClr val="accent2">
                          <a:lumMod val="20000"/>
                          <a:lumOff val="80000"/>
                        </a:schemeClr>
                      </a:solidFill>
                      <a:ln>
                        <a:noFill/>
                      </a:ln>
                      <a:effectLst/>
                    </p:spPr>
                  </p:pic>
                </p:oleObj>
              </mc:Fallback>
            </mc:AlternateContent>
          </a:graphicData>
        </a:graphic>
      </p:graphicFrame>
      <p:sp>
        <p:nvSpPr>
          <p:cNvPr id="2" name="Text Box 4">
            <a:extLst>
              <a:ext uri="{FF2B5EF4-FFF2-40B4-BE49-F238E27FC236}">
                <a16:creationId xmlns:a16="http://schemas.microsoft.com/office/drawing/2014/main" id="{AB67C4FB-F616-0A20-8B37-4AE3AA61E0FD}"/>
              </a:ext>
            </a:extLst>
          </p:cNvPr>
          <p:cNvSpPr txBox="1">
            <a:spLocks noChangeArrowheads="1"/>
          </p:cNvSpPr>
          <p:nvPr/>
        </p:nvSpPr>
        <p:spPr bwMode="auto">
          <a:xfrm>
            <a:off x="161528" y="118361"/>
            <a:ext cx="8496300" cy="504825"/>
          </a:xfrm>
          <a:prstGeom prst="rect">
            <a:avLst/>
          </a:prstGeom>
          <a:solidFill>
            <a:srgbClr val="FFFF00"/>
          </a:solidFill>
          <a:ln w="28575">
            <a:solidFill>
              <a:schemeClr val="tx1"/>
            </a:solidFill>
            <a:miter lim="800000"/>
            <a:headEnd/>
            <a:tailEnd/>
          </a:ln>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lnSpc>
                <a:spcPct val="90000"/>
              </a:lnSpc>
            </a:pPr>
            <a:r>
              <a:rPr lang="zh-CN" altLang="en-US">
                <a:solidFill>
                  <a:srgbClr val="000000"/>
                </a:solidFill>
              </a:rPr>
              <a:t>两个随机变量间关系的数字特征</a:t>
            </a:r>
            <a:r>
              <a:rPr lang="en-US" altLang="zh-CN">
                <a:solidFill>
                  <a:srgbClr val="000000"/>
                </a:solidFill>
              </a:rPr>
              <a:t>: </a:t>
            </a:r>
            <a:r>
              <a:rPr lang="zh-CN" altLang="en-US">
                <a:solidFill>
                  <a:srgbClr val="000099"/>
                </a:solidFill>
              </a:rPr>
              <a:t>协方差和相关系数</a:t>
            </a:r>
          </a:p>
        </p:txBody>
      </p:sp>
      <p:sp>
        <p:nvSpPr>
          <p:cNvPr id="3" name="Text Box 19">
            <a:extLst>
              <a:ext uri="{FF2B5EF4-FFF2-40B4-BE49-F238E27FC236}">
                <a16:creationId xmlns:a16="http://schemas.microsoft.com/office/drawing/2014/main" id="{F7FB121E-F6B4-164C-0DC0-71D8BB0D252B}"/>
              </a:ext>
            </a:extLst>
          </p:cNvPr>
          <p:cNvSpPr txBox="1">
            <a:spLocks noChangeArrowheads="1"/>
          </p:cNvSpPr>
          <p:nvPr/>
        </p:nvSpPr>
        <p:spPr bwMode="auto">
          <a:xfrm>
            <a:off x="791865" y="4047455"/>
            <a:ext cx="5257055" cy="461665"/>
          </a:xfrm>
          <a:prstGeom prst="rect">
            <a:avLst/>
          </a:prstGeom>
          <a:solidFill>
            <a:schemeClr val="accent3">
              <a:lumMod val="90000"/>
            </a:schemeClr>
          </a:solidFill>
          <a:ln>
            <a:noFill/>
          </a:ln>
        </p:spPr>
        <p:txBody>
          <a:bodyPr wrap="squar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sz="2400" dirty="0">
                <a:solidFill>
                  <a:srgbClr val="000000"/>
                </a:solidFill>
              </a:rPr>
              <a:t>(</a:t>
            </a:r>
            <a:r>
              <a:rPr lang="zh-CN" altLang="en-US" sz="2400" dirty="0">
                <a:solidFill>
                  <a:srgbClr val="000000"/>
                </a:solidFill>
              </a:rPr>
              <a:t>线性变换不改变相关系数绝对值大小</a:t>
            </a:r>
            <a:r>
              <a:rPr lang="en-US" altLang="zh-CN" sz="2400" dirty="0">
                <a:solidFill>
                  <a:srgbClr val="000000"/>
                </a:solidFill>
              </a:rPr>
              <a:t>)</a:t>
            </a:r>
            <a:endParaRPr lang="en-US" altLang="zh-CN" sz="2400" baseline="-25000" dirty="0">
              <a:solidFill>
                <a:srgbClr val="000000"/>
              </a:solidFill>
            </a:endParaRPr>
          </a:p>
        </p:txBody>
      </p:sp>
      <p:sp>
        <p:nvSpPr>
          <p:cNvPr id="5" name="AutoShape 9" descr="水滴">
            <a:extLst>
              <a:ext uri="{FF2B5EF4-FFF2-40B4-BE49-F238E27FC236}">
                <a16:creationId xmlns:a16="http://schemas.microsoft.com/office/drawing/2014/main" id="{8864AC1F-3AA4-2904-8979-80286CF96D3A}"/>
              </a:ext>
            </a:extLst>
          </p:cNvPr>
          <p:cNvSpPr>
            <a:spLocks noChangeArrowheads="1"/>
          </p:cNvSpPr>
          <p:nvPr/>
        </p:nvSpPr>
        <p:spPr bwMode="auto">
          <a:xfrm>
            <a:off x="2576159" y="3094983"/>
            <a:ext cx="792163" cy="233669"/>
          </a:xfrm>
          <a:prstGeom prst="leftRightArrow">
            <a:avLst>
              <a:gd name="adj1" fmla="val 50000"/>
              <a:gd name="adj2" fmla="val 6912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algn="ctr"/>
            <a:endParaRPr lang="zh-CN" altLang="en-US"/>
          </a:p>
        </p:txBody>
      </p:sp>
      <p:sp>
        <p:nvSpPr>
          <p:cNvPr id="8" name="Text Box 31" descr="水滴">
            <a:extLst>
              <a:ext uri="{FF2B5EF4-FFF2-40B4-BE49-F238E27FC236}">
                <a16:creationId xmlns:a16="http://schemas.microsoft.com/office/drawing/2014/main" id="{6FEDD326-6332-D515-AEE7-FF7CA6A9080D}"/>
              </a:ext>
            </a:extLst>
          </p:cNvPr>
          <p:cNvSpPr txBox="1">
            <a:spLocks noChangeArrowheads="1"/>
          </p:cNvSpPr>
          <p:nvPr/>
        </p:nvSpPr>
        <p:spPr bwMode="auto">
          <a:xfrm>
            <a:off x="5076056" y="3022817"/>
            <a:ext cx="3905845" cy="430887"/>
          </a:xfrm>
          <a:prstGeom prst="rect">
            <a:avLst/>
          </a:prstGeom>
          <a:solidFill>
            <a:srgbClr val="FFFF00"/>
          </a:solidFill>
          <a:ln>
            <a:noFill/>
          </a:ln>
        </p:spPr>
        <p:txBody>
          <a:bodyPr wrap="square">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algn="ctr"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algn="ctr"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algn="ctr"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algn="ctr"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algn="l" eaLnBrk="1" hangingPunct="1"/>
            <a:r>
              <a:rPr lang="en-US" altLang="zh-CN" sz="2200" dirty="0">
                <a:solidFill>
                  <a:srgbClr val="000000"/>
                </a:solidFill>
              </a:rPr>
              <a:t>(X</a:t>
            </a:r>
            <a:r>
              <a:rPr lang="zh-CN" altLang="en-US" sz="2200" dirty="0">
                <a:solidFill>
                  <a:srgbClr val="000000"/>
                </a:solidFill>
              </a:rPr>
              <a:t>与</a:t>
            </a:r>
            <a:r>
              <a:rPr lang="en-US" altLang="zh-CN" sz="2200" dirty="0">
                <a:solidFill>
                  <a:srgbClr val="000000"/>
                </a:solidFill>
              </a:rPr>
              <a:t>Y</a:t>
            </a:r>
            <a:r>
              <a:rPr lang="zh-CN" altLang="en-US" sz="2200" dirty="0">
                <a:solidFill>
                  <a:srgbClr val="000000"/>
                </a:solidFill>
              </a:rPr>
              <a:t>必然存在线性函数关系</a:t>
            </a:r>
            <a:r>
              <a:rPr lang="en-US" altLang="zh-CN" sz="2200" dirty="0">
                <a:solidFill>
                  <a:srgbClr val="000000"/>
                </a:solidFill>
              </a:rPr>
              <a:t>)</a:t>
            </a:r>
          </a:p>
        </p:txBody>
      </p:sp>
      <p:sp>
        <p:nvSpPr>
          <p:cNvPr id="9" name="AutoShape 9" descr="水滴">
            <a:extLst>
              <a:ext uri="{FF2B5EF4-FFF2-40B4-BE49-F238E27FC236}">
                <a16:creationId xmlns:a16="http://schemas.microsoft.com/office/drawing/2014/main" id="{E8676470-A600-DAB4-11EA-17AD268010E1}"/>
              </a:ext>
            </a:extLst>
          </p:cNvPr>
          <p:cNvSpPr>
            <a:spLocks noChangeArrowheads="1"/>
          </p:cNvSpPr>
          <p:nvPr/>
        </p:nvSpPr>
        <p:spPr bwMode="auto">
          <a:xfrm>
            <a:off x="3024310" y="6231022"/>
            <a:ext cx="792163" cy="233669"/>
          </a:xfrm>
          <a:prstGeom prst="leftRightArrow">
            <a:avLst>
              <a:gd name="adj1" fmla="val 50000"/>
              <a:gd name="adj2" fmla="val 6912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algn="ctr"/>
            <a:endParaRPr lang="zh-CN" altLang="en-US"/>
          </a:p>
        </p:txBody>
      </p:sp>
      <p:sp>
        <p:nvSpPr>
          <p:cNvPr id="6" name="文本框 5">
            <a:extLst>
              <a:ext uri="{FF2B5EF4-FFF2-40B4-BE49-F238E27FC236}">
                <a16:creationId xmlns:a16="http://schemas.microsoft.com/office/drawing/2014/main" id="{D1C03E02-459D-1735-1BAD-04566646D140}"/>
              </a:ext>
            </a:extLst>
          </p:cNvPr>
          <p:cNvSpPr txBox="1"/>
          <p:nvPr/>
        </p:nvSpPr>
        <p:spPr>
          <a:xfrm>
            <a:off x="53919" y="659939"/>
            <a:ext cx="8927982" cy="938719"/>
          </a:xfrm>
          <a:prstGeom prst="rect">
            <a:avLst/>
          </a:prstGeom>
          <a:noFill/>
        </p:spPr>
        <p:txBody>
          <a:bodyPr wrap="square">
            <a:spAutoFit/>
          </a:bodyPr>
          <a:lstStyle/>
          <a:p>
            <a:pPr>
              <a:lnSpc>
                <a:spcPts val="2200"/>
              </a:lnSpc>
              <a:spcBef>
                <a:spcPts val="0"/>
              </a:spcBef>
            </a:pPr>
            <a:r>
              <a:rPr lang="zh-CN" altLang="en-US" sz="2200" i="0" dirty="0">
                <a:solidFill>
                  <a:srgbClr val="333333"/>
                </a:solidFill>
                <a:effectLst/>
                <a:cs typeface="Times New Roman" panose="02020603050405020304" pitchFamily="18" charset="0"/>
              </a:rPr>
              <a:t>协方差作为描述</a:t>
            </a:r>
            <a:r>
              <a:rPr lang="en-US" altLang="zh-CN" sz="2200" i="0" dirty="0">
                <a:solidFill>
                  <a:srgbClr val="333333"/>
                </a:solidFill>
                <a:effectLst/>
                <a:cs typeface="Times New Roman" panose="02020603050405020304" pitchFamily="18" charset="0"/>
              </a:rPr>
              <a:t>X</a:t>
            </a:r>
            <a:r>
              <a:rPr lang="zh-CN" altLang="en-US" sz="2200" i="0" dirty="0">
                <a:solidFill>
                  <a:srgbClr val="333333"/>
                </a:solidFill>
                <a:effectLst/>
                <a:cs typeface="Times New Roman" panose="02020603050405020304" pitchFamily="18" charset="0"/>
              </a:rPr>
              <a:t>和</a:t>
            </a:r>
            <a:r>
              <a:rPr lang="en-US" altLang="zh-CN" sz="2200" i="0" dirty="0">
                <a:solidFill>
                  <a:srgbClr val="333333"/>
                </a:solidFill>
                <a:effectLst/>
                <a:cs typeface="Times New Roman" panose="02020603050405020304" pitchFamily="18" charset="0"/>
              </a:rPr>
              <a:t>Y</a:t>
            </a:r>
            <a:r>
              <a:rPr lang="zh-CN" altLang="en-US" sz="2200" i="0" dirty="0">
                <a:solidFill>
                  <a:srgbClr val="333333"/>
                </a:solidFill>
                <a:effectLst/>
                <a:cs typeface="Times New Roman" panose="02020603050405020304" pitchFamily="18" charset="0"/>
              </a:rPr>
              <a:t>相关程度的量</a:t>
            </a:r>
            <a:r>
              <a:rPr lang="en-US" altLang="zh-CN" sz="2200" i="0" dirty="0">
                <a:solidFill>
                  <a:srgbClr val="333333"/>
                </a:solidFill>
                <a:effectLst/>
                <a:cs typeface="Times New Roman" panose="02020603050405020304" pitchFamily="18" charset="0"/>
              </a:rPr>
              <a:t>,</a:t>
            </a:r>
            <a:r>
              <a:rPr lang="zh-CN" altLang="en-US" sz="2200" i="0" dirty="0">
                <a:solidFill>
                  <a:srgbClr val="333333"/>
                </a:solidFill>
                <a:effectLst/>
                <a:cs typeface="Times New Roman" panose="02020603050405020304" pitchFamily="18" charset="0"/>
              </a:rPr>
              <a:t>在同一物理量纲之下有一定的作用，但同样的两个量采用不同的量纲使它们的协方差在数值上表现出很大的差异。</a:t>
            </a:r>
            <a:endParaRPr lang="zh-CN" altLang="en-US" sz="2200" dirty="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6388"/>
                                        </p:tgtEl>
                                        <p:attrNameLst>
                                          <p:attrName>style.visibility</p:attrName>
                                        </p:attrNameLst>
                                      </p:cBhvr>
                                      <p:to>
                                        <p:strVal val="visible"/>
                                      </p:to>
                                    </p:set>
                                    <p:animEffect transition="in" filter="wipe(up)">
                                      <p:cBhvr>
                                        <p:cTn id="11" dur="500"/>
                                        <p:tgtEl>
                                          <p:spTgt spid="16388"/>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6390"/>
                                        </p:tgtEl>
                                        <p:attrNameLst>
                                          <p:attrName>style.visibility</p:attrName>
                                        </p:attrNameLst>
                                      </p:cBhvr>
                                      <p:to>
                                        <p:strVal val="visible"/>
                                      </p:to>
                                    </p:set>
                                    <p:animEffect transition="in" filter="dissolve">
                                      <p:cBhvr>
                                        <p:cTn id="16" dur="500"/>
                                        <p:tgtEl>
                                          <p:spTgt spid="1639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16391"/>
                                        </p:tgtEl>
                                        <p:attrNameLst>
                                          <p:attrName>style.visibility</p:attrName>
                                        </p:attrNameLst>
                                      </p:cBhvr>
                                      <p:to>
                                        <p:strVal val="visible"/>
                                      </p:to>
                                    </p:set>
                                    <p:animEffect transition="in" filter="dissolve">
                                      <p:cBhvr>
                                        <p:cTn id="21" dur="500"/>
                                        <p:tgtEl>
                                          <p:spTgt spid="1639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nodeType="clickEffect">
                                  <p:stCondLst>
                                    <p:cond delay="0"/>
                                  </p:stCondLst>
                                  <p:childTnLst>
                                    <p:set>
                                      <p:cBhvr>
                                        <p:cTn id="25" dur="1" fill="hold">
                                          <p:stCondLst>
                                            <p:cond delay="0"/>
                                          </p:stCondLst>
                                        </p:cTn>
                                        <p:tgtEl>
                                          <p:spTgt spid="16386"/>
                                        </p:tgtEl>
                                        <p:attrNameLst>
                                          <p:attrName>style.visibility</p:attrName>
                                        </p:attrNameLst>
                                      </p:cBhvr>
                                      <p:to>
                                        <p:strVal val="visible"/>
                                      </p:to>
                                    </p:set>
                                    <p:animEffect transition="in" filter="wipe(up)">
                                      <p:cBhvr>
                                        <p:cTn id="26" dur="500"/>
                                        <p:tgtEl>
                                          <p:spTgt spid="1638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6415"/>
                                        </p:tgtEl>
                                        <p:attrNameLst>
                                          <p:attrName>style.visibility</p:attrName>
                                        </p:attrNameLst>
                                      </p:cBhvr>
                                      <p:to>
                                        <p:strVal val="visible"/>
                                      </p:to>
                                    </p:set>
                                    <p:animEffect transition="in" filter="wipe(up)">
                                      <p:cBhvr>
                                        <p:cTn id="31" dur="500"/>
                                        <p:tgtEl>
                                          <p:spTgt spid="1641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6389"/>
                                        </p:tgtEl>
                                        <p:attrNameLst>
                                          <p:attrName>style.visibility</p:attrName>
                                        </p:attrNameLst>
                                      </p:cBhvr>
                                      <p:to>
                                        <p:strVal val="visible"/>
                                      </p:to>
                                    </p:set>
                                    <p:animEffect transition="in" filter="wipe(up)">
                                      <p:cBhvr>
                                        <p:cTn id="36" dur="500"/>
                                        <p:tgtEl>
                                          <p:spTgt spid="1638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6398"/>
                                        </p:tgtEl>
                                        <p:attrNameLst>
                                          <p:attrName>style.visibility</p:attrName>
                                        </p:attrNameLst>
                                      </p:cBhvr>
                                      <p:to>
                                        <p:strVal val="visible"/>
                                      </p:to>
                                    </p:set>
                                    <p:animEffect transition="in" filter="wipe(up)">
                                      <p:cBhvr>
                                        <p:cTn id="41" dur="500"/>
                                        <p:tgtEl>
                                          <p:spTgt spid="1639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6" fill="hold" grpId="0" nodeType="clickEffect">
                                  <p:stCondLst>
                                    <p:cond delay="0"/>
                                  </p:stCondLst>
                                  <p:childTnLst>
                                    <p:set>
                                      <p:cBhvr>
                                        <p:cTn id="45" dur="1" fill="hold">
                                          <p:stCondLst>
                                            <p:cond delay="0"/>
                                          </p:stCondLst>
                                        </p:cTn>
                                        <p:tgtEl>
                                          <p:spTgt spid="16392"/>
                                        </p:tgtEl>
                                        <p:attrNameLst>
                                          <p:attrName>style.visibility</p:attrName>
                                        </p:attrNameLst>
                                      </p:cBhvr>
                                      <p:to>
                                        <p:strVal val="visible"/>
                                      </p:to>
                                    </p:set>
                                    <p:animEffect transition="in" filter="strips(downRight)">
                                      <p:cBhvr>
                                        <p:cTn id="46" dur="500"/>
                                        <p:tgtEl>
                                          <p:spTgt spid="1639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blinds(horizontal)">
                                      <p:cBhvr>
                                        <p:cTn id="51" dur="500"/>
                                        <p:tgtEl>
                                          <p:spTgt spid="1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6393"/>
                                        </p:tgtEl>
                                        <p:attrNameLst>
                                          <p:attrName>style.visibility</p:attrName>
                                        </p:attrNameLst>
                                      </p:cBhvr>
                                      <p:to>
                                        <p:strVal val="visible"/>
                                      </p:to>
                                    </p:set>
                                    <p:animEffect transition="in" filter="wipe(left)">
                                      <p:cBhvr>
                                        <p:cTn id="56" dur="500"/>
                                        <p:tgtEl>
                                          <p:spTgt spid="1639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wipe(left)">
                                      <p:cBhvr>
                                        <p:cTn id="61" dur="500"/>
                                        <p:tgtEl>
                                          <p:spTgt spid="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16395"/>
                                        </p:tgtEl>
                                        <p:attrNameLst>
                                          <p:attrName>style.visibility</p:attrName>
                                        </p:attrNameLst>
                                      </p:cBhvr>
                                      <p:to>
                                        <p:strVal val="visible"/>
                                      </p:to>
                                    </p:set>
                                    <p:animEffect transition="in" filter="wipe(up)">
                                      <p:cBhvr>
                                        <p:cTn id="66" dur="500"/>
                                        <p:tgtEl>
                                          <p:spTgt spid="16395"/>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39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dissolve">
                                      <p:cBhvr>
                                        <p:cTn id="75" dur="500"/>
                                        <p:tgtEl>
                                          <p:spTgt spid="8"/>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18" presetClass="entr" presetSubtype="6" fill="hold" grpId="0" nodeType="clickEffect">
                                  <p:stCondLst>
                                    <p:cond delay="0"/>
                                  </p:stCondLst>
                                  <p:childTnLst>
                                    <p:set>
                                      <p:cBhvr>
                                        <p:cTn id="79" dur="1" fill="hold">
                                          <p:stCondLst>
                                            <p:cond delay="0"/>
                                          </p:stCondLst>
                                        </p:cTn>
                                        <p:tgtEl>
                                          <p:spTgt spid="16396"/>
                                        </p:tgtEl>
                                        <p:attrNameLst>
                                          <p:attrName>style.visibility</p:attrName>
                                        </p:attrNameLst>
                                      </p:cBhvr>
                                      <p:to>
                                        <p:strVal val="visible"/>
                                      </p:to>
                                    </p:set>
                                    <p:animEffect transition="in" filter="strips(downRight)">
                                      <p:cBhvr>
                                        <p:cTn id="80" dur="500"/>
                                        <p:tgtEl>
                                          <p:spTgt spid="16396"/>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nodeType="clickEffect">
                                  <p:stCondLst>
                                    <p:cond delay="0"/>
                                  </p:stCondLst>
                                  <p:childTnLst>
                                    <p:set>
                                      <p:cBhvr>
                                        <p:cTn id="84" dur="1" fill="hold">
                                          <p:stCondLst>
                                            <p:cond delay="0"/>
                                          </p:stCondLst>
                                        </p:cTn>
                                        <p:tgtEl>
                                          <p:spTgt spid="16399"/>
                                        </p:tgtEl>
                                        <p:attrNameLst>
                                          <p:attrName>style.visibility</p:attrName>
                                        </p:attrNameLst>
                                      </p:cBhvr>
                                      <p:to>
                                        <p:strVal val="visible"/>
                                      </p:to>
                                    </p:set>
                                    <p:animEffect transition="in" filter="wipe(up)">
                                      <p:cBhvr>
                                        <p:cTn id="85" dur="500"/>
                                        <p:tgtEl>
                                          <p:spTgt spid="16399"/>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1" fill="hold" nodeType="clickEffect">
                                  <p:stCondLst>
                                    <p:cond delay="0"/>
                                  </p:stCondLst>
                                  <p:childTnLst>
                                    <p:set>
                                      <p:cBhvr>
                                        <p:cTn id="89" dur="1" fill="hold">
                                          <p:stCondLst>
                                            <p:cond delay="0"/>
                                          </p:stCondLst>
                                        </p:cTn>
                                        <p:tgtEl>
                                          <p:spTgt spid="16400"/>
                                        </p:tgtEl>
                                        <p:attrNameLst>
                                          <p:attrName>style.visibility</p:attrName>
                                        </p:attrNameLst>
                                      </p:cBhvr>
                                      <p:to>
                                        <p:strVal val="visible"/>
                                      </p:to>
                                    </p:set>
                                    <p:animEffect transition="in" filter="wipe(up)">
                                      <p:cBhvr>
                                        <p:cTn id="90" dur="500"/>
                                        <p:tgtEl>
                                          <p:spTgt spid="16400"/>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49" presetClass="entr" presetSubtype="0" decel="100000" fill="hold" grpId="0" nodeType="clickEffect">
                                  <p:stCondLst>
                                    <p:cond delay="0"/>
                                  </p:stCondLst>
                                  <p:childTnLst>
                                    <p:set>
                                      <p:cBhvr>
                                        <p:cTn id="94" dur="1" fill="hold">
                                          <p:stCondLst>
                                            <p:cond delay="0"/>
                                          </p:stCondLst>
                                        </p:cTn>
                                        <p:tgtEl>
                                          <p:spTgt spid="3"/>
                                        </p:tgtEl>
                                        <p:attrNameLst>
                                          <p:attrName>style.visibility</p:attrName>
                                        </p:attrNameLst>
                                      </p:cBhvr>
                                      <p:to>
                                        <p:strVal val="visible"/>
                                      </p:to>
                                    </p:set>
                                    <p:anim calcmode="lin" valueType="num">
                                      <p:cBhvr>
                                        <p:cTn id="95" dur="500" fill="hold"/>
                                        <p:tgtEl>
                                          <p:spTgt spid="3"/>
                                        </p:tgtEl>
                                        <p:attrNameLst>
                                          <p:attrName>ppt_w</p:attrName>
                                        </p:attrNameLst>
                                      </p:cBhvr>
                                      <p:tavLst>
                                        <p:tav tm="0">
                                          <p:val>
                                            <p:fltVal val="0"/>
                                          </p:val>
                                        </p:tav>
                                        <p:tav tm="100000">
                                          <p:val>
                                            <p:strVal val="#ppt_w"/>
                                          </p:val>
                                        </p:tav>
                                      </p:tavLst>
                                    </p:anim>
                                    <p:anim calcmode="lin" valueType="num">
                                      <p:cBhvr>
                                        <p:cTn id="96" dur="500" fill="hold"/>
                                        <p:tgtEl>
                                          <p:spTgt spid="3"/>
                                        </p:tgtEl>
                                        <p:attrNameLst>
                                          <p:attrName>ppt_h</p:attrName>
                                        </p:attrNameLst>
                                      </p:cBhvr>
                                      <p:tavLst>
                                        <p:tav tm="0">
                                          <p:val>
                                            <p:fltVal val="0"/>
                                          </p:val>
                                        </p:tav>
                                        <p:tav tm="100000">
                                          <p:val>
                                            <p:strVal val="#ppt_h"/>
                                          </p:val>
                                        </p:tav>
                                      </p:tavLst>
                                    </p:anim>
                                    <p:anim calcmode="lin" valueType="num">
                                      <p:cBhvr>
                                        <p:cTn id="97" dur="500" fill="hold"/>
                                        <p:tgtEl>
                                          <p:spTgt spid="3"/>
                                        </p:tgtEl>
                                        <p:attrNameLst>
                                          <p:attrName>style.rotation</p:attrName>
                                        </p:attrNameLst>
                                      </p:cBhvr>
                                      <p:tavLst>
                                        <p:tav tm="0">
                                          <p:val>
                                            <p:fltVal val="360"/>
                                          </p:val>
                                        </p:tav>
                                        <p:tav tm="100000">
                                          <p:val>
                                            <p:fltVal val="0"/>
                                          </p:val>
                                        </p:tav>
                                      </p:tavLst>
                                    </p:anim>
                                    <p:animEffect transition="in" filter="fade">
                                      <p:cBhvr>
                                        <p:cTn id="98" dur="500"/>
                                        <p:tgtEl>
                                          <p:spTgt spid="3"/>
                                        </p:tgtEl>
                                      </p:cBhvr>
                                    </p:animEffect>
                                  </p:childTnLst>
                                </p:cTn>
                              </p:par>
                            </p:childTnLst>
                          </p:cTn>
                        </p:par>
                      </p:childTnLst>
                    </p:cTn>
                  </p:par>
                  <p:par>
                    <p:cTn id="99" fill="hold">
                      <p:stCondLst>
                        <p:cond delay="indefinite"/>
                      </p:stCondLst>
                      <p:childTnLst>
                        <p:par>
                          <p:cTn id="100" fill="hold">
                            <p:stCondLst>
                              <p:cond delay="0"/>
                            </p:stCondLst>
                            <p:childTnLst>
                              <p:par>
                                <p:cTn id="101" presetID="7" presetClass="entr" presetSubtype="4" fill="hold" grpId="0" nodeType="clickEffect">
                                  <p:stCondLst>
                                    <p:cond delay="0"/>
                                  </p:stCondLst>
                                  <p:childTnLst>
                                    <p:set>
                                      <p:cBhvr>
                                        <p:cTn id="102" dur="1" fill="hold">
                                          <p:stCondLst>
                                            <p:cond delay="0"/>
                                          </p:stCondLst>
                                        </p:cTn>
                                        <p:tgtEl>
                                          <p:spTgt spid="16401"/>
                                        </p:tgtEl>
                                        <p:attrNameLst>
                                          <p:attrName>style.visibility</p:attrName>
                                        </p:attrNameLst>
                                      </p:cBhvr>
                                      <p:to>
                                        <p:strVal val="visible"/>
                                      </p:to>
                                    </p:set>
                                    <p:anim calcmode="lin" valueType="num">
                                      <p:cBhvr additive="base">
                                        <p:cTn id="103" dur="500" fill="hold"/>
                                        <p:tgtEl>
                                          <p:spTgt spid="16401"/>
                                        </p:tgtEl>
                                        <p:attrNameLst>
                                          <p:attrName>ppt_x</p:attrName>
                                        </p:attrNameLst>
                                      </p:cBhvr>
                                      <p:tavLst>
                                        <p:tav tm="0">
                                          <p:val>
                                            <p:strVal val="#ppt_x"/>
                                          </p:val>
                                        </p:tav>
                                        <p:tav tm="100000">
                                          <p:val>
                                            <p:strVal val="#ppt_x"/>
                                          </p:val>
                                        </p:tav>
                                      </p:tavLst>
                                    </p:anim>
                                    <p:anim calcmode="lin" valueType="num">
                                      <p:cBhvr additive="base">
                                        <p:cTn id="104" dur="500" fill="hold"/>
                                        <p:tgtEl>
                                          <p:spTgt spid="16401"/>
                                        </p:tgtEl>
                                        <p:attrNameLst>
                                          <p:attrName>ppt_y</p:attrName>
                                        </p:attrNameLst>
                                      </p:cBhvr>
                                      <p:tavLst>
                                        <p:tav tm="0">
                                          <p:val>
                                            <p:strVal val="1+#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8" presetClass="entr" presetSubtype="6" fill="hold" grpId="0" nodeType="clickEffect">
                                  <p:stCondLst>
                                    <p:cond delay="0"/>
                                  </p:stCondLst>
                                  <p:childTnLst>
                                    <p:set>
                                      <p:cBhvr>
                                        <p:cTn id="108" dur="1" fill="hold">
                                          <p:stCondLst>
                                            <p:cond delay="0"/>
                                          </p:stCondLst>
                                        </p:cTn>
                                        <p:tgtEl>
                                          <p:spTgt spid="16403"/>
                                        </p:tgtEl>
                                        <p:attrNameLst>
                                          <p:attrName>style.visibility</p:attrName>
                                        </p:attrNameLst>
                                      </p:cBhvr>
                                      <p:to>
                                        <p:strVal val="visible"/>
                                      </p:to>
                                    </p:set>
                                    <p:animEffect transition="in" filter="strips(downRight)">
                                      <p:cBhvr>
                                        <p:cTn id="109" dur="500"/>
                                        <p:tgtEl>
                                          <p:spTgt spid="16403"/>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8" presetClass="entr" presetSubtype="6" fill="hold" grpId="0" nodeType="clickEffect">
                                  <p:stCondLst>
                                    <p:cond delay="0"/>
                                  </p:stCondLst>
                                  <p:childTnLst>
                                    <p:set>
                                      <p:cBhvr>
                                        <p:cTn id="113" dur="1" fill="hold">
                                          <p:stCondLst>
                                            <p:cond delay="0"/>
                                          </p:stCondLst>
                                        </p:cTn>
                                        <p:tgtEl>
                                          <p:spTgt spid="16405"/>
                                        </p:tgtEl>
                                        <p:attrNameLst>
                                          <p:attrName>style.visibility</p:attrName>
                                        </p:attrNameLst>
                                      </p:cBhvr>
                                      <p:to>
                                        <p:strVal val="visible"/>
                                      </p:to>
                                    </p:set>
                                    <p:animEffect transition="in" filter="strips(downRight)">
                                      <p:cBhvr>
                                        <p:cTn id="114" dur="500"/>
                                        <p:tgtEl>
                                          <p:spTgt spid="16405"/>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18" presetClass="entr" presetSubtype="6" fill="hold" grpId="0" nodeType="clickEffect">
                                  <p:stCondLst>
                                    <p:cond delay="0"/>
                                  </p:stCondLst>
                                  <p:childTnLst>
                                    <p:set>
                                      <p:cBhvr>
                                        <p:cTn id="118" dur="1" fill="hold">
                                          <p:stCondLst>
                                            <p:cond delay="0"/>
                                          </p:stCondLst>
                                        </p:cTn>
                                        <p:tgtEl>
                                          <p:spTgt spid="16402"/>
                                        </p:tgtEl>
                                        <p:attrNameLst>
                                          <p:attrName>style.visibility</p:attrName>
                                        </p:attrNameLst>
                                      </p:cBhvr>
                                      <p:to>
                                        <p:strVal val="visible"/>
                                      </p:to>
                                    </p:set>
                                    <p:animEffect transition="in" filter="strips(downRight)">
                                      <p:cBhvr>
                                        <p:cTn id="119" dur="500"/>
                                        <p:tgtEl>
                                          <p:spTgt spid="16402"/>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8" presetClass="entr" presetSubtype="6" fill="hold" grpId="0" nodeType="clickEffect">
                                  <p:stCondLst>
                                    <p:cond delay="0"/>
                                  </p:stCondLst>
                                  <p:childTnLst>
                                    <p:set>
                                      <p:cBhvr>
                                        <p:cTn id="123" dur="1" fill="hold">
                                          <p:stCondLst>
                                            <p:cond delay="0"/>
                                          </p:stCondLst>
                                        </p:cTn>
                                        <p:tgtEl>
                                          <p:spTgt spid="16406"/>
                                        </p:tgtEl>
                                        <p:attrNameLst>
                                          <p:attrName>style.visibility</p:attrName>
                                        </p:attrNameLst>
                                      </p:cBhvr>
                                      <p:to>
                                        <p:strVal val="visible"/>
                                      </p:to>
                                    </p:set>
                                    <p:animEffect transition="in" filter="strips(downRight)">
                                      <p:cBhvr>
                                        <p:cTn id="124" dur="500"/>
                                        <p:tgtEl>
                                          <p:spTgt spid="16406"/>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8" presetClass="entr" presetSubtype="6" fill="hold" grpId="0" nodeType="clickEffect">
                                  <p:stCondLst>
                                    <p:cond delay="0"/>
                                  </p:stCondLst>
                                  <p:childTnLst>
                                    <p:set>
                                      <p:cBhvr>
                                        <p:cTn id="128" dur="1" fill="hold">
                                          <p:stCondLst>
                                            <p:cond delay="0"/>
                                          </p:stCondLst>
                                        </p:cTn>
                                        <p:tgtEl>
                                          <p:spTgt spid="16404"/>
                                        </p:tgtEl>
                                        <p:attrNameLst>
                                          <p:attrName>style.visibility</p:attrName>
                                        </p:attrNameLst>
                                      </p:cBhvr>
                                      <p:to>
                                        <p:strVal val="visible"/>
                                      </p:to>
                                    </p:set>
                                    <p:animEffect transition="in" filter="strips(downRight)">
                                      <p:cBhvr>
                                        <p:cTn id="129" dur="500"/>
                                        <p:tgtEl>
                                          <p:spTgt spid="16404"/>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8" presetClass="entr" presetSubtype="6" fill="hold" grpId="0" nodeType="clickEffect">
                                  <p:stCondLst>
                                    <p:cond delay="0"/>
                                  </p:stCondLst>
                                  <p:childTnLst>
                                    <p:set>
                                      <p:cBhvr>
                                        <p:cTn id="133" dur="1" fill="hold">
                                          <p:stCondLst>
                                            <p:cond delay="0"/>
                                          </p:stCondLst>
                                        </p:cTn>
                                        <p:tgtEl>
                                          <p:spTgt spid="16407"/>
                                        </p:tgtEl>
                                        <p:attrNameLst>
                                          <p:attrName>style.visibility</p:attrName>
                                        </p:attrNameLst>
                                      </p:cBhvr>
                                      <p:to>
                                        <p:strVal val="visible"/>
                                      </p:to>
                                    </p:set>
                                    <p:animEffect transition="in" filter="strips(downRight)">
                                      <p:cBhvr>
                                        <p:cTn id="134" dur="500"/>
                                        <p:tgtEl>
                                          <p:spTgt spid="16407"/>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16410"/>
                                        </p:tgtEl>
                                        <p:attrNameLst>
                                          <p:attrName>style.visibility</p:attrName>
                                        </p:attrNameLst>
                                      </p:cBhvr>
                                      <p:to>
                                        <p:strVal val="visible"/>
                                      </p:to>
                                    </p:set>
                                    <p:anim calcmode="lin" valueType="num">
                                      <p:cBhvr additive="base">
                                        <p:cTn id="139" dur="500" fill="hold"/>
                                        <p:tgtEl>
                                          <p:spTgt spid="16410"/>
                                        </p:tgtEl>
                                        <p:attrNameLst>
                                          <p:attrName>ppt_x</p:attrName>
                                        </p:attrNameLst>
                                      </p:cBhvr>
                                      <p:tavLst>
                                        <p:tav tm="0">
                                          <p:val>
                                            <p:strVal val="0-#ppt_w/2"/>
                                          </p:val>
                                        </p:tav>
                                        <p:tav tm="100000">
                                          <p:val>
                                            <p:strVal val="#ppt_x"/>
                                          </p:val>
                                        </p:tav>
                                      </p:tavLst>
                                    </p:anim>
                                    <p:anim calcmode="lin" valueType="num">
                                      <p:cBhvr additive="base">
                                        <p:cTn id="140" dur="500" fill="hold"/>
                                        <p:tgtEl>
                                          <p:spTgt spid="16410"/>
                                        </p:tgtEl>
                                        <p:attrNameLst>
                                          <p:attrName>ppt_y</p:attrName>
                                        </p:attrNameLst>
                                      </p:cBhvr>
                                      <p:tavLst>
                                        <p:tav tm="0">
                                          <p:val>
                                            <p:strVal val="#ppt_y"/>
                                          </p:val>
                                        </p:tav>
                                        <p:tav tm="100000">
                                          <p:val>
                                            <p:strVal val="#ppt_y"/>
                                          </p:val>
                                        </p:tav>
                                      </p:tavLst>
                                    </p:anim>
                                  </p:child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1" fill="hold" grpId="0" nodeType="clickEffect">
                                  <p:stCondLst>
                                    <p:cond delay="0"/>
                                  </p:stCondLst>
                                  <p:childTnLst>
                                    <p:set>
                                      <p:cBhvr>
                                        <p:cTn id="144" dur="1" fill="hold">
                                          <p:stCondLst>
                                            <p:cond delay="0"/>
                                          </p:stCondLst>
                                        </p:cTn>
                                        <p:tgtEl>
                                          <p:spTgt spid="16413"/>
                                        </p:tgtEl>
                                        <p:attrNameLst>
                                          <p:attrName>style.visibility</p:attrName>
                                        </p:attrNameLst>
                                      </p:cBhvr>
                                      <p:to>
                                        <p:strVal val="visible"/>
                                      </p:to>
                                    </p:set>
                                    <p:animEffect transition="in" filter="wipe(up)">
                                      <p:cBhvr>
                                        <p:cTn id="145" dur="500"/>
                                        <p:tgtEl>
                                          <p:spTgt spid="16413"/>
                                        </p:tgtEl>
                                      </p:cBhvr>
                                    </p:animEffect>
                                  </p:childTnLst>
                                </p:cTn>
                              </p:par>
                            </p:childTnLst>
                          </p:cTn>
                        </p:par>
                      </p:childTnLst>
                    </p:cTn>
                  </p:par>
                  <p:par>
                    <p:cTn id="146" fill="hold" nodeType="clickPar">
                      <p:stCondLst>
                        <p:cond delay="indefinite"/>
                      </p:stCondLst>
                      <p:childTnLst>
                        <p:par>
                          <p:cTn id="147" fill="hold" nodeType="withGroup">
                            <p:stCondLst>
                              <p:cond delay="0"/>
                            </p:stCondLst>
                            <p:childTnLst>
                              <p:par>
                                <p:cTn id="148" presetID="2" presetClass="entr" presetSubtype="4" fill="hold" grpId="0" nodeType="clickEffect">
                                  <p:stCondLst>
                                    <p:cond delay="0"/>
                                  </p:stCondLst>
                                  <p:childTnLst>
                                    <p:set>
                                      <p:cBhvr>
                                        <p:cTn id="149" dur="1" fill="hold">
                                          <p:stCondLst>
                                            <p:cond delay="0"/>
                                          </p:stCondLst>
                                        </p:cTn>
                                        <p:tgtEl>
                                          <p:spTgt spid="16412"/>
                                        </p:tgtEl>
                                        <p:attrNameLst>
                                          <p:attrName>style.visibility</p:attrName>
                                        </p:attrNameLst>
                                      </p:cBhvr>
                                      <p:to>
                                        <p:strVal val="visible"/>
                                      </p:to>
                                    </p:set>
                                    <p:anim calcmode="lin" valueType="num">
                                      <p:cBhvr additive="base">
                                        <p:cTn id="150" dur="500" fill="hold"/>
                                        <p:tgtEl>
                                          <p:spTgt spid="16412"/>
                                        </p:tgtEl>
                                        <p:attrNameLst>
                                          <p:attrName>ppt_x</p:attrName>
                                        </p:attrNameLst>
                                      </p:cBhvr>
                                      <p:tavLst>
                                        <p:tav tm="0">
                                          <p:val>
                                            <p:strVal val="#ppt_x"/>
                                          </p:val>
                                        </p:tav>
                                        <p:tav tm="100000">
                                          <p:val>
                                            <p:strVal val="#ppt_x"/>
                                          </p:val>
                                        </p:tav>
                                      </p:tavLst>
                                    </p:anim>
                                    <p:anim calcmode="lin" valueType="num">
                                      <p:cBhvr additive="base">
                                        <p:cTn id="151" dur="500" fill="hold"/>
                                        <p:tgtEl>
                                          <p:spTgt spid="16412"/>
                                        </p:tgtEl>
                                        <p:attrNameLst>
                                          <p:attrName>ppt_y</p:attrName>
                                        </p:attrNameLst>
                                      </p:cBhvr>
                                      <p:tavLst>
                                        <p:tav tm="0">
                                          <p:val>
                                            <p:strVal val="1+#ppt_h/2"/>
                                          </p:val>
                                        </p:tav>
                                        <p:tav tm="100000">
                                          <p:val>
                                            <p:strVal val="#ppt_y"/>
                                          </p:val>
                                        </p:tav>
                                      </p:tavLst>
                                    </p:anim>
                                  </p:childTnLst>
                                </p:cTn>
                              </p:par>
                            </p:childTnLst>
                          </p:cTn>
                        </p:par>
                      </p:childTnLst>
                    </p:cTn>
                  </p:par>
                  <p:par>
                    <p:cTn id="152" fill="hold" nodeType="clickPar">
                      <p:stCondLst>
                        <p:cond delay="indefinite"/>
                      </p:stCondLst>
                      <p:childTnLst>
                        <p:par>
                          <p:cTn id="153" fill="hold" nodeType="withGroup">
                            <p:stCondLst>
                              <p:cond delay="0"/>
                            </p:stCondLst>
                            <p:childTnLst>
                              <p:par>
                                <p:cTn id="154" presetID="2" presetClass="entr" presetSubtype="2" fill="hold" grpId="0" nodeType="clickEffect">
                                  <p:stCondLst>
                                    <p:cond delay="0"/>
                                  </p:stCondLst>
                                  <p:childTnLst>
                                    <p:set>
                                      <p:cBhvr>
                                        <p:cTn id="155" dur="1" fill="hold">
                                          <p:stCondLst>
                                            <p:cond delay="0"/>
                                          </p:stCondLst>
                                        </p:cTn>
                                        <p:tgtEl>
                                          <p:spTgt spid="16411"/>
                                        </p:tgtEl>
                                        <p:attrNameLst>
                                          <p:attrName>style.visibility</p:attrName>
                                        </p:attrNameLst>
                                      </p:cBhvr>
                                      <p:to>
                                        <p:strVal val="visible"/>
                                      </p:to>
                                    </p:set>
                                    <p:anim calcmode="lin" valueType="num">
                                      <p:cBhvr additive="base">
                                        <p:cTn id="156" dur="500" fill="hold"/>
                                        <p:tgtEl>
                                          <p:spTgt spid="16411"/>
                                        </p:tgtEl>
                                        <p:attrNameLst>
                                          <p:attrName>ppt_x</p:attrName>
                                        </p:attrNameLst>
                                      </p:cBhvr>
                                      <p:tavLst>
                                        <p:tav tm="0">
                                          <p:val>
                                            <p:strVal val="1+#ppt_w/2"/>
                                          </p:val>
                                        </p:tav>
                                        <p:tav tm="100000">
                                          <p:val>
                                            <p:strVal val="#ppt_x"/>
                                          </p:val>
                                        </p:tav>
                                      </p:tavLst>
                                    </p:anim>
                                    <p:anim calcmode="lin" valueType="num">
                                      <p:cBhvr additive="base">
                                        <p:cTn id="157" dur="500" fill="hold"/>
                                        <p:tgtEl>
                                          <p:spTgt spid="16411"/>
                                        </p:tgtEl>
                                        <p:attrNameLst>
                                          <p:attrName>ppt_y</p:attrName>
                                        </p:attrNameLst>
                                      </p:cBhvr>
                                      <p:tavLst>
                                        <p:tav tm="0">
                                          <p:val>
                                            <p:strVal val="#ppt_y"/>
                                          </p:val>
                                        </p:tav>
                                        <p:tav tm="100000">
                                          <p:val>
                                            <p:strVal val="#ppt_y"/>
                                          </p:val>
                                        </p:tav>
                                      </p:tavLst>
                                    </p:anim>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16408"/>
                                        </p:tgtEl>
                                        <p:attrNameLst>
                                          <p:attrName>style.visibility</p:attrName>
                                        </p:attrNameLst>
                                      </p:cBhvr>
                                      <p:to>
                                        <p:strVal val="visible"/>
                                      </p:to>
                                    </p:set>
                                    <p:animEffect transition="in" filter="wipe(left)">
                                      <p:cBhvr>
                                        <p:cTn id="162" dur="500"/>
                                        <p:tgtEl>
                                          <p:spTgt spid="16408"/>
                                        </p:tgtEl>
                                      </p:cBhvr>
                                    </p:animEffect>
                                  </p:childTnLst>
                                </p:cTn>
                              </p:par>
                            </p:childTnLst>
                          </p:cTn>
                        </p:par>
                      </p:childTnLst>
                    </p:cTn>
                  </p:par>
                  <p:par>
                    <p:cTn id="163" fill="hold" nodeType="clickPar">
                      <p:stCondLst>
                        <p:cond delay="indefinite"/>
                      </p:stCondLst>
                      <p:childTnLst>
                        <p:par>
                          <p:cTn id="164" fill="hold" nodeType="withGroup">
                            <p:stCondLst>
                              <p:cond delay="0"/>
                            </p:stCondLst>
                            <p:childTnLst>
                              <p:par>
                                <p:cTn id="165" presetID="22" presetClass="entr" presetSubtype="8" fill="hold" grpId="0" nodeType="clickEffect">
                                  <p:stCondLst>
                                    <p:cond delay="0"/>
                                  </p:stCondLst>
                                  <p:childTnLst>
                                    <p:set>
                                      <p:cBhvr>
                                        <p:cTn id="166" dur="1" fill="hold">
                                          <p:stCondLst>
                                            <p:cond delay="0"/>
                                          </p:stCondLst>
                                        </p:cTn>
                                        <p:tgtEl>
                                          <p:spTgt spid="16414"/>
                                        </p:tgtEl>
                                        <p:attrNameLst>
                                          <p:attrName>style.visibility</p:attrName>
                                        </p:attrNameLst>
                                      </p:cBhvr>
                                      <p:to>
                                        <p:strVal val="visible"/>
                                      </p:to>
                                    </p:set>
                                    <p:animEffect transition="in" filter="wipe(left)">
                                      <p:cBhvr>
                                        <p:cTn id="167" dur="500"/>
                                        <p:tgtEl>
                                          <p:spTgt spid="16414"/>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9"/>
                                        </p:tgtEl>
                                        <p:attrNameLst>
                                          <p:attrName>style.visibility</p:attrName>
                                        </p:attrNameLst>
                                      </p:cBhvr>
                                      <p:to>
                                        <p:strVal val="visible"/>
                                      </p:to>
                                    </p:set>
                                    <p:animEffect transition="in" filter="wipe(left)">
                                      <p:cBhvr>
                                        <p:cTn id="17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autoUpdateAnimBg="0"/>
      <p:bldP spid="16392" grpId="0" autoUpdateAnimBg="0"/>
      <p:bldP spid="16393" grpId="0"/>
      <p:bldP spid="16396" grpId="0" autoUpdateAnimBg="0"/>
      <p:bldP spid="16397" grpId="0"/>
      <p:bldP spid="16398" grpId="0" autoUpdateAnimBg="0"/>
      <p:bldP spid="16401" grpId="0" autoUpdateAnimBg="0"/>
      <p:bldP spid="16402" grpId="0" autoUpdateAnimBg="0"/>
      <p:bldP spid="16403" grpId="0" autoUpdateAnimBg="0"/>
      <p:bldP spid="16404" grpId="0" autoUpdateAnimBg="0"/>
      <p:bldP spid="16405" grpId="0" autoUpdateAnimBg="0"/>
      <p:bldP spid="16406" grpId="0" autoUpdateAnimBg="0"/>
      <p:bldP spid="16407" grpId="0" autoUpdateAnimBg="0"/>
      <p:bldP spid="16408" grpId="0"/>
      <p:bldP spid="16410" grpId="0" animBg="1"/>
      <p:bldP spid="16411" grpId="0" animBg="1"/>
      <p:bldP spid="16412" grpId="0" animBg="1"/>
      <p:bldP spid="16413" grpId="0" autoUpdateAnimBg="0"/>
      <p:bldP spid="16414" grpId="0"/>
      <p:bldP spid="16415" grpId="0" animBg="1" autoUpdateAnimBg="0"/>
      <p:bldP spid="3" grpId="0" animBg="1"/>
      <p:bldP spid="5" grpId="0" animBg="1"/>
      <p:bldP spid="8" grpId="0" animBg="1" autoUpdateAnimBg="0"/>
      <p:bldP spid="9" grpId="0" animBg="1"/>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ext Box 2" descr="水滴"/>
          <p:cNvSpPr txBox="1">
            <a:spLocks noChangeArrowheads="1"/>
          </p:cNvSpPr>
          <p:nvPr/>
        </p:nvSpPr>
        <p:spPr bwMode="auto">
          <a:xfrm>
            <a:off x="482222" y="2941768"/>
            <a:ext cx="4679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en-US" altLang="zh-CN">
                <a:cs typeface="Times New Roman" pitchFamily="18" charset="0"/>
              </a:rPr>
              <a:t>α</a:t>
            </a:r>
            <a:r>
              <a:rPr lang="en-US" altLang="zh-CN" i="1" baseline="-25000">
                <a:cs typeface="Times New Roman" pitchFamily="18" charset="0"/>
              </a:rPr>
              <a:t>k</a:t>
            </a:r>
            <a:r>
              <a:rPr lang="en-US" altLang="zh-CN" i="1">
                <a:cs typeface="Times New Roman" pitchFamily="18" charset="0"/>
              </a:rPr>
              <a:t>=</a:t>
            </a:r>
            <a:r>
              <a:rPr lang="en-US" altLang="zh-CN" i="1"/>
              <a:t>E</a:t>
            </a:r>
            <a:r>
              <a:rPr lang="en-US" altLang="zh-CN"/>
              <a:t>(</a:t>
            </a:r>
            <a:r>
              <a:rPr lang="en-US" altLang="zh-CN">
                <a:cs typeface="Times New Roman" pitchFamily="18" charset="0"/>
              </a:rPr>
              <a:t>|</a:t>
            </a:r>
            <a:r>
              <a:rPr lang="en-US" altLang="zh-CN" i="1">
                <a:cs typeface="Times New Roman" pitchFamily="18" charset="0"/>
              </a:rPr>
              <a:t>X</a:t>
            </a:r>
            <a:r>
              <a:rPr lang="en-US" altLang="zh-CN">
                <a:cs typeface="Times New Roman" pitchFamily="18" charset="0"/>
              </a:rPr>
              <a:t>|</a:t>
            </a:r>
            <a:r>
              <a:rPr lang="en-US" altLang="zh-CN" i="1" baseline="30000">
                <a:cs typeface="Times New Roman" pitchFamily="18" charset="0"/>
              </a:rPr>
              <a:t>k</a:t>
            </a:r>
            <a:r>
              <a:rPr lang="en-US" altLang="zh-CN">
                <a:cs typeface="Times New Roman" pitchFamily="18" charset="0"/>
              </a:rPr>
              <a:t>),    </a:t>
            </a:r>
            <a:r>
              <a:rPr lang="en-US" altLang="zh-CN" i="1">
                <a:cs typeface="Times New Roman" pitchFamily="18" charset="0"/>
              </a:rPr>
              <a:t>k</a:t>
            </a:r>
            <a:r>
              <a:rPr lang="en-US" altLang="zh-CN">
                <a:cs typeface="Times New Roman" pitchFamily="18" charset="0"/>
              </a:rPr>
              <a:t>=1,2,3…..</a:t>
            </a:r>
            <a:endParaRPr lang="en-US" altLang="zh-CN"/>
          </a:p>
        </p:txBody>
      </p:sp>
      <p:sp>
        <p:nvSpPr>
          <p:cNvPr id="17411" name="Text Box 3" descr="水滴"/>
          <p:cNvSpPr txBox="1">
            <a:spLocks noChangeArrowheads="1"/>
          </p:cNvSpPr>
          <p:nvPr/>
        </p:nvSpPr>
        <p:spPr bwMode="auto">
          <a:xfrm>
            <a:off x="442505" y="4051981"/>
            <a:ext cx="54721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en-US" altLang="zh-CN" dirty="0">
                <a:solidFill>
                  <a:srgbClr val="000000"/>
                </a:solidFill>
                <a:cs typeface="Times New Roman" pitchFamily="18" charset="0"/>
              </a:rPr>
              <a:t>β</a:t>
            </a:r>
            <a:r>
              <a:rPr lang="en-US" altLang="zh-CN" i="1" baseline="-25000" dirty="0">
                <a:solidFill>
                  <a:srgbClr val="000000"/>
                </a:solidFill>
                <a:cs typeface="Times New Roman" pitchFamily="18" charset="0"/>
              </a:rPr>
              <a:t>k</a:t>
            </a:r>
            <a:r>
              <a:rPr lang="en-US" altLang="zh-CN" i="1" dirty="0">
                <a:solidFill>
                  <a:srgbClr val="000000"/>
                </a:solidFill>
                <a:cs typeface="Times New Roman" pitchFamily="18" charset="0"/>
              </a:rPr>
              <a:t>=</a:t>
            </a:r>
            <a:r>
              <a:rPr lang="en-US" altLang="zh-CN" i="1" dirty="0">
                <a:solidFill>
                  <a:srgbClr val="000000"/>
                </a:solidFill>
              </a:rPr>
              <a:t>E</a:t>
            </a:r>
            <a:r>
              <a:rPr lang="en-US" altLang="zh-CN" dirty="0">
                <a:solidFill>
                  <a:srgbClr val="000000"/>
                </a:solidFill>
              </a:rPr>
              <a:t>[</a:t>
            </a:r>
            <a:r>
              <a:rPr lang="en-US" altLang="zh-CN" dirty="0">
                <a:solidFill>
                  <a:srgbClr val="000000"/>
                </a:solidFill>
                <a:cs typeface="Times New Roman" pitchFamily="18" charset="0"/>
              </a:rPr>
              <a:t>|</a:t>
            </a:r>
            <a:r>
              <a:rPr lang="en-US" altLang="zh-CN" i="1" dirty="0">
                <a:solidFill>
                  <a:srgbClr val="000000"/>
                </a:solidFill>
                <a:cs typeface="Times New Roman" pitchFamily="18" charset="0"/>
              </a:rPr>
              <a:t>X</a:t>
            </a:r>
            <a:r>
              <a:rPr lang="zh-CN" altLang="en-US" dirty="0">
                <a:solidFill>
                  <a:srgbClr val="000000"/>
                </a:solidFill>
                <a:cs typeface="Times New Roman" pitchFamily="18" charset="0"/>
              </a:rPr>
              <a:t>－</a:t>
            </a:r>
            <a:r>
              <a:rPr lang="en-US" altLang="zh-CN" i="1" dirty="0">
                <a:solidFill>
                  <a:srgbClr val="000000"/>
                </a:solidFill>
                <a:cs typeface="Times New Roman" pitchFamily="18" charset="0"/>
              </a:rPr>
              <a:t>E</a:t>
            </a:r>
            <a:r>
              <a:rPr lang="en-US" altLang="zh-CN" dirty="0">
                <a:solidFill>
                  <a:srgbClr val="000000"/>
                </a:solidFill>
                <a:cs typeface="Times New Roman" pitchFamily="18" charset="0"/>
              </a:rPr>
              <a:t>(</a:t>
            </a:r>
            <a:r>
              <a:rPr lang="en-US" altLang="zh-CN" i="1" dirty="0">
                <a:solidFill>
                  <a:srgbClr val="000000"/>
                </a:solidFill>
                <a:cs typeface="Times New Roman" pitchFamily="18" charset="0"/>
              </a:rPr>
              <a:t>X</a:t>
            </a:r>
            <a:r>
              <a:rPr lang="en-US" altLang="zh-CN" dirty="0">
                <a:solidFill>
                  <a:srgbClr val="000000"/>
                </a:solidFill>
                <a:cs typeface="Times New Roman" pitchFamily="18" charset="0"/>
              </a:rPr>
              <a:t>)|</a:t>
            </a:r>
            <a:r>
              <a:rPr lang="en-US" altLang="zh-CN" i="1" baseline="30000" dirty="0">
                <a:solidFill>
                  <a:srgbClr val="000000"/>
                </a:solidFill>
                <a:cs typeface="Times New Roman" pitchFamily="18" charset="0"/>
              </a:rPr>
              <a:t>k</a:t>
            </a:r>
            <a:r>
              <a:rPr lang="en-US" altLang="zh-CN" dirty="0">
                <a:solidFill>
                  <a:srgbClr val="000000"/>
                </a:solidFill>
                <a:cs typeface="Times New Roman" pitchFamily="18" charset="0"/>
              </a:rPr>
              <a:t>],  </a:t>
            </a:r>
            <a:r>
              <a:rPr lang="en-US" altLang="zh-CN" i="1" dirty="0">
                <a:solidFill>
                  <a:srgbClr val="000000"/>
                </a:solidFill>
                <a:cs typeface="Times New Roman" pitchFamily="18" charset="0"/>
              </a:rPr>
              <a:t>k</a:t>
            </a:r>
            <a:r>
              <a:rPr lang="en-US" altLang="zh-CN" dirty="0">
                <a:solidFill>
                  <a:srgbClr val="000000"/>
                </a:solidFill>
                <a:cs typeface="Times New Roman" pitchFamily="18" charset="0"/>
              </a:rPr>
              <a:t>=1,2,3…..</a:t>
            </a:r>
            <a:endParaRPr lang="en-US" altLang="zh-CN" dirty="0">
              <a:solidFill>
                <a:srgbClr val="FF0000"/>
              </a:solidFill>
            </a:endParaRPr>
          </a:p>
        </p:txBody>
      </p:sp>
      <p:sp>
        <p:nvSpPr>
          <p:cNvPr id="17412" name="Text Box 4" descr="水滴"/>
          <p:cNvSpPr txBox="1">
            <a:spLocks noChangeArrowheads="1"/>
          </p:cNvSpPr>
          <p:nvPr/>
        </p:nvSpPr>
        <p:spPr bwMode="auto">
          <a:xfrm>
            <a:off x="527149" y="2565732"/>
            <a:ext cx="431958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lnSpc>
                <a:spcPct val="60000"/>
              </a:lnSpc>
            </a:pPr>
            <a:r>
              <a:rPr lang="en-US" altLang="zh-CN" i="1" dirty="0" err="1">
                <a:solidFill>
                  <a:srgbClr val="000000"/>
                </a:solidFill>
                <a:cs typeface="Times New Roman" pitchFamily="18" charset="0"/>
              </a:rPr>
              <a:t>γ</a:t>
            </a:r>
            <a:r>
              <a:rPr lang="en-US" altLang="zh-CN" i="1" baseline="-25000" dirty="0" err="1">
                <a:solidFill>
                  <a:srgbClr val="000000"/>
                </a:solidFill>
              </a:rPr>
              <a:t>k</a:t>
            </a:r>
            <a:r>
              <a:rPr lang="en-US" altLang="zh-CN" dirty="0">
                <a:solidFill>
                  <a:srgbClr val="000000"/>
                </a:solidFill>
              </a:rPr>
              <a:t>= </a:t>
            </a:r>
            <a:r>
              <a:rPr lang="en-US" altLang="zh-CN" i="1" dirty="0">
                <a:solidFill>
                  <a:srgbClr val="000000"/>
                </a:solidFill>
              </a:rPr>
              <a:t>E</a:t>
            </a:r>
            <a:r>
              <a:rPr lang="en-US" altLang="zh-CN" dirty="0">
                <a:solidFill>
                  <a:srgbClr val="000000"/>
                </a:solidFill>
              </a:rPr>
              <a:t>(</a:t>
            </a:r>
            <a:r>
              <a:rPr lang="en-US" altLang="zh-CN" i="1" dirty="0" err="1">
                <a:solidFill>
                  <a:srgbClr val="000000"/>
                </a:solidFill>
                <a:cs typeface="Times New Roman" pitchFamily="18" charset="0"/>
              </a:rPr>
              <a:t>X</a:t>
            </a:r>
            <a:r>
              <a:rPr lang="en-US" altLang="zh-CN" i="1" baseline="30000" dirty="0" err="1">
                <a:solidFill>
                  <a:srgbClr val="000000"/>
                </a:solidFill>
                <a:cs typeface="Times New Roman" pitchFamily="18" charset="0"/>
              </a:rPr>
              <a:t>k</a:t>
            </a:r>
            <a:r>
              <a:rPr lang="en-US" altLang="zh-CN" dirty="0">
                <a:solidFill>
                  <a:srgbClr val="000000"/>
                </a:solidFill>
                <a:cs typeface="Times New Roman" pitchFamily="18" charset="0"/>
              </a:rPr>
              <a:t>),     </a:t>
            </a:r>
            <a:r>
              <a:rPr lang="en-US" altLang="zh-CN" i="1" dirty="0">
                <a:solidFill>
                  <a:srgbClr val="000000"/>
                </a:solidFill>
                <a:cs typeface="Times New Roman" pitchFamily="18" charset="0"/>
              </a:rPr>
              <a:t>k</a:t>
            </a:r>
            <a:r>
              <a:rPr lang="en-US" altLang="zh-CN" dirty="0">
                <a:solidFill>
                  <a:srgbClr val="000000"/>
                </a:solidFill>
                <a:cs typeface="Times New Roman" pitchFamily="18" charset="0"/>
              </a:rPr>
              <a:t>=1,2,3…..</a:t>
            </a:r>
            <a:endParaRPr lang="en-US" altLang="zh-CN" dirty="0">
              <a:solidFill>
                <a:srgbClr val="FF0000"/>
              </a:solidFill>
            </a:endParaRPr>
          </a:p>
        </p:txBody>
      </p:sp>
      <p:sp>
        <p:nvSpPr>
          <p:cNvPr id="17413" name="Text Box 5" descr="水滴"/>
          <p:cNvSpPr txBox="1">
            <a:spLocks noChangeArrowheads="1"/>
          </p:cNvSpPr>
          <p:nvPr/>
        </p:nvSpPr>
        <p:spPr bwMode="auto">
          <a:xfrm>
            <a:off x="468313" y="3642750"/>
            <a:ext cx="5091112"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lnSpc>
                <a:spcPct val="60000"/>
              </a:lnSpc>
            </a:pPr>
            <a:r>
              <a:rPr lang="en-US" altLang="zh-CN" i="1">
                <a:solidFill>
                  <a:srgbClr val="000000"/>
                </a:solidFill>
                <a:cs typeface="Times New Roman" pitchFamily="18" charset="0"/>
              </a:rPr>
              <a:t>μ</a:t>
            </a:r>
            <a:r>
              <a:rPr lang="en-US" altLang="zh-CN" i="1" baseline="-25000">
                <a:solidFill>
                  <a:srgbClr val="000000"/>
                </a:solidFill>
              </a:rPr>
              <a:t>k</a:t>
            </a:r>
            <a:r>
              <a:rPr lang="en-US" altLang="zh-CN">
                <a:solidFill>
                  <a:srgbClr val="000000"/>
                </a:solidFill>
              </a:rPr>
              <a:t>= </a:t>
            </a:r>
            <a:r>
              <a:rPr lang="en-US" altLang="zh-CN" i="1">
                <a:solidFill>
                  <a:srgbClr val="000000"/>
                </a:solidFill>
              </a:rPr>
              <a:t>E</a:t>
            </a:r>
            <a:r>
              <a:rPr lang="en-US" altLang="zh-CN">
                <a:solidFill>
                  <a:srgbClr val="000000"/>
                </a:solidFill>
              </a:rPr>
              <a:t>{[</a:t>
            </a:r>
            <a:r>
              <a:rPr lang="en-US" altLang="zh-CN" i="1">
                <a:solidFill>
                  <a:srgbClr val="000000"/>
                </a:solidFill>
                <a:cs typeface="Times New Roman" pitchFamily="18" charset="0"/>
              </a:rPr>
              <a:t>X</a:t>
            </a:r>
            <a:r>
              <a:rPr lang="zh-CN" altLang="en-US">
                <a:solidFill>
                  <a:srgbClr val="000000"/>
                </a:solidFill>
                <a:cs typeface="Times New Roman" pitchFamily="18" charset="0"/>
              </a:rPr>
              <a:t>－</a:t>
            </a:r>
            <a:r>
              <a:rPr lang="en-US" altLang="zh-CN" i="1">
                <a:solidFill>
                  <a:srgbClr val="000000"/>
                </a:solidFill>
                <a:cs typeface="Times New Roman" pitchFamily="18" charset="0"/>
              </a:rPr>
              <a:t>E</a:t>
            </a:r>
            <a:r>
              <a:rPr lang="en-US" altLang="zh-CN">
                <a:solidFill>
                  <a:srgbClr val="000000"/>
                </a:solidFill>
                <a:cs typeface="Times New Roman" pitchFamily="18" charset="0"/>
              </a:rPr>
              <a:t>(</a:t>
            </a:r>
            <a:r>
              <a:rPr lang="en-US" altLang="zh-CN" i="1">
                <a:solidFill>
                  <a:srgbClr val="000000"/>
                </a:solidFill>
                <a:cs typeface="Times New Roman" pitchFamily="18" charset="0"/>
              </a:rPr>
              <a:t>X</a:t>
            </a:r>
            <a:r>
              <a:rPr lang="en-US" altLang="zh-CN">
                <a:solidFill>
                  <a:srgbClr val="000000"/>
                </a:solidFill>
                <a:cs typeface="Times New Roman" pitchFamily="18" charset="0"/>
              </a:rPr>
              <a:t>)]</a:t>
            </a:r>
            <a:r>
              <a:rPr lang="en-US" altLang="zh-CN" i="1" baseline="30000">
                <a:solidFill>
                  <a:srgbClr val="000000"/>
                </a:solidFill>
                <a:cs typeface="Times New Roman" pitchFamily="18" charset="0"/>
              </a:rPr>
              <a:t>k</a:t>
            </a:r>
            <a:r>
              <a:rPr lang="en-US" altLang="zh-CN">
                <a:solidFill>
                  <a:srgbClr val="000000"/>
                </a:solidFill>
                <a:cs typeface="Times New Roman" pitchFamily="18" charset="0"/>
              </a:rPr>
              <a:t>}, </a:t>
            </a:r>
            <a:r>
              <a:rPr lang="en-US" altLang="zh-CN" i="1">
                <a:solidFill>
                  <a:srgbClr val="000000"/>
                </a:solidFill>
                <a:cs typeface="Times New Roman" pitchFamily="18" charset="0"/>
              </a:rPr>
              <a:t>k</a:t>
            </a:r>
            <a:r>
              <a:rPr lang="en-US" altLang="zh-CN">
                <a:solidFill>
                  <a:srgbClr val="000000"/>
                </a:solidFill>
                <a:cs typeface="Times New Roman" pitchFamily="18" charset="0"/>
              </a:rPr>
              <a:t>=1,2,3…..</a:t>
            </a:r>
            <a:endParaRPr lang="en-US" altLang="zh-CN"/>
          </a:p>
        </p:txBody>
      </p:sp>
      <p:sp>
        <p:nvSpPr>
          <p:cNvPr id="17414" name="Text Box 6" descr="水滴"/>
          <p:cNvSpPr txBox="1">
            <a:spLocks noChangeArrowheads="1"/>
          </p:cNvSpPr>
          <p:nvPr/>
        </p:nvSpPr>
        <p:spPr bwMode="auto">
          <a:xfrm>
            <a:off x="4305399" y="2535570"/>
            <a:ext cx="3275012"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lnSpc>
                <a:spcPct val="60000"/>
              </a:lnSpc>
            </a:pPr>
            <a:r>
              <a:rPr lang="zh-CN" altLang="en-US">
                <a:solidFill>
                  <a:srgbClr val="990033"/>
                </a:solidFill>
              </a:rPr>
              <a:t>为</a:t>
            </a:r>
            <a:r>
              <a:rPr lang="en-US" altLang="zh-CN" i="1">
                <a:solidFill>
                  <a:srgbClr val="990033"/>
                </a:solidFill>
              </a:rPr>
              <a:t>X</a:t>
            </a:r>
            <a:r>
              <a:rPr lang="zh-CN" altLang="en-US">
                <a:solidFill>
                  <a:srgbClr val="990033"/>
                </a:solidFill>
              </a:rPr>
              <a:t>的 </a:t>
            </a:r>
            <a:r>
              <a:rPr lang="en-US" altLang="zh-CN" i="1">
                <a:solidFill>
                  <a:srgbClr val="990033"/>
                </a:solidFill>
              </a:rPr>
              <a:t>k </a:t>
            </a:r>
            <a:r>
              <a:rPr lang="zh-CN" altLang="en-US">
                <a:solidFill>
                  <a:srgbClr val="990033"/>
                </a:solidFill>
              </a:rPr>
              <a:t>阶原点矩</a:t>
            </a:r>
            <a:r>
              <a:rPr lang="en-US" altLang="zh-CN">
                <a:solidFill>
                  <a:srgbClr val="990033"/>
                </a:solidFill>
              </a:rPr>
              <a:t>.</a:t>
            </a:r>
          </a:p>
        </p:txBody>
      </p:sp>
      <p:sp>
        <p:nvSpPr>
          <p:cNvPr id="17415" name="Text Box 7" descr="水滴"/>
          <p:cNvSpPr txBox="1">
            <a:spLocks noChangeArrowheads="1"/>
          </p:cNvSpPr>
          <p:nvPr/>
        </p:nvSpPr>
        <p:spPr bwMode="auto">
          <a:xfrm>
            <a:off x="4260472" y="2900493"/>
            <a:ext cx="39608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a:t>为</a:t>
            </a:r>
            <a:r>
              <a:rPr lang="en-US" altLang="zh-CN" i="1">
                <a:solidFill>
                  <a:srgbClr val="990033"/>
                </a:solidFill>
              </a:rPr>
              <a:t>X</a:t>
            </a:r>
            <a:r>
              <a:rPr lang="zh-CN" altLang="en-US"/>
              <a:t>的 </a:t>
            </a:r>
            <a:r>
              <a:rPr lang="en-US" altLang="zh-CN" i="1">
                <a:solidFill>
                  <a:srgbClr val="990033"/>
                </a:solidFill>
              </a:rPr>
              <a:t>k </a:t>
            </a:r>
            <a:r>
              <a:rPr lang="zh-CN" altLang="en-US">
                <a:solidFill>
                  <a:srgbClr val="990033"/>
                </a:solidFill>
              </a:rPr>
              <a:t>阶绝对原点矩</a:t>
            </a:r>
            <a:r>
              <a:rPr lang="en-US" altLang="zh-CN"/>
              <a:t>.</a:t>
            </a:r>
          </a:p>
        </p:txBody>
      </p:sp>
      <p:sp>
        <p:nvSpPr>
          <p:cNvPr id="17416" name="Text Box 8" descr="水滴"/>
          <p:cNvSpPr txBox="1">
            <a:spLocks noChangeArrowheads="1"/>
          </p:cNvSpPr>
          <p:nvPr/>
        </p:nvSpPr>
        <p:spPr bwMode="auto">
          <a:xfrm>
            <a:off x="5254625" y="3611000"/>
            <a:ext cx="3024188"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lnSpc>
                <a:spcPct val="60000"/>
              </a:lnSpc>
            </a:pPr>
            <a:r>
              <a:rPr lang="zh-CN" altLang="en-US">
                <a:solidFill>
                  <a:srgbClr val="000000"/>
                </a:solidFill>
              </a:rPr>
              <a:t>为</a:t>
            </a:r>
            <a:r>
              <a:rPr lang="en-US" altLang="zh-CN" i="1">
                <a:solidFill>
                  <a:srgbClr val="000000"/>
                </a:solidFill>
              </a:rPr>
              <a:t>X</a:t>
            </a:r>
            <a:r>
              <a:rPr lang="zh-CN" altLang="en-US">
                <a:solidFill>
                  <a:srgbClr val="000000"/>
                </a:solidFill>
              </a:rPr>
              <a:t>的</a:t>
            </a:r>
            <a:r>
              <a:rPr lang="en-US" altLang="zh-CN" i="1">
                <a:solidFill>
                  <a:srgbClr val="990033"/>
                </a:solidFill>
              </a:rPr>
              <a:t>k</a:t>
            </a:r>
            <a:r>
              <a:rPr lang="zh-CN" altLang="en-US">
                <a:solidFill>
                  <a:srgbClr val="990033"/>
                </a:solidFill>
              </a:rPr>
              <a:t>阶中心矩</a:t>
            </a:r>
            <a:r>
              <a:rPr lang="en-US" altLang="zh-CN">
                <a:solidFill>
                  <a:srgbClr val="990033"/>
                </a:solidFill>
              </a:rPr>
              <a:t>.</a:t>
            </a:r>
          </a:p>
        </p:txBody>
      </p:sp>
      <p:sp>
        <p:nvSpPr>
          <p:cNvPr id="17417" name="Text Box 9" descr="水滴"/>
          <p:cNvSpPr txBox="1">
            <a:spLocks noChangeArrowheads="1"/>
          </p:cNvSpPr>
          <p:nvPr/>
        </p:nvSpPr>
        <p:spPr bwMode="auto">
          <a:xfrm>
            <a:off x="5047842" y="4010706"/>
            <a:ext cx="3851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a:solidFill>
                  <a:srgbClr val="000000"/>
                </a:solidFill>
              </a:rPr>
              <a:t>为</a:t>
            </a:r>
            <a:r>
              <a:rPr lang="en-US" altLang="zh-CN" i="1">
                <a:solidFill>
                  <a:srgbClr val="000000"/>
                </a:solidFill>
              </a:rPr>
              <a:t>X </a:t>
            </a:r>
            <a:r>
              <a:rPr lang="zh-CN" altLang="en-US">
                <a:solidFill>
                  <a:srgbClr val="000000"/>
                </a:solidFill>
              </a:rPr>
              <a:t>的</a:t>
            </a:r>
            <a:r>
              <a:rPr lang="en-US" altLang="zh-CN" i="1">
                <a:solidFill>
                  <a:srgbClr val="990033"/>
                </a:solidFill>
              </a:rPr>
              <a:t>k</a:t>
            </a:r>
            <a:r>
              <a:rPr lang="zh-CN" altLang="en-US">
                <a:solidFill>
                  <a:srgbClr val="990033"/>
                </a:solidFill>
              </a:rPr>
              <a:t>阶绝对中心矩</a:t>
            </a:r>
            <a:r>
              <a:rPr lang="en-US" altLang="zh-CN">
                <a:solidFill>
                  <a:srgbClr val="990033"/>
                </a:solidFill>
              </a:rPr>
              <a:t>.</a:t>
            </a:r>
          </a:p>
        </p:txBody>
      </p:sp>
      <p:sp>
        <p:nvSpPr>
          <p:cNvPr id="17418" name="Text Box 10"/>
          <p:cNvSpPr txBox="1">
            <a:spLocks noChangeArrowheads="1"/>
          </p:cNvSpPr>
          <p:nvPr/>
        </p:nvSpPr>
        <p:spPr bwMode="auto">
          <a:xfrm>
            <a:off x="468313" y="677863"/>
            <a:ext cx="8207375" cy="519112"/>
          </a:xfrm>
          <a:prstGeom prst="rect">
            <a:avLst/>
          </a:prstGeom>
          <a:solidFill>
            <a:srgbClr val="FFFF00"/>
          </a:solidFill>
          <a:ln w="9525">
            <a:noFill/>
            <a:miter lim="800000"/>
            <a:headEnd/>
            <a:tailEnd/>
          </a:ln>
          <a:effectLst/>
        </p:spPr>
        <p:txBody>
          <a:bodyPr>
            <a:spAutoFit/>
          </a:bodyPr>
          <a:lstStyle/>
          <a:p>
            <a:pPr>
              <a:defRPr/>
            </a:pPr>
            <a:r>
              <a:rPr lang="zh-CN" altLang="en-US">
                <a:solidFill>
                  <a:srgbClr val="000000"/>
                </a:solidFill>
                <a:effectLst>
                  <a:outerShdw blurRad="38100" dist="38100" dir="2700000" algn="tl">
                    <a:srgbClr val="FFFFFF"/>
                  </a:outerShdw>
                </a:effectLst>
                <a:latin typeface="宋体" pitchFamily="2" charset="-122"/>
                <a:ea typeface="宋体" pitchFamily="2" charset="-122"/>
              </a:rPr>
              <a:t>第四章：随机变量的矩实质是随机变量函数的期望</a:t>
            </a:r>
          </a:p>
        </p:txBody>
      </p:sp>
      <p:sp>
        <p:nvSpPr>
          <p:cNvPr id="17419" name="Text Box 11"/>
          <p:cNvSpPr txBox="1">
            <a:spLocks noChangeArrowheads="1"/>
          </p:cNvSpPr>
          <p:nvPr/>
        </p:nvSpPr>
        <p:spPr bwMode="auto">
          <a:xfrm>
            <a:off x="1763688" y="1325479"/>
            <a:ext cx="5410200" cy="696912"/>
          </a:xfrm>
          <a:prstGeom prst="rect">
            <a:avLst/>
          </a:prstGeom>
          <a:gradFill rotWithShape="0">
            <a:gsLst>
              <a:gs pos="0">
                <a:srgbClr val="66CCFF"/>
              </a:gs>
              <a:gs pos="50000">
                <a:srgbClr val="FFFFFF"/>
              </a:gs>
              <a:gs pos="100000">
                <a:srgbClr val="66CCFF"/>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algn="ctr" eaLnBrk="1" hangingPunct="1">
              <a:lnSpc>
                <a:spcPct val="110000"/>
              </a:lnSpc>
            </a:pPr>
            <a:r>
              <a:rPr lang="zh-CN" altLang="en-US" sz="3600" dirty="0">
                <a:solidFill>
                  <a:srgbClr val="990033"/>
                </a:solidFill>
                <a:latin typeface="Arial" charset="0"/>
              </a:rPr>
              <a:t>随机变量的矩是数！！！</a:t>
            </a:r>
          </a:p>
        </p:txBody>
      </p:sp>
      <p:sp>
        <p:nvSpPr>
          <p:cNvPr id="17420" name="Text Box 12" descr="水滴"/>
          <p:cNvSpPr txBox="1">
            <a:spLocks noChangeArrowheads="1"/>
          </p:cNvSpPr>
          <p:nvPr/>
        </p:nvSpPr>
        <p:spPr bwMode="auto">
          <a:xfrm>
            <a:off x="5090734" y="4615838"/>
            <a:ext cx="1944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en-US" altLang="zh-CN" i="1">
                <a:solidFill>
                  <a:srgbClr val="000000"/>
                </a:solidFill>
              </a:rPr>
              <a:t>μ</a:t>
            </a:r>
            <a:r>
              <a:rPr lang="en-US" altLang="zh-CN" baseline="-25000">
                <a:solidFill>
                  <a:srgbClr val="000000"/>
                </a:solidFill>
              </a:rPr>
              <a:t>2</a:t>
            </a:r>
            <a:r>
              <a:rPr lang="en-US" altLang="zh-CN">
                <a:solidFill>
                  <a:srgbClr val="000000"/>
                </a:solidFill>
              </a:rPr>
              <a:t>=</a:t>
            </a:r>
            <a:r>
              <a:rPr lang="en-US" altLang="zh-CN" i="1">
                <a:solidFill>
                  <a:srgbClr val="000000"/>
                </a:solidFill>
              </a:rPr>
              <a:t>D</a:t>
            </a:r>
            <a:r>
              <a:rPr lang="en-US" altLang="zh-CN">
                <a:solidFill>
                  <a:srgbClr val="000000"/>
                </a:solidFill>
              </a:rPr>
              <a:t>(</a:t>
            </a:r>
            <a:r>
              <a:rPr lang="en-US" altLang="zh-CN" i="1">
                <a:solidFill>
                  <a:srgbClr val="000000"/>
                </a:solidFill>
              </a:rPr>
              <a:t>X</a:t>
            </a:r>
            <a:r>
              <a:rPr lang="en-US" altLang="zh-CN">
                <a:solidFill>
                  <a:srgbClr val="000000"/>
                </a:solidFill>
              </a:rPr>
              <a:t>)</a:t>
            </a:r>
          </a:p>
        </p:txBody>
      </p:sp>
      <p:sp>
        <p:nvSpPr>
          <p:cNvPr id="17421" name="Text Box 13" descr="水滴"/>
          <p:cNvSpPr txBox="1">
            <a:spLocks noChangeArrowheads="1"/>
          </p:cNvSpPr>
          <p:nvPr/>
        </p:nvSpPr>
        <p:spPr bwMode="auto">
          <a:xfrm>
            <a:off x="553659" y="4631713"/>
            <a:ext cx="28082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dirty="0">
                <a:solidFill>
                  <a:srgbClr val="000000"/>
                </a:solidFill>
              </a:rPr>
              <a:t>其中</a:t>
            </a:r>
            <a:r>
              <a:rPr lang="en-US" altLang="zh-CN" dirty="0">
                <a:solidFill>
                  <a:srgbClr val="000000"/>
                </a:solidFill>
              </a:rPr>
              <a:t>:</a:t>
            </a:r>
            <a:r>
              <a:rPr lang="en-US" altLang="zh-CN" i="1" dirty="0">
                <a:solidFill>
                  <a:srgbClr val="000000"/>
                </a:solidFill>
              </a:rPr>
              <a:t>γ</a:t>
            </a:r>
            <a:r>
              <a:rPr lang="en-US" altLang="zh-CN" baseline="-25000" dirty="0">
                <a:solidFill>
                  <a:srgbClr val="000000"/>
                </a:solidFill>
              </a:rPr>
              <a:t>1</a:t>
            </a:r>
            <a:r>
              <a:rPr lang="en-US" altLang="zh-CN" dirty="0">
                <a:solidFill>
                  <a:srgbClr val="000000"/>
                </a:solidFill>
              </a:rPr>
              <a:t>=</a:t>
            </a:r>
            <a:r>
              <a:rPr lang="en-US" altLang="zh-CN" i="1" dirty="0">
                <a:solidFill>
                  <a:srgbClr val="000000"/>
                </a:solidFill>
              </a:rPr>
              <a:t>E</a:t>
            </a:r>
            <a:r>
              <a:rPr lang="en-US" altLang="zh-CN" dirty="0">
                <a:solidFill>
                  <a:srgbClr val="000000"/>
                </a:solidFill>
              </a:rPr>
              <a:t>(</a:t>
            </a:r>
            <a:r>
              <a:rPr lang="en-US" altLang="zh-CN" i="1" dirty="0">
                <a:solidFill>
                  <a:srgbClr val="000000"/>
                </a:solidFill>
              </a:rPr>
              <a:t>X</a:t>
            </a:r>
            <a:r>
              <a:rPr lang="en-US" altLang="zh-CN" dirty="0">
                <a:solidFill>
                  <a:srgbClr val="000000"/>
                </a:solidFill>
              </a:rPr>
              <a:t>),</a:t>
            </a:r>
          </a:p>
        </p:txBody>
      </p:sp>
      <p:sp>
        <p:nvSpPr>
          <p:cNvPr id="17422" name="Text Box 14" descr="水滴"/>
          <p:cNvSpPr txBox="1">
            <a:spLocks noChangeArrowheads="1"/>
          </p:cNvSpPr>
          <p:nvPr/>
        </p:nvSpPr>
        <p:spPr bwMode="auto">
          <a:xfrm>
            <a:off x="3217484" y="4631713"/>
            <a:ext cx="1944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en-US" altLang="zh-CN" i="1">
                <a:solidFill>
                  <a:srgbClr val="000000"/>
                </a:solidFill>
              </a:rPr>
              <a:t>γ</a:t>
            </a:r>
            <a:r>
              <a:rPr lang="en-US" altLang="zh-CN" baseline="-25000">
                <a:solidFill>
                  <a:srgbClr val="000000"/>
                </a:solidFill>
              </a:rPr>
              <a:t>2</a:t>
            </a:r>
            <a:r>
              <a:rPr lang="en-US" altLang="zh-CN">
                <a:solidFill>
                  <a:srgbClr val="000000"/>
                </a:solidFill>
              </a:rPr>
              <a:t>=</a:t>
            </a:r>
            <a:r>
              <a:rPr lang="en-US" altLang="zh-CN" i="1">
                <a:solidFill>
                  <a:srgbClr val="000000"/>
                </a:solidFill>
              </a:rPr>
              <a:t>E</a:t>
            </a:r>
            <a:r>
              <a:rPr lang="en-US" altLang="zh-CN">
                <a:solidFill>
                  <a:srgbClr val="000000"/>
                </a:solidFill>
              </a:rPr>
              <a:t>(</a:t>
            </a:r>
            <a:r>
              <a:rPr lang="en-US" altLang="zh-CN" i="1">
                <a:solidFill>
                  <a:srgbClr val="000000"/>
                </a:solidFill>
              </a:rPr>
              <a:t>X</a:t>
            </a:r>
            <a:r>
              <a:rPr lang="en-US" altLang="zh-CN" baseline="30000">
                <a:solidFill>
                  <a:srgbClr val="000000"/>
                </a:solidFill>
              </a:rPr>
              <a:t>2</a:t>
            </a:r>
            <a:r>
              <a:rPr lang="en-US" altLang="zh-CN">
                <a:solidFill>
                  <a:srgbClr val="000000"/>
                </a:solidFill>
              </a:rPr>
              <a:t>)</a:t>
            </a:r>
          </a:p>
        </p:txBody>
      </p:sp>
      <p:sp>
        <p:nvSpPr>
          <p:cNvPr id="17423" name="Text Box 15" descr="水滴"/>
          <p:cNvSpPr txBox="1">
            <a:spLocks noChangeArrowheads="1"/>
          </p:cNvSpPr>
          <p:nvPr/>
        </p:nvSpPr>
        <p:spPr bwMode="auto">
          <a:xfrm>
            <a:off x="438180" y="5175912"/>
            <a:ext cx="6121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en-US" altLang="zh-CN" i="1" dirty="0">
                <a:solidFill>
                  <a:srgbClr val="000000"/>
                </a:solidFill>
              </a:rPr>
              <a:t>D</a:t>
            </a:r>
            <a:r>
              <a:rPr lang="en-US" altLang="zh-CN" dirty="0">
                <a:solidFill>
                  <a:srgbClr val="000000"/>
                </a:solidFill>
              </a:rPr>
              <a:t>(</a:t>
            </a:r>
            <a:r>
              <a:rPr lang="en-US" altLang="zh-CN" i="1" dirty="0">
                <a:solidFill>
                  <a:srgbClr val="000000"/>
                </a:solidFill>
              </a:rPr>
              <a:t>X</a:t>
            </a:r>
            <a:r>
              <a:rPr lang="en-US" altLang="zh-CN" dirty="0">
                <a:solidFill>
                  <a:srgbClr val="000000"/>
                </a:solidFill>
              </a:rPr>
              <a:t>)=</a:t>
            </a:r>
            <a:r>
              <a:rPr lang="en-US" altLang="zh-CN" i="1" dirty="0">
                <a:solidFill>
                  <a:srgbClr val="000000"/>
                </a:solidFill>
              </a:rPr>
              <a:t>E</a:t>
            </a:r>
            <a:r>
              <a:rPr lang="en-US" altLang="zh-CN" dirty="0">
                <a:solidFill>
                  <a:srgbClr val="000000"/>
                </a:solidFill>
              </a:rPr>
              <a:t>{[</a:t>
            </a:r>
            <a:r>
              <a:rPr lang="en-US" altLang="zh-CN" i="1" dirty="0">
                <a:solidFill>
                  <a:srgbClr val="000000"/>
                </a:solidFill>
              </a:rPr>
              <a:t>X</a:t>
            </a:r>
            <a:r>
              <a:rPr lang="zh-CN" altLang="en-US" i="1" dirty="0">
                <a:solidFill>
                  <a:srgbClr val="000000"/>
                </a:solidFill>
              </a:rPr>
              <a:t>－</a:t>
            </a:r>
            <a:r>
              <a:rPr lang="en-US" altLang="zh-CN" i="1" dirty="0">
                <a:solidFill>
                  <a:srgbClr val="000000"/>
                </a:solidFill>
              </a:rPr>
              <a:t>E</a:t>
            </a:r>
            <a:r>
              <a:rPr lang="en-US" altLang="zh-CN" dirty="0">
                <a:solidFill>
                  <a:srgbClr val="000000"/>
                </a:solidFill>
              </a:rPr>
              <a:t>(</a:t>
            </a:r>
            <a:r>
              <a:rPr lang="en-US" altLang="zh-CN" i="1" dirty="0">
                <a:solidFill>
                  <a:srgbClr val="000000"/>
                </a:solidFill>
              </a:rPr>
              <a:t>X</a:t>
            </a:r>
            <a:r>
              <a:rPr lang="en-US" altLang="zh-CN" dirty="0">
                <a:solidFill>
                  <a:srgbClr val="000000"/>
                </a:solidFill>
              </a:rPr>
              <a:t>)]</a:t>
            </a:r>
            <a:r>
              <a:rPr lang="en-US" altLang="zh-CN" i="1" baseline="30000" dirty="0">
                <a:solidFill>
                  <a:srgbClr val="000000"/>
                </a:solidFill>
              </a:rPr>
              <a:t>2</a:t>
            </a:r>
            <a:r>
              <a:rPr lang="en-US" altLang="zh-CN" dirty="0">
                <a:solidFill>
                  <a:srgbClr val="000000"/>
                </a:solidFill>
              </a:rPr>
              <a:t>}=</a:t>
            </a:r>
            <a:r>
              <a:rPr lang="en-US" altLang="zh-CN" i="1" dirty="0">
                <a:solidFill>
                  <a:srgbClr val="000000"/>
                </a:solidFill>
              </a:rPr>
              <a:t>E</a:t>
            </a:r>
            <a:r>
              <a:rPr lang="en-US" altLang="zh-CN" dirty="0">
                <a:solidFill>
                  <a:srgbClr val="000000"/>
                </a:solidFill>
              </a:rPr>
              <a:t>(</a:t>
            </a:r>
            <a:r>
              <a:rPr lang="en-US" altLang="zh-CN" i="1" dirty="0">
                <a:solidFill>
                  <a:srgbClr val="000000"/>
                </a:solidFill>
              </a:rPr>
              <a:t>X</a:t>
            </a:r>
            <a:r>
              <a:rPr lang="en-US" altLang="zh-CN" i="1" baseline="30000" dirty="0">
                <a:solidFill>
                  <a:srgbClr val="000000"/>
                </a:solidFill>
              </a:rPr>
              <a:t>2</a:t>
            </a:r>
            <a:r>
              <a:rPr lang="en-US" altLang="zh-CN" dirty="0">
                <a:solidFill>
                  <a:srgbClr val="000000"/>
                </a:solidFill>
              </a:rPr>
              <a:t>)</a:t>
            </a:r>
            <a:r>
              <a:rPr lang="en-US" altLang="zh-CN" i="1" dirty="0">
                <a:solidFill>
                  <a:srgbClr val="000000"/>
                </a:solidFill>
              </a:rPr>
              <a:t> </a:t>
            </a:r>
            <a:r>
              <a:rPr lang="zh-CN" altLang="en-US" i="1" dirty="0">
                <a:solidFill>
                  <a:srgbClr val="000000"/>
                </a:solidFill>
              </a:rPr>
              <a:t>－</a:t>
            </a:r>
            <a:r>
              <a:rPr lang="en-US" altLang="zh-CN" dirty="0">
                <a:solidFill>
                  <a:srgbClr val="000000"/>
                </a:solidFill>
              </a:rPr>
              <a:t>[</a:t>
            </a:r>
            <a:r>
              <a:rPr lang="en-US" altLang="zh-CN" i="1" dirty="0">
                <a:solidFill>
                  <a:srgbClr val="000000"/>
                </a:solidFill>
              </a:rPr>
              <a:t>E(X</a:t>
            </a:r>
            <a:r>
              <a:rPr lang="en-US" altLang="zh-CN" dirty="0">
                <a:solidFill>
                  <a:srgbClr val="000000"/>
                </a:solidFill>
              </a:rPr>
              <a:t>)]</a:t>
            </a:r>
            <a:r>
              <a:rPr lang="en-US" altLang="zh-CN" i="1" baseline="30000" dirty="0">
                <a:solidFill>
                  <a:srgbClr val="000000"/>
                </a:solidFill>
              </a:rPr>
              <a:t>2</a:t>
            </a:r>
          </a:p>
        </p:txBody>
      </p:sp>
      <p:sp>
        <p:nvSpPr>
          <p:cNvPr id="17424" name="Text Box 16" descr="水滴"/>
          <p:cNvSpPr txBox="1">
            <a:spLocks noChangeArrowheads="1"/>
          </p:cNvSpPr>
          <p:nvPr/>
        </p:nvSpPr>
        <p:spPr bwMode="auto">
          <a:xfrm>
            <a:off x="6213717" y="5159595"/>
            <a:ext cx="31289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en-US" altLang="zh-CN" i="1" dirty="0">
                <a:solidFill>
                  <a:srgbClr val="000000"/>
                </a:solidFill>
              </a:rPr>
              <a:t>=μ</a:t>
            </a:r>
            <a:r>
              <a:rPr lang="en-US" altLang="zh-CN" baseline="-25000" dirty="0">
                <a:solidFill>
                  <a:srgbClr val="000000"/>
                </a:solidFill>
              </a:rPr>
              <a:t>2</a:t>
            </a:r>
            <a:r>
              <a:rPr lang="en-US" altLang="zh-CN" dirty="0">
                <a:solidFill>
                  <a:srgbClr val="000000"/>
                </a:solidFill>
              </a:rPr>
              <a:t>=</a:t>
            </a:r>
            <a:r>
              <a:rPr lang="en-US" altLang="zh-CN" i="1" dirty="0">
                <a:solidFill>
                  <a:srgbClr val="000000"/>
                </a:solidFill>
              </a:rPr>
              <a:t>γ</a:t>
            </a:r>
            <a:r>
              <a:rPr lang="en-US" altLang="zh-CN" baseline="-25000" dirty="0">
                <a:solidFill>
                  <a:srgbClr val="000000"/>
                </a:solidFill>
              </a:rPr>
              <a:t>2</a:t>
            </a:r>
            <a:r>
              <a:rPr lang="zh-CN" altLang="en-US" dirty="0">
                <a:solidFill>
                  <a:srgbClr val="000000"/>
                </a:solidFill>
              </a:rPr>
              <a:t>－</a:t>
            </a:r>
            <a:r>
              <a:rPr lang="en-US" altLang="zh-CN" i="1" dirty="0">
                <a:solidFill>
                  <a:srgbClr val="000000"/>
                </a:solidFill>
              </a:rPr>
              <a:t>γ</a:t>
            </a:r>
            <a:r>
              <a:rPr lang="en-US" altLang="zh-CN" baseline="-25000" dirty="0">
                <a:solidFill>
                  <a:srgbClr val="000000"/>
                </a:solidFill>
              </a:rPr>
              <a:t>1</a:t>
            </a:r>
            <a:r>
              <a:rPr lang="en-US" altLang="zh-CN" i="1" baseline="30000" dirty="0">
                <a:solidFill>
                  <a:srgbClr val="000000"/>
                </a:solidFill>
              </a:rPr>
              <a:t>2</a:t>
            </a:r>
            <a:endParaRPr lang="en-US" altLang="zh-CN" dirty="0">
              <a:solidFill>
                <a:srgbClr val="000000"/>
              </a:solidFill>
            </a:endParaRPr>
          </a:p>
        </p:txBody>
      </p:sp>
      <p:sp>
        <p:nvSpPr>
          <p:cNvPr id="2" name="Text Box 6" descr="水滴">
            <a:extLst>
              <a:ext uri="{FF2B5EF4-FFF2-40B4-BE49-F238E27FC236}">
                <a16:creationId xmlns:a16="http://schemas.microsoft.com/office/drawing/2014/main" id="{EC68A57C-D6CB-339D-446F-CEFAEA42718F}"/>
              </a:ext>
            </a:extLst>
          </p:cNvPr>
          <p:cNvSpPr txBox="1">
            <a:spLocks noChangeArrowheads="1"/>
          </p:cNvSpPr>
          <p:nvPr/>
        </p:nvSpPr>
        <p:spPr bwMode="auto">
          <a:xfrm>
            <a:off x="505718" y="2020590"/>
            <a:ext cx="54006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sz="2600" dirty="0">
                <a:solidFill>
                  <a:srgbClr val="000000"/>
                </a:solidFill>
              </a:rPr>
              <a:t>最常用的两种矩</a:t>
            </a:r>
            <a:r>
              <a:rPr lang="en-US" altLang="zh-CN" sz="2600" dirty="0">
                <a:solidFill>
                  <a:srgbClr val="000000"/>
                </a:solidFill>
              </a:rPr>
              <a:t>: </a:t>
            </a:r>
            <a:r>
              <a:rPr lang="zh-CN" altLang="en-US" sz="2600" dirty="0">
                <a:solidFill>
                  <a:srgbClr val="000000"/>
                </a:solidFill>
              </a:rPr>
              <a:t>原点矩和中心矩</a:t>
            </a:r>
            <a:r>
              <a:rPr lang="en-US" altLang="zh-CN" sz="2600" dirty="0">
                <a:solidFill>
                  <a:srgbClr val="000000"/>
                </a:solidFill>
              </a:rPr>
              <a:t>.</a:t>
            </a:r>
            <a:endParaRPr lang="zh-CN" altLang="en-US" sz="2600" dirty="0">
              <a:solidFill>
                <a:srgbClr val="000000"/>
              </a:solidFill>
            </a:endParaRPr>
          </a:p>
        </p:txBody>
      </p:sp>
      <p:sp>
        <p:nvSpPr>
          <p:cNvPr id="3" name="Text Box 13" descr="水滴">
            <a:extLst>
              <a:ext uri="{FF2B5EF4-FFF2-40B4-BE49-F238E27FC236}">
                <a16:creationId xmlns:a16="http://schemas.microsoft.com/office/drawing/2014/main" id="{0B1F912B-9A66-DD46-B195-75D4E9EA74E4}"/>
              </a:ext>
            </a:extLst>
          </p:cNvPr>
          <p:cNvSpPr txBox="1">
            <a:spLocks noChangeArrowheads="1"/>
          </p:cNvSpPr>
          <p:nvPr/>
        </p:nvSpPr>
        <p:spPr bwMode="auto">
          <a:xfrm>
            <a:off x="438180" y="6054276"/>
            <a:ext cx="414539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en-US" altLang="zh-CN" i="1" dirty="0">
                <a:solidFill>
                  <a:srgbClr val="000000"/>
                </a:solidFill>
              </a:rPr>
              <a:t>E</a:t>
            </a:r>
            <a:r>
              <a:rPr lang="en-US" altLang="zh-CN" dirty="0">
                <a:solidFill>
                  <a:srgbClr val="000000"/>
                </a:solidFill>
              </a:rPr>
              <a:t>(</a:t>
            </a:r>
            <a:r>
              <a:rPr lang="en-US" altLang="zh-CN" i="1" dirty="0">
                <a:solidFill>
                  <a:srgbClr val="000000"/>
                </a:solidFill>
              </a:rPr>
              <a:t>XY</a:t>
            </a:r>
            <a:r>
              <a:rPr lang="en-US" altLang="zh-CN" dirty="0">
                <a:solidFill>
                  <a:srgbClr val="000000"/>
                </a:solidFill>
              </a:rPr>
              <a:t>): </a:t>
            </a:r>
            <a:r>
              <a:rPr lang="zh-CN" altLang="en-US" dirty="0">
                <a:solidFill>
                  <a:srgbClr val="000000"/>
                </a:solidFill>
              </a:rPr>
              <a:t>二阶混合原点矩</a:t>
            </a:r>
            <a:r>
              <a:rPr lang="en-US" altLang="zh-CN" dirty="0">
                <a:solidFill>
                  <a:srgbClr val="000000"/>
                </a:solidFill>
              </a:rPr>
              <a:t>.</a:t>
            </a:r>
          </a:p>
        </p:txBody>
      </p:sp>
      <p:sp>
        <p:nvSpPr>
          <p:cNvPr id="4" name="Text Box 16" descr="水滴">
            <a:extLst>
              <a:ext uri="{FF2B5EF4-FFF2-40B4-BE49-F238E27FC236}">
                <a16:creationId xmlns:a16="http://schemas.microsoft.com/office/drawing/2014/main" id="{D879A239-CB32-D78A-EBB4-451986231B10}"/>
              </a:ext>
            </a:extLst>
          </p:cNvPr>
          <p:cNvSpPr txBox="1">
            <a:spLocks noChangeArrowheads="1"/>
          </p:cNvSpPr>
          <p:nvPr/>
        </p:nvSpPr>
        <p:spPr bwMode="auto">
          <a:xfrm>
            <a:off x="438180" y="5645045"/>
            <a:ext cx="79502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i="1" dirty="0">
                <a:solidFill>
                  <a:srgbClr val="000000"/>
                </a:solidFill>
              </a:rPr>
              <a:t>补充：</a:t>
            </a:r>
            <a:r>
              <a:rPr lang="en-US" altLang="zh-CN" i="1" dirty="0">
                <a:solidFill>
                  <a:srgbClr val="000000"/>
                </a:solidFill>
              </a:rPr>
              <a:t>E</a:t>
            </a:r>
            <a:r>
              <a:rPr lang="en-US" altLang="zh-CN" dirty="0">
                <a:solidFill>
                  <a:srgbClr val="000000"/>
                </a:solidFill>
              </a:rPr>
              <a:t>{[</a:t>
            </a:r>
            <a:r>
              <a:rPr lang="en-US" altLang="zh-CN" i="1" dirty="0">
                <a:solidFill>
                  <a:srgbClr val="000000"/>
                </a:solidFill>
              </a:rPr>
              <a:t>X</a:t>
            </a:r>
            <a:r>
              <a:rPr lang="en-US" altLang="zh-CN" dirty="0">
                <a:solidFill>
                  <a:srgbClr val="000000"/>
                </a:solidFill>
              </a:rPr>
              <a:t>－</a:t>
            </a:r>
            <a:r>
              <a:rPr lang="en-US" altLang="zh-CN" i="1" dirty="0">
                <a:solidFill>
                  <a:srgbClr val="000000"/>
                </a:solidFill>
              </a:rPr>
              <a:t>E</a:t>
            </a:r>
            <a:r>
              <a:rPr lang="en-US" altLang="zh-CN" dirty="0">
                <a:solidFill>
                  <a:srgbClr val="000000"/>
                </a:solidFill>
              </a:rPr>
              <a:t>(</a:t>
            </a:r>
            <a:r>
              <a:rPr lang="en-US" altLang="zh-CN" i="1" dirty="0">
                <a:solidFill>
                  <a:srgbClr val="000000"/>
                </a:solidFill>
              </a:rPr>
              <a:t>X</a:t>
            </a:r>
            <a:r>
              <a:rPr lang="en-US" altLang="zh-CN" dirty="0">
                <a:solidFill>
                  <a:srgbClr val="000000"/>
                </a:solidFill>
              </a:rPr>
              <a:t>)][</a:t>
            </a:r>
            <a:r>
              <a:rPr lang="en-US" altLang="zh-CN" i="1" dirty="0">
                <a:solidFill>
                  <a:srgbClr val="000000"/>
                </a:solidFill>
              </a:rPr>
              <a:t>Y</a:t>
            </a:r>
            <a:r>
              <a:rPr lang="en-US" altLang="zh-CN" dirty="0">
                <a:solidFill>
                  <a:srgbClr val="000000"/>
                </a:solidFill>
              </a:rPr>
              <a:t>－</a:t>
            </a:r>
            <a:r>
              <a:rPr lang="en-US" altLang="zh-CN" i="1" dirty="0">
                <a:solidFill>
                  <a:srgbClr val="000000"/>
                </a:solidFill>
              </a:rPr>
              <a:t>E</a:t>
            </a:r>
            <a:r>
              <a:rPr lang="en-US" altLang="zh-CN" dirty="0">
                <a:solidFill>
                  <a:srgbClr val="000000"/>
                </a:solidFill>
              </a:rPr>
              <a:t>(</a:t>
            </a:r>
            <a:r>
              <a:rPr lang="en-US" altLang="zh-CN" i="1" dirty="0">
                <a:solidFill>
                  <a:srgbClr val="000000"/>
                </a:solidFill>
              </a:rPr>
              <a:t>Y</a:t>
            </a:r>
            <a:r>
              <a:rPr lang="en-US" altLang="zh-CN" dirty="0">
                <a:solidFill>
                  <a:srgbClr val="000000"/>
                </a:solidFill>
              </a:rPr>
              <a:t>)]}:</a:t>
            </a:r>
            <a:r>
              <a:rPr lang="zh-CN" altLang="en-US" dirty="0">
                <a:solidFill>
                  <a:srgbClr val="000000"/>
                </a:solidFill>
              </a:rPr>
              <a:t>二阶混合中心矩</a:t>
            </a:r>
            <a:r>
              <a:rPr lang="en-US" altLang="zh-CN" dirty="0">
                <a:solidFill>
                  <a:srgbClr val="000000"/>
                </a:solidFill>
              </a:rPr>
              <a:t>;</a:t>
            </a:r>
          </a:p>
        </p:txBody>
      </p:sp>
    </p:spTree>
    <p:extLst>
      <p:ext uri="{BB962C8B-B14F-4D97-AF65-F5344CB8AC3E}">
        <p14:creationId xmlns:p14="http://schemas.microsoft.com/office/powerpoint/2010/main" val="18120384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grpId="0" nodeType="clickEffect">
                                  <p:stCondLst>
                                    <p:cond delay="0"/>
                                  </p:stCondLst>
                                  <p:childTnLst>
                                    <p:set>
                                      <p:cBhvr>
                                        <p:cTn id="6" dur="1" fill="hold">
                                          <p:stCondLst>
                                            <p:cond delay="0"/>
                                          </p:stCondLst>
                                        </p:cTn>
                                        <p:tgtEl>
                                          <p:spTgt spid="17419"/>
                                        </p:tgtEl>
                                        <p:attrNameLst>
                                          <p:attrName>style.visibility</p:attrName>
                                        </p:attrNameLst>
                                      </p:cBhvr>
                                      <p:to>
                                        <p:strVal val="visible"/>
                                      </p:to>
                                    </p:set>
                                    <p:anim calcmode="lin" valueType="num">
                                      <p:cBhvr additive="base">
                                        <p:cTn id="7" dur="5000" fill="hold"/>
                                        <p:tgtEl>
                                          <p:spTgt spid="17419"/>
                                        </p:tgtEl>
                                        <p:attrNameLst>
                                          <p:attrName>ppt_x</p:attrName>
                                        </p:attrNameLst>
                                      </p:cBhvr>
                                      <p:tavLst>
                                        <p:tav tm="0">
                                          <p:val>
                                            <p:strVal val="#ppt_x"/>
                                          </p:val>
                                        </p:tav>
                                        <p:tav tm="100000">
                                          <p:val>
                                            <p:strVal val="#ppt_x"/>
                                          </p:val>
                                        </p:tav>
                                      </p:tavLst>
                                    </p:anim>
                                    <p:anim calcmode="lin" valueType="num">
                                      <p:cBhvr additive="base">
                                        <p:cTn id="8" dur="5000" fill="hold"/>
                                        <p:tgtEl>
                                          <p:spTgt spid="174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17412"/>
                                        </p:tgtEl>
                                        <p:attrNameLst>
                                          <p:attrName>style.visibility</p:attrName>
                                        </p:attrNameLst>
                                      </p:cBhvr>
                                      <p:to>
                                        <p:strVal val="visible"/>
                                      </p:to>
                                    </p:set>
                                    <p:animEffect transition="in" filter="wipe(up)">
                                      <p:cBhvr>
                                        <p:cTn id="18" dur="500"/>
                                        <p:tgtEl>
                                          <p:spTgt spid="1741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7414"/>
                                        </p:tgtEl>
                                        <p:attrNameLst>
                                          <p:attrName>style.visibility</p:attrName>
                                        </p:attrNameLst>
                                      </p:cBhvr>
                                      <p:to>
                                        <p:strVal val="visible"/>
                                      </p:to>
                                    </p:set>
                                    <p:animEffect transition="in" filter="wipe(left)">
                                      <p:cBhvr>
                                        <p:cTn id="23" dur="500"/>
                                        <p:tgtEl>
                                          <p:spTgt spid="1741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17410"/>
                                        </p:tgtEl>
                                        <p:attrNameLst>
                                          <p:attrName>style.visibility</p:attrName>
                                        </p:attrNameLst>
                                      </p:cBhvr>
                                      <p:to>
                                        <p:strVal val="visible"/>
                                      </p:to>
                                    </p:set>
                                    <p:animEffect transition="in" filter="wipe(up)">
                                      <p:cBhvr>
                                        <p:cTn id="28" dur="500"/>
                                        <p:tgtEl>
                                          <p:spTgt spid="1741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7415"/>
                                        </p:tgtEl>
                                        <p:attrNameLst>
                                          <p:attrName>style.visibility</p:attrName>
                                        </p:attrNameLst>
                                      </p:cBhvr>
                                      <p:to>
                                        <p:strVal val="visible"/>
                                      </p:to>
                                    </p:set>
                                    <p:animEffect transition="in" filter="wipe(up)">
                                      <p:cBhvr>
                                        <p:cTn id="33" dur="500"/>
                                        <p:tgtEl>
                                          <p:spTgt spid="1741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7413"/>
                                        </p:tgtEl>
                                        <p:attrNameLst>
                                          <p:attrName>style.visibility</p:attrName>
                                        </p:attrNameLst>
                                      </p:cBhvr>
                                      <p:to>
                                        <p:strVal val="visible"/>
                                      </p:to>
                                    </p:set>
                                    <p:animEffect transition="in" filter="wipe(left)">
                                      <p:cBhvr>
                                        <p:cTn id="38" dur="500"/>
                                        <p:tgtEl>
                                          <p:spTgt spid="1741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7416"/>
                                        </p:tgtEl>
                                        <p:attrNameLst>
                                          <p:attrName>style.visibility</p:attrName>
                                        </p:attrNameLst>
                                      </p:cBhvr>
                                      <p:to>
                                        <p:strVal val="visible"/>
                                      </p:to>
                                    </p:set>
                                    <p:animEffect transition="in" filter="wipe(left)">
                                      <p:cBhvr>
                                        <p:cTn id="43" dur="500"/>
                                        <p:tgtEl>
                                          <p:spTgt spid="1741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17411"/>
                                        </p:tgtEl>
                                        <p:attrNameLst>
                                          <p:attrName>style.visibility</p:attrName>
                                        </p:attrNameLst>
                                      </p:cBhvr>
                                      <p:to>
                                        <p:strVal val="visible"/>
                                      </p:to>
                                    </p:set>
                                    <p:animEffect transition="in" filter="wipe(up)">
                                      <p:cBhvr>
                                        <p:cTn id="48" dur="500"/>
                                        <p:tgtEl>
                                          <p:spTgt spid="1741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17417"/>
                                        </p:tgtEl>
                                        <p:attrNameLst>
                                          <p:attrName>style.visibility</p:attrName>
                                        </p:attrNameLst>
                                      </p:cBhvr>
                                      <p:to>
                                        <p:strVal val="visible"/>
                                      </p:to>
                                    </p:set>
                                    <p:animEffect transition="in" filter="wipe(up)">
                                      <p:cBhvr>
                                        <p:cTn id="53" dur="500"/>
                                        <p:tgtEl>
                                          <p:spTgt spid="1741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7421"/>
                                        </p:tgtEl>
                                        <p:attrNameLst>
                                          <p:attrName>style.visibility</p:attrName>
                                        </p:attrNameLst>
                                      </p:cBhvr>
                                      <p:to>
                                        <p:strVal val="visible"/>
                                      </p:to>
                                    </p:set>
                                    <p:animEffect transition="in" filter="wipe(left)">
                                      <p:cBhvr>
                                        <p:cTn id="58" dur="500"/>
                                        <p:tgtEl>
                                          <p:spTgt spid="1742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7422"/>
                                        </p:tgtEl>
                                        <p:attrNameLst>
                                          <p:attrName>style.visibility</p:attrName>
                                        </p:attrNameLst>
                                      </p:cBhvr>
                                      <p:to>
                                        <p:strVal val="visible"/>
                                      </p:to>
                                    </p:set>
                                    <p:animEffect transition="in" filter="wipe(left)">
                                      <p:cBhvr>
                                        <p:cTn id="63" dur="500"/>
                                        <p:tgtEl>
                                          <p:spTgt spid="17422"/>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7420"/>
                                        </p:tgtEl>
                                        <p:attrNameLst>
                                          <p:attrName>style.visibility</p:attrName>
                                        </p:attrNameLst>
                                      </p:cBhvr>
                                      <p:to>
                                        <p:strVal val="visible"/>
                                      </p:to>
                                    </p:set>
                                    <p:animEffect transition="in" filter="wipe(left)">
                                      <p:cBhvr>
                                        <p:cTn id="68" dur="500"/>
                                        <p:tgtEl>
                                          <p:spTgt spid="17420"/>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7423"/>
                                        </p:tgtEl>
                                        <p:attrNameLst>
                                          <p:attrName>style.visibility</p:attrName>
                                        </p:attrNameLst>
                                      </p:cBhvr>
                                      <p:to>
                                        <p:strVal val="visible"/>
                                      </p:to>
                                    </p:set>
                                    <p:animEffect transition="in" filter="wipe(left)">
                                      <p:cBhvr>
                                        <p:cTn id="73" dur="500"/>
                                        <p:tgtEl>
                                          <p:spTgt spid="1742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7424"/>
                                        </p:tgtEl>
                                        <p:attrNameLst>
                                          <p:attrName>style.visibility</p:attrName>
                                        </p:attrNameLst>
                                      </p:cBhvr>
                                      <p:to>
                                        <p:strVal val="visible"/>
                                      </p:to>
                                    </p:set>
                                    <p:animEffect transition="in" filter="wipe(left)">
                                      <p:cBhvr>
                                        <p:cTn id="78" dur="500"/>
                                        <p:tgtEl>
                                          <p:spTgt spid="17424"/>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grpId="0" nodeType="clickEffect">
                                  <p:stCondLst>
                                    <p:cond delay="0"/>
                                  </p:stCondLst>
                                  <p:childTnLst>
                                    <p:set>
                                      <p:cBhvr>
                                        <p:cTn id="82" dur="1" fill="hold">
                                          <p:stCondLst>
                                            <p:cond delay="0"/>
                                          </p:stCondLst>
                                        </p:cTn>
                                        <p:tgtEl>
                                          <p:spTgt spid="4"/>
                                        </p:tgtEl>
                                        <p:attrNameLst>
                                          <p:attrName>style.visibility</p:attrName>
                                        </p:attrNameLst>
                                      </p:cBhvr>
                                      <p:to>
                                        <p:strVal val="visible"/>
                                      </p:to>
                                    </p:set>
                                    <p:animEffect transition="in" filter="wipe(up)">
                                      <p:cBhvr>
                                        <p:cTn id="83" dur="500"/>
                                        <p:tgtEl>
                                          <p:spTgt spid="4"/>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3"/>
                                        </p:tgtEl>
                                        <p:attrNameLst>
                                          <p:attrName>style.visibility</p:attrName>
                                        </p:attrNameLst>
                                      </p:cBhvr>
                                      <p:to>
                                        <p:strVal val="visible"/>
                                      </p:to>
                                    </p:set>
                                    <p:animEffect transition="in" filter="wipe(left)">
                                      <p:cBhvr>
                                        <p:cTn id="8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17411" grpId="0" autoUpdateAnimBg="0"/>
      <p:bldP spid="17412" grpId="0" autoUpdateAnimBg="0"/>
      <p:bldP spid="17413" grpId="0" autoUpdateAnimBg="0"/>
      <p:bldP spid="17414" grpId="0" autoUpdateAnimBg="0"/>
      <p:bldP spid="17415" grpId="0" autoUpdateAnimBg="0"/>
      <p:bldP spid="17416" grpId="0" autoUpdateAnimBg="0"/>
      <p:bldP spid="17417" grpId="0" autoUpdateAnimBg="0"/>
      <p:bldP spid="17419" grpId="0" animBg="1" autoUpdateAnimBg="0"/>
      <p:bldP spid="17420" grpId="0" autoUpdateAnimBg="0"/>
      <p:bldP spid="17421" grpId="0" autoUpdateAnimBg="0"/>
      <p:bldP spid="17422" grpId="0" autoUpdateAnimBg="0"/>
      <p:bldP spid="17423" grpId="0" autoUpdateAnimBg="0"/>
      <p:bldP spid="17424" grpId="0" autoUpdateAnimBg="0"/>
      <p:bldP spid="2" grpId="0" autoUpdateAnimBg="0"/>
      <p:bldP spid="3" grpId="0" autoUpdateAnimBg="0"/>
      <p:bldP spid="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0" name="Text Box 6" descr="水滴"/>
          <p:cNvSpPr txBox="1">
            <a:spLocks noChangeArrowheads="1"/>
          </p:cNvSpPr>
          <p:nvPr/>
        </p:nvSpPr>
        <p:spPr bwMode="auto">
          <a:xfrm>
            <a:off x="35496" y="1229851"/>
            <a:ext cx="84969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spcBef>
                <a:spcPct val="0"/>
              </a:spcBef>
            </a:pPr>
            <a:r>
              <a:rPr lang="zh-CN" altLang="en-US" sz="2400" dirty="0"/>
              <a:t> </a:t>
            </a:r>
            <a:r>
              <a:rPr lang="zh-CN" altLang="en-US" sz="2400" dirty="0">
                <a:solidFill>
                  <a:srgbClr val="000000"/>
                </a:solidFill>
              </a:rPr>
              <a:t>2) 随机变量(</a:t>
            </a:r>
            <a:r>
              <a:rPr lang="en-US" altLang="zh-CN" sz="2400" i="1" dirty="0">
                <a:solidFill>
                  <a:srgbClr val="000000"/>
                </a:solidFill>
              </a:rPr>
              <a:t>X</a:t>
            </a:r>
            <a:r>
              <a:rPr lang="en-US" altLang="zh-CN" sz="2400" baseline="-25000" dirty="0">
                <a:solidFill>
                  <a:srgbClr val="000000"/>
                </a:solidFill>
              </a:rPr>
              <a:t>1</a:t>
            </a:r>
            <a:r>
              <a:rPr lang="en-US" altLang="zh-CN" sz="2400" dirty="0">
                <a:solidFill>
                  <a:srgbClr val="000000"/>
                </a:solidFill>
              </a:rPr>
              <a:t>,</a:t>
            </a:r>
            <a:r>
              <a:rPr lang="en-US" altLang="zh-CN" sz="2400" i="1" dirty="0">
                <a:solidFill>
                  <a:srgbClr val="000000"/>
                </a:solidFill>
              </a:rPr>
              <a:t>X</a:t>
            </a:r>
            <a:r>
              <a:rPr lang="en-US" altLang="zh-CN" sz="2400" baseline="-25000" dirty="0">
                <a:solidFill>
                  <a:srgbClr val="000000"/>
                </a:solidFill>
              </a:rPr>
              <a:t>2</a:t>
            </a:r>
            <a:r>
              <a:rPr lang="en-US" altLang="zh-CN" sz="2400" dirty="0">
                <a:solidFill>
                  <a:srgbClr val="000000"/>
                </a:solidFill>
              </a:rPr>
              <a:t>,….</a:t>
            </a:r>
            <a:r>
              <a:rPr lang="en-US" altLang="zh-CN" sz="2400" i="1" dirty="0" err="1">
                <a:solidFill>
                  <a:srgbClr val="000000"/>
                </a:solidFill>
              </a:rPr>
              <a:t>X</a:t>
            </a:r>
            <a:r>
              <a:rPr lang="en-US" altLang="zh-CN" sz="2400" i="1" baseline="-25000" dirty="0" err="1">
                <a:solidFill>
                  <a:srgbClr val="000000"/>
                </a:solidFill>
              </a:rPr>
              <a:t>n</a:t>
            </a:r>
            <a:r>
              <a:rPr lang="en-US" altLang="zh-CN" sz="2400" dirty="0">
                <a:solidFill>
                  <a:srgbClr val="000000"/>
                </a:solidFill>
              </a:rPr>
              <a:t>)</a:t>
            </a:r>
            <a:r>
              <a:rPr lang="zh-CN" altLang="en-US" sz="2400" dirty="0">
                <a:solidFill>
                  <a:srgbClr val="000000"/>
                </a:solidFill>
              </a:rPr>
              <a:t>服从</a:t>
            </a:r>
            <a:r>
              <a:rPr lang="en-US" altLang="zh-CN" sz="2400" i="1" dirty="0">
                <a:solidFill>
                  <a:srgbClr val="000000"/>
                </a:solidFill>
              </a:rPr>
              <a:t>n</a:t>
            </a:r>
            <a:r>
              <a:rPr lang="zh-CN" altLang="en-US" sz="2400" dirty="0">
                <a:solidFill>
                  <a:srgbClr val="000000"/>
                </a:solidFill>
              </a:rPr>
              <a:t>维正态分布的充分必要条件是</a:t>
            </a:r>
          </a:p>
        </p:txBody>
      </p:sp>
      <p:sp>
        <p:nvSpPr>
          <p:cNvPr id="1041" name="Text Box 17" descr="水滴"/>
          <p:cNvSpPr txBox="1">
            <a:spLocks noChangeArrowheads="1"/>
          </p:cNvSpPr>
          <p:nvPr/>
        </p:nvSpPr>
        <p:spPr bwMode="auto">
          <a:xfrm>
            <a:off x="1691680" y="1656606"/>
            <a:ext cx="583406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lnSpc>
                <a:spcPct val="90000"/>
              </a:lnSpc>
            </a:pPr>
            <a:r>
              <a:rPr lang="en-US" altLang="zh-CN" sz="2400" i="1" dirty="0">
                <a:solidFill>
                  <a:srgbClr val="000000"/>
                </a:solidFill>
              </a:rPr>
              <a:t>X</a:t>
            </a:r>
            <a:r>
              <a:rPr lang="en-US" altLang="zh-CN" sz="2400" baseline="-25000" dirty="0">
                <a:solidFill>
                  <a:srgbClr val="000000"/>
                </a:solidFill>
              </a:rPr>
              <a:t>1</a:t>
            </a:r>
            <a:r>
              <a:rPr lang="en-US" altLang="zh-CN" sz="2400" dirty="0">
                <a:solidFill>
                  <a:srgbClr val="000000"/>
                </a:solidFill>
              </a:rPr>
              <a:t>,</a:t>
            </a:r>
            <a:r>
              <a:rPr lang="en-US" altLang="zh-CN" sz="2400" i="1" dirty="0">
                <a:solidFill>
                  <a:srgbClr val="000000"/>
                </a:solidFill>
              </a:rPr>
              <a:t>X</a:t>
            </a:r>
            <a:r>
              <a:rPr lang="en-US" altLang="zh-CN" sz="2400" baseline="-25000" dirty="0">
                <a:solidFill>
                  <a:srgbClr val="000000"/>
                </a:solidFill>
              </a:rPr>
              <a:t>2</a:t>
            </a:r>
            <a:r>
              <a:rPr lang="en-US" altLang="zh-CN" sz="2400" dirty="0">
                <a:solidFill>
                  <a:srgbClr val="000000"/>
                </a:solidFill>
              </a:rPr>
              <a:t>,….</a:t>
            </a:r>
            <a:r>
              <a:rPr lang="en-US" altLang="zh-CN" sz="2400" i="1" dirty="0" err="1">
                <a:solidFill>
                  <a:srgbClr val="000000"/>
                </a:solidFill>
              </a:rPr>
              <a:t>X</a:t>
            </a:r>
            <a:r>
              <a:rPr lang="en-US" altLang="zh-CN" sz="2400" i="1" baseline="-25000" dirty="0" err="1">
                <a:solidFill>
                  <a:srgbClr val="000000"/>
                </a:solidFill>
              </a:rPr>
              <a:t>n</a:t>
            </a:r>
            <a:r>
              <a:rPr lang="zh-CN" altLang="en-US" sz="2400" dirty="0">
                <a:solidFill>
                  <a:srgbClr val="000000"/>
                </a:solidFill>
              </a:rPr>
              <a:t>的任意非零线性组合</a:t>
            </a:r>
            <a:r>
              <a:rPr lang="en-US" altLang="zh-CN" sz="2400" dirty="0">
                <a:solidFill>
                  <a:srgbClr val="000000"/>
                </a:solidFill>
              </a:rPr>
              <a:t>, </a:t>
            </a:r>
            <a:r>
              <a:rPr lang="zh-CN" altLang="en-US" sz="2400" dirty="0">
                <a:solidFill>
                  <a:srgbClr val="000000"/>
                </a:solidFill>
              </a:rPr>
              <a:t>即</a:t>
            </a:r>
            <a:endParaRPr lang="zh-CN" altLang="en-US" sz="2400" i="1" baseline="-25000" dirty="0">
              <a:solidFill>
                <a:srgbClr val="000000"/>
              </a:solidFill>
            </a:endParaRPr>
          </a:p>
        </p:txBody>
      </p:sp>
      <p:sp>
        <p:nvSpPr>
          <p:cNvPr id="1042" name="Text Box 18" descr="水滴"/>
          <p:cNvSpPr txBox="1">
            <a:spLocks noChangeArrowheads="1"/>
          </p:cNvSpPr>
          <p:nvPr/>
        </p:nvSpPr>
        <p:spPr bwMode="auto">
          <a:xfrm>
            <a:off x="5364088" y="1992322"/>
            <a:ext cx="304602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sz="2400" dirty="0">
                <a:solidFill>
                  <a:srgbClr val="000000"/>
                </a:solidFill>
              </a:rPr>
              <a:t>服从一维的正态分布.</a:t>
            </a:r>
          </a:p>
        </p:txBody>
      </p:sp>
      <p:sp>
        <p:nvSpPr>
          <p:cNvPr id="1043" name="Text Box 19" descr="水滴"/>
          <p:cNvSpPr txBox="1">
            <a:spLocks noChangeArrowheads="1"/>
          </p:cNvSpPr>
          <p:nvPr/>
        </p:nvSpPr>
        <p:spPr bwMode="auto">
          <a:xfrm>
            <a:off x="29861" y="2429240"/>
            <a:ext cx="79200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sz="2400" dirty="0">
                <a:solidFill>
                  <a:srgbClr val="000000"/>
                </a:solidFill>
              </a:rPr>
              <a:t> 3) </a:t>
            </a:r>
            <a:r>
              <a:rPr lang="en-US" altLang="zh-CN" sz="2400" i="1" dirty="0">
                <a:solidFill>
                  <a:srgbClr val="000000"/>
                </a:solidFill>
              </a:rPr>
              <a:t>n</a:t>
            </a:r>
            <a:r>
              <a:rPr lang="zh-CN" altLang="en-US" sz="2400" dirty="0">
                <a:solidFill>
                  <a:srgbClr val="000000"/>
                </a:solidFill>
              </a:rPr>
              <a:t>维随机变量(</a:t>
            </a:r>
            <a:r>
              <a:rPr lang="en-US" altLang="zh-CN" sz="2400" i="1" dirty="0">
                <a:solidFill>
                  <a:srgbClr val="000000"/>
                </a:solidFill>
              </a:rPr>
              <a:t>X</a:t>
            </a:r>
            <a:r>
              <a:rPr lang="en-US" altLang="zh-CN" sz="2400" baseline="-25000" dirty="0">
                <a:solidFill>
                  <a:srgbClr val="000000"/>
                </a:solidFill>
              </a:rPr>
              <a:t>1</a:t>
            </a:r>
            <a:r>
              <a:rPr lang="en-US" altLang="zh-CN" sz="2400" dirty="0">
                <a:solidFill>
                  <a:srgbClr val="000000"/>
                </a:solidFill>
              </a:rPr>
              <a:t>,</a:t>
            </a:r>
            <a:r>
              <a:rPr lang="en-US" altLang="zh-CN" sz="2400" i="1" dirty="0">
                <a:solidFill>
                  <a:srgbClr val="000000"/>
                </a:solidFill>
              </a:rPr>
              <a:t>X</a:t>
            </a:r>
            <a:r>
              <a:rPr lang="en-US" altLang="zh-CN" sz="2400" baseline="-25000" dirty="0">
                <a:solidFill>
                  <a:srgbClr val="000000"/>
                </a:solidFill>
              </a:rPr>
              <a:t>2</a:t>
            </a:r>
            <a:r>
              <a:rPr lang="en-US" altLang="zh-CN" sz="2400" dirty="0">
                <a:solidFill>
                  <a:srgbClr val="000000"/>
                </a:solidFill>
              </a:rPr>
              <a:t>,….</a:t>
            </a:r>
            <a:r>
              <a:rPr lang="en-US" altLang="zh-CN" sz="2400" i="1" dirty="0" err="1">
                <a:solidFill>
                  <a:srgbClr val="000000"/>
                </a:solidFill>
              </a:rPr>
              <a:t>X</a:t>
            </a:r>
            <a:r>
              <a:rPr lang="en-US" altLang="zh-CN" sz="2400" i="1" baseline="-25000" dirty="0" err="1">
                <a:solidFill>
                  <a:srgbClr val="000000"/>
                </a:solidFill>
              </a:rPr>
              <a:t>n</a:t>
            </a:r>
            <a:r>
              <a:rPr lang="en-US" altLang="zh-CN" sz="2400" dirty="0">
                <a:solidFill>
                  <a:srgbClr val="000000"/>
                </a:solidFill>
              </a:rPr>
              <a:t>)</a:t>
            </a:r>
            <a:r>
              <a:rPr lang="zh-CN" altLang="en-US" sz="2400" dirty="0">
                <a:solidFill>
                  <a:srgbClr val="000000"/>
                </a:solidFill>
              </a:rPr>
              <a:t>服从</a:t>
            </a:r>
            <a:r>
              <a:rPr lang="en-US" altLang="zh-CN" sz="2400" i="1" dirty="0">
                <a:solidFill>
                  <a:srgbClr val="000000"/>
                </a:solidFill>
              </a:rPr>
              <a:t>n</a:t>
            </a:r>
            <a:r>
              <a:rPr lang="zh-CN" altLang="en-US" sz="2400" dirty="0">
                <a:solidFill>
                  <a:srgbClr val="000000"/>
                </a:solidFill>
              </a:rPr>
              <a:t>维正态分布,</a:t>
            </a:r>
          </a:p>
        </p:txBody>
      </p:sp>
      <p:sp>
        <p:nvSpPr>
          <p:cNvPr id="1045" name="Text Box 21" descr="水滴"/>
          <p:cNvSpPr txBox="1">
            <a:spLocks noChangeArrowheads="1"/>
          </p:cNvSpPr>
          <p:nvPr/>
        </p:nvSpPr>
        <p:spPr bwMode="auto">
          <a:xfrm>
            <a:off x="101671" y="3407240"/>
            <a:ext cx="59039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sz="2400" dirty="0">
                <a:solidFill>
                  <a:srgbClr val="000000"/>
                </a:solidFill>
              </a:rPr>
              <a:t>则</a:t>
            </a:r>
            <a:r>
              <a:rPr lang="en-US" altLang="zh-CN" sz="2400" dirty="0">
                <a:solidFill>
                  <a:srgbClr val="000000"/>
                </a:solidFill>
              </a:rPr>
              <a:t>(</a:t>
            </a:r>
            <a:r>
              <a:rPr lang="en-US" altLang="zh-CN" sz="2400" i="1" dirty="0">
                <a:solidFill>
                  <a:srgbClr val="000000"/>
                </a:solidFill>
              </a:rPr>
              <a:t>Y</a:t>
            </a:r>
            <a:r>
              <a:rPr lang="en-US" altLang="zh-CN" sz="2400" baseline="-25000" dirty="0">
                <a:solidFill>
                  <a:srgbClr val="000000"/>
                </a:solidFill>
              </a:rPr>
              <a:t>1</a:t>
            </a:r>
            <a:r>
              <a:rPr lang="en-US" altLang="zh-CN" sz="2400" dirty="0">
                <a:solidFill>
                  <a:srgbClr val="000000"/>
                </a:solidFill>
              </a:rPr>
              <a:t>,</a:t>
            </a:r>
            <a:r>
              <a:rPr lang="en-US" altLang="zh-CN" sz="2400" i="1" dirty="0">
                <a:solidFill>
                  <a:srgbClr val="000000"/>
                </a:solidFill>
              </a:rPr>
              <a:t>Y</a:t>
            </a:r>
            <a:r>
              <a:rPr lang="en-US" altLang="zh-CN" sz="2400" baseline="-25000" dirty="0">
                <a:solidFill>
                  <a:srgbClr val="000000"/>
                </a:solidFill>
              </a:rPr>
              <a:t>2</a:t>
            </a:r>
            <a:r>
              <a:rPr lang="en-US" altLang="zh-CN" sz="2400" dirty="0">
                <a:solidFill>
                  <a:srgbClr val="000000"/>
                </a:solidFill>
              </a:rPr>
              <a:t>,..,</a:t>
            </a:r>
            <a:r>
              <a:rPr lang="en-US" altLang="zh-CN" sz="2400" i="1" dirty="0">
                <a:solidFill>
                  <a:srgbClr val="000000"/>
                </a:solidFill>
              </a:rPr>
              <a:t>Y</a:t>
            </a:r>
            <a:r>
              <a:rPr lang="en-US" altLang="zh-CN" sz="2400" i="1" baseline="-25000" dirty="0">
                <a:solidFill>
                  <a:srgbClr val="000000"/>
                </a:solidFill>
              </a:rPr>
              <a:t>m</a:t>
            </a:r>
            <a:r>
              <a:rPr lang="en-US" altLang="zh-CN" sz="2400" dirty="0">
                <a:solidFill>
                  <a:srgbClr val="000000"/>
                </a:solidFill>
              </a:rPr>
              <a:t>)</a:t>
            </a:r>
            <a:r>
              <a:rPr lang="zh-CN" altLang="en-US" sz="2400" dirty="0">
                <a:solidFill>
                  <a:srgbClr val="000000"/>
                </a:solidFill>
              </a:rPr>
              <a:t>是</a:t>
            </a:r>
            <a:r>
              <a:rPr lang="en-US" altLang="zh-CN" sz="2400" i="1" dirty="0">
                <a:solidFill>
                  <a:srgbClr val="000000"/>
                </a:solidFill>
              </a:rPr>
              <a:t>m</a:t>
            </a:r>
            <a:r>
              <a:rPr lang="zh-CN" altLang="en-US" sz="2400" dirty="0">
                <a:solidFill>
                  <a:srgbClr val="000000"/>
                </a:solidFill>
              </a:rPr>
              <a:t>维正态随机变量.</a:t>
            </a:r>
            <a:endParaRPr lang="en-US" altLang="zh-CN" sz="2400" dirty="0">
              <a:solidFill>
                <a:srgbClr val="000000"/>
              </a:solidFill>
            </a:endParaRPr>
          </a:p>
        </p:txBody>
      </p:sp>
      <p:sp>
        <p:nvSpPr>
          <p:cNvPr id="1048" name="Text Box 24" descr="水滴"/>
          <p:cNvSpPr txBox="1">
            <a:spLocks noChangeArrowheads="1"/>
          </p:cNvSpPr>
          <p:nvPr/>
        </p:nvSpPr>
        <p:spPr bwMode="auto">
          <a:xfrm>
            <a:off x="461661" y="2891400"/>
            <a:ext cx="6985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sz="2400" dirty="0">
                <a:solidFill>
                  <a:srgbClr val="000000"/>
                </a:solidFill>
              </a:rPr>
              <a:t>设</a:t>
            </a:r>
            <a:r>
              <a:rPr lang="en-US" altLang="zh-CN" sz="2400" i="1" dirty="0">
                <a:solidFill>
                  <a:srgbClr val="000000"/>
                </a:solidFill>
              </a:rPr>
              <a:t>Y</a:t>
            </a:r>
            <a:r>
              <a:rPr lang="en-US" altLang="zh-CN" sz="2400" baseline="-25000" dirty="0">
                <a:solidFill>
                  <a:srgbClr val="000000"/>
                </a:solidFill>
              </a:rPr>
              <a:t>1</a:t>
            </a:r>
            <a:r>
              <a:rPr lang="en-US" altLang="zh-CN" sz="2400" dirty="0">
                <a:solidFill>
                  <a:srgbClr val="000000"/>
                </a:solidFill>
              </a:rPr>
              <a:t>,</a:t>
            </a:r>
            <a:r>
              <a:rPr lang="en-US" altLang="zh-CN" sz="2400" i="1" dirty="0">
                <a:solidFill>
                  <a:srgbClr val="000000"/>
                </a:solidFill>
              </a:rPr>
              <a:t>Y</a:t>
            </a:r>
            <a:r>
              <a:rPr lang="en-US" altLang="zh-CN" sz="2400" baseline="-25000" dirty="0">
                <a:solidFill>
                  <a:srgbClr val="000000"/>
                </a:solidFill>
              </a:rPr>
              <a:t>2</a:t>
            </a:r>
            <a:r>
              <a:rPr lang="en-US" altLang="zh-CN" sz="2400" dirty="0">
                <a:solidFill>
                  <a:srgbClr val="000000"/>
                </a:solidFill>
              </a:rPr>
              <a:t>,..,</a:t>
            </a:r>
            <a:r>
              <a:rPr lang="en-US" altLang="zh-CN" sz="2400" i="1" dirty="0">
                <a:solidFill>
                  <a:srgbClr val="000000"/>
                </a:solidFill>
              </a:rPr>
              <a:t>Y</a:t>
            </a:r>
            <a:r>
              <a:rPr lang="en-US" altLang="zh-CN" sz="2400" i="1" baseline="-25000" dirty="0">
                <a:solidFill>
                  <a:srgbClr val="000000"/>
                </a:solidFill>
              </a:rPr>
              <a:t>m</a:t>
            </a:r>
            <a:r>
              <a:rPr lang="zh-CN" altLang="en-US" sz="2400" dirty="0">
                <a:solidFill>
                  <a:srgbClr val="000000"/>
                </a:solidFill>
              </a:rPr>
              <a:t>是</a:t>
            </a:r>
            <a:r>
              <a:rPr lang="en-US" altLang="zh-CN" sz="2400" i="1" dirty="0">
                <a:solidFill>
                  <a:srgbClr val="000000"/>
                </a:solidFill>
              </a:rPr>
              <a:t>X</a:t>
            </a:r>
            <a:r>
              <a:rPr lang="en-US" altLang="zh-CN" sz="2400" baseline="-25000" dirty="0">
                <a:solidFill>
                  <a:srgbClr val="000000"/>
                </a:solidFill>
              </a:rPr>
              <a:t>1</a:t>
            </a:r>
            <a:r>
              <a:rPr lang="en-US" altLang="zh-CN" sz="2400" dirty="0">
                <a:solidFill>
                  <a:srgbClr val="000000"/>
                </a:solidFill>
              </a:rPr>
              <a:t>,</a:t>
            </a:r>
            <a:r>
              <a:rPr lang="en-US" altLang="zh-CN" sz="2400" i="1" dirty="0">
                <a:solidFill>
                  <a:srgbClr val="000000"/>
                </a:solidFill>
              </a:rPr>
              <a:t>X</a:t>
            </a:r>
            <a:r>
              <a:rPr lang="en-US" altLang="zh-CN" sz="2400" baseline="-25000" dirty="0">
                <a:solidFill>
                  <a:srgbClr val="000000"/>
                </a:solidFill>
              </a:rPr>
              <a:t>2</a:t>
            </a:r>
            <a:r>
              <a:rPr lang="en-US" altLang="zh-CN" sz="2400" dirty="0">
                <a:solidFill>
                  <a:srgbClr val="000000"/>
                </a:solidFill>
              </a:rPr>
              <a:t>,….</a:t>
            </a:r>
            <a:r>
              <a:rPr lang="en-US" altLang="zh-CN" sz="2400" i="1" dirty="0" err="1">
                <a:solidFill>
                  <a:srgbClr val="000000"/>
                </a:solidFill>
              </a:rPr>
              <a:t>X</a:t>
            </a:r>
            <a:r>
              <a:rPr lang="en-US" altLang="zh-CN" sz="2400" i="1" baseline="-25000" dirty="0" err="1">
                <a:solidFill>
                  <a:srgbClr val="000000"/>
                </a:solidFill>
              </a:rPr>
              <a:t>n</a:t>
            </a:r>
            <a:r>
              <a:rPr lang="zh-CN" altLang="en-US" sz="2400" dirty="0">
                <a:solidFill>
                  <a:srgbClr val="000000"/>
                </a:solidFill>
              </a:rPr>
              <a:t>的非零线性组合,</a:t>
            </a:r>
          </a:p>
        </p:txBody>
      </p:sp>
      <p:sp>
        <p:nvSpPr>
          <p:cNvPr id="1049" name="Text Box 25" descr="水滴"/>
          <p:cNvSpPr txBox="1">
            <a:spLocks noChangeArrowheads="1"/>
          </p:cNvSpPr>
          <p:nvPr/>
        </p:nvSpPr>
        <p:spPr bwMode="auto">
          <a:xfrm>
            <a:off x="411716" y="2007259"/>
            <a:ext cx="5240404"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lnSpc>
                <a:spcPct val="90000"/>
              </a:lnSpc>
            </a:pPr>
            <a:r>
              <a:rPr lang="en-US" altLang="zh-CN" sz="2400" i="1" dirty="0">
                <a:solidFill>
                  <a:srgbClr val="000000"/>
                </a:solidFill>
              </a:rPr>
              <a:t>l</a:t>
            </a:r>
            <a:r>
              <a:rPr lang="en-US" altLang="zh-CN" sz="2400" baseline="-25000" dirty="0">
                <a:solidFill>
                  <a:srgbClr val="000000"/>
                </a:solidFill>
              </a:rPr>
              <a:t>1</a:t>
            </a:r>
            <a:r>
              <a:rPr lang="en-US" altLang="zh-CN" sz="2400" i="1" dirty="0">
                <a:solidFill>
                  <a:srgbClr val="000000"/>
                </a:solidFill>
              </a:rPr>
              <a:t>X</a:t>
            </a:r>
            <a:r>
              <a:rPr lang="en-US" altLang="zh-CN" sz="2400" baseline="-25000" dirty="0">
                <a:solidFill>
                  <a:srgbClr val="000000"/>
                </a:solidFill>
              </a:rPr>
              <a:t>1</a:t>
            </a:r>
            <a:r>
              <a:rPr lang="en-US" altLang="zh-CN" sz="2400" dirty="0">
                <a:solidFill>
                  <a:srgbClr val="000000"/>
                </a:solidFill>
              </a:rPr>
              <a:t>+</a:t>
            </a:r>
            <a:r>
              <a:rPr lang="en-US" altLang="zh-CN" sz="2400" i="1" dirty="0">
                <a:solidFill>
                  <a:srgbClr val="000000"/>
                </a:solidFill>
              </a:rPr>
              <a:t>l</a:t>
            </a:r>
            <a:r>
              <a:rPr lang="en-US" altLang="zh-CN" sz="2400" baseline="-25000" dirty="0">
                <a:solidFill>
                  <a:srgbClr val="000000"/>
                </a:solidFill>
              </a:rPr>
              <a:t>2</a:t>
            </a:r>
            <a:r>
              <a:rPr lang="en-US" altLang="zh-CN" sz="2400" i="1" dirty="0">
                <a:solidFill>
                  <a:srgbClr val="000000"/>
                </a:solidFill>
              </a:rPr>
              <a:t>X</a:t>
            </a:r>
            <a:r>
              <a:rPr lang="en-US" altLang="zh-CN" sz="2400" baseline="-25000" dirty="0">
                <a:solidFill>
                  <a:srgbClr val="000000"/>
                </a:solidFill>
              </a:rPr>
              <a:t>2</a:t>
            </a:r>
            <a:r>
              <a:rPr lang="en-US" altLang="zh-CN" sz="2400" dirty="0">
                <a:solidFill>
                  <a:srgbClr val="000000"/>
                </a:solidFill>
              </a:rPr>
              <a:t>+…. </a:t>
            </a:r>
            <a:r>
              <a:rPr lang="en-US" altLang="zh-CN" sz="2400" i="1" dirty="0" err="1">
                <a:solidFill>
                  <a:srgbClr val="000000"/>
                </a:solidFill>
              </a:rPr>
              <a:t>l</a:t>
            </a:r>
            <a:r>
              <a:rPr lang="en-US" altLang="zh-CN" sz="2400" i="1" baseline="-25000" dirty="0" err="1">
                <a:solidFill>
                  <a:srgbClr val="000000"/>
                </a:solidFill>
              </a:rPr>
              <a:t>n</a:t>
            </a:r>
            <a:r>
              <a:rPr lang="en-US" altLang="zh-CN" sz="2400" i="1" dirty="0" err="1">
                <a:solidFill>
                  <a:srgbClr val="000000"/>
                </a:solidFill>
              </a:rPr>
              <a:t>X</a:t>
            </a:r>
            <a:r>
              <a:rPr lang="en-US" altLang="zh-CN" sz="2400" i="1" baseline="-25000" dirty="0" err="1">
                <a:solidFill>
                  <a:srgbClr val="000000"/>
                </a:solidFill>
              </a:rPr>
              <a:t>n</a:t>
            </a:r>
            <a:r>
              <a:rPr lang="en-US" altLang="zh-CN" sz="2400" i="1" baseline="-25000" dirty="0">
                <a:solidFill>
                  <a:srgbClr val="000000"/>
                </a:solidFill>
              </a:rPr>
              <a:t> </a:t>
            </a:r>
            <a:r>
              <a:rPr lang="zh-CN" altLang="en-US" sz="2400" dirty="0">
                <a:solidFill>
                  <a:srgbClr val="000000"/>
                </a:solidFill>
              </a:rPr>
              <a:t>(</a:t>
            </a:r>
            <a:r>
              <a:rPr lang="en-US" altLang="zh-CN" sz="2400" i="1" dirty="0">
                <a:solidFill>
                  <a:srgbClr val="000000"/>
                </a:solidFill>
              </a:rPr>
              <a:t>l</a:t>
            </a:r>
            <a:r>
              <a:rPr lang="en-US" altLang="zh-CN" sz="2400" baseline="-25000" dirty="0">
                <a:solidFill>
                  <a:srgbClr val="000000"/>
                </a:solidFill>
              </a:rPr>
              <a:t>1</a:t>
            </a:r>
            <a:r>
              <a:rPr lang="en-US" altLang="zh-CN" sz="2400" dirty="0">
                <a:solidFill>
                  <a:srgbClr val="000000"/>
                </a:solidFill>
              </a:rPr>
              <a:t>, </a:t>
            </a:r>
            <a:r>
              <a:rPr lang="en-US" altLang="zh-CN" sz="2400" i="1" dirty="0">
                <a:solidFill>
                  <a:srgbClr val="000000"/>
                </a:solidFill>
              </a:rPr>
              <a:t>l</a:t>
            </a:r>
            <a:r>
              <a:rPr lang="en-US" altLang="zh-CN" sz="2400" baseline="-25000" dirty="0">
                <a:solidFill>
                  <a:srgbClr val="000000"/>
                </a:solidFill>
              </a:rPr>
              <a:t>2</a:t>
            </a:r>
            <a:r>
              <a:rPr lang="en-US" altLang="zh-CN" sz="2400" dirty="0">
                <a:solidFill>
                  <a:srgbClr val="000000"/>
                </a:solidFill>
              </a:rPr>
              <a:t>,…., </a:t>
            </a:r>
            <a:r>
              <a:rPr lang="en-US" altLang="zh-CN" sz="2400" i="1" dirty="0" err="1">
                <a:solidFill>
                  <a:srgbClr val="000000"/>
                </a:solidFill>
              </a:rPr>
              <a:t>l</a:t>
            </a:r>
            <a:r>
              <a:rPr lang="en-US" altLang="zh-CN" sz="2400" i="1" baseline="-25000" dirty="0" err="1">
                <a:solidFill>
                  <a:srgbClr val="000000"/>
                </a:solidFill>
              </a:rPr>
              <a:t>n</a:t>
            </a:r>
            <a:r>
              <a:rPr lang="zh-CN" altLang="en-US" sz="2400" dirty="0">
                <a:solidFill>
                  <a:srgbClr val="000000"/>
                </a:solidFill>
              </a:rPr>
              <a:t>不全为0)</a:t>
            </a:r>
            <a:r>
              <a:rPr lang="en-US" altLang="zh-CN" sz="2400" i="1" baseline="-25000" dirty="0">
                <a:solidFill>
                  <a:srgbClr val="000000"/>
                </a:solidFill>
              </a:rPr>
              <a:t> </a:t>
            </a:r>
            <a:endParaRPr lang="zh-CN" altLang="en-US" sz="2400" i="1" baseline="-25000" dirty="0">
              <a:solidFill>
                <a:srgbClr val="000000"/>
              </a:solidFill>
            </a:endParaRPr>
          </a:p>
        </p:txBody>
      </p:sp>
      <p:sp>
        <p:nvSpPr>
          <p:cNvPr id="1050" name="Text Box 26" descr="水滴"/>
          <p:cNvSpPr txBox="1">
            <a:spLocks noChangeArrowheads="1"/>
          </p:cNvSpPr>
          <p:nvPr/>
        </p:nvSpPr>
        <p:spPr bwMode="auto">
          <a:xfrm>
            <a:off x="4740448" y="3382116"/>
            <a:ext cx="32400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en-US" altLang="zh-CN" sz="2400" dirty="0">
                <a:solidFill>
                  <a:srgbClr val="000000"/>
                </a:solidFill>
              </a:rPr>
              <a:t>(</a:t>
            </a:r>
            <a:r>
              <a:rPr lang="zh-CN" altLang="en-US" sz="2400" dirty="0">
                <a:solidFill>
                  <a:srgbClr val="990033"/>
                </a:solidFill>
              </a:rPr>
              <a:t>线性变换不变性</a:t>
            </a:r>
            <a:r>
              <a:rPr lang="en-US" altLang="zh-CN" sz="2400" dirty="0">
                <a:solidFill>
                  <a:srgbClr val="000000"/>
                </a:solidFill>
              </a:rPr>
              <a:t>)</a:t>
            </a:r>
          </a:p>
        </p:txBody>
      </p:sp>
      <p:sp>
        <p:nvSpPr>
          <p:cNvPr id="13" name="Text Box 11" descr="水滴"/>
          <p:cNvSpPr txBox="1">
            <a:spLocks noChangeArrowheads="1"/>
          </p:cNvSpPr>
          <p:nvPr/>
        </p:nvSpPr>
        <p:spPr bwMode="auto">
          <a:xfrm>
            <a:off x="323529" y="5220619"/>
            <a:ext cx="53285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sz="2400" dirty="0">
                <a:solidFill>
                  <a:srgbClr val="000000"/>
                </a:solidFill>
              </a:rPr>
              <a:t>例:  (</a:t>
            </a:r>
            <a:r>
              <a:rPr lang="en-US" altLang="zh-CN" sz="2400" i="1" dirty="0">
                <a:solidFill>
                  <a:srgbClr val="000000"/>
                </a:solidFill>
              </a:rPr>
              <a:t>X</a:t>
            </a:r>
            <a:r>
              <a:rPr lang="en-US" altLang="zh-CN" sz="2400" baseline="-25000" dirty="0">
                <a:solidFill>
                  <a:srgbClr val="000000"/>
                </a:solidFill>
              </a:rPr>
              <a:t>1</a:t>
            </a:r>
            <a:r>
              <a:rPr lang="en-US" altLang="zh-CN" sz="2400" dirty="0">
                <a:solidFill>
                  <a:srgbClr val="000000"/>
                </a:solidFill>
              </a:rPr>
              <a:t>,</a:t>
            </a:r>
            <a:r>
              <a:rPr lang="en-US" altLang="zh-CN" sz="2400" i="1" dirty="0">
                <a:solidFill>
                  <a:srgbClr val="000000"/>
                </a:solidFill>
              </a:rPr>
              <a:t>X</a:t>
            </a:r>
            <a:r>
              <a:rPr lang="en-US" altLang="zh-CN" sz="2400" baseline="-25000" dirty="0">
                <a:solidFill>
                  <a:srgbClr val="000000"/>
                </a:solidFill>
              </a:rPr>
              <a:t>2</a:t>
            </a:r>
            <a:r>
              <a:rPr lang="en-US" altLang="zh-CN" sz="2400" dirty="0">
                <a:solidFill>
                  <a:srgbClr val="000000"/>
                </a:solidFill>
              </a:rPr>
              <a:t>,</a:t>
            </a:r>
            <a:r>
              <a:rPr lang="en-US" altLang="zh-CN" sz="2400" i="1" dirty="0">
                <a:solidFill>
                  <a:srgbClr val="000000"/>
                </a:solidFill>
              </a:rPr>
              <a:t>X</a:t>
            </a:r>
            <a:r>
              <a:rPr lang="en-US" altLang="zh-CN" sz="2400" baseline="-25000" dirty="0">
                <a:solidFill>
                  <a:srgbClr val="000000"/>
                </a:solidFill>
              </a:rPr>
              <a:t>3</a:t>
            </a:r>
            <a:r>
              <a:rPr lang="en-US" altLang="zh-CN" sz="2400" dirty="0">
                <a:solidFill>
                  <a:srgbClr val="000000"/>
                </a:solidFill>
              </a:rPr>
              <a:t>)</a:t>
            </a:r>
            <a:r>
              <a:rPr lang="zh-CN" altLang="en-US" sz="2400" dirty="0">
                <a:solidFill>
                  <a:srgbClr val="000000"/>
                </a:solidFill>
              </a:rPr>
              <a:t>是三维正态随机变量</a:t>
            </a:r>
            <a:r>
              <a:rPr lang="en-US" altLang="zh-CN" sz="2400" dirty="0">
                <a:solidFill>
                  <a:srgbClr val="000000"/>
                </a:solidFill>
              </a:rPr>
              <a:t>, </a:t>
            </a:r>
            <a:r>
              <a:rPr lang="zh-CN" altLang="en-US" sz="2400" dirty="0">
                <a:solidFill>
                  <a:srgbClr val="000000"/>
                </a:solidFill>
              </a:rPr>
              <a:t>则</a:t>
            </a:r>
          </a:p>
        </p:txBody>
      </p:sp>
      <p:sp>
        <p:nvSpPr>
          <p:cNvPr id="14" name="Text Box 12" descr="水滴"/>
          <p:cNvSpPr txBox="1">
            <a:spLocks noChangeArrowheads="1"/>
          </p:cNvSpPr>
          <p:nvPr/>
        </p:nvSpPr>
        <p:spPr bwMode="auto">
          <a:xfrm>
            <a:off x="931222" y="5635994"/>
            <a:ext cx="59558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en-US" altLang="zh-CN" sz="2400" i="1" dirty="0">
                <a:solidFill>
                  <a:srgbClr val="000000"/>
                </a:solidFill>
              </a:rPr>
              <a:t>X</a:t>
            </a:r>
            <a:r>
              <a:rPr lang="en-US" altLang="zh-CN" sz="2400" baseline="-25000" dirty="0">
                <a:solidFill>
                  <a:srgbClr val="000000"/>
                </a:solidFill>
              </a:rPr>
              <a:t>1</a:t>
            </a:r>
            <a:r>
              <a:rPr lang="en-US" altLang="zh-CN" sz="2400" dirty="0">
                <a:solidFill>
                  <a:srgbClr val="000000"/>
                </a:solidFill>
              </a:rPr>
              <a:t>+</a:t>
            </a:r>
            <a:r>
              <a:rPr lang="en-US" altLang="zh-CN" sz="2400" i="1" dirty="0">
                <a:solidFill>
                  <a:srgbClr val="000000"/>
                </a:solidFill>
              </a:rPr>
              <a:t>X</a:t>
            </a:r>
            <a:r>
              <a:rPr lang="en-US" altLang="zh-CN" sz="2400" baseline="-25000" dirty="0">
                <a:solidFill>
                  <a:srgbClr val="000000"/>
                </a:solidFill>
              </a:rPr>
              <a:t>2</a:t>
            </a:r>
            <a:r>
              <a:rPr lang="zh-CN" altLang="en-US" sz="2400" dirty="0">
                <a:solidFill>
                  <a:srgbClr val="000000"/>
                </a:solidFill>
              </a:rPr>
              <a:t>－</a:t>
            </a:r>
            <a:r>
              <a:rPr lang="en-US" altLang="zh-CN" sz="2400" i="1" dirty="0">
                <a:solidFill>
                  <a:srgbClr val="000000"/>
                </a:solidFill>
              </a:rPr>
              <a:t>X</a:t>
            </a:r>
            <a:r>
              <a:rPr lang="en-US" altLang="zh-CN" sz="2400" baseline="-25000" dirty="0">
                <a:solidFill>
                  <a:srgbClr val="000000"/>
                </a:solidFill>
              </a:rPr>
              <a:t>3</a:t>
            </a:r>
            <a:r>
              <a:rPr lang="en-US" altLang="zh-CN" sz="2400" dirty="0">
                <a:solidFill>
                  <a:srgbClr val="000000"/>
                </a:solidFill>
              </a:rPr>
              <a:t>,  </a:t>
            </a:r>
            <a:r>
              <a:rPr lang="en-US" altLang="zh-CN" sz="2400" i="1" dirty="0">
                <a:solidFill>
                  <a:srgbClr val="000000"/>
                </a:solidFill>
              </a:rPr>
              <a:t>X</a:t>
            </a:r>
            <a:r>
              <a:rPr lang="en-US" altLang="zh-CN" sz="2400" baseline="-25000" dirty="0">
                <a:solidFill>
                  <a:srgbClr val="000000"/>
                </a:solidFill>
              </a:rPr>
              <a:t>1</a:t>
            </a:r>
            <a:r>
              <a:rPr lang="zh-CN" altLang="en-US" sz="2400" dirty="0">
                <a:solidFill>
                  <a:srgbClr val="000000"/>
                </a:solidFill>
              </a:rPr>
              <a:t>－</a:t>
            </a:r>
            <a:r>
              <a:rPr lang="en-US" altLang="zh-CN" sz="2400" i="1" dirty="0">
                <a:solidFill>
                  <a:srgbClr val="000000"/>
                </a:solidFill>
              </a:rPr>
              <a:t>X</a:t>
            </a:r>
            <a:r>
              <a:rPr lang="en-US" altLang="zh-CN" sz="2400" baseline="-25000" dirty="0">
                <a:solidFill>
                  <a:srgbClr val="000000"/>
                </a:solidFill>
              </a:rPr>
              <a:t>2 </a:t>
            </a:r>
            <a:r>
              <a:rPr lang="zh-CN" altLang="en-US" sz="2400" dirty="0">
                <a:solidFill>
                  <a:srgbClr val="000000"/>
                </a:solidFill>
              </a:rPr>
              <a:t>服从一维的正态分布.</a:t>
            </a:r>
          </a:p>
        </p:txBody>
      </p:sp>
      <p:sp>
        <p:nvSpPr>
          <p:cNvPr id="15" name="Text Box 13" descr="水滴"/>
          <p:cNvSpPr txBox="1">
            <a:spLocks noChangeArrowheads="1"/>
          </p:cNvSpPr>
          <p:nvPr/>
        </p:nvSpPr>
        <p:spPr bwMode="auto">
          <a:xfrm>
            <a:off x="941893" y="6003139"/>
            <a:ext cx="52026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en-US" altLang="zh-CN" sz="2400" dirty="0">
                <a:solidFill>
                  <a:srgbClr val="000000"/>
                </a:solidFill>
              </a:rPr>
              <a:t>(</a:t>
            </a:r>
            <a:r>
              <a:rPr lang="en-US" altLang="zh-CN" sz="2400" i="1" dirty="0">
                <a:solidFill>
                  <a:srgbClr val="000000"/>
                </a:solidFill>
              </a:rPr>
              <a:t>X</a:t>
            </a:r>
            <a:r>
              <a:rPr lang="en-US" altLang="zh-CN" sz="2400" baseline="-25000" dirty="0">
                <a:solidFill>
                  <a:srgbClr val="000000"/>
                </a:solidFill>
              </a:rPr>
              <a:t>1</a:t>
            </a:r>
            <a:r>
              <a:rPr lang="en-US" altLang="zh-CN" sz="2400" dirty="0">
                <a:solidFill>
                  <a:srgbClr val="000000"/>
                </a:solidFill>
              </a:rPr>
              <a:t>+</a:t>
            </a:r>
            <a:r>
              <a:rPr lang="en-US" altLang="zh-CN" sz="2400" i="1" dirty="0">
                <a:solidFill>
                  <a:srgbClr val="000000"/>
                </a:solidFill>
              </a:rPr>
              <a:t>X</a:t>
            </a:r>
            <a:r>
              <a:rPr lang="en-US" altLang="zh-CN" sz="2400" baseline="-25000" dirty="0">
                <a:solidFill>
                  <a:srgbClr val="000000"/>
                </a:solidFill>
              </a:rPr>
              <a:t>2</a:t>
            </a:r>
            <a:r>
              <a:rPr lang="en-US" altLang="zh-CN" sz="2400" dirty="0">
                <a:solidFill>
                  <a:srgbClr val="000000"/>
                </a:solidFill>
              </a:rPr>
              <a:t>, </a:t>
            </a:r>
            <a:r>
              <a:rPr lang="en-US" altLang="zh-CN" sz="2400" i="1" dirty="0">
                <a:solidFill>
                  <a:srgbClr val="000000"/>
                </a:solidFill>
              </a:rPr>
              <a:t>X</a:t>
            </a:r>
            <a:r>
              <a:rPr lang="en-US" altLang="zh-CN" sz="2400" baseline="-25000" dirty="0">
                <a:solidFill>
                  <a:srgbClr val="000000"/>
                </a:solidFill>
              </a:rPr>
              <a:t>1</a:t>
            </a:r>
            <a:r>
              <a:rPr lang="zh-CN" altLang="en-US" sz="2400" dirty="0">
                <a:solidFill>
                  <a:srgbClr val="000000"/>
                </a:solidFill>
              </a:rPr>
              <a:t>－</a:t>
            </a:r>
            <a:r>
              <a:rPr lang="en-US" altLang="zh-CN" sz="2400" i="1" dirty="0">
                <a:solidFill>
                  <a:srgbClr val="000000"/>
                </a:solidFill>
              </a:rPr>
              <a:t>X</a:t>
            </a:r>
            <a:r>
              <a:rPr lang="en-US" altLang="zh-CN" sz="2400" baseline="-25000" dirty="0">
                <a:solidFill>
                  <a:srgbClr val="000000"/>
                </a:solidFill>
              </a:rPr>
              <a:t>2 </a:t>
            </a:r>
            <a:r>
              <a:rPr lang="en-US" altLang="zh-CN" sz="2400" dirty="0">
                <a:solidFill>
                  <a:srgbClr val="000000"/>
                </a:solidFill>
              </a:rPr>
              <a:t>)</a:t>
            </a:r>
            <a:r>
              <a:rPr lang="zh-CN" altLang="en-US" sz="2400" dirty="0">
                <a:solidFill>
                  <a:srgbClr val="000000"/>
                </a:solidFill>
              </a:rPr>
              <a:t>是二维正态随机变量.</a:t>
            </a:r>
          </a:p>
        </p:txBody>
      </p:sp>
      <p:sp>
        <p:nvSpPr>
          <p:cNvPr id="17" name="Text Box 5" descr="水滴"/>
          <p:cNvSpPr txBox="1">
            <a:spLocks noChangeArrowheads="1"/>
          </p:cNvSpPr>
          <p:nvPr/>
        </p:nvSpPr>
        <p:spPr bwMode="auto">
          <a:xfrm>
            <a:off x="35496" y="476672"/>
            <a:ext cx="8208912" cy="830997"/>
          </a:xfrm>
          <a:prstGeom prst="rect">
            <a:avLst/>
          </a:prstGeom>
          <a:solidFill>
            <a:schemeClr val="bg1">
              <a:alpha val="94000"/>
            </a:schemeClr>
          </a:solidFill>
          <a:ln>
            <a:noFill/>
          </a:ln>
        </p:spPr>
        <p:txBody>
          <a:bodyPr wrap="square">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spcBef>
                <a:spcPct val="0"/>
              </a:spcBef>
            </a:pPr>
            <a:r>
              <a:rPr lang="zh-CN" altLang="en-US" sz="2400" dirty="0"/>
              <a:t> </a:t>
            </a:r>
            <a:r>
              <a:rPr lang="zh-CN" altLang="en-US" sz="2400" dirty="0">
                <a:solidFill>
                  <a:srgbClr val="000000"/>
                </a:solidFill>
              </a:rPr>
              <a:t>1) 相互独立的</a:t>
            </a:r>
            <a:r>
              <a:rPr lang="en-US" altLang="zh-CN" sz="2400" dirty="0">
                <a:solidFill>
                  <a:srgbClr val="000000"/>
                </a:solidFill>
              </a:rPr>
              <a:t>(</a:t>
            </a:r>
            <a:r>
              <a:rPr lang="zh-CN" altLang="en-US" sz="2400" dirty="0">
                <a:solidFill>
                  <a:srgbClr val="000000"/>
                </a:solidFill>
              </a:rPr>
              <a:t>一维</a:t>
            </a:r>
            <a:r>
              <a:rPr lang="en-US" altLang="zh-CN" sz="2400" dirty="0">
                <a:solidFill>
                  <a:srgbClr val="000000"/>
                </a:solidFill>
              </a:rPr>
              <a:t>)</a:t>
            </a:r>
            <a:r>
              <a:rPr lang="zh-CN" altLang="en-US" sz="2400" dirty="0">
                <a:solidFill>
                  <a:srgbClr val="000000"/>
                </a:solidFill>
              </a:rPr>
              <a:t>正态随机变量的有限线性组合仍服从一    </a:t>
            </a:r>
            <a:endParaRPr lang="en-US" altLang="zh-CN" sz="2400" dirty="0">
              <a:solidFill>
                <a:srgbClr val="000000"/>
              </a:solidFill>
            </a:endParaRPr>
          </a:p>
          <a:p>
            <a:pPr eaLnBrk="1" hangingPunct="1">
              <a:spcBef>
                <a:spcPct val="0"/>
              </a:spcBef>
            </a:pPr>
            <a:r>
              <a:rPr lang="en-US" altLang="zh-CN" sz="2400" dirty="0">
                <a:solidFill>
                  <a:srgbClr val="000000"/>
                </a:solidFill>
              </a:rPr>
              <a:t>      </a:t>
            </a:r>
            <a:r>
              <a:rPr lang="zh-CN" altLang="en-US" sz="2400" dirty="0">
                <a:solidFill>
                  <a:srgbClr val="000000"/>
                </a:solidFill>
              </a:rPr>
              <a:t>维正态分布.</a:t>
            </a:r>
          </a:p>
        </p:txBody>
      </p:sp>
      <p:sp>
        <p:nvSpPr>
          <p:cNvPr id="18" name="Text Box 4"/>
          <p:cNvSpPr txBox="1">
            <a:spLocks noChangeArrowheads="1"/>
          </p:cNvSpPr>
          <p:nvPr/>
        </p:nvSpPr>
        <p:spPr bwMode="auto">
          <a:xfrm>
            <a:off x="480254" y="-2311"/>
            <a:ext cx="7272808" cy="523875"/>
          </a:xfrm>
          <a:prstGeom prst="rect">
            <a:avLst/>
          </a:prstGeom>
          <a:solidFill>
            <a:srgbClr val="FFFF00"/>
          </a:solidFill>
          <a:ln w="28575">
            <a:solidFill>
              <a:srgbClr val="000000"/>
            </a:solidFill>
            <a:miter lim="800000"/>
            <a:headEnd/>
            <a:tailEnd/>
          </a:ln>
        </p:spPr>
        <p:txBody>
          <a:bodyPr wrap="square">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dirty="0">
                <a:solidFill>
                  <a:srgbClr val="000000"/>
                </a:solidFill>
              </a:rPr>
              <a:t>非退化</a:t>
            </a:r>
            <a:r>
              <a:rPr lang="en-US" altLang="zh-CN" i="1" dirty="0">
                <a:solidFill>
                  <a:srgbClr val="000000"/>
                </a:solidFill>
              </a:rPr>
              <a:t>n</a:t>
            </a:r>
            <a:r>
              <a:rPr lang="zh-CN" altLang="en-US" dirty="0">
                <a:solidFill>
                  <a:srgbClr val="000000"/>
                </a:solidFill>
              </a:rPr>
              <a:t>维正态随机变量(</a:t>
            </a:r>
            <a:r>
              <a:rPr lang="en-US" altLang="zh-CN" i="1" dirty="0">
                <a:solidFill>
                  <a:srgbClr val="000000"/>
                </a:solidFill>
              </a:rPr>
              <a:t>X</a:t>
            </a:r>
            <a:r>
              <a:rPr lang="en-US" altLang="zh-CN" baseline="-25000" dirty="0">
                <a:solidFill>
                  <a:srgbClr val="000000"/>
                </a:solidFill>
              </a:rPr>
              <a:t>1</a:t>
            </a:r>
            <a:r>
              <a:rPr lang="en-US" altLang="zh-CN" dirty="0">
                <a:solidFill>
                  <a:srgbClr val="000000"/>
                </a:solidFill>
              </a:rPr>
              <a:t>,</a:t>
            </a:r>
            <a:r>
              <a:rPr lang="en-US" altLang="zh-CN" i="1" dirty="0">
                <a:solidFill>
                  <a:srgbClr val="000000"/>
                </a:solidFill>
              </a:rPr>
              <a:t>X</a:t>
            </a:r>
            <a:r>
              <a:rPr lang="en-US" altLang="zh-CN" baseline="-25000" dirty="0">
                <a:solidFill>
                  <a:srgbClr val="000000"/>
                </a:solidFill>
              </a:rPr>
              <a:t>2</a:t>
            </a:r>
            <a:r>
              <a:rPr lang="en-US" altLang="zh-CN" dirty="0">
                <a:solidFill>
                  <a:srgbClr val="000000"/>
                </a:solidFill>
              </a:rPr>
              <a:t>,….</a:t>
            </a:r>
            <a:r>
              <a:rPr lang="en-US" altLang="zh-CN" i="1" dirty="0" err="1">
                <a:solidFill>
                  <a:srgbClr val="000000"/>
                </a:solidFill>
              </a:rPr>
              <a:t>X</a:t>
            </a:r>
            <a:r>
              <a:rPr lang="en-US" altLang="zh-CN" i="1" baseline="-25000" dirty="0" err="1">
                <a:solidFill>
                  <a:srgbClr val="000000"/>
                </a:solidFill>
              </a:rPr>
              <a:t>n</a:t>
            </a:r>
            <a:r>
              <a:rPr lang="en-US" altLang="zh-CN" dirty="0">
                <a:solidFill>
                  <a:srgbClr val="000000"/>
                </a:solidFill>
              </a:rPr>
              <a:t>)</a:t>
            </a:r>
            <a:r>
              <a:rPr lang="zh-CN" altLang="en-US" dirty="0">
                <a:solidFill>
                  <a:srgbClr val="000000"/>
                </a:solidFill>
              </a:rPr>
              <a:t>的</a:t>
            </a:r>
            <a:r>
              <a:rPr lang="zh-CN" altLang="en-US" dirty="0">
                <a:solidFill>
                  <a:srgbClr val="990033"/>
                </a:solidFill>
              </a:rPr>
              <a:t>性质</a:t>
            </a:r>
            <a:r>
              <a:rPr lang="zh-CN" altLang="en-US" dirty="0"/>
              <a:t>：</a:t>
            </a:r>
          </a:p>
        </p:txBody>
      </p:sp>
      <p:sp>
        <p:nvSpPr>
          <p:cNvPr id="19" name="Text Box 22" descr="水滴"/>
          <p:cNvSpPr txBox="1">
            <a:spLocks noChangeArrowheads="1"/>
          </p:cNvSpPr>
          <p:nvPr/>
        </p:nvSpPr>
        <p:spPr bwMode="auto">
          <a:xfrm>
            <a:off x="2123728" y="836712"/>
            <a:ext cx="33157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sz="2400" dirty="0"/>
              <a:t>(</a:t>
            </a:r>
            <a:r>
              <a:rPr lang="zh-CN" altLang="en-US" sz="2400" dirty="0">
                <a:solidFill>
                  <a:srgbClr val="990033"/>
                </a:solidFill>
              </a:rPr>
              <a:t>正态分布具有可加性</a:t>
            </a:r>
            <a:r>
              <a:rPr lang="zh-CN" altLang="en-US" sz="2400" dirty="0"/>
              <a:t>)</a:t>
            </a:r>
          </a:p>
        </p:txBody>
      </p:sp>
      <p:sp>
        <p:nvSpPr>
          <p:cNvPr id="2" name="Text Box 10" descr="水滴">
            <a:extLst>
              <a:ext uri="{FF2B5EF4-FFF2-40B4-BE49-F238E27FC236}">
                <a16:creationId xmlns:a16="http://schemas.microsoft.com/office/drawing/2014/main" id="{E4C3887A-49AE-EB29-0BD0-3EEB47CCEEFB}"/>
              </a:ext>
            </a:extLst>
          </p:cNvPr>
          <p:cNvSpPr txBox="1">
            <a:spLocks noChangeArrowheads="1"/>
          </p:cNvSpPr>
          <p:nvPr/>
        </p:nvSpPr>
        <p:spPr bwMode="auto">
          <a:xfrm>
            <a:off x="-104692" y="3918345"/>
            <a:ext cx="56784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sz="2400" dirty="0">
                <a:solidFill>
                  <a:srgbClr val="000000"/>
                </a:solidFill>
              </a:rPr>
              <a:t>   4)随机变量(</a:t>
            </a:r>
            <a:r>
              <a:rPr lang="en-US" altLang="zh-CN" sz="2400" i="1" dirty="0">
                <a:solidFill>
                  <a:srgbClr val="000000"/>
                </a:solidFill>
              </a:rPr>
              <a:t>X</a:t>
            </a:r>
            <a:r>
              <a:rPr lang="en-US" altLang="zh-CN" sz="2400" baseline="-25000" dirty="0">
                <a:solidFill>
                  <a:srgbClr val="000000"/>
                </a:solidFill>
              </a:rPr>
              <a:t>1</a:t>
            </a:r>
            <a:r>
              <a:rPr lang="en-US" altLang="zh-CN" sz="2400" dirty="0">
                <a:solidFill>
                  <a:srgbClr val="000000"/>
                </a:solidFill>
              </a:rPr>
              <a:t>,</a:t>
            </a:r>
            <a:r>
              <a:rPr lang="en-US" altLang="zh-CN" sz="2400" i="1" dirty="0">
                <a:solidFill>
                  <a:srgbClr val="000000"/>
                </a:solidFill>
              </a:rPr>
              <a:t>X</a:t>
            </a:r>
            <a:r>
              <a:rPr lang="en-US" altLang="zh-CN" sz="2400" baseline="-25000" dirty="0">
                <a:solidFill>
                  <a:srgbClr val="000000"/>
                </a:solidFill>
              </a:rPr>
              <a:t>2</a:t>
            </a:r>
            <a:r>
              <a:rPr lang="en-US" altLang="zh-CN" sz="2400" dirty="0">
                <a:solidFill>
                  <a:srgbClr val="000000"/>
                </a:solidFill>
              </a:rPr>
              <a:t>,….</a:t>
            </a:r>
            <a:r>
              <a:rPr lang="en-US" altLang="zh-CN" sz="2400" i="1" dirty="0" err="1">
                <a:solidFill>
                  <a:srgbClr val="000000"/>
                </a:solidFill>
              </a:rPr>
              <a:t>X</a:t>
            </a:r>
            <a:r>
              <a:rPr lang="en-US" altLang="zh-CN" sz="2400" i="1" baseline="-25000" dirty="0" err="1">
                <a:solidFill>
                  <a:srgbClr val="000000"/>
                </a:solidFill>
              </a:rPr>
              <a:t>n</a:t>
            </a:r>
            <a:r>
              <a:rPr lang="en-US" altLang="zh-CN" sz="2400" dirty="0">
                <a:solidFill>
                  <a:srgbClr val="000000"/>
                </a:solidFill>
              </a:rPr>
              <a:t>)</a:t>
            </a:r>
            <a:r>
              <a:rPr lang="zh-CN" altLang="en-US" sz="2400" dirty="0">
                <a:solidFill>
                  <a:srgbClr val="000000"/>
                </a:solidFill>
              </a:rPr>
              <a:t>相互独立</a:t>
            </a:r>
          </a:p>
        </p:txBody>
      </p:sp>
      <p:sp>
        <p:nvSpPr>
          <p:cNvPr id="3" name="Text Box 6" descr="水滴">
            <a:extLst>
              <a:ext uri="{FF2B5EF4-FFF2-40B4-BE49-F238E27FC236}">
                <a16:creationId xmlns:a16="http://schemas.microsoft.com/office/drawing/2014/main" id="{E2C8A327-04FB-69AC-3D36-91F2E4296A90}"/>
              </a:ext>
            </a:extLst>
          </p:cNvPr>
          <p:cNvSpPr txBox="1">
            <a:spLocks noChangeArrowheads="1"/>
          </p:cNvSpPr>
          <p:nvPr/>
        </p:nvSpPr>
        <p:spPr bwMode="auto">
          <a:xfrm>
            <a:off x="5291583" y="4825730"/>
            <a:ext cx="31688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sz="2400" dirty="0">
                <a:solidFill>
                  <a:srgbClr val="000000"/>
                </a:solidFill>
              </a:rPr>
              <a:t>协方差矩阵为对角阵.</a:t>
            </a:r>
          </a:p>
        </p:txBody>
      </p:sp>
      <p:sp>
        <p:nvSpPr>
          <p:cNvPr id="6" name="Text Box 16" descr="水滴">
            <a:extLst>
              <a:ext uri="{FF2B5EF4-FFF2-40B4-BE49-F238E27FC236}">
                <a16:creationId xmlns:a16="http://schemas.microsoft.com/office/drawing/2014/main" id="{E3014303-105B-3107-4FC2-057D81B27DDC}"/>
              </a:ext>
            </a:extLst>
          </p:cNvPr>
          <p:cNvSpPr txBox="1">
            <a:spLocks noChangeArrowheads="1"/>
          </p:cNvSpPr>
          <p:nvPr/>
        </p:nvSpPr>
        <p:spPr bwMode="auto">
          <a:xfrm>
            <a:off x="342537" y="4373181"/>
            <a:ext cx="83924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sz="2400" dirty="0">
                <a:solidFill>
                  <a:srgbClr val="000000"/>
                </a:solidFill>
              </a:rPr>
              <a:t>即</a:t>
            </a:r>
            <a:r>
              <a:rPr lang="en-US" altLang="zh-CN" sz="2400" i="1" dirty="0">
                <a:solidFill>
                  <a:srgbClr val="000000"/>
                </a:solidFill>
              </a:rPr>
              <a:t>X</a:t>
            </a:r>
            <a:r>
              <a:rPr lang="en-US" altLang="zh-CN" sz="2400" baseline="-25000" dirty="0">
                <a:solidFill>
                  <a:srgbClr val="000000"/>
                </a:solidFill>
              </a:rPr>
              <a:t>1</a:t>
            </a:r>
            <a:r>
              <a:rPr lang="en-US" altLang="zh-CN" sz="2400" dirty="0">
                <a:solidFill>
                  <a:srgbClr val="000000"/>
                </a:solidFill>
              </a:rPr>
              <a:t>, </a:t>
            </a:r>
            <a:r>
              <a:rPr lang="en-US" altLang="zh-CN" sz="2400" i="1" dirty="0">
                <a:solidFill>
                  <a:srgbClr val="000000"/>
                </a:solidFill>
              </a:rPr>
              <a:t>…</a:t>
            </a:r>
            <a:r>
              <a:rPr lang="en-US" altLang="zh-CN" sz="2400" dirty="0">
                <a:solidFill>
                  <a:srgbClr val="000000"/>
                </a:solidFill>
              </a:rPr>
              <a:t>, </a:t>
            </a:r>
            <a:r>
              <a:rPr lang="en-US" altLang="zh-CN" sz="2400" i="1" dirty="0" err="1">
                <a:solidFill>
                  <a:srgbClr val="000000"/>
                </a:solidFill>
              </a:rPr>
              <a:t>X</a:t>
            </a:r>
            <a:r>
              <a:rPr lang="en-US" altLang="zh-CN" sz="2400" i="1" baseline="-25000" dirty="0" err="1">
                <a:solidFill>
                  <a:srgbClr val="000000"/>
                </a:solidFill>
              </a:rPr>
              <a:t>n</a:t>
            </a:r>
            <a:r>
              <a:rPr lang="zh-CN" altLang="en-US" sz="2400" dirty="0">
                <a:solidFill>
                  <a:srgbClr val="000000"/>
                </a:solidFill>
              </a:rPr>
              <a:t>相互独立与“</a:t>
            </a:r>
            <a:r>
              <a:rPr lang="en-US" altLang="zh-CN" sz="2400" i="1" dirty="0">
                <a:solidFill>
                  <a:srgbClr val="000000"/>
                </a:solidFill>
              </a:rPr>
              <a:t>X</a:t>
            </a:r>
            <a:r>
              <a:rPr lang="en-US" altLang="zh-CN" sz="2400" baseline="-25000" dirty="0">
                <a:solidFill>
                  <a:srgbClr val="000000"/>
                </a:solidFill>
              </a:rPr>
              <a:t>1</a:t>
            </a:r>
            <a:r>
              <a:rPr lang="en-US" altLang="zh-CN" sz="2400" dirty="0">
                <a:solidFill>
                  <a:srgbClr val="000000"/>
                </a:solidFill>
              </a:rPr>
              <a:t>,…, </a:t>
            </a:r>
            <a:r>
              <a:rPr lang="en-US" altLang="zh-CN" sz="2400" i="1" dirty="0" err="1">
                <a:solidFill>
                  <a:srgbClr val="000000"/>
                </a:solidFill>
              </a:rPr>
              <a:t>X</a:t>
            </a:r>
            <a:r>
              <a:rPr lang="en-US" altLang="zh-CN" sz="2400" i="1" baseline="-25000" dirty="0" err="1">
                <a:solidFill>
                  <a:srgbClr val="000000"/>
                </a:solidFill>
              </a:rPr>
              <a:t>n</a:t>
            </a:r>
            <a:r>
              <a:rPr lang="zh-CN" altLang="en-US" sz="2400" dirty="0">
                <a:solidFill>
                  <a:srgbClr val="000000"/>
                </a:solidFill>
              </a:rPr>
              <a:t>两两不相关”等价</a:t>
            </a:r>
            <a:r>
              <a:rPr lang="en-US" altLang="zh-CN" sz="2400" dirty="0">
                <a:solidFill>
                  <a:srgbClr val="000000"/>
                </a:solidFill>
              </a:rPr>
              <a:t>.</a:t>
            </a:r>
          </a:p>
        </p:txBody>
      </p:sp>
      <p:sp>
        <p:nvSpPr>
          <p:cNvPr id="7" name="Text Box 18" descr="水滴">
            <a:extLst>
              <a:ext uri="{FF2B5EF4-FFF2-40B4-BE49-F238E27FC236}">
                <a16:creationId xmlns:a16="http://schemas.microsoft.com/office/drawing/2014/main" id="{E6DFCEE4-0101-2912-E520-6456A42AF200}"/>
              </a:ext>
            </a:extLst>
          </p:cNvPr>
          <p:cNvSpPr txBox="1">
            <a:spLocks noChangeArrowheads="1"/>
          </p:cNvSpPr>
          <p:nvPr/>
        </p:nvSpPr>
        <p:spPr bwMode="auto">
          <a:xfrm>
            <a:off x="5328527" y="3853113"/>
            <a:ext cx="17135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en-US" altLang="zh-CN" sz="2400" i="1" dirty="0" err="1">
                <a:solidFill>
                  <a:srgbClr val="000000"/>
                </a:solidFill>
                <a:cs typeface="Times New Roman" pitchFamily="18" charset="0"/>
              </a:rPr>
              <a:t>ρ</a:t>
            </a:r>
            <a:r>
              <a:rPr lang="en-US" altLang="zh-CN" sz="2400" i="1" baseline="-25000" dirty="0" err="1">
                <a:solidFill>
                  <a:srgbClr val="000000"/>
                </a:solidFill>
                <a:cs typeface="Times New Roman" pitchFamily="18" charset="0"/>
              </a:rPr>
              <a:t>ij</a:t>
            </a:r>
            <a:r>
              <a:rPr lang="en-US" altLang="zh-CN" sz="2400" i="1" dirty="0">
                <a:solidFill>
                  <a:srgbClr val="000000"/>
                </a:solidFill>
                <a:cs typeface="Times New Roman" pitchFamily="18" charset="0"/>
              </a:rPr>
              <a:t>= </a:t>
            </a:r>
            <a:r>
              <a:rPr lang="en-US" altLang="zh-CN" sz="2400" dirty="0">
                <a:solidFill>
                  <a:srgbClr val="000000"/>
                </a:solidFill>
                <a:cs typeface="Times New Roman" pitchFamily="18" charset="0"/>
              </a:rPr>
              <a:t>0  (</a:t>
            </a:r>
            <a:r>
              <a:rPr lang="en-US" altLang="zh-CN" sz="2400" i="1" dirty="0" err="1">
                <a:solidFill>
                  <a:srgbClr val="000000"/>
                </a:solidFill>
                <a:cs typeface="Times New Roman" pitchFamily="18" charset="0"/>
              </a:rPr>
              <a:t>i</a:t>
            </a:r>
            <a:r>
              <a:rPr lang="en-US" altLang="zh-CN" sz="2400" dirty="0" err="1">
                <a:solidFill>
                  <a:srgbClr val="000000"/>
                </a:solidFill>
              </a:rPr>
              <a:t>≠</a:t>
            </a:r>
            <a:r>
              <a:rPr lang="en-US" altLang="zh-CN" sz="2400" i="1" dirty="0" err="1">
                <a:solidFill>
                  <a:srgbClr val="000000"/>
                </a:solidFill>
              </a:rPr>
              <a:t>j</a:t>
            </a:r>
            <a:r>
              <a:rPr lang="en-US" altLang="zh-CN" sz="2400" dirty="0">
                <a:solidFill>
                  <a:srgbClr val="000000"/>
                </a:solidFill>
              </a:rPr>
              <a:t>)</a:t>
            </a:r>
            <a:endParaRPr lang="zh-CN" altLang="en-US" sz="2400" dirty="0">
              <a:solidFill>
                <a:srgbClr val="000000"/>
              </a:solidFill>
            </a:endParaRPr>
          </a:p>
        </p:txBody>
      </p:sp>
      <p:sp>
        <p:nvSpPr>
          <p:cNvPr id="8" name="Text Box 19" descr="水滴">
            <a:extLst>
              <a:ext uri="{FF2B5EF4-FFF2-40B4-BE49-F238E27FC236}">
                <a16:creationId xmlns:a16="http://schemas.microsoft.com/office/drawing/2014/main" id="{AC2BD652-11E7-05FA-1351-3A88D45732FE}"/>
              </a:ext>
            </a:extLst>
          </p:cNvPr>
          <p:cNvSpPr txBox="1">
            <a:spLocks noChangeArrowheads="1"/>
          </p:cNvSpPr>
          <p:nvPr/>
        </p:nvSpPr>
        <p:spPr bwMode="auto">
          <a:xfrm>
            <a:off x="-62115" y="4743223"/>
            <a:ext cx="4802563" cy="506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lnSpc>
                <a:spcPts val="3600"/>
              </a:lnSpc>
              <a:spcBef>
                <a:spcPts val="0"/>
              </a:spcBef>
            </a:pPr>
            <a:r>
              <a:rPr lang="zh-CN" altLang="en-US" sz="2400" dirty="0">
                <a:solidFill>
                  <a:srgbClr val="000000"/>
                </a:solidFill>
              </a:rPr>
              <a:t>  5)随机变量(</a:t>
            </a:r>
            <a:r>
              <a:rPr lang="en-US" altLang="zh-CN" sz="2400" i="1" dirty="0">
                <a:solidFill>
                  <a:srgbClr val="000000"/>
                </a:solidFill>
              </a:rPr>
              <a:t>X</a:t>
            </a:r>
            <a:r>
              <a:rPr lang="en-US" altLang="zh-CN" sz="2400" baseline="-25000" dirty="0">
                <a:solidFill>
                  <a:srgbClr val="000000"/>
                </a:solidFill>
              </a:rPr>
              <a:t>1</a:t>
            </a:r>
            <a:r>
              <a:rPr lang="en-US" altLang="zh-CN" sz="2400" dirty="0">
                <a:solidFill>
                  <a:srgbClr val="000000"/>
                </a:solidFill>
              </a:rPr>
              <a:t>,</a:t>
            </a:r>
            <a:r>
              <a:rPr lang="en-US" altLang="zh-CN" sz="2400" i="1" dirty="0">
                <a:solidFill>
                  <a:srgbClr val="000000"/>
                </a:solidFill>
              </a:rPr>
              <a:t>X</a:t>
            </a:r>
            <a:r>
              <a:rPr lang="en-US" altLang="zh-CN" sz="2400" baseline="-25000" dirty="0">
                <a:solidFill>
                  <a:srgbClr val="000000"/>
                </a:solidFill>
              </a:rPr>
              <a:t>2</a:t>
            </a:r>
            <a:r>
              <a:rPr lang="en-US" altLang="zh-CN" sz="2400" dirty="0">
                <a:solidFill>
                  <a:srgbClr val="000000"/>
                </a:solidFill>
              </a:rPr>
              <a:t>,….</a:t>
            </a:r>
            <a:r>
              <a:rPr lang="en-US" altLang="zh-CN" sz="2400" i="1" dirty="0" err="1">
                <a:solidFill>
                  <a:srgbClr val="000000"/>
                </a:solidFill>
              </a:rPr>
              <a:t>X</a:t>
            </a:r>
            <a:r>
              <a:rPr lang="en-US" altLang="zh-CN" sz="2400" i="1" baseline="-25000" dirty="0" err="1">
                <a:solidFill>
                  <a:srgbClr val="000000"/>
                </a:solidFill>
              </a:rPr>
              <a:t>n</a:t>
            </a:r>
            <a:r>
              <a:rPr lang="en-US" altLang="zh-CN" sz="2400" dirty="0">
                <a:solidFill>
                  <a:srgbClr val="000000"/>
                </a:solidFill>
              </a:rPr>
              <a:t>)</a:t>
            </a:r>
            <a:r>
              <a:rPr lang="zh-CN" altLang="en-US" sz="2400" dirty="0">
                <a:solidFill>
                  <a:srgbClr val="000000"/>
                </a:solidFill>
              </a:rPr>
              <a:t>相互独立</a:t>
            </a:r>
          </a:p>
        </p:txBody>
      </p:sp>
      <p:sp>
        <p:nvSpPr>
          <p:cNvPr id="9" name="AutoShape 9" descr="水滴">
            <a:extLst>
              <a:ext uri="{FF2B5EF4-FFF2-40B4-BE49-F238E27FC236}">
                <a16:creationId xmlns:a16="http://schemas.microsoft.com/office/drawing/2014/main" id="{11026F81-2BB0-D66E-2463-70D4627A21A2}"/>
              </a:ext>
            </a:extLst>
          </p:cNvPr>
          <p:cNvSpPr>
            <a:spLocks noChangeArrowheads="1"/>
          </p:cNvSpPr>
          <p:nvPr/>
        </p:nvSpPr>
        <p:spPr bwMode="auto">
          <a:xfrm>
            <a:off x="4608711" y="4057938"/>
            <a:ext cx="685800" cy="198438"/>
          </a:xfrm>
          <a:prstGeom prst="leftRightArrow">
            <a:avLst>
              <a:gd name="adj1" fmla="val 50000"/>
              <a:gd name="adj2" fmla="val 6912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CN" altLang="en-US"/>
          </a:p>
        </p:txBody>
      </p:sp>
      <p:sp>
        <p:nvSpPr>
          <p:cNvPr id="10" name="AutoShape 9" descr="水滴">
            <a:extLst>
              <a:ext uri="{FF2B5EF4-FFF2-40B4-BE49-F238E27FC236}">
                <a16:creationId xmlns:a16="http://schemas.microsoft.com/office/drawing/2014/main" id="{59949DC1-9CC5-58FB-B4E0-1AE19F8F0BF0}"/>
              </a:ext>
            </a:extLst>
          </p:cNvPr>
          <p:cNvSpPr>
            <a:spLocks noChangeArrowheads="1"/>
          </p:cNvSpPr>
          <p:nvPr/>
        </p:nvSpPr>
        <p:spPr bwMode="auto">
          <a:xfrm>
            <a:off x="4608711" y="4943448"/>
            <a:ext cx="685800" cy="198438"/>
          </a:xfrm>
          <a:prstGeom prst="leftRightArrow">
            <a:avLst>
              <a:gd name="adj1" fmla="val 50000"/>
              <a:gd name="adj2" fmla="val 69120"/>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a:endParaRPr lang="zh-CN" altLang="en-US"/>
          </a:p>
        </p:txBody>
      </p:sp>
      <p:sp>
        <p:nvSpPr>
          <p:cNvPr id="11" name="Text Box 14" descr="水滴">
            <a:extLst>
              <a:ext uri="{FF2B5EF4-FFF2-40B4-BE49-F238E27FC236}">
                <a16:creationId xmlns:a16="http://schemas.microsoft.com/office/drawing/2014/main" id="{8BCD12DC-FBDF-600A-9BFB-9A118CACC1A5}"/>
              </a:ext>
            </a:extLst>
          </p:cNvPr>
          <p:cNvSpPr txBox="1">
            <a:spLocks noChangeArrowheads="1"/>
          </p:cNvSpPr>
          <p:nvPr/>
        </p:nvSpPr>
        <p:spPr bwMode="auto">
          <a:xfrm>
            <a:off x="126372" y="6413086"/>
            <a:ext cx="6018155" cy="461665"/>
          </a:xfrm>
          <a:prstGeom prst="rect">
            <a:avLst/>
          </a:prstGeom>
          <a:solidFill>
            <a:schemeClr val="bg1"/>
          </a:solidFill>
          <a:ln>
            <a:noFill/>
          </a:ln>
        </p:spPr>
        <p:txBody>
          <a:bodyPr wrap="square">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sz="2400" dirty="0">
                <a:solidFill>
                  <a:srgbClr val="000000"/>
                </a:solidFill>
              </a:rPr>
              <a:t>若</a:t>
            </a:r>
            <a:r>
              <a:rPr lang="en-US" altLang="zh-CN" sz="2400" i="1" dirty="0">
                <a:solidFill>
                  <a:srgbClr val="000000"/>
                </a:solidFill>
              </a:rPr>
              <a:t>X</a:t>
            </a:r>
            <a:r>
              <a:rPr lang="en-US" altLang="zh-CN" sz="2400" baseline="-25000" dirty="0">
                <a:solidFill>
                  <a:srgbClr val="000000"/>
                </a:solidFill>
              </a:rPr>
              <a:t>1</a:t>
            </a:r>
            <a:r>
              <a:rPr lang="en-US" altLang="zh-CN" sz="2400" dirty="0">
                <a:solidFill>
                  <a:srgbClr val="000000"/>
                </a:solidFill>
              </a:rPr>
              <a:t>, </a:t>
            </a:r>
            <a:r>
              <a:rPr lang="en-US" altLang="zh-CN" sz="2400" i="1" dirty="0">
                <a:solidFill>
                  <a:srgbClr val="000000"/>
                </a:solidFill>
              </a:rPr>
              <a:t>X</a:t>
            </a:r>
            <a:r>
              <a:rPr lang="en-US" altLang="zh-CN" sz="2400" baseline="-25000" dirty="0">
                <a:solidFill>
                  <a:srgbClr val="000000"/>
                </a:solidFill>
              </a:rPr>
              <a:t>2</a:t>
            </a:r>
            <a:r>
              <a:rPr lang="en-US" altLang="zh-CN" sz="2400" dirty="0">
                <a:solidFill>
                  <a:srgbClr val="000000"/>
                </a:solidFill>
              </a:rPr>
              <a:t>, </a:t>
            </a:r>
            <a:r>
              <a:rPr lang="en-US" altLang="zh-CN" sz="2400" i="1" dirty="0">
                <a:solidFill>
                  <a:srgbClr val="000000"/>
                </a:solidFill>
              </a:rPr>
              <a:t>X</a:t>
            </a:r>
            <a:r>
              <a:rPr lang="en-US" altLang="zh-CN" sz="2400" baseline="-25000" dirty="0">
                <a:solidFill>
                  <a:srgbClr val="000000"/>
                </a:solidFill>
              </a:rPr>
              <a:t>3</a:t>
            </a:r>
            <a:r>
              <a:rPr lang="zh-CN" altLang="en-US" sz="2400" dirty="0">
                <a:solidFill>
                  <a:srgbClr val="000000"/>
                </a:solidFill>
              </a:rPr>
              <a:t>两两独立, 则</a:t>
            </a:r>
            <a:r>
              <a:rPr lang="en-US" altLang="zh-CN" sz="2400" i="1" dirty="0">
                <a:solidFill>
                  <a:srgbClr val="000000"/>
                </a:solidFill>
              </a:rPr>
              <a:t>X</a:t>
            </a:r>
            <a:r>
              <a:rPr lang="en-US" altLang="zh-CN" sz="2400" baseline="-25000" dirty="0">
                <a:solidFill>
                  <a:srgbClr val="000000"/>
                </a:solidFill>
              </a:rPr>
              <a:t>1</a:t>
            </a:r>
            <a:r>
              <a:rPr lang="en-US" altLang="zh-CN" sz="2400" dirty="0">
                <a:solidFill>
                  <a:srgbClr val="000000"/>
                </a:solidFill>
              </a:rPr>
              <a:t>, </a:t>
            </a:r>
            <a:r>
              <a:rPr lang="en-US" altLang="zh-CN" sz="2400" i="1" dirty="0">
                <a:solidFill>
                  <a:srgbClr val="000000"/>
                </a:solidFill>
              </a:rPr>
              <a:t>X</a:t>
            </a:r>
            <a:r>
              <a:rPr lang="en-US" altLang="zh-CN" sz="2400" baseline="-25000" dirty="0">
                <a:solidFill>
                  <a:srgbClr val="000000"/>
                </a:solidFill>
              </a:rPr>
              <a:t>2</a:t>
            </a:r>
            <a:r>
              <a:rPr lang="en-US" altLang="zh-CN" sz="2400" dirty="0">
                <a:solidFill>
                  <a:srgbClr val="000000"/>
                </a:solidFill>
              </a:rPr>
              <a:t>, </a:t>
            </a:r>
            <a:r>
              <a:rPr lang="en-US" altLang="zh-CN" sz="2400" i="1" dirty="0">
                <a:solidFill>
                  <a:srgbClr val="000000"/>
                </a:solidFill>
              </a:rPr>
              <a:t>X</a:t>
            </a:r>
            <a:r>
              <a:rPr lang="en-US" altLang="zh-CN" sz="2400" baseline="-25000" dirty="0">
                <a:solidFill>
                  <a:srgbClr val="000000"/>
                </a:solidFill>
              </a:rPr>
              <a:t>3</a:t>
            </a:r>
            <a:r>
              <a:rPr lang="zh-CN" altLang="en-US" sz="2400" dirty="0">
                <a:solidFill>
                  <a:srgbClr val="000000"/>
                </a:solidFill>
              </a:rPr>
              <a:t>相互独立.</a:t>
            </a:r>
          </a:p>
        </p:txBody>
      </p:sp>
    </p:spTree>
    <p:extLst>
      <p:ext uri="{BB962C8B-B14F-4D97-AF65-F5344CB8AC3E}">
        <p14:creationId xmlns:p14="http://schemas.microsoft.com/office/powerpoint/2010/main" val="101104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43"/>
                                        </p:tgtEl>
                                        <p:attrNameLst>
                                          <p:attrName>style.visibility</p:attrName>
                                        </p:attrNameLst>
                                      </p:cBhvr>
                                      <p:to>
                                        <p:strVal val="visible"/>
                                      </p:to>
                                    </p:set>
                                    <p:animEffect transition="in" filter="wipe(up)">
                                      <p:cBhvr>
                                        <p:cTn id="7" dur="500"/>
                                        <p:tgtEl>
                                          <p:spTgt spid="1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48"/>
                                        </p:tgtEl>
                                        <p:attrNameLst>
                                          <p:attrName>style.visibility</p:attrName>
                                        </p:attrNameLst>
                                      </p:cBhvr>
                                      <p:to>
                                        <p:strVal val="visible"/>
                                      </p:to>
                                    </p:set>
                                    <p:animEffect transition="in" filter="wipe(up)">
                                      <p:cBhvr>
                                        <p:cTn id="12" dur="500"/>
                                        <p:tgtEl>
                                          <p:spTgt spid="10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45"/>
                                        </p:tgtEl>
                                        <p:attrNameLst>
                                          <p:attrName>style.visibility</p:attrName>
                                        </p:attrNameLst>
                                      </p:cBhvr>
                                      <p:to>
                                        <p:strVal val="visible"/>
                                      </p:to>
                                    </p:set>
                                    <p:animEffect transition="in" filter="wipe(up)">
                                      <p:cBhvr>
                                        <p:cTn id="17" dur="500"/>
                                        <p:tgtEl>
                                          <p:spTgt spid="10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50"/>
                                        </p:tgtEl>
                                        <p:attrNameLst>
                                          <p:attrName>style.visibility</p:attrName>
                                        </p:attrNameLst>
                                      </p:cBhvr>
                                      <p:to>
                                        <p:strVal val="visible"/>
                                      </p:to>
                                    </p:set>
                                    <p:animEffect transition="in" filter="wipe(up)">
                                      <p:cBhvr>
                                        <p:cTn id="22" dur="500"/>
                                        <p:tgtEl>
                                          <p:spTgt spid="10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linds(horizontal)">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left)">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strips(downRight)">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blinds(horizontal)">
                                      <p:cBhvr>
                                        <p:cTn id="67" dur="5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5"/>
                                        </p:tgtEl>
                                        <p:attrNameLst>
                                          <p:attrName>style.visibility</p:attrName>
                                        </p:attrNameLst>
                                      </p:cBhvr>
                                      <p:to>
                                        <p:strVal val="visible"/>
                                      </p:to>
                                    </p:set>
                                    <p:animEffect transition="in" filter="blinds(horizontal)">
                                      <p:cBhvr>
                                        <p:cTn id="72" dur="500"/>
                                        <p:tgtEl>
                                          <p:spTgt spid="15"/>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blinds(horizontal)">
                                      <p:cBhvr>
                                        <p:cTn id="7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3" grpId="0"/>
      <p:bldP spid="1045" grpId="0" autoUpdateAnimBg="0"/>
      <p:bldP spid="1048" grpId="0"/>
      <p:bldP spid="1050" grpId="0" autoUpdateAnimBg="0"/>
      <p:bldP spid="13" grpId="0" autoUpdateAnimBg="0"/>
      <p:bldP spid="14" grpId="0" autoUpdateAnimBg="0"/>
      <p:bldP spid="15" grpId="0" autoUpdateAnimBg="0"/>
      <p:bldP spid="2" grpId="0"/>
      <p:bldP spid="3" grpId="0"/>
      <p:bldP spid="6" grpId="0" autoUpdateAnimBg="0"/>
      <p:bldP spid="7" grpId="0"/>
      <p:bldP spid="8" grpId="0"/>
      <p:bldP spid="9" grpId="0" animBg="1"/>
      <p:bldP spid="10" grpId="0" animBg="1"/>
      <p:bldP spid="11"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descr="水滴"/>
          <p:cNvSpPr txBox="1">
            <a:spLocks noChangeArrowheads="1"/>
          </p:cNvSpPr>
          <p:nvPr/>
        </p:nvSpPr>
        <p:spPr bwMode="auto">
          <a:xfrm>
            <a:off x="682625" y="2045865"/>
            <a:ext cx="4895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zh-CN" altLang="en-US">
                <a:solidFill>
                  <a:srgbClr val="000000"/>
                </a:solidFill>
              </a:rPr>
              <a:t>常用正态随机变量的</a:t>
            </a:r>
            <a:r>
              <a:rPr lang="zh-CN" altLang="en-US">
                <a:solidFill>
                  <a:srgbClr val="990033"/>
                </a:solidFill>
              </a:rPr>
              <a:t>性质</a:t>
            </a:r>
            <a:r>
              <a:rPr lang="zh-CN" altLang="en-US"/>
              <a:t>：</a:t>
            </a:r>
          </a:p>
        </p:txBody>
      </p:sp>
      <p:sp>
        <p:nvSpPr>
          <p:cNvPr id="22531" name="Text Box 3" descr="水滴"/>
          <p:cNvSpPr txBox="1">
            <a:spLocks noChangeArrowheads="1"/>
          </p:cNvSpPr>
          <p:nvPr/>
        </p:nvSpPr>
        <p:spPr bwMode="auto">
          <a:xfrm>
            <a:off x="682625" y="4709690"/>
            <a:ext cx="7561263"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lnSpc>
                <a:spcPct val="120000"/>
              </a:lnSpc>
              <a:spcBef>
                <a:spcPct val="0"/>
              </a:spcBef>
            </a:pPr>
            <a:r>
              <a:rPr lang="zh-CN" altLang="en-US"/>
              <a:t> </a:t>
            </a:r>
            <a:r>
              <a:rPr lang="en-US" altLang="zh-CN">
                <a:solidFill>
                  <a:srgbClr val="000000"/>
                </a:solidFill>
              </a:rPr>
              <a:t>2) </a:t>
            </a:r>
            <a:r>
              <a:rPr lang="zh-CN" altLang="en-US">
                <a:solidFill>
                  <a:srgbClr val="000000"/>
                </a:solidFill>
              </a:rPr>
              <a:t>相互独立的一维正态随机变量的有限线性函</a:t>
            </a:r>
          </a:p>
          <a:p>
            <a:pPr eaLnBrk="1" hangingPunct="1">
              <a:lnSpc>
                <a:spcPct val="120000"/>
              </a:lnSpc>
              <a:spcBef>
                <a:spcPct val="0"/>
              </a:spcBef>
            </a:pPr>
            <a:r>
              <a:rPr lang="zh-CN" altLang="en-US">
                <a:solidFill>
                  <a:srgbClr val="000000"/>
                </a:solidFill>
              </a:rPr>
              <a:t>     数仍服从一维正态分布</a:t>
            </a:r>
            <a:r>
              <a:rPr lang="en-US" altLang="zh-CN">
                <a:solidFill>
                  <a:srgbClr val="000000"/>
                </a:solidFill>
              </a:rPr>
              <a:t>.</a:t>
            </a:r>
          </a:p>
        </p:txBody>
      </p:sp>
      <p:sp>
        <p:nvSpPr>
          <p:cNvPr id="22532" name="Text Box 4" descr="水滴"/>
          <p:cNvSpPr txBox="1">
            <a:spLocks noChangeArrowheads="1"/>
          </p:cNvSpPr>
          <p:nvPr/>
        </p:nvSpPr>
        <p:spPr bwMode="auto">
          <a:xfrm>
            <a:off x="1187450" y="5862215"/>
            <a:ext cx="4103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r>
              <a:rPr lang="en-US" altLang="zh-CN"/>
              <a:t>(</a:t>
            </a:r>
            <a:r>
              <a:rPr lang="zh-CN" altLang="en-US">
                <a:solidFill>
                  <a:srgbClr val="990033"/>
                </a:solidFill>
              </a:rPr>
              <a:t>正态分布具有可加性</a:t>
            </a:r>
            <a:r>
              <a:rPr lang="en-US" altLang="zh-CN"/>
              <a:t>)</a:t>
            </a:r>
          </a:p>
        </p:txBody>
      </p:sp>
      <p:sp>
        <p:nvSpPr>
          <p:cNvPr id="22533" name="Rectangle 5"/>
          <p:cNvSpPr>
            <a:spLocks noChangeArrowheads="1"/>
          </p:cNvSpPr>
          <p:nvPr/>
        </p:nvSpPr>
        <p:spPr bwMode="auto">
          <a:xfrm>
            <a:off x="779463" y="2766590"/>
            <a:ext cx="7027862" cy="576263"/>
          </a:xfrm>
          <a:prstGeom prst="rect">
            <a:avLst/>
          </a:prstGeom>
          <a:gradFill rotWithShape="1">
            <a:gsLst>
              <a:gs pos="0">
                <a:srgbClr val="00FFFF"/>
              </a:gs>
              <a:gs pos="50000">
                <a:srgbClr val="FFFFFF"/>
              </a:gs>
              <a:gs pos="100000">
                <a:srgbClr val="00FFFF"/>
              </a:gs>
            </a:gsLst>
            <a:lin ang="5400000" scaled="1"/>
          </a:gradFill>
          <a:ln w="57150">
            <a:solidFill>
              <a:srgbClr val="FFFF00"/>
            </a:solidFill>
            <a:miter lim="800000"/>
            <a:headEnd/>
            <a:tailEnd/>
          </a:ln>
        </p:spPr>
        <p:txBody>
          <a:bodyPr wrap="none">
            <a:spAutoFit/>
          </a:bodyPr>
          <a:lstStyle/>
          <a:p>
            <a:r>
              <a:rPr lang="en-US" altLang="zh-CN">
                <a:solidFill>
                  <a:srgbClr val="A50021"/>
                </a:solidFill>
              </a:rPr>
              <a:t>1) </a:t>
            </a:r>
            <a:r>
              <a:rPr lang="zh-CN" altLang="en-US">
                <a:solidFill>
                  <a:srgbClr val="A50021"/>
                </a:solidFill>
              </a:rPr>
              <a:t>正态随机变量的线性函数也服从正态分布</a:t>
            </a:r>
          </a:p>
        </p:txBody>
      </p:sp>
      <p:graphicFrame>
        <p:nvGraphicFramePr>
          <p:cNvPr id="22534" name="Object 2"/>
          <p:cNvGraphicFramePr>
            <a:graphicFrameLocks noChangeAspect="1"/>
          </p:cNvGraphicFramePr>
          <p:nvPr>
            <p:extLst>
              <p:ext uri="{D42A27DB-BD31-4B8C-83A1-F6EECF244321}">
                <p14:modId xmlns:p14="http://schemas.microsoft.com/office/powerpoint/2010/main" val="1904831587"/>
              </p:ext>
            </p:extLst>
          </p:nvPr>
        </p:nvGraphicFramePr>
        <p:xfrm>
          <a:off x="1890713" y="3485728"/>
          <a:ext cx="5527675" cy="531812"/>
        </p:xfrm>
        <a:graphic>
          <a:graphicData uri="http://schemas.openxmlformats.org/presentationml/2006/ole">
            <mc:AlternateContent xmlns:mc="http://schemas.openxmlformats.org/markup-compatibility/2006">
              <mc:Choice xmlns:v="urn:schemas-microsoft-com:vml" Requires="v">
                <p:oleObj name="Equation" r:id="rId2" imgW="1993680" imgH="228600" progId="Equation.DSMT4">
                  <p:embed/>
                </p:oleObj>
              </mc:Choice>
              <mc:Fallback>
                <p:oleObj name="Equation" r:id="rId2" imgW="1993680" imgH="228600" progId="Equation.DSMT4">
                  <p:embed/>
                  <p:pic>
                    <p:nvPicPr>
                      <p:cNvPr id="0" name="Object 2"/>
                      <p:cNvPicPr>
                        <a:picLocks noChangeAspect="1" noChangeArrowheads="1"/>
                      </p:cNvPicPr>
                      <p:nvPr/>
                    </p:nvPicPr>
                    <p:blipFill>
                      <a:blip r:embed="rId3"/>
                      <a:srcRect/>
                      <a:stretch>
                        <a:fillRect/>
                      </a:stretch>
                    </p:blipFill>
                    <p:spPr bwMode="auto">
                      <a:xfrm>
                        <a:off x="1890713" y="3485728"/>
                        <a:ext cx="5527675"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5" name="Object 3"/>
          <p:cNvGraphicFramePr>
            <a:graphicFrameLocks noChangeAspect="1"/>
          </p:cNvGraphicFramePr>
          <p:nvPr>
            <p:extLst>
              <p:ext uri="{D42A27DB-BD31-4B8C-83A1-F6EECF244321}">
                <p14:modId xmlns:p14="http://schemas.microsoft.com/office/powerpoint/2010/main" val="2098297061"/>
              </p:ext>
            </p:extLst>
          </p:nvPr>
        </p:nvGraphicFramePr>
        <p:xfrm>
          <a:off x="1423466" y="4133428"/>
          <a:ext cx="4084638" cy="531812"/>
        </p:xfrm>
        <a:graphic>
          <a:graphicData uri="http://schemas.openxmlformats.org/presentationml/2006/ole">
            <mc:AlternateContent xmlns:mc="http://schemas.openxmlformats.org/markup-compatibility/2006">
              <mc:Choice xmlns:v="urn:schemas-microsoft-com:vml" Requires="v">
                <p:oleObj name="Equation" r:id="rId4" imgW="1473120" imgH="228600" progId="Equation.DSMT4">
                  <p:embed/>
                </p:oleObj>
              </mc:Choice>
              <mc:Fallback>
                <p:oleObj name="Equation" r:id="rId4" imgW="1473120" imgH="228600" progId="Equation.DSMT4">
                  <p:embed/>
                  <p:pic>
                    <p:nvPicPr>
                      <p:cNvPr id="0" name="Object 3"/>
                      <p:cNvPicPr>
                        <a:picLocks noChangeAspect="1" noChangeArrowheads="1"/>
                      </p:cNvPicPr>
                      <p:nvPr/>
                    </p:nvPicPr>
                    <p:blipFill>
                      <a:blip r:embed="rId5"/>
                      <a:srcRect/>
                      <a:stretch>
                        <a:fillRect/>
                      </a:stretch>
                    </p:blipFill>
                    <p:spPr bwMode="auto">
                      <a:xfrm>
                        <a:off x="1423466" y="4133428"/>
                        <a:ext cx="4084638"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6" name="Text Box 8" descr="水滴"/>
          <p:cNvSpPr txBox="1">
            <a:spLocks noChangeArrowheads="1"/>
          </p:cNvSpPr>
          <p:nvPr/>
        </p:nvSpPr>
        <p:spPr bwMode="auto">
          <a:xfrm>
            <a:off x="827088" y="799678"/>
            <a:ext cx="640873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charset="-122"/>
              </a:defRPr>
            </a:lvl1pPr>
            <a:lvl2pPr marL="742950" indent="-285750" eaLnBrk="0" hangingPunct="0">
              <a:defRPr kumimoji="1" sz="2800" b="1">
                <a:solidFill>
                  <a:schemeClr val="tx1"/>
                </a:solidFill>
                <a:latin typeface="Times New Roman" pitchFamily="18" charset="0"/>
                <a:ea typeface="宋体" charset="-122"/>
              </a:defRPr>
            </a:lvl2pPr>
            <a:lvl3pPr marL="1143000" indent="-228600" eaLnBrk="0" hangingPunct="0">
              <a:defRPr kumimoji="1" sz="2800" b="1">
                <a:solidFill>
                  <a:schemeClr val="tx1"/>
                </a:solidFill>
                <a:latin typeface="Times New Roman" pitchFamily="18" charset="0"/>
                <a:ea typeface="宋体" charset="-122"/>
              </a:defRPr>
            </a:lvl3pPr>
            <a:lvl4pPr marL="1600200" indent="-228600" eaLnBrk="0" hangingPunct="0">
              <a:defRPr kumimoji="1" sz="2800" b="1">
                <a:solidFill>
                  <a:schemeClr val="tx1"/>
                </a:solidFill>
                <a:latin typeface="Times New Roman" pitchFamily="18" charset="0"/>
                <a:ea typeface="宋体" charset="-122"/>
              </a:defRPr>
            </a:lvl4pPr>
            <a:lvl5pPr marL="2057400" indent="-228600" eaLnBrk="0" hangingPunct="0">
              <a:defRPr kumimoji="1" sz="2800" b="1">
                <a:solidFill>
                  <a:schemeClr val="tx1"/>
                </a:solidFill>
                <a:latin typeface="Times New Roman" pitchFamily="18" charset="0"/>
                <a:ea typeface="宋体" charset="-122"/>
              </a:defRPr>
            </a:lvl5pPr>
            <a:lvl6pPr marL="2514600" indent="-228600" eaLnBrk="0" fontAlgn="base" hangingPunct="0">
              <a:spcBef>
                <a:spcPct val="50000"/>
              </a:spcBef>
              <a:spcAft>
                <a:spcPct val="0"/>
              </a:spcAft>
              <a:defRPr kumimoji="1" sz="2800" b="1">
                <a:solidFill>
                  <a:schemeClr val="tx1"/>
                </a:solidFill>
                <a:latin typeface="Times New Roman" pitchFamily="18" charset="0"/>
                <a:ea typeface="宋体" charset="-122"/>
              </a:defRPr>
            </a:lvl6pPr>
            <a:lvl7pPr marL="2971800" indent="-228600" eaLnBrk="0" fontAlgn="base" hangingPunct="0">
              <a:spcBef>
                <a:spcPct val="50000"/>
              </a:spcBef>
              <a:spcAft>
                <a:spcPct val="0"/>
              </a:spcAft>
              <a:defRPr kumimoji="1" sz="2800" b="1">
                <a:solidFill>
                  <a:schemeClr val="tx1"/>
                </a:solidFill>
                <a:latin typeface="Times New Roman" pitchFamily="18" charset="0"/>
                <a:ea typeface="宋体" charset="-122"/>
              </a:defRPr>
            </a:lvl7pPr>
            <a:lvl8pPr marL="3429000" indent="-228600" eaLnBrk="0" fontAlgn="base" hangingPunct="0">
              <a:spcBef>
                <a:spcPct val="50000"/>
              </a:spcBef>
              <a:spcAft>
                <a:spcPct val="0"/>
              </a:spcAft>
              <a:defRPr kumimoji="1" sz="2800" b="1">
                <a:solidFill>
                  <a:schemeClr val="tx1"/>
                </a:solidFill>
                <a:latin typeface="Times New Roman" pitchFamily="18" charset="0"/>
                <a:ea typeface="宋体" charset="-122"/>
              </a:defRPr>
            </a:lvl8pPr>
            <a:lvl9pPr marL="3886200" indent="-228600" eaLnBrk="0" fontAlgn="base" hangingPunct="0">
              <a:spcBef>
                <a:spcPct val="50000"/>
              </a:spcBef>
              <a:spcAft>
                <a:spcPct val="0"/>
              </a:spcAft>
              <a:defRPr kumimoji="1" sz="2800" b="1">
                <a:solidFill>
                  <a:schemeClr val="tx1"/>
                </a:solidFill>
                <a:latin typeface="Times New Roman" pitchFamily="18" charset="0"/>
                <a:ea typeface="宋体" charset="-122"/>
              </a:defRPr>
            </a:lvl9pPr>
          </a:lstStyle>
          <a:p>
            <a:pPr eaLnBrk="1" hangingPunct="1">
              <a:lnSpc>
                <a:spcPct val="120000"/>
              </a:lnSpc>
              <a:spcBef>
                <a:spcPct val="0"/>
              </a:spcBef>
            </a:pPr>
            <a:r>
              <a:rPr lang="en-US" altLang="zh-CN" i="1" dirty="0">
                <a:solidFill>
                  <a:srgbClr val="000000"/>
                </a:solidFill>
              </a:rPr>
              <a:t>n</a:t>
            </a:r>
            <a:r>
              <a:rPr lang="zh-CN" altLang="en-US" dirty="0">
                <a:solidFill>
                  <a:srgbClr val="000000"/>
                </a:solidFill>
              </a:rPr>
              <a:t>维正态随机变量</a:t>
            </a:r>
            <a:r>
              <a:rPr lang="en-US" altLang="zh-CN" dirty="0">
                <a:solidFill>
                  <a:srgbClr val="000000"/>
                </a:solidFill>
              </a:rPr>
              <a:t>(</a:t>
            </a:r>
            <a:r>
              <a:rPr lang="en-US" altLang="zh-CN" i="1" dirty="0">
                <a:solidFill>
                  <a:srgbClr val="000000"/>
                </a:solidFill>
              </a:rPr>
              <a:t>X</a:t>
            </a:r>
            <a:r>
              <a:rPr lang="en-US" altLang="zh-CN" baseline="-25000" dirty="0">
                <a:solidFill>
                  <a:srgbClr val="000000"/>
                </a:solidFill>
              </a:rPr>
              <a:t>1</a:t>
            </a:r>
            <a:r>
              <a:rPr lang="en-US" altLang="zh-CN" dirty="0">
                <a:solidFill>
                  <a:srgbClr val="000000"/>
                </a:solidFill>
              </a:rPr>
              <a:t>,</a:t>
            </a:r>
            <a:r>
              <a:rPr lang="en-US" altLang="zh-CN" i="1" dirty="0">
                <a:solidFill>
                  <a:srgbClr val="000000"/>
                </a:solidFill>
              </a:rPr>
              <a:t>X</a:t>
            </a:r>
            <a:r>
              <a:rPr lang="en-US" altLang="zh-CN" baseline="-25000" dirty="0">
                <a:solidFill>
                  <a:srgbClr val="000000"/>
                </a:solidFill>
              </a:rPr>
              <a:t>2</a:t>
            </a:r>
            <a:r>
              <a:rPr lang="en-US" altLang="zh-CN" dirty="0">
                <a:solidFill>
                  <a:srgbClr val="000000"/>
                </a:solidFill>
              </a:rPr>
              <a:t>,….</a:t>
            </a:r>
            <a:r>
              <a:rPr lang="en-US" altLang="zh-CN" i="1" dirty="0" err="1">
                <a:solidFill>
                  <a:srgbClr val="000000"/>
                </a:solidFill>
              </a:rPr>
              <a:t>X</a:t>
            </a:r>
            <a:r>
              <a:rPr lang="en-US" altLang="zh-CN" i="1" baseline="-25000" dirty="0" err="1">
                <a:solidFill>
                  <a:srgbClr val="000000"/>
                </a:solidFill>
              </a:rPr>
              <a:t>n</a:t>
            </a:r>
            <a:r>
              <a:rPr lang="en-US" altLang="zh-CN" dirty="0">
                <a:solidFill>
                  <a:srgbClr val="000000"/>
                </a:solidFill>
              </a:rPr>
              <a:t>)</a:t>
            </a:r>
            <a:r>
              <a:rPr lang="zh-CN" altLang="en-US" dirty="0">
                <a:solidFill>
                  <a:srgbClr val="000000"/>
                </a:solidFill>
              </a:rPr>
              <a:t>的</a:t>
            </a:r>
            <a:r>
              <a:rPr lang="zh-CN" altLang="en-US" dirty="0">
                <a:solidFill>
                  <a:srgbClr val="990033"/>
                </a:solidFill>
              </a:rPr>
              <a:t>性质</a:t>
            </a:r>
            <a:r>
              <a:rPr lang="en-US" altLang="zh-CN" dirty="0"/>
              <a:t>:</a:t>
            </a:r>
          </a:p>
          <a:p>
            <a:pPr eaLnBrk="1" hangingPunct="1">
              <a:lnSpc>
                <a:spcPct val="120000"/>
              </a:lnSpc>
              <a:spcBef>
                <a:spcPct val="0"/>
              </a:spcBef>
            </a:pPr>
            <a:r>
              <a:rPr lang="en-US" altLang="zh-CN" dirty="0"/>
              <a:t>       5</a:t>
            </a:r>
            <a:r>
              <a:rPr lang="zh-CN" altLang="en-US" dirty="0"/>
              <a:t>条</a:t>
            </a:r>
            <a:r>
              <a:rPr lang="en-US" altLang="zh-CN" dirty="0"/>
              <a:t>(</a:t>
            </a:r>
            <a:r>
              <a:rPr lang="zh-CN" altLang="en-US" dirty="0"/>
              <a:t>教材</a:t>
            </a:r>
            <a:r>
              <a:rPr lang="en-US" altLang="zh-CN"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ipe(up)">
                                      <p:cBhvr>
                                        <p:cTn id="7" dur="500"/>
                                        <p:tgtEl>
                                          <p:spTgt spid="22530"/>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2533"/>
                                        </p:tgtEl>
                                        <p:attrNameLst>
                                          <p:attrName>style.visibility</p:attrName>
                                        </p:attrNameLst>
                                      </p:cBhvr>
                                      <p:to>
                                        <p:strVal val="visible"/>
                                      </p:to>
                                    </p:set>
                                    <p:animEffect transition="in" filter="blinds(horizontal)">
                                      <p:cBhvr>
                                        <p:cTn id="11" dur="500"/>
                                        <p:tgtEl>
                                          <p:spTgt spid="2253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2534"/>
                                        </p:tgtEl>
                                        <p:attrNameLst>
                                          <p:attrName>style.visibility</p:attrName>
                                        </p:attrNameLst>
                                      </p:cBhvr>
                                      <p:to>
                                        <p:strVal val="visible"/>
                                      </p:to>
                                    </p:set>
                                    <p:animEffect transition="in" filter="blinds(horizontal)">
                                      <p:cBhvr>
                                        <p:cTn id="16" dur="500"/>
                                        <p:tgtEl>
                                          <p:spTgt spid="22534"/>
                                        </p:tgtEl>
                                      </p:cBhvr>
                                    </p:animEffect>
                                  </p:childTnLst>
                                </p:cTn>
                              </p:par>
                            </p:childTnLst>
                          </p:cTn>
                        </p:par>
                        <p:par>
                          <p:cTn id="17" fill="hold" nodeType="afterGroup">
                            <p:stCondLst>
                              <p:cond delay="500"/>
                            </p:stCondLst>
                            <p:childTnLst>
                              <p:par>
                                <p:cTn id="18" presetID="3" presetClass="entr" presetSubtype="10" fill="hold" nodeType="afterEffect">
                                  <p:stCondLst>
                                    <p:cond delay="0"/>
                                  </p:stCondLst>
                                  <p:childTnLst>
                                    <p:set>
                                      <p:cBhvr>
                                        <p:cTn id="19" dur="1" fill="hold">
                                          <p:stCondLst>
                                            <p:cond delay="0"/>
                                          </p:stCondLst>
                                        </p:cTn>
                                        <p:tgtEl>
                                          <p:spTgt spid="22535"/>
                                        </p:tgtEl>
                                        <p:attrNameLst>
                                          <p:attrName>style.visibility</p:attrName>
                                        </p:attrNameLst>
                                      </p:cBhvr>
                                      <p:to>
                                        <p:strVal val="visible"/>
                                      </p:to>
                                    </p:set>
                                    <p:animEffect transition="in" filter="blinds(horizontal)">
                                      <p:cBhvr>
                                        <p:cTn id="20" dur="500"/>
                                        <p:tgtEl>
                                          <p:spTgt spid="2253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2531"/>
                                        </p:tgtEl>
                                        <p:attrNameLst>
                                          <p:attrName>style.visibility</p:attrName>
                                        </p:attrNameLst>
                                      </p:cBhvr>
                                      <p:to>
                                        <p:strVal val="visible"/>
                                      </p:to>
                                    </p:set>
                                    <p:animEffect transition="in" filter="wipe(up)">
                                      <p:cBhvr>
                                        <p:cTn id="25" dur="500"/>
                                        <p:tgtEl>
                                          <p:spTgt spid="2253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2532"/>
                                        </p:tgtEl>
                                        <p:attrNameLst>
                                          <p:attrName>style.visibility</p:attrName>
                                        </p:attrNameLst>
                                      </p:cBhvr>
                                      <p:to>
                                        <p:strVal val="visible"/>
                                      </p:to>
                                    </p:set>
                                    <p:animEffect transition="in" filter="wipe(up)">
                                      <p:cBhvr>
                                        <p:cTn id="30"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utoUpdateAnimBg="0"/>
      <p:bldP spid="22531" grpId="0" autoUpdateAnimBg="0"/>
      <p:bldP spid="22532" grpId="0" autoUpdateAnimBg="0"/>
      <p:bldP spid="22533" grpId="0" animBg="1"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默认设计模板">
  <a:themeElements>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miter lim="800000"/>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2102</TotalTime>
  <Words>1501</Words>
  <Application>Microsoft Office PowerPoint</Application>
  <PresentationFormat>全屏显示(4:3)</PresentationFormat>
  <Paragraphs>117</Paragraphs>
  <Slides>10</Slides>
  <Notes>1</Notes>
  <HiddenSlides>4</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10</vt:i4>
      </vt:variant>
    </vt:vector>
  </HeadingPairs>
  <TitlesOfParts>
    <vt:vector size="21" baseType="lpstr">
      <vt:lpstr>Helvetica Neue</vt:lpstr>
      <vt:lpstr>等线</vt:lpstr>
      <vt:lpstr>楷体_GB2312</vt:lpstr>
      <vt:lpstr>宋体</vt:lpstr>
      <vt:lpstr>Arial</vt:lpstr>
      <vt:lpstr>Cambria Math</vt:lpstr>
      <vt:lpstr>Symbol</vt:lpstr>
      <vt:lpstr>Times New Roman</vt:lpstr>
      <vt:lpstr>1_默认设计模板</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pjy</dc:creator>
  <cp:lastModifiedBy>江艳 彭</cp:lastModifiedBy>
  <cp:revision>78</cp:revision>
  <dcterms:created xsi:type="dcterms:W3CDTF">1601-01-01T00:00:00Z</dcterms:created>
  <dcterms:modified xsi:type="dcterms:W3CDTF">2024-11-07T03:01:13Z</dcterms:modified>
</cp:coreProperties>
</file>