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5"/>
  </p:handoutMasterIdLst>
  <p:sldIdLst>
    <p:sldId id="423" r:id="rId3"/>
    <p:sldId id="424" r:id="rId5"/>
    <p:sldId id="588" r:id="rId6"/>
    <p:sldId id="505" r:id="rId7"/>
    <p:sldId id="452" r:id="rId8"/>
    <p:sldId id="434" r:id="rId9"/>
    <p:sldId id="435" r:id="rId10"/>
    <p:sldId id="478" r:id="rId11"/>
    <p:sldId id="585" r:id="rId12"/>
    <p:sldId id="449" r:id="rId13"/>
    <p:sldId id="510" r:id="rId14"/>
    <p:sldId id="581" r:id="rId15"/>
    <p:sldId id="451" r:id="rId16"/>
    <p:sldId id="453" r:id="rId17"/>
    <p:sldId id="454" r:id="rId18"/>
    <p:sldId id="582" r:id="rId19"/>
    <p:sldId id="455" r:id="rId20"/>
    <p:sldId id="456" r:id="rId21"/>
    <p:sldId id="457" r:id="rId22"/>
    <p:sldId id="458" r:id="rId23"/>
    <p:sldId id="459" r:id="rId24"/>
    <p:sldId id="460" r:id="rId25"/>
    <p:sldId id="461" r:id="rId26"/>
    <p:sldId id="586" r:id="rId27"/>
    <p:sldId id="589" r:id="rId28"/>
    <p:sldId id="465" r:id="rId29"/>
    <p:sldId id="511" r:id="rId30"/>
    <p:sldId id="466" r:id="rId31"/>
    <p:sldId id="495" r:id="rId32"/>
    <p:sldId id="512" r:id="rId33"/>
    <p:sldId id="513" r:id="rId34"/>
    <p:sldId id="514" r:id="rId35"/>
    <p:sldId id="515" r:id="rId36"/>
    <p:sldId id="518" r:id="rId37"/>
    <p:sldId id="521" r:id="rId38"/>
    <p:sldId id="587" r:id="rId39"/>
    <p:sldId id="573" r:id="rId40"/>
    <p:sldId id="564" r:id="rId41"/>
    <p:sldId id="525" r:id="rId42"/>
    <p:sldId id="527" r:id="rId43"/>
    <p:sldId id="528" r:id="rId44"/>
    <p:sldId id="572" r:id="rId45"/>
    <p:sldId id="529" r:id="rId46"/>
    <p:sldId id="530" r:id="rId47"/>
    <p:sldId id="531" r:id="rId48"/>
    <p:sldId id="580" r:id="rId49"/>
    <p:sldId id="532" r:id="rId50"/>
    <p:sldId id="533" r:id="rId51"/>
    <p:sldId id="590" r:id="rId52"/>
    <p:sldId id="591" r:id="rId53"/>
    <p:sldId id="583" r:id="rId54"/>
  </p:sldIdLst>
  <p:sldSz cx="9144000" cy="6858000" type="letter"/>
  <p:notesSz cx="7099300" cy="10234295"/>
  <p:custDataLst>
    <p:tags r:id="rId60"/>
  </p:custDataLst>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6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6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16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16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16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ao jianming" initials="L j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9242"/>
    <a:srgbClr val="FF0066"/>
    <a:srgbClr val="990000"/>
    <a:srgbClr val="FFFFCC"/>
    <a:srgbClr val="660033"/>
    <a:srgbClr val="CC0000"/>
    <a:srgbClr val="0066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137" autoAdjust="0"/>
  </p:normalViewPr>
  <p:slideViewPr>
    <p:cSldViewPr snapToGrid="0" showGuides="1">
      <p:cViewPr varScale="1">
        <p:scale>
          <a:sx n="70" d="100"/>
          <a:sy n="70" d="100"/>
        </p:scale>
        <p:origin x="1083" y="4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2718"/>
    </p:cViewPr>
  </p:sorterViewPr>
  <p:notesViewPr>
    <p:cSldViewPr snapToGrid="0">
      <p:cViewPr varScale="1">
        <p:scale>
          <a:sx n="82" d="100"/>
          <a:sy n="82" d="100"/>
        </p:scale>
        <p:origin x="-1686" y="-8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0" Type="http://schemas.openxmlformats.org/officeDocument/2006/relationships/tags" Target="tags/tag1.xml"/><Relationship Id="rId6" Type="http://schemas.openxmlformats.org/officeDocument/2006/relationships/slide" Target="slides/slide3.xml"/><Relationship Id="rId59" Type="http://schemas.openxmlformats.org/officeDocument/2006/relationships/commentAuthors" Target="commentAuthors.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handoutMaster" Target="handoutMasters/handoutMaster1.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990600" y="644525"/>
            <a:ext cx="5135563"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51" name="Rectangle 3"/>
          <p:cNvSpPr>
            <a:spLocks noGrp="1" noChangeArrowheads="1"/>
          </p:cNvSpPr>
          <p:nvPr>
            <p:ph type="body" sz="quarter" idx="3"/>
          </p:nvPr>
        </p:nvSpPr>
        <p:spPr bwMode="auto">
          <a:xfrm>
            <a:off x="533400" y="4860925"/>
            <a:ext cx="6118225" cy="4605338"/>
          </a:xfrm>
          <a:prstGeom prst="rect">
            <a:avLst/>
          </a:prstGeom>
          <a:noFill/>
          <a:ln w="12700">
            <a:noFill/>
            <a:miter lim="800000"/>
          </a:ln>
          <a:effectLst/>
        </p:spPr>
        <p:txBody>
          <a:bodyPr vert="horz" wrap="square" lIns="95058" tIns="46695" rIns="95058" bIns="46695" numCol="1" anchor="t" anchorCtr="0" compatLnSpc="1"/>
          <a:lstStyle/>
          <a:p>
            <a:pPr lvl="0"/>
            <a:r>
              <a:rPr lang="en-US" altLang="zh-CN" noProof="0"/>
              <a:t>We want this to be in font 11 and justify.</a:t>
            </a:r>
            <a:endParaRPr lang="en-US" altLang="zh-CN" noProof="0"/>
          </a:p>
        </p:txBody>
      </p:sp>
      <p:sp>
        <p:nvSpPr>
          <p:cNvPr id="2052" name="Rectangle 4"/>
          <p:cNvSpPr>
            <a:spLocks noChangeArrowheads="1"/>
          </p:cNvSpPr>
          <p:nvPr/>
        </p:nvSpPr>
        <p:spPr bwMode="auto">
          <a:xfrm>
            <a:off x="484188" y="4560888"/>
            <a:ext cx="62642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5058" tIns="46695" rIns="95058" bIns="46695">
            <a:spAutoFit/>
          </a:bodyPr>
          <a:lstStyle>
            <a:lvl1pPr defTabSz="960755">
              <a:defRPr sz="1600" b="1">
                <a:solidFill>
                  <a:schemeClr val="tx1"/>
                </a:solidFill>
                <a:latin typeface="Times New Roman" panose="02020603050405020304" pitchFamily="18" charset="0"/>
                <a:ea typeface="宋体" panose="02010600030101010101" pitchFamily="2" charset="-122"/>
              </a:defRPr>
            </a:lvl1pPr>
            <a:lvl2pPr marL="742950" indent="-285750" defTabSz="960755">
              <a:defRPr sz="1600" b="1">
                <a:solidFill>
                  <a:schemeClr val="tx1"/>
                </a:solidFill>
                <a:latin typeface="Times New Roman" panose="02020603050405020304" pitchFamily="18" charset="0"/>
                <a:ea typeface="宋体" panose="02010600030101010101" pitchFamily="2" charset="-122"/>
              </a:defRPr>
            </a:lvl2pPr>
            <a:lvl3pPr marL="1143000" indent="-228600" defTabSz="960755">
              <a:defRPr sz="1600" b="1">
                <a:solidFill>
                  <a:schemeClr val="tx1"/>
                </a:solidFill>
                <a:latin typeface="Times New Roman" panose="02020603050405020304" pitchFamily="18" charset="0"/>
                <a:ea typeface="宋体" panose="02010600030101010101" pitchFamily="2" charset="-122"/>
              </a:defRPr>
            </a:lvl3pPr>
            <a:lvl4pPr marL="1600200" indent="-228600" defTabSz="960755">
              <a:defRPr sz="1600" b="1">
                <a:solidFill>
                  <a:schemeClr val="tx1"/>
                </a:solidFill>
                <a:latin typeface="Times New Roman" panose="02020603050405020304" pitchFamily="18" charset="0"/>
                <a:ea typeface="宋体" panose="02010600030101010101" pitchFamily="2" charset="-122"/>
              </a:defRPr>
            </a:lvl4pPr>
            <a:lvl5pPr marL="2057400" indent="-228600" defTabSz="960755">
              <a:defRPr sz="1600" b="1">
                <a:solidFill>
                  <a:schemeClr val="tx1"/>
                </a:solidFill>
                <a:latin typeface="Times New Roman" panose="02020603050405020304" pitchFamily="18" charset="0"/>
                <a:ea typeface="宋体" panose="02010600030101010101" pitchFamily="2" charset="-122"/>
              </a:defRPr>
            </a:lvl5pPr>
            <a:lvl6pPr marL="2514600" indent="-228600" defTabSz="960755"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defTabSz="960755"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defTabSz="960755"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defTabSz="960755"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defRPr/>
            </a:pPr>
            <a:r>
              <a:rPr lang="zh-CN" altLang="en-US" sz="1700"/>
              <a:t>--- </a:t>
            </a:r>
            <a:r>
              <a:rPr lang="en-US" altLang="zh-CN" sz="1700"/>
              <a:t>Slow Down    CWP    Slow Down    CWP    Slow Down    CWP ---</a:t>
            </a:r>
            <a:endParaRPr lang="en-US" altLang="zh-CN" sz="1700"/>
          </a:p>
        </p:txBody>
      </p:sp>
    </p:spTree>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panose="020B0604020202020204" pitchFamily="34"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992188" y="768350"/>
            <a:ext cx="5114925" cy="3836988"/>
          </a:xfrm>
        </p:spPr>
      </p:sp>
      <p:sp>
        <p:nvSpPr>
          <p:cNvPr id="20483" name="Rectangle 3"/>
          <p:cNvSpPr>
            <a:spLocks noGrp="1" noChangeArrowheads="1"/>
          </p:cNvSpPr>
          <p:nvPr>
            <p:ph type="body" idx="1"/>
          </p:nvPr>
        </p:nvSpPr>
        <p:spPr>
          <a:xfrm>
            <a:off x="946150" y="4860925"/>
            <a:ext cx="5207000"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76" tIns="46938" rIns="93876" bIns="46938"/>
          <a:lstStyle/>
          <a:p>
            <a:r>
              <a:rPr lang="en-US" altLang="zh-CN" dirty="0"/>
              <a:t>In the late 1970s, IEEE set up a committee to standardize floating-point arithmetic. The goal was not only to permit floating-point data to be exchanged among different computers but also to provide hardware designers with a model known to be correct. The resulting work led to IEEE Standard 754 which was finished in 1985. Nowadays, most computers use IEEE 754 standard to represent floating-point numbers. This standard was primarily the work of one person, UC Berkeley math professor William </a:t>
            </a:r>
            <a:r>
              <a:rPr lang="en-US" altLang="zh-CN" dirty="0" err="1"/>
              <a:t>Kahan</a:t>
            </a:r>
            <a:r>
              <a:rPr lang="en-US" altLang="zh-CN" dirty="0"/>
              <a:t>. People call him the father of the IEEE 754 standard. Because of his contribution to the standard, he won ACM Turing Award in 1989. This is the highest prize in computation field, It’s equivalent to Nobel Prize.   </a:t>
            </a:r>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992188" y="768350"/>
            <a:ext cx="5114925" cy="3836988"/>
          </a:xfrm>
        </p:spPr>
      </p:sp>
      <p:sp>
        <p:nvSpPr>
          <p:cNvPr id="22531" name="Rectangle 3"/>
          <p:cNvSpPr>
            <a:spLocks noGrp="1" noChangeArrowheads="1"/>
          </p:cNvSpPr>
          <p:nvPr>
            <p:ph type="body" idx="1"/>
          </p:nvPr>
        </p:nvSpPr>
        <p:spPr>
          <a:xfrm>
            <a:off x="946150" y="4860925"/>
            <a:ext cx="5207000"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76" tIns="46938" rIns="93876" bIns="46938"/>
          <a:lstStyle/>
          <a:p>
            <a:r>
              <a:rPr lang="en-US" altLang="zh-CN" dirty="0"/>
              <a:t>IEEE 754 standard defines three formats: Single precision(32 bits), double precision (64 bits) and extended precision (80 bits). (The extended-precision format is intended to reduce round off errors. It is used primarily inside floating-point arithmetic units.) All of them start with a sign bit for the number as a whole, 1 means negative, 0 means positive. Next is the exponent, using bias (or excess) of 127 for single precision, 1023 for double precision. The minimum 0 and maximum exponent (255 and 2047) are not used for normalized numbers, because they have special uses. It means the exponents of normalized numbers range from 1 to 254 for single precision. Finally, we have significand field. Because normalized numbers always have a leading 1 before binary point, so we needn’t store this bit. In order to pack more bits, the standard use one implicit bit of leading 1 for normalized numbers. So for single precision, the mantissa of an normalized number has  1+23 bits. To summarize the above information, we can get the formula for single precision number. From this formula, we can see that : if s is 1, the number will be negative, if s is 0, the number will be positive. This 1 is the implicit leading 1, and then plus significand, will be the mantissa. Because we store the biased exponent which add 127 to the real value in this bit pattern, it means that the real value of the exponent should be subtract 127 from biased exponent.  For normalized double precision numbers, the formula is similar except for  ….</a:t>
            </a:r>
            <a:endParaRPr lang="en-US" altLang="zh-CN" dirty="0"/>
          </a:p>
          <a:p>
            <a:r>
              <a:rPr lang="en-US" altLang="zh-CN" dirty="0"/>
              <a:t>Any question for this? </a:t>
            </a:r>
            <a:endParaRPr lang="en-US" altLang="zh-CN" dirty="0"/>
          </a:p>
          <a:p>
            <a:r>
              <a:rPr lang="en-US" altLang="zh-CN" dirty="0"/>
              <a:t>If we know the bit pattern of an normalized floating-point number, we can calculate the value of this number using the formula. </a:t>
            </a:r>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992188" y="768350"/>
            <a:ext cx="5114925" cy="3836988"/>
          </a:xfrm>
        </p:spPr>
      </p:sp>
      <p:sp>
        <p:nvSpPr>
          <p:cNvPr id="24579" name="Rectangle 3"/>
          <p:cNvSpPr>
            <a:spLocks noGrp="1" noChangeArrowheads="1"/>
          </p:cNvSpPr>
          <p:nvPr>
            <p:ph type="body" idx="1"/>
          </p:nvPr>
        </p:nvSpPr>
        <p:spPr>
          <a:xfrm>
            <a:off x="946150" y="4860925"/>
            <a:ext cx="5207000"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76" tIns="46938" rIns="93876" bIns="46938"/>
          <a:lstStyle/>
          <a:p>
            <a:r>
              <a:rPr lang="en-US" altLang="zh-CN"/>
              <a:t>If we know the hexadecimal representation of an IEEE 754 single precision number, how to calculate the actual value of this number?  Here is an example. Suppose the hex form is BEE00000H. At first, we should convert the hex form to binary form, we get the binary form 1011 1110 1110 0000 0000 …0000, and for single precision, we have 1 sign bit, which is 1, 8 bits for exponent, which is 0111 11101, and the remainder is 23-bit significand. Then we can use the formula to calculate the value. </a:t>
            </a:r>
            <a:endParaRPr lang="en-US" altLang="zh-CN"/>
          </a:p>
          <a:p>
            <a:r>
              <a:rPr lang="en-US" altLang="zh-CN"/>
              <a:t>Step 1: sign bit is 1, it means the number is negative</a:t>
            </a:r>
            <a:endParaRPr lang="en-US" altLang="zh-CN"/>
          </a:p>
          <a:p>
            <a:r>
              <a:rPr lang="en-US" altLang="zh-CN"/>
              <a:t>Step 2: exponent is 01111101=2</a:t>
            </a:r>
            <a:r>
              <a:rPr lang="en-US" altLang="zh-CN" baseline="30000"/>
              <a:t>6 </a:t>
            </a:r>
            <a:r>
              <a:rPr lang="en-US" altLang="zh-CN"/>
              <a:t>+2</a:t>
            </a:r>
            <a:r>
              <a:rPr lang="en-US" altLang="zh-CN" baseline="30000"/>
              <a:t>5 </a:t>
            </a:r>
            <a:r>
              <a:rPr lang="en-US" altLang="zh-CN"/>
              <a:t>+</a:t>
            </a:r>
            <a:r>
              <a:rPr lang="en-US" altLang="zh-CN" baseline="-25000"/>
              <a:t> </a:t>
            </a:r>
            <a:r>
              <a:rPr lang="en-US" altLang="zh-CN"/>
              <a:t>2</a:t>
            </a:r>
            <a:r>
              <a:rPr lang="en-US" altLang="zh-CN" baseline="30000"/>
              <a:t>4 </a:t>
            </a:r>
            <a:r>
              <a:rPr lang="en-US" altLang="zh-CN"/>
              <a:t>+2</a:t>
            </a:r>
            <a:r>
              <a:rPr lang="en-US" altLang="zh-CN" baseline="30000"/>
              <a:t>3 </a:t>
            </a:r>
            <a:r>
              <a:rPr lang="en-US" altLang="zh-CN"/>
              <a:t>+2</a:t>
            </a:r>
            <a:r>
              <a:rPr lang="en-US" altLang="zh-CN" baseline="30000"/>
              <a:t>1 </a:t>
            </a:r>
            <a:r>
              <a:rPr lang="en-US" altLang="zh-CN"/>
              <a:t>=64+32+16+8+1=125, because we use excess 127, so we should subtract 127 to get the actual value of exponent. 125-127=-2</a:t>
            </a:r>
            <a:endParaRPr lang="en-US" altLang="zh-CN"/>
          </a:p>
          <a:p>
            <a:r>
              <a:rPr lang="en-US" altLang="zh-CN"/>
              <a:t>Step 3: here actual mantissa is 1.1100..0, so the value should be 1+….,  ….  The result is 1.75</a:t>
            </a:r>
            <a:endParaRPr lang="en-US" altLang="zh-CN"/>
          </a:p>
          <a:p>
            <a:r>
              <a:rPr lang="en-US" altLang="zh-CN"/>
              <a:t>Step 4: So the actual value is  </a:t>
            </a:r>
            <a:endParaRPr lang="en-US" altLang="zh-CN"/>
          </a:p>
          <a:p>
            <a:endParaRPr lang="en-US" altLang="zh-CN"/>
          </a:p>
          <a:p>
            <a:r>
              <a:rPr lang="en-US" altLang="zh-CN"/>
              <a:t>Any question about that?</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992188" y="768350"/>
            <a:ext cx="5114925" cy="3836988"/>
          </a:xfrm>
        </p:spPr>
      </p:sp>
      <p:sp>
        <p:nvSpPr>
          <p:cNvPr id="26627" name="Rectangle 3"/>
          <p:cNvSpPr>
            <a:spLocks noGrp="1" noChangeArrowheads="1"/>
          </p:cNvSpPr>
          <p:nvPr>
            <p:ph type="body" idx="1"/>
          </p:nvPr>
        </p:nvSpPr>
        <p:spPr>
          <a:xfrm>
            <a:off x="946150" y="4860925"/>
            <a:ext cx="5207000"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76" tIns="46938" rIns="93876" bIns="46938"/>
          <a:lstStyle/>
          <a:p>
            <a:r>
              <a:rPr lang="en-US" altLang="zh-CN"/>
              <a:t>If we know the value of an number, how to represent it in floating-point form? Here is an exercise. Please spend 4 minutes to try it.</a:t>
            </a:r>
            <a:endParaRPr lang="en-US" altLang="zh-CN"/>
          </a:p>
          <a:p>
            <a:r>
              <a:rPr lang="en-US" altLang="zh-CN"/>
              <a:t>Let’s check your answers. Firstly,  then, and then, finally, the result is C14C0000H. Have you got that? Any question?  </a:t>
            </a:r>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992188" y="768350"/>
            <a:ext cx="5114925" cy="3836988"/>
          </a:xfrm>
        </p:spPr>
      </p:sp>
      <p:sp>
        <p:nvSpPr>
          <p:cNvPr id="28675" name="Rectangle 3"/>
          <p:cNvSpPr>
            <a:spLocks noGrp="1" noChangeArrowheads="1"/>
          </p:cNvSpPr>
          <p:nvPr>
            <p:ph type="body" idx="1"/>
          </p:nvPr>
        </p:nvSpPr>
        <p:spPr>
          <a:xfrm>
            <a:off x="946150" y="4860925"/>
            <a:ext cx="5207000"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76" tIns="46938" rIns="93876" bIns="46938"/>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992188" y="768350"/>
            <a:ext cx="5114925" cy="3836988"/>
          </a:xfrm>
        </p:spPr>
      </p:sp>
      <p:sp>
        <p:nvSpPr>
          <p:cNvPr id="30723" name="Rectangle 3"/>
          <p:cNvSpPr>
            <a:spLocks noGrp="1" noChangeArrowheads="1"/>
          </p:cNvSpPr>
          <p:nvPr>
            <p:ph type="body" idx="1"/>
          </p:nvPr>
        </p:nvSpPr>
        <p:spPr>
          <a:xfrm>
            <a:off x="946150" y="4860925"/>
            <a:ext cx="5207000"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76" tIns="46938" rIns="93876" bIns="46938"/>
          <a:lstStyle/>
          <a:p>
            <a:r>
              <a:rPr lang="en-US" altLang="zh-CN"/>
              <a:t>If exponent and significand bits are all zeros, it means the value is 0. It could be positive 0 or negative 0. They are equal.</a:t>
            </a:r>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992188" y="768350"/>
            <a:ext cx="5114925" cy="3836988"/>
          </a:xfrm>
        </p:spPr>
      </p:sp>
      <p:sp>
        <p:nvSpPr>
          <p:cNvPr id="32771" name="Rectangle 3"/>
          <p:cNvSpPr>
            <a:spLocks noGrp="1" noChangeArrowheads="1"/>
          </p:cNvSpPr>
          <p:nvPr>
            <p:ph type="body" idx="1"/>
          </p:nvPr>
        </p:nvSpPr>
        <p:spPr>
          <a:xfrm>
            <a:off x="946150" y="4860925"/>
            <a:ext cx="5207000"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76" tIns="46938" rIns="93876" bIns="46938"/>
          <a:lstStyle/>
          <a:p>
            <a:r>
              <a:rPr lang="en-US" altLang="zh-CN" dirty="0"/>
              <a:t>Do you know the infinity symbol </a:t>
            </a:r>
            <a:r>
              <a:rPr lang="en-US" altLang="zh-CN" sz="1000" dirty="0">
                <a:solidFill>
                  <a:srgbClr val="063DE9"/>
                </a:solidFill>
                <a:latin typeface="宋体" panose="02010600030101010101" pitchFamily="2" charset="-122"/>
              </a:rPr>
              <a:t>∞? Who can tell me the meaning of this symbol? As we know, if x!=0, when y tend to 0, then x/y tend to ∞. So IEEE 754 suggested x/0 (any finite number divided by 0)should produce infinity, not overflow. Because we can do further computations with infinity, For example, if a program have comparison X/0 &gt; Y, it won’t produce overflow, it can be a valid comparison.   </a:t>
            </a:r>
            <a:endParaRPr lang="en-US" altLang="zh-CN" sz="1000" dirty="0">
              <a:solidFill>
                <a:srgbClr val="063DE9"/>
              </a:solidFill>
              <a:latin typeface="宋体" panose="02010600030101010101" pitchFamily="2" charset="-122"/>
            </a:endParaRPr>
          </a:p>
          <a:p>
            <a:r>
              <a:rPr lang="en-US" altLang="zh-CN" dirty="0"/>
              <a:t>If exponent bits are all ones and significand bits are all zeros, the value is infinity. It could be positive infinity or negative infinity. They are not equal. There are some operations with infinity. Any finite number add infinity will be infinity. </a:t>
            </a:r>
            <a:endParaRPr lang="en-US" altLang="zh-CN" sz="1000" dirty="0">
              <a:solidFill>
                <a:srgbClr val="063DE9"/>
              </a:solidFill>
              <a:latin typeface="宋体" panose="02010600030101010101" pitchFamily="2" charset="-122"/>
            </a:endParaRPr>
          </a:p>
          <a:p>
            <a:endParaRPr lang="zh-CN" altLang="en-US" sz="1000" dirty="0">
              <a:solidFill>
                <a:srgbClr val="063DE9"/>
              </a:solidFill>
              <a:latin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992188" y="768350"/>
            <a:ext cx="5114925" cy="3836988"/>
          </a:xfrm>
        </p:spPr>
      </p:sp>
      <p:sp>
        <p:nvSpPr>
          <p:cNvPr id="34819" name="Rectangle 3"/>
          <p:cNvSpPr>
            <a:spLocks noGrp="1" noChangeArrowheads="1"/>
          </p:cNvSpPr>
          <p:nvPr>
            <p:ph type="body" idx="1"/>
          </p:nvPr>
        </p:nvSpPr>
        <p:spPr>
          <a:xfrm>
            <a:off x="946150" y="4860925"/>
            <a:ext cx="5207000"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76" tIns="46938" rIns="93876" bIns="46938"/>
          <a:lstStyle/>
          <a:p>
            <a:r>
              <a:rPr lang="en-US" altLang="zh-CN" dirty="0"/>
              <a:t>Who can tell me what is the result of the square root of –4.0 ? Yes, the result is undefined. 0 divided by 0, infinity divided by infinity are all the same. If infinity is not an error, these should not be either. We call them Not a Number. We read it </a:t>
            </a:r>
            <a:r>
              <a:rPr lang="en-US" altLang="zh-CN" dirty="0" err="1"/>
              <a:t>NaN</a:t>
            </a:r>
            <a:r>
              <a:rPr lang="en-US" altLang="zh-CN" dirty="0"/>
              <a:t>. In this situation,  the exponent bits will be all ones, the significand will be nonzero bit pattern.    </a:t>
            </a:r>
            <a:endParaRPr lang="en-US" altLang="zh-CN" dirty="0"/>
          </a:p>
          <a:p>
            <a:r>
              <a:rPr lang="en-US" altLang="zh-CN" dirty="0"/>
              <a:t>We can use </a:t>
            </a:r>
            <a:r>
              <a:rPr lang="en-US" altLang="zh-CN" dirty="0" err="1"/>
              <a:t>NaN</a:t>
            </a:r>
            <a:r>
              <a:rPr lang="en-US" altLang="zh-CN" dirty="0"/>
              <a:t> to help with debugging. If the calculating result is </a:t>
            </a:r>
            <a:r>
              <a:rPr lang="en-US" altLang="zh-CN" dirty="0" err="1"/>
              <a:t>NaN</a:t>
            </a:r>
            <a:r>
              <a:rPr lang="en-US" altLang="zh-CN" dirty="0"/>
              <a:t>, we can set some test point to see what happened. </a:t>
            </a:r>
            <a:endParaRPr lang="en-US" altLang="zh-CN" dirty="0"/>
          </a:p>
          <a:p>
            <a:r>
              <a:rPr lang="en-US" altLang="zh-CN" dirty="0"/>
              <a:t>There are some operations which may produce </a:t>
            </a:r>
            <a:r>
              <a:rPr lang="en-US" altLang="zh-CN" dirty="0" err="1"/>
              <a:t>NaN</a:t>
            </a:r>
            <a:r>
              <a:rPr lang="en-US" altLang="zh-CN" dirty="0"/>
              <a:t>. We can define any finite number operate with </a:t>
            </a:r>
            <a:r>
              <a:rPr lang="en-US" altLang="zh-CN" dirty="0" err="1"/>
              <a:t>NaN</a:t>
            </a:r>
            <a:r>
              <a:rPr lang="en-US" altLang="zh-CN" dirty="0"/>
              <a:t> will produce </a:t>
            </a:r>
            <a:r>
              <a:rPr lang="en-US" altLang="zh-CN" dirty="0" err="1"/>
              <a:t>NaN</a:t>
            </a:r>
            <a:r>
              <a:rPr lang="en-US" altLang="zh-CN" dirty="0"/>
              <a:t>. Infinity minus infinity will produce </a:t>
            </a:r>
            <a:r>
              <a:rPr lang="en-US" altLang="zh-CN" dirty="0" err="1"/>
              <a:t>NaN</a:t>
            </a:r>
            <a:r>
              <a:rPr lang="en-US" altLang="zh-CN" dirty="0"/>
              <a:t>, and so on.</a:t>
            </a:r>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992188" y="768350"/>
            <a:ext cx="5114925" cy="3836988"/>
          </a:xfrm>
        </p:spPr>
      </p:sp>
      <p:sp>
        <p:nvSpPr>
          <p:cNvPr id="36867" name="Rectangle 3"/>
          <p:cNvSpPr>
            <a:spLocks noGrp="1" noChangeArrowheads="1"/>
          </p:cNvSpPr>
          <p:nvPr>
            <p:ph type="body" idx="1"/>
          </p:nvPr>
        </p:nvSpPr>
        <p:spPr>
          <a:xfrm>
            <a:off x="946150" y="4860925"/>
            <a:ext cx="5207000"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76" tIns="46938" rIns="93876" bIns="46938"/>
          <a:lstStyle/>
          <a:p>
            <a:r>
              <a:rPr lang="en-US" altLang="zh-CN" dirty="0"/>
              <a:t>We have defined normalized number, we briefly call them norms, we also  have defined 0, infinity and </a:t>
            </a:r>
            <a:r>
              <a:rPr lang="en-US" altLang="zh-CN" dirty="0" err="1"/>
              <a:t>NaN</a:t>
            </a:r>
            <a:r>
              <a:rPr lang="en-US" altLang="zh-CN" dirty="0"/>
              <a:t>, we have know that: …….. we have used all combination except for this one, we can use this combination to represent </a:t>
            </a:r>
            <a:r>
              <a:rPr lang="en-US" altLang="zh-CN" dirty="0" err="1"/>
              <a:t>denormalized</a:t>
            </a:r>
            <a:r>
              <a:rPr lang="en-US" altLang="zh-CN" dirty="0"/>
              <a:t> numbers.  </a:t>
            </a:r>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992188" y="768350"/>
            <a:ext cx="5114925" cy="3836988"/>
          </a:xfrm>
        </p:spPr>
      </p:sp>
      <p:sp>
        <p:nvSpPr>
          <p:cNvPr id="43011" name="Rectangle 3"/>
          <p:cNvSpPr>
            <a:spLocks noGrp="1" noChangeArrowheads="1"/>
          </p:cNvSpPr>
          <p:nvPr>
            <p:ph type="body" idx="1"/>
          </p:nvPr>
        </p:nvSpPr>
        <p:spPr>
          <a:xfrm>
            <a:off x="946150" y="4860925"/>
            <a:ext cx="5207000"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lvl="1" indent="0" algn="just">
              <a:buClr>
                <a:srgbClr val="00CC99"/>
              </a:buClr>
              <a:buFont typeface="Wingdings" panose="05000000000000000000" pitchFamily="2" charset="2"/>
              <a:buNone/>
            </a:pPr>
            <a:r>
              <a:rPr lang="en-US" altLang="zh-CN">
                <a:solidFill>
                  <a:srgbClr val="008000"/>
                </a:solidFill>
                <a:latin typeface="Comic Sans MS" panose="030F0702030302020204" pitchFamily="66" charset="0"/>
              </a:rPr>
              <a:t>BCD</a:t>
            </a:r>
            <a:r>
              <a:rPr lang="zh-CN" altLang="en-US">
                <a:solidFill>
                  <a:srgbClr val="008000"/>
                </a:solidFill>
                <a:latin typeface="Comic Sans MS" panose="030F0702030302020204" pitchFamily="66" charset="0"/>
              </a:rPr>
              <a:t>码用在一些要求直接用十进制数进行计算的场合。这种十进制数用二进制进行编码的形式被称为</a:t>
            </a:r>
            <a:r>
              <a:rPr lang="en-US" altLang="zh-CN">
                <a:solidFill>
                  <a:schemeClr val="accent2"/>
                </a:solidFill>
                <a:latin typeface="Comic Sans MS" panose="030F0702030302020204" pitchFamily="66" charset="0"/>
              </a:rPr>
              <a:t>BCD</a:t>
            </a:r>
            <a:r>
              <a:rPr lang="zh-CN" altLang="en-US">
                <a:solidFill>
                  <a:schemeClr val="accent2"/>
                </a:solidFill>
                <a:latin typeface="Comic Sans MS" panose="030F0702030302020204" pitchFamily="66" charset="0"/>
              </a:rPr>
              <a:t>码（</a:t>
            </a:r>
            <a:r>
              <a:rPr lang="en-US" altLang="zh-CN">
                <a:solidFill>
                  <a:schemeClr val="accent2"/>
                </a:solidFill>
                <a:latin typeface="Comic Sans MS" panose="030F0702030302020204" pitchFamily="66" charset="0"/>
              </a:rPr>
              <a:t>BinaryCoded Decimal）</a:t>
            </a:r>
            <a:r>
              <a:rPr lang="en-US" altLang="zh-CN">
                <a:solidFill>
                  <a:srgbClr val="008000"/>
                </a:solidFill>
                <a:latin typeface="Comic Sans MS" panose="030F0702030302020204" pitchFamily="66" charset="0"/>
              </a:rPr>
              <a:t>。</a:t>
            </a:r>
            <a:r>
              <a:rPr lang="zh-CN" altLang="en-US">
                <a:solidFill>
                  <a:srgbClr val="008000"/>
                </a:solidFill>
                <a:latin typeface="Comic Sans MS" panose="030F0702030302020204" pitchFamily="66" charset="0"/>
              </a:rPr>
              <a:t>许多计算机都有专门的十进制运算指令，并有专门的逻辑线路在</a:t>
            </a:r>
            <a:r>
              <a:rPr lang="en-US" altLang="zh-CN">
                <a:solidFill>
                  <a:srgbClr val="008000"/>
                </a:solidFill>
                <a:latin typeface="Comic Sans MS" panose="030F0702030302020204" pitchFamily="66" charset="0"/>
              </a:rPr>
              <a:t>BCD</a:t>
            </a:r>
            <a:r>
              <a:rPr lang="zh-CN" altLang="en-US">
                <a:solidFill>
                  <a:srgbClr val="008000"/>
                </a:solidFill>
                <a:latin typeface="Comic Sans MS" panose="030F0702030302020204" pitchFamily="66" charset="0"/>
              </a:rPr>
              <a:t>码运算时使每4位二进制数按十进制处理。</a:t>
            </a:r>
            <a:endParaRPr lang="zh-CN" altLang="en-US">
              <a:solidFill>
                <a:srgbClr val="008000"/>
              </a:solidFill>
              <a:latin typeface="Comic Sans MS" panose="030F0702030302020204" pitchFamily="66" charset="0"/>
            </a:endParaRPr>
          </a:p>
          <a:p>
            <a:endParaRPr lang="zh-CN" altLang="en-US">
              <a:solidFill>
                <a:srgbClr val="008000"/>
              </a:solidFill>
              <a:latin typeface="Comic Sans MS" panose="030F0702030302020204" pitchFamily="66" charset="0"/>
            </a:endParaRPr>
          </a:p>
          <a:p>
            <a:r>
              <a:rPr lang="zh-CN" altLang="en-US">
                <a:solidFill>
                  <a:srgbClr val="008000"/>
                </a:solidFill>
                <a:latin typeface="Comic Sans MS" panose="030F0702030302020204" pitchFamily="66" charset="0"/>
              </a:rPr>
              <a:t>例如，处理1000个信息，需要3位十进制数，因而至少需要3×4=12位的设备量，而对于二进制系统，因为2</a:t>
            </a:r>
            <a:r>
              <a:rPr lang="zh-CN" altLang="en-US" baseline="30000">
                <a:solidFill>
                  <a:srgbClr val="008000"/>
                </a:solidFill>
                <a:latin typeface="Comic Sans MS" panose="030F0702030302020204" pitchFamily="66" charset="0"/>
              </a:rPr>
              <a:t>10</a:t>
            </a:r>
            <a:r>
              <a:rPr lang="zh-CN" altLang="en-US">
                <a:solidFill>
                  <a:srgbClr val="008000"/>
                </a:solidFill>
                <a:latin typeface="Comic Sans MS" panose="030F0702030302020204" pitchFamily="66" charset="0"/>
              </a:rPr>
              <a:t>=1024，所以只需10位的设备量就足够了</a:t>
            </a:r>
            <a:r>
              <a:rPr lang="zh-CN" altLang="en-US">
                <a:solidFill>
                  <a:srgbClr val="008000"/>
                </a:solidFill>
                <a:latin typeface="华文新魏" panose="02010800040101010101" pitchFamily="2" charset="-122"/>
                <a:ea typeface="华文新魏" panose="02010800040101010101" pitchFamily="2" charset="-122"/>
              </a:rPr>
              <a:t>。</a:t>
            </a:r>
            <a:endParaRPr lang="zh-CN" altLang="en-US">
              <a:solidFill>
                <a:srgbClr val="008000"/>
              </a:solidFill>
              <a:latin typeface="华文新魏" panose="02010800040101010101" pitchFamily="2" charset="-122"/>
              <a:ea typeface="华文新魏" panose="0201080004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992188" y="768350"/>
            <a:ext cx="5114925" cy="3836988"/>
          </a:xfrm>
        </p:spPr>
      </p:sp>
      <p:sp>
        <p:nvSpPr>
          <p:cNvPr id="8195" name="Rectangle 3"/>
          <p:cNvSpPr>
            <a:spLocks noGrp="1" noChangeArrowheads="1"/>
          </p:cNvSpPr>
          <p:nvPr>
            <p:ph type="body" idx="1"/>
          </p:nvPr>
        </p:nvSpPr>
        <p:spPr>
          <a:xfrm>
            <a:off x="946150" y="4860925"/>
            <a:ext cx="5207000"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Exponent is usually represented with excess notation. </a:t>
            </a:r>
            <a:endParaRPr lang="en-US" altLang="zh-CN" dirty="0"/>
          </a:p>
          <a:p>
            <a:r>
              <a:rPr lang="en-US" altLang="zh-CN" dirty="0"/>
              <a:t> Anyone knows why? </a:t>
            </a:r>
            <a:endParaRPr lang="en-US" altLang="zh-CN" dirty="0"/>
          </a:p>
          <a:p>
            <a:r>
              <a:rPr lang="en-US" altLang="zh-CN" dirty="0"/>
              <a:t>Considering the addition operation for two scientific notation numbers, 3.12x10</a:t>
            </a:r>
            <a:r>
              <a:rPr lang="en-US" altLang="zh-CN" baseline="30000" dirty="0"/>
              <a:t>3 </a:t>
            </a:r>
            <a:r>
              <a:rPr lang="en-US" altLang="zh-CN" dirty="0"/>
              <a:t>,</a:t>
            </a:r>
            <a:r>
              <a:rPr lang="en-US" altLang="zh-CN" baseline="30000" dirty="0"/>
              <a:t> </a:t>
            </a:r>
            <a:r>
              <a:rPr lang="en-US" altLang="zh-CN" dirty="0"/>
              <a:t>4.28x10</a:t>
            </a:r>
            <a:r>
              <a:rPr lang="en-US" altLang="zh-CN" baseline="30000" dirty="0"/>
              <a:t>-2</a:t>
            </a:r>
            <a:r>
              <a:rPr lang="en-US" altLang="zh-CN" dirty="0"/>
              <a:t>, before adding the fractions, we must adjust the exponents to make them the same. We always convert the smaller one. Here 4.28x10</a:t>
            </a:r>
            <a:r>
              <a:rPr lang="en-US" altLang="zh-CN" baseline="30000" dirty="0"/>
              <a:t>-2 </a:t>
            </a:r>
            <a:r>
              <a:rPr lang="en-US" altLang="zh-CN" dirty="0"/>
              <a:t>should be convert to 0.0000428x10</a:t>
            </a:r>
            <a:r>
              <a:rPr lang="en-US" altLang="zh-CN" baseline="30000" dirty="0"/>
              <a:t>3 </a:t>
            </a:r>
            <a:r>
              <a:rPr lang="en-US" altLang="zh-CN" dirty="0"/>
              <a:t>. So we want to know which is larger and which is smaller. Inside the computer, we compare two numbers by seeing the digits from left to right. If we express the exponent using two’s complement form, the negative numbers will seem to be larger than positive numbers. For example(suppose N=4): –2=&gt;1110</a:t>
            </a:r>
            <a:r>
              <a:rPr lang="en-US" altLang="zh-CN" baseline="-25000" dirty="0"/>
              <a:t>2</a:t>
            </a:r>
            <a:r>
              <a:rPr lang="en-US" altLang="zh-CN" dirty="0"/>
              <a:t>, +3=&gt;0011</a:t>
            </a:r>
            <a:r>
              <a:rPr lang="en-US" altLang="zh-CN" baseline="-25000" dirty="0"/>
              <a:t>2</a:t>
            </a:r>
            <a:r>
              <a:rPr lang="en-US" altLang="zh-CN" dirty="0"/>
              <a:t>. If we use biased exponent which add certain excess(here say 8=1000</a:t>
            </a:r>
            <a:r>
              <a:rPr lang="en-US" altLang="zh-CN" baseline="-25000" dirty="0"/>
              <a:t>2</a:t>
            </a:r>
            <a:r>
              <a:rPr lang="en-US" altLang="zh-CN" dirty="0"/>
              <a:t>), we will have:  –2=&gt;0110</a:t>
            </a:r>
            <a:r>
              <a:rPr lang="en-US" altLang="zh-CN" baseline="-25000" dirty="0"/>
              <a:t>2</a:t>
            </a:r>
            <a:r>
              <a:rPr lang="en-US" altLang="zh-CN" dirty="0"/>
              <a:t>, +3=&gt;1011</a:t>
            </a:r>
            <a:r>
              <a:rPr lang="en-US" altLang="zh-CN" baseline="-25000" dirty="0"/>
              <a:t>2</a:t>
            </a:r>
            <a:r>
              <a:rPr lang="en-US" altLang="zh-CN" dirty="0"/>
              <a:t> It is obvious that 1011 is larger than 0110.</a:t>
            </a:r>
            <a:endParaRPr lang="en-US" altLang="zh-CN" dirty="0"/>
          </a:p>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992188" y="768350"/>
            <a:ext cx="5114925" cy="3836988"/>
          </a:xfrm>
        </p:spPr>
      </p:sp>
      <p:sp>
        <p:nvSpPr>
          <p:cNvPr id="46083" name="Rectangle 3"/>
          <p:cNvSpPr>
            <a:spLocks noGrp="1" noChangeArrowheads="1"/>
          </p:cNvSpPr>
          <p:nvPr>
            <p:ph type="body" idx="1"/>
          </p:nvPr>
        </p:nvSpPr>
        <p:spPr>
          <a:xfrm>
            <a:off x="946150" y="4860925"/>
            <a:ext cx="5207000"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a:solidFill>
                  <a:srgbClr val="008000"/>
                </a:solidFill>
                <a:latin typeface="宋体" panose="02010600030101010101" pitchFamily="2" charset="-122"/>
              </a:rPr>
              <a:t>每位十进制数的取值可以是0/1/2/…/9这十个数之一，因此，每一个十进制数位必须至少有4位二进制位来表示。而4位二进制位可以组合成16种状态，去掉10种状态后还有6种冗余状态，所以从16种状态中选取10种状态表示十进制数位0 ~ 9的方法很多，可以产生多种</a:t>
            </a:r>
            <a:r>
              <a:rPr lang="en-US" altLang="zh-CN" sz="1000">
                <a:solidFill>
                  <a:srgbClr val="008000"/>
                </a:solidFill>
                <a:latin typeface="宋体" panose="02010600030101010101" pitchFamily="2" charset="-122"/>
              </a:rPr>
              <a:t>BCD</a:t>
            </a:r>
            <a:r>
              <a:rPr lang="zh-CN" altLang="en-US" sz="1000">
                <a:solidFill>
                  <a:srgbClr val="008000"/>
                </a:solidFill>
                <a:latin typeface="宋体" panose="02010600030101010101" pitchFamily="2" charset="-122"/>
              </a:rPr>
              <a:t>码方案。</a:t>
            </a:r>
            <a:endParaRPr lang="zh-CN" altLang="en-US" sz="1000">
              <a:solidFill>
                <a:srgbClr val="008000"/>
              </a:solidFill>
              <a:latin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100" dirty="0" err="1" smtClean="0">
                <a:solidFill>
                  <a:srgbClr val="006600"/>
                </a:solidFill>
                <a:ea typeface="黑体" panose="02010609060101010101" pitchFamily="49" charset="-122"/>
              </a:rPr>
              <a:t>Lbu</a:t>
            </a:r>
            <a:r>
              <a:rPr lang="zh-CN" altLang="en-US" sz="1100" dirty="0" smtClean="0">
                <a:solidFill>
                  <a:srgbClr val="006600"/>
                </a:solidFill>
                <a:ea typeface="黑体" panose="02010609060101010101" pitchFamily="49" charset="-122"/>
              </a:rPr>
              <a:t>指令：从内存取</a:t>
            </a:r>
            <a:r>
              <a:rPr lang="en-US" altLang="zh-CN" sz="1100" dirty="0" smtClean="0">
                <a:solidFill>
                  <a:srgbClr val="006600"/>
                </a:solidFill>
                <a:ea typeface="黑体" panose="02010609060101010101" pitchFamily="49" charset="-122"/>
              </a:rPr>
              <a:t>1</a:t>
            </a:r>
            <a:r>
              <a:rPr lang="zh-CN" altLang="en-US" sz="1100" dirty="0" smtClean="0">
                <a:solidFill>
                  <a:srgbClr val="006600"/>
                </a:solidFill>
                <a:ea typeface="黑体" panose="02010609060101010101" pitchFamily="49" charset="-122"/>
              </a:rPr>
              <a:t>个字节（</a:t>
            </a:r>
            <a:r>
              <a:rPr lang="en-US" altLang="zh-CN" sz="1100" dirty="0" smtClean="0">
                <a:solidFill>
                  <a:srgbClr val="006600"/>
                </a:solidFill>
                <a:ea typeface="黑体" panose="02010609060101010101" pitchFamily="49" charset="-122"/>
              </a:rPr>
              <a:t>8</a:t>
            </a:r>
            <a:r>
              <a:rPr lang="zh-CN" altLang="en-US" sz="1100" dirty="0" smtClean="0">
                <a:solidFill>
                  <a:srgbClr val="006600"/>
                </a:solidFill>
                <a:ea typeface="黑体" panose="02010609060101010101" pitchFamily="49" charset="-122"/>
              </a:rPr>
              <a:t>位）到</a:t>
            </a:r>
            <a:r>
              <a:rPr lang="en-US" altLang="zh-CN" sz="1100" dirty="0" smtClean="0">
                <a:solidFill>
                  <a:srgbClr val="006600"/>
                </a:solidFill>
                <a:ea typeface="黑体" panose="02010609060101010101" pitchFamily="49" charset="-122"/>
              </a:rPr>
              <a:t>32</a:t>
            </a:r>
            <a:r>
              <a:rPr lang="zh-CN" altLang="en-US" sz="1100" dirty="0" smtClean="0">
                <a:solidFill>
                  <a:srgbClr val="006600"/>
                </a:solidFill>
                <a:ea typeface="黑体" panose="02010609060101010101" pitchFamily="49" charset="-122"/>
              </a:rPr>
              <a:t>位的一个寄存器，视为无符号数操作。</a:t>
            </a:r>
            <a:r>
              <a:rPr lang="en-US" altLang="zh-CN" sz="1100" dirty="0" err="1" smtClean="0">
                <a:solidFill>
                  <a:srgbClr val="006600"/>
                </a:solidFill>
                <a:ea typeface="黑体" panose="02010609060101010101" pitchFamily="49" charset="-122"/>
              </a:rPr>
              <a:t>Lb</a:t>
            </a:r>
            <a:r>
              <a:rPr lang="zh-CN" altLang="en-US" sz="1100" dirty="0" smtClean="0">
                <a:solidFill>
                  <a:srgbClr val="006600"/>
                </a:solidFill>
                <a:ea typeface="黑体" panose="02010609060101010101" pitchFamily="49" charset="-122"/>
              </a:rPr>
              <a:t>指令：从内存取</a:t>
            </a:r>
            <a:r>
              <a:rPr lang="en-US" altLang="zh-CN" sz="1100" dirty="0" smtClean="0">
                <a:solidFill>
                  <a:srgbClr val="006600"/>
                </a:solidFill>
                <a:ea typeface="黑体" panose="02010609060101010101" pitchFamily="49" charset="-122"/>
              </a:rPr>
              <a:t>1</a:t>
            </a:r>
            <a:r>
              <a:rPr lang="zh-CN" altLang="en-US" sz="1100" dirty="0" smtClean="0">
                <a:solidFill>
                  <a:srgbClr val="006600"/>
                </a:solidFill>
                <a:ea typeface="黑体" panose="02010609060101010101" pitchFamily="49" charset="-122"/>
              </a:rPr>
              <a:t>个字节到</a:t>
            </a:r>
            <a:r>
              <a:rPr lang="en-US" altLang="zh-CN" sz="1100" dirty="0" smtClean="0">
                <a:solidFill>
                  <a:srgbClr val="006600"/>
                </a:solidFill>
                <a:ea typeface="黑体" panose="02010609060101010101" pitchFamily="49" charset="-122"/>
              </a:rPr>
              <a:t>32</a:t>
            </a:r>
            <a:r>
              <a:rPr lang="zh-CN" altLang="en-US" sz="1100" smtClean="0">
                <a:solidFill>
                  <a:srgbClr val="006600"/>
                </a:solidFill>
                <a:ea typeface="黑体" panose="02010609060101010101" pitchFamily="49" charset="-122"/>
              </a:rPr>
              <a:t>位寄存器，但视为带符号数操作。</a:t>
            </a: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对于赋值语句左右两边不是同为带符号数或无符号数的情况，就要取决编译器的处理原则。在</a:t>
            </a:r>
            <a:r>
              <a:rPr lang="en-US" altLang="zh-CN" dirty="0" smtClean="0"/>
              <a:t>Microsoft Visual Studio</a:t>
            </a:r>
            <a:r>
              <a:rPr lang="zh-CN" altLang="en-US" dirty="0" smtClean="0"/>
              <a:t>的编译器下，是看赋值语句右边变量的类型。</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992188" y="768350"/>
            <a:ext cx="5114925" cy="3836988"/>
          </a:xfrm>
        </p:spPr>
      </p:sp>
      <p:sp>
        <p:nvSpPr>
          <p:cNvPr id="14339" name="Rectangle 3"/>
          <p:cNvSpPr>
            <a:spLocks noGrp="1" noChangeArrowheads="1"/>
          </p:cNvSpPr>
          <p:nvPr>
            <p:ph type="body" idx="1"/>
          </p:nvPr>
        </p:nvSpPr>
        <p:spPr>
          <a:xfrm>
            <a:off x="946150" y="4860925"/>
            <a:ext cx="5207000"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76" tIns="46938" rIns="93876" bIns="46938"/>
          <a:lstStyle/>
          <a:p>
            <a:r>
              <a:rPr lang="en-US" altLang="zh-CN" dirty="0"/>
              <a:t>Before we move on to the floating-point representation, let’s review the familiar scientific notation. For example, we can use 6.02x10</a:t>
            </a:r>
            <a:r>
              <a:rPr lang="en-US" altLang="zh-CN" baseline="30000" dirty="0"/>
              <a:t>21 </a:t>
            </a:r>
            <a:r>
              <a:rPr lang="en-US" altLang="zh-CN" dirty="0"/>
              <a:t>to represent 6,020,000,000,000,000,000,000. Here, the part before x is called mantissa,  the base is 10, the power of ten is called exponent. </a:t>
            </a:r>
            <a:endParaRPr lang="en-US" altLang="zh-CN" dirty="0"/>
          </a:p>
          <a:p>
            <a:r>
              <a:rPr lang="en-US" altLang="zh-CN" dirty="0">
                <a:solidFill>
                  <a:srgbClr val="CC0000"/>
                </a:solidFill>
              </a:rPr>
              <a:t>What the exponent mean?</a:t>
            </a:r>
            <a:r>
              <a:rPr lang="en-US" altLang="zh-CN" dirty="0"/>
              <a:t> </a:t>
            </a:r>
            <a:r>
              <a:rPr lang="en-US" altLang="zh-CN" dirty="0">
                <a:solidFill>
                  <a:srgbClr val="CC0000"/>
                </a:solidFill>
              </a:rPr>
              <a:t>Who knows that?</a:t>
            </a:r>
            <a:endParaRPr lang="en-US" altLang="zh-CN" dirty="0">
              <a:solidFill>
                <a:srgbClr val="CC0000"/>
              </a:solidFill>
            </a:endParaRPr>
          </a:p>
          <a:p>
            <a:r>
              <a:rPr lang="en-US" altLang="zh-CN" dirty="0"/>
              <a:t>Exponent is used for deciding the position of decimal point. When we change </a:t>
            </a:r>
            <a:r>
              <a:rPr lang="en-US" altLang="zh-CN" dirty="0" err="1"/>
              <a:t>exponent,the</a:t>
            </a:r>
            <a:r>
              <a:rPr lang="en-US" altLang="zh-CN" dirty="0"/>
              <a:t> decimal point can be floated. In this example, If we change the exponent to 31, it means the number of digits of real value will be 31+1=32,the number become longer and it’s value is more larger, but we need not increase the number of digits in exponent. It’s still 2 digits. </a:t>
            </a:r>
            <a:endParaRPr lang="en-US" altLang="zh-CN" dirty="0"/>
          </a:p>
          <a:p>
            <a:r>
              <a:rPr lang="en-US" altLang="zh-CN" dirty="0"/>
              <a:t>In the scientific notation, a mantissa with no leading 0s and only one digit to left of decimal point is called to be normalized. It means an normalized number should have a nonzero leftmost digit. So, there is only one normalized form, whereas there are many </a:t>
            </a:r>
            <a:r>
              <a:rPr lang="en-US" altLang="zh-CN" dirty="0" err="1"/>
              <a:t>unnormalized</a:t>
            </a:r>
            <a:r>
              <a:rPr lang="en-US" altLang="zh-CN" dirty="0"/>
              <a:t> forms. For example, if we want to represent 1/1,000,000,000, the normalized form is 1.0x10</a:t>
            </a:r>
            <a:r>
              <a:rPr lang="en-US" altLang="zh-CN" baseline="30000" dirty="0"/>
              <a:t>-9</a:t>
            </a:r>
            <a:r>
              <a:rPr lang="en-US" altLang="zh-CN" dirty="0"/>
              <a:t> , whereas 0.1x10</a:t>
            </a:r>
            <a:r>
              <a:rPr lang="en-US" altLang="zh-CN" baseline="30000" dirty="0"/>
              <a:t>-8 </a:t>
            </a:r>
            <a:r>
              <a:rPr lang="en-US" altLang="zh-CN" dirty="0"/>
              <a:t>and 10.0x10</a:t>
            </a:r>
            <a:r>
              <a:rPr lang="en-US" altLang="zh-CN" baseline="30000" dirty="0"/>
              <a:t>-10</a:t>
            </a:r>
            <a:r>
              <a:rPr lang="en-US" altLang="zh-CN" dirty="0"/>
              <a:t>n are not normalized number. In this example, the exponent is negative (-9), it means the actual decimal point should be to the left of the </a:t>
            </a:r>
            <a:endParaRPr lang="en-US" altLang="zh-CN" dirty="0"/>
          </a:p>
          <a:p>
            <a:r>
              <a:rPr lang="en-US" altLang="zh-CN" dirty="0"/>
              <a:t>9</a:t>
            </a:r>
            <a:r>
              <a:rPr lang="en-US" altLang="zh-CN" baseline="30000" dirty="0"/>
              <a:t>th</a:t>
            </a:r>
            <a:r>
              <a:rPr lang="en-US" altLang="zh-CN" dirty="0"/>
              <a:t> place. </a:t>
            </a:r>
            <a:endParaRPr lang="en-US" altLang="zh-CN" dirty="0"/>
          </a:p>
          <a:p>
            <a:r>
              <a:rPr lang="en-US" altLang="zh-CN" dirty="0"/>
              <a:t>With this scientific notation, We only need to describe mantissa and exponent. Every normalized mantissa is a fixed-point number because there is only one nonzero digit in the integer part. Every exponent is a integer which decides the place of decimal point, so they are short and can be also represented in fixed-point numbers. So we can use two short fixed-point numbers to represent a very long number. </a:t>
            </a:r>
            <a:endParaRPr lang="en-US" altLang="zh-CN" dirty="0"/>
          </a:p>
          <a:p>
            <a:r>
              <a:rPr lang="en-US" altLang="zh-CN" dirty="0"/>
              <a:t> </a:t>
            </a:r>
            <a:endParaRPr lang="en-US" altLang="zh-CN" dirty="0"/>
          </a:p>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100" dirty="0">
                <a:solidFill>
                  <a:schemeClr val="accent2"/>
                </a:solidFill>
                <a:latin typeface="黑体" panose="02010609060101010101" pitchFamily="49" charset="-122"/>
                <a:ea typeface="黑体" panose="02010609060101010101" pitchFamily="49" charset="-122"/>
              </a:rPr>
              <a:t>相同位数的浮点数和定点数表示的数的个数相同：</a:t>
            </a:r>
            <a:r>
              <a:rPr lang="en-US" altLang="zh-CN" sz="1100" dirty="0">
                <a:solidFill>
                  <a:schemeClr val="accent2"/>
                </a:solidFill>
                <a:latin typeface="黑体" panose="02010609060101010101" pitchFamily="49" charset="-122"/>
                <a:ea typeface="黑体" panose="02010609060101010101" pitchFamily="49" charset="-122"/>
              </a:rPr>
              <a:t>n</a:t>
            </a:r>
            <a:r>
              <a:rPr lang="zh-CN" altLang="en-US" sz="1100" dirty="0">
                <a:solidFill>
                  <a:schemeClr val="accent2"/>
                </a:solidFill>
                <a:latin typeface="黑体" panose="02010609060101010101" pitchFamily="49" charset="-122"/>
                <a:ea typeface="黑体" panose="02010609060101010101" pitchFamily="49" charset="-122"/>
              </a:rPr>
              <a:t>位浮点数和</a:t>
            </a:r>
            <a:r>
              <a:rPr lang="en-US" altLang="zh-CN" sz="1100" dirty="0">
                <a:solidFill>
                  <a:schemeClr val="accent2"/>
                </a:solidFill>
                <a:latin typeface="黑体" panose="02010609060101010101" pitchFamily="49" charset="-122"/>
                <a:ea typeface="黑体" panose="02010609060101010101" pitchFamily="49" charset="-122"/>
              </a:rPr>
              <a:t>n</a:t>
            </a:r>
            <a:r>
              <a:rPr lang="zh-CN" altLang="en-US" sz="1100" dirty="0">
                <a:solidFill>
                  <a:schemeClr val="accent2"/>
                </a:solidFill>
                <a:latin typeface="黑体" panose="02010609060101010101" pitchFamily="49" charset="-122"/>
                <a:ea typeface="黑体" panose="02010609060101010101" pitchFamily="49" charset="-122"/>
              </a:rPr>
              <a:t>位定点数表示的数的个数都是</a:t>
            </a:r>
            <a:r>
              <a:rPr lang="en-US" altLang="zh-CN" sz="1100" dirty="0">
                <a:solidFill>
                  <a:schemeClr val="accent2"/>
                </a:solidFill>
                <a:latin typeface="黑体" panose="02010609060101010101" pitchFamily="49" charset="-122"/>
                <a:ea typeface="黑体" panose="02010609060101010101" pitchFamily="49" charset="-122"/>
              </a:rPr>
              <a:t>n</a:t>
            </a:r>
            <a:r>
              <a:rPr lang="zh-CN" altLang="en-US" sz="1100" dirty="0">
                <a:solidFill>
                  <a:schemeClr val="accent2"/>
                </a:solidFill>
                <a:latin typeface="黑体" panose="02010609060101010101" pitchFamily="49" charset="-122"/>
                <a:ea typeface="黑体" panose="02010609060101010101" pitchFamily="49" charset="-122"/>
              </a:rPr>
              <a:t>的全排列数</a:t>
            </a:r>
            <a:r>
              <a:rPr lang="en-US" altLang="zh-CN" sz="1100" dirty="0">
                <a:solidFill>
                  <a:schemeClr val="accent2"/>
                </a:solidFill>
                <a:latin typeface="黑体" panose="02010609060101010101" pitchFamily="49" charset="-122"/>
                <a:ea typeface="黑体" panose="02010609060101010101" pitchFamily="49" charset="-122"/>
              </a:rPr>
              <a:t>=n</a:t>
            </a:r>
            <a:r>
              <a:rPr lang="zh-CN" altLang="en-US" sz="1100" dirty="0">
                <a:solidFill>
                  <a:schemeClr val="accent2"/>
                </a:solidFill>
                <a:latin typeface="黑体" panose="02010609060101010101" pitchFamily="49" charset="-122"/>
                <a:ea typeface="黑体" panose="02010609060101010101" pitchFamily="49" charset="-122"/>
              </a:rPr>
              <a:t>！</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992188" y="768350"/>
            <a:ext cx="5114925" cy="3836988"/>
          </a:xfrm>
        </p:spPr>
      </p:sp>
      <p:sp>
        <p:nvSpPr>
          <p:cNvPr id="18435" name="Rectangle 3"/>
          <p:cNvSpPr>
            <a:spLocks noGrp="1" noChangeArrowheads="1"/>
          </p:cNvSpPr>
          <p:nvPr>
            <p:ph type="body" idx="1"/>
          </p:nvPr>
        </p:nvSpPr>
        <p:spPr>
          <a:xfrm>
            <a:off x="946150" y="4860925"/>
            <a:ext cx="5207000"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we can use the following format to represent any expressible binary </a:t>
            </a:r>
            <a:r>
              <a:rPr lang="en-US" altLang="zh-CN" dirty="0" err="1"/>
              <a:t>number.Here,for</a:t>
            </a:r>
            <a:r>
              <a:rPr lang="en-US" altLang="zh-CN" dirty="0"/>
              <a:t> normalized format, the leading digit before binary point is always 1. we can also assume that the base is always 2. So we only need to store sign, x’s and exponent in computers. </a:t>
            </a:r>
            <a:endParaRPr lang="en-US" altLang="zh-CN" dirty="0"/>
          </a:p>
          <a:p>
            <a:r>
              <a:rPr lang="en-US" altLang="zh-CN" dirty="0"/>
              <a:t>Therefore, a floating point number has three fields, that is S for storing sign, ……, Here </a:t>
            </a:r>
            <a:r>
              <a:rPr lang="en-US" altLang="zh-CN" dirty="0" err="1"/>
              <a:t>xxxxx</a:t>
            </a:r>
            <a:r>
              <a:rPr lang="en-US" altLang="zh-CN" dirty="0"/>
              <a:t> is called significand. The base can be 2/ 4/ 8/ 16 , which is implicit and need not to be stored since it is the same for all numbers.  </a:t>
            </a:r>
            <a:endParaRPr lang="en-US" altLang="zh-CN" dirty="0"/>
          </a:p>
          <a:p>
            <a:endParaRPr lang="en-US" altLang="zh-CN" dirty="0"/>
          </a:p>
          <a:p>
            <a:r>
              <a:rPr lang="en-US" altLang="zh-CN" dirty="0"/>
              <a:t>Until about 1980, each manufacturer had its own floating-point format. They are all different. How many bits were used for exponent, how many for significand, and which of 2/ 4/ 8/ 16 was used for base, all of these were decided by manufactures. It led to many </a:t>
            </a:r>
            <a:r>
              <a:rPr lang="en-US" altLang="zh-CN" dirty="0" err="1"/>
              <a:t>problems.We</a:t>
            </a:r>
            <a:r>
              <a:rPr lang="en-US" altLang="zh-CN" dirty="0"/>
              <a:t> can not exchange floating-point data among different computers. Sometimes we may get different results for the same calculation. It is necessary to have one standard of FP representation. This is IEEE 754 Standard.</a:t>
            </a:r>
            <a:endParaRPr lang="en-US" altLang="zh-CN" dirty="0"/>
          </a:p>
          <a:p>
            <a:r>
              <a:rPr lang="en-US" altLang="zh-CN" dirty="0"/>
              <a:t>Any question before move on to IEEE 754 Standard?</a:t>
            </a:r>
            <a:endParaRPr lang="en-US" altLang="zh-CN" dirty="0"/>
          </a:p>
          <a:p>
            <a:endParaRPr lang="zh-CN" altLang="en-US" dirty="0"/>
          </a:p>
          <a:p>
            <a:endParaRPr lang="zh-CN" altLang="en-US" dirty="0"/>
          </a:p>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灯片编号占位符 1"/>
          <p:cNvSpPr>
            <a:spLocks noGrp="1"/>
          </p:cNvSpPr>
          <p:nvPr>
            <p:ph type="sldNum" sz="quarter" idx="4"/>
          </p:nvPr>
        </p:nvSpPr>
        <p:spPr>
          <a:xfrm>
            <a:off x="7086600" y="6457303"/>
            <a:ext cx="2057400" cy="365125"/>
          </a:xfrm>
          <a:prstGeom prst="rect">
            <a:avLst/>
          </a:prstGeom>
        </p:spPr>
        <p:txBody>
          <a:bodyPr vert="horz" lIns="91440" tIns="45720" rIns="91440" bIns="45720" rtlCol="0" anchor="ctr"/>
          <a:lstStyle>
            <a:lvl1pPr algn="r">
              <a:defRPr sz="1200">
                <a:solidFill>
                  <a:schemeClr val="tx1"/>
                </a:solidFill>
              </a:defRPr>
            </a:lvl1pPr>
          </a:lstStyle>
          <a:p>
            <a:fld id="{EDCD20F5-771F-4428-9712-BA27E008D629}"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1"/>
          <p:cNvSpPr>
            <a:spLocks noGrp="1"/>
          </p:cNvSpPr>
          <p:nvPr>
            <p:ph type="sldNum" sz="quarter" idx="4"/>
          </p:nvPr>
        </p:nvSpPr>
        <p:spPr>
          <a:xfrm>
            <a:off x="7086600" y="6457303"/>
            <a:ext cx="2057400" cy="365125"/>
          </a:xfrm>
          <a:prstGeom prst="rect">
            <a:avLst/>
          </a:prstGeom>
        </p:spPr>
        <p:txBody>
          <a:bodyPr vert="horz" lIns="91440" tIns="45720" rIns="91440" bIns="45720" rtlCol="0" anchor="ctr"/>
          <a:lstStyle>
            <a:lvl1pPr algn="r">
              <a:defRPr sz="1200">
                <a:solidFill>
                  <a:schemeClr val="tx1"/>
                </a:solidFill>
              </a:defRPr>
            </a:lvl1pPr>
          </a:lstStyle>
          <a:p>
            <a:fld id="{EDCD20F5-771F-4428-9712-BA27E008D629}"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00100" y="190500"/>
            <a:ext cx="6073775" cy="474663"/>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44500" y="889000"/>
            <a:ext cx="8191500" cy="2392363"/>
          </a:xfrm>
        </p:spPr>
        <p:txBody>
          <a:bodyPr/>
          <a:lstStyle/>
          <a:p>
            <a:pPr lvl="0"/>
            <a:endParaRPr lang="zh-CN" altLang="en-US" noProof="0"/>
          </a:p>
        </p:txBody>
      </p:sp>
      <p:sp>
        <p:nvSpPr>
          <p:cNvPr id="4" name="灯片编号占位符 1"/>
          <p:cNvSpPr>
            <a:spLocks noGrp="1"/>
          </p:cNvSpPr>
          <p:nvPr>
            <p:ph type="sldNum" sz="quarter" idx="4"/>
          </p:nvPr>
        </p:nvSpPr>
        <p:spPr>
          <a:xfrm>
            <a:off x="7086600" y="6457303"/>
            <a:ext cx="2057400" cy="365125"/>
          </a:xfrm>
          <a:prstGeom prst="rect">
            <a:avLst/>
          </a:prstGeom>
        </p:spPr>
        <p:txBody>
          <a:bodyPr vert="horz" lIns="91440" tIns="45720" rIns="91440" bIns="45720" rtlCol="0" anchor="ctr"/>
          <a:lstStyle>
            <a:lvl1pPr algn="r">
              <a:defRPr sz="1200">
                <a:solidFill>
                  <a:schemeClr val="tx1"/>
                </a:solidFill>
              </a:defRPr>
            </a:lvl1pPr>
          </a:lstStyle>
          <a:p>
            <a:fld id="{EDCD20F5-771F-4428-9712-BA27E008D629}" type="slidenum">
              <a:rPr lang="zh-CN" altLang="en-US" smtClean="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00100" y="190500"/>
            <a:ext cx="6073775"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p>
            <a:pPr lvl="0"/>
            <a:r>
              <a:rPr lang="en-US" altLang="zh-CN"/>
              <a:t>Title</a:t>
            </a:r>
            <a:endParaRPr lang="en-US" altLang="zh-CN"/>
          </a:p>
        </p:txBody>
      </p:sp>
      <p:sp>
        <p:nvSpPr>
          <p:cNvPr id="1028" name="Rectangle 5"/>
          <p:cNvSpPr>
            <a:spLocks noGrp="1" noChangeArrowheads="1"/>
          </p:cNvSpPr>
          <p:nvPr>
            <p:ph type="body" idx="1"/>
          </p:nvPr>
        </p:nvSpPr>
        <p:spPr bwMode="auto">
          <a:xfrm>
            <a:off x="444500" y="889000"/>
            <a:ext cx="8191500" cy="239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p>
            <a:pPr lvl="0"/>
            <a:r>
              <a:rPr lang="en-US" altLang="zh-CN"/>
              <a:t>This is our 1st Level Bullet</a:t>
            </a:r>
            <a:endParaRPr lang="en-US" altLang="zh-CN"/>
          </a:p>
          <a:p>
            <a:pPr lvl="1"/>
            <a:r>
              <a:rPr lang="en-US" altLang="zh-CN"/>
              <a:t>This is our 2nd level bullet</a:t>
            </a:r>
            <a:endParaRPr lang="en-US" altLang="zh-CN"/>
          </a:p>
          <a:p>
            <a:pPr lvl="2"/>
            <a:r>
              <a:rPr lang="en-US" altLang="zh-CN"/>
              <a:t>This is our 3rd level bullet</a:t>
            </a:r>
            <a:endParaRPr lang="en-US" altLang="zh-CN"/>
          </a:p>
          <a:p>
            <a:pPr lvl="0"/>
            <a:r>
              <a:rPr lang="en-US" altLang="zh-CN"/>
              <a:t>This is our next 1st Level Bullet</a:t>
            </a:r>
            <a:endParaRPr lang="en-US" altLang="zh-CN"/>
          </a:p>
          <a:p>
            <a:pPr lvl="1"/>
            <a:r>
              <a:rPr lang="en-US" altLang="zh-CN"/>
              <a:t>This is our 2nd level bullet</a:t>
            </a:r>
            <a:endParaRPr lang="en-US" altLang="zh-CN"/>
          </a:p>
          <a:p>
            <a:pPr lvl="2"/>
            <a:r>
              <a:rPr lang="en-US" altLang="zh-CN"/>
              <a:t>This is our 3rd level bullet</a:t>
            </a:r>
            <a:endParaRPr lang="en-US" altLang="zh-CN"/>
          </a:p>
        </p:txBody>
      </p:sp>
      <p:sp>
        <p:nvSpPr>
          <p:cNvPr id="1029" name="Line 6"/>
          <p:cNvSpPr>
            <a:spLocks noChangeShapeType="1"/>
          </p:cNvSpPr>
          <p:nvPr userDrawn="1"/>
        </p:nvSpPr>
        <p:spPr bwMode="auto">
          <a:xfrm>
            <a:off x="317500" y="673100"/>
            <a:ext cx="8458200" cy="0"/>
          </a:xfrm>
          <a:prstGeom prst="line">
            <a:avLst/>
          </a:prstGeom>
          <a:noFill/>
          <a:ln w="12700">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 name="灯片编号占位符 1"/>
          <p:cNvSpPr>
            <a:spLocks noGrp="1"/>
          </p:cNvSpPr>
          <p:nvPr>
            <p:ph type="sldNum" sz="quarter" idx="4"/>
          </p:nvPr>
        </p:nvSpPr>
        <p:spPr>
          <a:xfrm>
            <a:off x="7086600" y="6457303"/>
            <a:ext cx="2057400" cy="365125"/>
          </a:xfrm>
          <a:prstGeom prst="rect">
            <a:avLst/>
          </a:prstGeom>
        </p:spPr>
        <p:txBody>
          <a:bodyPr vert="horz" lIns="91440" tIns="45720" rIns="91440" bIns="45720" rtlCol="0" anchor="ctr"/>
          <a:lstStyle>
            <a:lvl1pPr algn="r">
              <a:defRPr sz="1200">
                <a:solidFill>
                  <a:schemeClr val="tx1"/>
                </a:solidFill>
              </a:defRPr>
            </a:lvl1pPr>
          </a:lstStyle>
          <a:p>
            <a:fld id="{EDCD20F5-771F-4428-9712-BA27E008D629}"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rtl="0" eaLnBrk="0" fontAlgn="base" hangingPunct="0">
        <a:lnSpc>
          <a:spcPct val="87000"/>
        </a:lnSpc>
        <a:spcBef>
          <a:spcPct val="0"/>
        </a:spcBef>
        <a:spcAft>
          <a:spcPct val="0"/>
        </a:spcAft>
        <a:defRPr sz="3200" b="1">
          <a:solidFill>
            <a:srgbClr val="CC0000"/>
          </a:solidFill>
          <a:latin typeface="+mj-lt"/>
          <a:ea typeface="+mj-ea"/>
          <a:cs typeface="+mj-cs"/>
        </a:defRPr>
      </a:lvl1pPr>
      <a:lvl2pPr algn="l" rtl="0" eaLnBrk="0" fontAlgn="base" hangingPunct="0">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2pPr>
      <a:lvl3pPr algn="l" rtl="0" eaLnBrk="0" fontAlgn="base" hangingPunct="0">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3pPr>
      <a:lvl4pPr algn="l" rtl="0" eaLnBrk="0" fontAlgn="base" hangingPunct="0">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4pPr>
      <a:lvl5pPr algn="l" rtl="0" eaLnBrk="0" fontAlgn="base" hangingPunct="0">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5pPr>
      <a:lvl6pPr marL="457200" algn="l" rtl="0" eaLnBrk="0" fontAlgn="base" hangingPunct="0">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6pPr>
      <a:lvl7pPr marL="914400" algn="l" rtl="0" eaLnBrk="0" fontAlgn="base" hangingPunct="0">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7pPr>
      <a:lvl8pPr marL="1371600" algn="l" rtl="0" eaLnBrk="0" fontAlgn="base" hangingPunct="0">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8pPr>
      <a:lvl9pPr marL="1828800" algn="l" rtl="0" eaLnBrk="0" fontAlgn="base" hangingPunct="0">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9pPr>
    </p:titleStyle>
    <p:bodyStyle>
      <a:lvl1pPr marL="203200" indent="-203200" algn="l" rtl="0" eaLnBrk="0" fontAlgn="base" hangingPunct="0">
        <a:lnSpc>
          <a:spcPct val="120000"/>
        </a:lnSpc>
        <a:spcBef>
          <a:spcPct val="10000"/>
        </a:spcBef>
        <a:spcAft>
          <a:spcPct val="0"/>
        </a:spcAft>
        <a:buClr>
          <a:schemeClr val="tx1"/>
        </a:buClr>
        <a:buSzPct val="60000"/>
        <a:buFont typeface="Wingdings" panose="05000000000000000000" pitchFamily="2" charset="2"/>
        <a:buChar char="u"/>
        <a:defRPr sz="2200" b="1">
          <a:solidFill>
            <a:schemeClr val="tx1"/>
          </a:solidFill>
          <a:latin typeface="+mn-lt"/>
          <a:ea typeface="+mn-ea"/>
          <a:cs typeface="+mn-cs"/>
        </a:defRPr>
      </a:lvl1pPr>
      <a:lvl2pPr marL="685800" indent="-190500" algn="l" rtl="0" eaLnBrk="0" fontAlgn="base" hangingPunct="0">
        <a:lnSpc>
          <a:spcPct val="120000"/>
        </a:lnSpc>
        <a:spcBef>
          <a:spcPct val="10000"/>
        </a:spcBef>
        <a:spcAft>
          <a:spcPct val="0"/>
        </a:spcAft>
        <a:buSzPct val="100000"/>
        <a:buChar char="•"/>
        <a:defRPr sz="2000" b="1">
          <a:solidFill>
            <a:srgbClr val="0000FF"/>
          </a:solidFill>
          <a:latin typeface="+mn-lt"/>
          <a:ea typeface="+mn-ea"/>
        </a:defRPr>
      </a:lvl2pPr>
      <a:lvl3pPr marL="1257300" indent="-342900" algn="l" rtl="0" eaLnBrk="0" fontAlgn="base" hangingPunct="0">
        <a:lnSpc>
          <a:spcPct val="120000"/>
        </a:lnSpc>
        <a:spcBef>
          <a:spcPct val="1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74650" y="1109663"/>
            <a:ext cx="8353425" cy="1455270"/>
          </a:xfrm>
        </p:spPr>
        <p:txBody>
          <a:bodyPr/>
          <a:lstStyle/>
          <a:p>
            <a:pPr algn="ctr">
              <a:lnSpc>
                <a:spcPct val="120000"/>
              </a:lnSpc>
            </a:pPr>
            <a:br>
              <a:rPr lang="zh-CN" altLang="en-US" sz="4000" dirty="0">
                <a:solidFill>
                  <a:srgbClr val="FF0000"/>
                </a:solidFill>
                <a:ea typeface="宋体" panose="02010600030101010101" pitchFamily="2" charset="-122"/>
                <a:cs typeface="Arial" panose="020B0604020202020204" pitchFamily="34" charset="0"/>
              </a:rPr>
            </a:br>
            <a:r>
              <a:rPr lang="zh-CN" altLang="en-US" sz="4000" dirty="0">
                <a:solidFill>
                  <a:srgbClr val="3333FF"/>
                </a:solidFill>
                <a:ea typeface="宋体" panose="02010600030101010101" pitchFamily="2" charset="-122"/>
                <a:cs typeface="Arial" panose="020B0604020202020204" pitchFamily="34" charset="0"/>
              </a:rPr>
              <a:t>第</a:t>
            </a:r>
            <a:r>
              <a:rPr lang="en-US" altLang="zh-CN" sz="4000" dirty="0">
                <a:solidFill>
                  <a:srgbClr val="3333FF"/>
                </a:solidFill>
                <a:ea typeface="宋体" panose="02010600030101010101" pitchFamily="2" charset="-122"/>
                <a:cs typeface="Arial" panose="020B0604020202020204" pitchFamily="34" charset="0"/>
              </a:rPr>
              <a:t>2</a:t>
            </a:r>
            <a:r>
              <a:rPr lang="zh-CN" altLang="en-US" sz="4000" dirty="0">
                <a:solidFill>
                  <a:srgbClr val="3333FF"/>
                </a:solidFill>
                <a:ea typeface="宋体" panose="02010600030101010101" pitchFamily="2" charset="-122"/>
                <a:cs typeface="Arial" panose="020B0604020202020204" pitchFamily="34" charset="0"/>
              </a:rPr>
              <a:t>章 数据的机器级表示</a:t>
            </a:r>
            <a:endParaRPr lang="zh-CN" altLang="en-US" sz="4000" dirty="0">
              <a:solidFill>
                <a:srgbClr val="3333FF"/>
              </a:solidFill>
              <a:ea typeface="宋体" panose="02010600030101010101" pitchFamily="2" charset="-122"/>
              <a:cs typeface="Arial" panose="020B0604020202020204" pitchFamily="34" charset="0"/>
            </a:endParaRPr>
          </a:p>
        </p:txBody>
      </p:sp>
      <p:sp>
        <p:nvSpPr>
          <p:cNvPr id="264195" name="Rectangle 3"/>
          <p:cNvSpPr>
            <a:spLocks noChangeArrowheads="1"/>
          </p:cNvSpPr>
          <p:nvPr/>
        </p:nvSpPr>
        <p:spPr bwMode="auto">
          <a:xfrm>
            <a:off x="2206406" y="3364149"/>
            <a:ext cx="4689907" cy="3093154"/>
          </a:xfrm>
          <a:prstGeom prst="rect">
            <a:avLst/>
          </a:prstGeom>
          <a:noFill/>
          <a:ln w="12700">
            <a:noFill/>
            <a:miter lim="800000"/>
          </a:ln>
          <a:effectLst/>
        </p:spPr>
        <p:txBody>
          <a:bodyPr wrap="square">
            <a:spAutoFit/>
          </a:bodyPr>
          <a:lstStyle/>
          <a:p>
            <a:pPr marL="457200" indent="-457200">
              <a:lnSpc>
                <a:spcPct val="150000"/>
              </a:lnSpc>
              <a:buClr>
                <a:schemeClr val="accent2"/>
              </a:buClr>
              <a:buFont typeface="Wingdings" panose="05000000000000000000" pitchFamily="2" charset="2"/>
              <a:buChar char="u"/>
              <a:defRPr/>
            </a:pPr>
            <a:r>
              <a:rPr lang="zh-CN" altLang="en-US" sz="2600" dirty="0">
                <a:latin typeface="+mj-ea"/>
                <a:ea typeface="+mj-ea"/>
              </a:rPr>
              <a:t>数值数据的表示</a:t>
            </a:r>
            <a:endParaRPr lang="en-US" altLang="zh-CN" sz="2600" dirty="0">
              <a:latin typeface="+mj-ea"/>
              <a:ea typeface="+mj-ea"/>
            </a:endParaRPr>
          </a:p>
          <a:p>
            <a:pPr marL="457200" indent="-457200">
              <a:lnSpc>
                <a:spcPct val="150000"/>
              </a:lnSpc>
              <a:buClr>
                <a:schemeClr val="accent2"/>
              </a:buClr>
              <a:buFont typeface="Wingdings" panose="05000000000000000000" pitchFamily="2" charset="2"/>
              <a:buChar char="u"/>
              <a:defRPr/>
            </a:pPr>
            <a:r>
              <a:rPr lang="zh-CN" altLang="en-US" sz="2600" dirty="0">
                <a:latin typeface="+mj-ea"/>
                <a:ea typeface="+mj-ea"/>
              </a:rPr>
              <a:t>非数值数据的表示</a:t>
            </a:r>
            <a:endParaRPr lang="en-US" altLang="zh-CN" sz="2600" dirty="0">
              <a:latin typeface="+mj-ea"/>
              <a:ea typeface="+mj-ea"/>
            </a:endParaRPr>
          </a:p>
          <a:p>
            <a:pPr marL="457200" indent="-457200">
              <a:lnSpc>
                <a:spcPct val="150000"/>
              </a:lnSpc>
              <a:buClr>
                <a:schemeClr val="accent2"/>
              </a:buClr>
              <a:buFont typeface="Wingdings" panose="05000000000000000000" pitchFamily="2" charset="2"/>
              <a:buChar char="u"/>
              <a:defRPr/>
            </a:pPr>
            <a:r>
              <a:rPr lang="zh-CN" altLang="en-US" sz="2600" dirty="0">
                <a:latin typeface="+mj-ea"/>
                <a:ea typeface="+mj-ea"/>
              </a:rPr>
              <a:t>数据的宽度</a:t>
            </a:r>
            <a:endParaRPr lang="en-US" altLang="zh-CN" sz="2600" dirty="0">
              <a:latin typeface="+mj-ea"/>
              <a:ea typeface="+mj-ea"/>
            </a:endParaRPr>
          </a:p>
          <a:p>
            <a:pPr marL="457200" indent="-457200">
              <a:lnSpc>
                <a:spcPct val="150000"/>
              </a:lnSpc>
              <a:buClr>
                <a:schemeClr val="accent2"/>
              </a:buClr>
              <a:buFont typeface="Wingdings" panose="05000000000000000000" pitchFamily="2" charset="2"/>
              <a:buChar char="u"/>
              <a:defRPr/>
            </a:pPr>
            <a:r>
              <a:rPr lang="zh-CN" altLang="en-US" sz="2600" dirty="0">
                <a:latin typeface="+mj-ea"/>
                <a:ea typeface="+mj-ea"/>
              </a:rPr>
              <a:t>数据的存储和排列顺序</a:t>
            </a:r>
            <a:endParaRPr lang="en-US" altLang="zh-CN" sz="2600" dirty="0">
              <a:latin typeface="+mj-ea"/>
              <a:ea typeface="+mj-ea"/>
            </a:endParaRPr>
          </a:p>
          <a:p>
            <a:pPr marL="457200" indent="-457200">
              <a:lnSpc>
                <a:spcPct val="150000"/>
              </a:lnSpc>
              <a:buClr>
                <a:schemeClr val="accent2"/>
              </a:buClr>
              <a:buFont typeface="Wingdings" panose="05000000000000000000" pitchFamily="2" charset="2"/>
              <a:buChar char="u"/>
              <a:defRPr/>
            </a:pPr>
            <a:r>
              <a:rPr lang="zh-CN" altLang="en-US" sz="2600" dirty="0">
                <a:latin typeface="+mj-ea"/>
                <a:ea typeface="+mj-ea"/>
              </a:rPr>
              <a:t>数据的检错与纠错</a:t>
            </a:r>
            <a:endParaRPr lang="zh-CN" altLang="en-US" sz="2600" dirty="0">
              <a:latin typeface="+mj-ea"/>
              <a:ea typeface="+mj-ea"/>
            </a:endParaRPr>
          </a:p>
        </p:txBody>
      </p:sp>
      <p:sp>
        <p:nvSpPr>
          <p:cNvPr id="2" name="灯片编号占位符 1"/>
          <p:cNvSpPr>
            <a:spLocks noGrp="1"/>
          </p:cNvSpPr>
          <p:nvPr>
            <p:ph type="sldNum" sz="quarter" idx="4"/>
          </p:nvPr>
        </p:nvSpPr>
        <p:spPr/>
        <p:txBody>
          <a:bodyPr/>
          <a:lstStyle/>
          <a:p>
            <a:fld id="{EDCD20F5-771F-4428-9712-BA27E008D629}" type="slidenum">
              <a:rPr lang="zh-CN" altLang="en-US" smtClean="0"/>
            </a:fld>
            <a:endParaRPr lang="zh-CN" altLang="en-US" dirty="0"/>
          </a:p>
        </p:txBody>
      </p:sp>
      <p:sp>
        <p:nvSpPr>
          <p:cNvPr id="3" name="文本框 2"/>
          <p:cNvSpPr txBox="1"/>
          <p:nvPr/>
        </p:nvSpPr>
        <p:spPr>
          <a:xfrm>
            <a:off x="3359726" y="2860116"/>
            <a:ext cx="2383269" cy="52322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主 要 内 容</a:t>
            </a:r>
            <a:endParaRPr lang="zh-CN" altLang="en-US" sz="28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body" idx="1"/>
          </p:nvPr>
        </p:nvSpPr>
        <p:spPr>
          <a:xfrm>
            <a:off x="456406" y="728663"/>
            <a:ext cx="8497888" cy="3190875"/>
          </a:xfrm>
        </p:spPr>
        <p:txBody>
          <a:bodyPr/>
          <a:lstStyle/>
          <a:p>
            <a:pPr marL="342900" indent="-342900">
              <a:lnSpc>
                <a:spcPct val="90000"/>
              </a:lnSpc>
              <a:buFont typeface="Wingdings" panose="05000000000000000000" pitchFamily="2" charset="2"/>
              <a:buNone/>
            </a:pPr>
            <a:r>
              <a:rPr lang="zh-CN" altLang="en-US" sz="2000" dirty="0">
                <a:solidFill>
                  <a:schemeClr val="accent2"/>
                </a:solidFill>
              </a:rPr>
              <a:t>十进制数表示</a:t>
            </a:r>
            <a:endParaRPr lang="en-US" altLang="zh-CN" sz="2000" dirty="0">
              <a:solidFill>
                <a:schemeClr val="accent2"/>
              </a:solidFill>
            </a:endParaRPr>
          </a:p>
          <a:p>
            <a:pPr marL="342900" indent="-342900">
              <a:lnSpc>
                <a:spcPct val="90000"/>
              </a:lnSpc>
              <a:buFont typeface="Wingdings" panose="05000000000000000000" pitchFamily="2" charset="2"/>
              <a:buNone/>
            </a:pPr>
            <a:r>
              <a:rPr lang="en-US" altLang="zh-CN" sz="2000" dirty="0"/>
              <a:t>	            </a:t>
            </a:r>
            <a:r>
              <a:rPr lang="zh-CN" altLang="en-US" sz="2000" i="1" dirty="0"/>
              <a:t>尾数</a:t>
            </a:r>
            <a:r>
              <a:rPr lang="en-US" altLang="zh-CN" sz="2000" i="1" dirty="0"/>
              <a:t> </a:t>
            </a:r>
            <a:r>
              <a:rPr lang="zh-CN" altLang="en-US" sz="2000" dirty="0"/>
              <a:t>	</a:t>
            </a:r>
            <a:endParaRPr lang="zh-CN" altLang="en-US" sz="2000" dirty="0"/>
          </a:p>
          <a:p>
            <a:pPr marL="342900" indent="-342900">
              <a:lnSpc>
                <a:spcPct val="90000"/>
              </a:lnSpc>
              <a:buFont typeface="Wingdings" panose="05000000000000000000" pitchFamily="2" charset="2"/>
              <a:buNone/>
            </a:pPr>
            <a:r>
              <a:rPr lang="en-US" altLang="zh-CN" sz="2000" dirty="0"/>
              <a:t>                                </a:t>
            </a:r>
            <a:r>
              <a:rPr lang="en-US" altLang="zh-CN" dirty="0"/>
              <a:t>6.02     </a:t>
            </a:r>
            <a:r>
              <a:rPr lang="en-US" altLang="zh-CN" sz="1800" dirty="0">
                <a:solidFill>
                  <a:srgbClr val="000000"/>
                </a:solidFill>
                <a:latin typeface="Tahoma" panose="020B0604030504040204" pitchFamily="34" charset="0"/>
              </a:rPr>
              <a:t>x</a:t>
            </a:r>
            <a:r>
              <a:rPr lang="en-US" altLang="zh-CN" dirty="0"/>
              <a:t>    10 </a:t>
            </a:r>
            <a:r>
              <a:rPr lang="en-US" altLang="zh-CN" baseline="30000" dirty="0"/>
              <a:t>21</a:t>
            </a:r>
            <a:endParaRPr lang="en-US" altLang="zh-CN" baseline="30000" dirty="0"/>
          </a:p>
          <a:p>
            <a:pPr marL="342900" indent="-342900">
              <a:lnSpc>
                <a:spcPct val="60000"/>
              </a:lnSpc>
              <a:buFont typeface="Wingdings" panose="05000000000000000000" pitchFamily="2" charset="2"/>
              <a:buNone/>
            </a:pPr>
            <a:r>
              <a:rPr lang="en-US" altLang="zh-CN" sz="2000" dirty="0"/>
              <a:t>                       </a:t>
            </a:r>
            <a:endParaRPr lang="en-US" altLang="zh-CN" sz="2000" dirty="0"/>
          </a:p>
          <a:p>
            <a:pPr marL="342900" indent="-342900">
              <a:lnSpc>
                <a:spcPct val="90000"/>
              </a:lnSpc>
              <a:buFont typeface="Wingdings" panose="05000000000000000000" pitchFamily="2" charset="2"/>
              <a:buNone/>
            </a:pPr>
            <a:r>
              <a:rPr lang="zh-CN" altLang="en-US" sz="2000" i="1" dirty="0"/>
              <a:t>                                                             基数</a:t>
            </a:r>
            <a:endParaRPr lang="en-US" altLang="zh-CN" sz="2000" i="1" dirty="0"/>
          </a:p>
          <a:p>
            <a:pPr marL="342900" indent="-342900">
              <a:lnSpc>
                <a:spcPct val="20000"/>
              </a:lnSpc>
              <a:buFont typeface="Wingdings" panose="05000000000000000000" pitchFamily="2" charset="2"/>
              <a:buNone/>
            </a:pPr>
            <a:endParaRPr lang="en-US" altLang="zh-CN" sz="2000" i="1" dirty="0"/>
          </a:p>
          <a:p>
            <a:pPr marL="342900" indent="-342900">
              <a:lnSpc>
                <a:spcPct val="110000"/>
              </a:lnSpc>
              <a:spcBef>
                <a:spcPct val="20000"/>
              </a:spcBef>
              <a:buFont typeface="Wingdings" panose="05000000000000000000" pitchFamily="2" charset="2"/>
              <a:buNone/>
            </a:pPr>
            <a:r>
              <a:rPr lang="en-US" altLang="zh-CN" sz="2000" dirty="0"/>
              <a:t>° </a:t>
            </a:r>
            <a:r>
              <a:rPr lang="zh-CN" altLang="en-US" sz="2000" dirty="0">
                <a:solidFill>
                  <a:srgbClr val="990000"/>
                </a:solidFill>
                <a:ea typeface="黑体" panose="02010609060101010101" pitchFamily="49" charset="-122"/>
              </a:rPr>
              <a:t>规格化形式</a:t>
            </a:r>
            <a:r>
              <a:rPr lang="en-US" altLang="zh-CN" sz="2000" dirty="0">
                <a:solidFill>
                  <a:srgbClr val="990000"/>
                </a:solidFill>
                <a:ea typeface="黑体" panose="02010609060101010101" pitchFamily="49" charset="-122"/>
              </a:rPr>
              <a:t>: </a:t>
            </a:r>
            <a:r>
              <a:rPr lang="zh-CN" altLang="en-US" sz="2000" dirty="0">
                <a:solidFill>
                  <a:schemeClr val="tx2"/>
                </a:solidFill>
                <a:ea typeface="黑体" panose="02010609060101010101" pitchFamily="49" charset="-122"/>
              </a:rPr>
              <a:t>小数点前只有一位非</a:t>
            </a:r>
            <a:r>
              <a:rPr lang="en-US" altLang="zh-CN" sz="2000" dirty="0">
                <a:solidFill>
                  <a:schemeClr val="tx2"/>
                </a:solidFill>
                <a:ea typeface="黑体" panose="02010609060101010101" pitchFamily="49" charset="-122"/>
              </a:rPr>
              <a:t>0</a:t>
            </a:r>
            <a:r>
              <a:rPr lang="zh-CN" altLang="en-US" sz="2000" dirty="0">
                <a:solidFill>
                  <a:schemeClr val="tx2"/>
                </a:solidFill>
                <a:ea typeface="黑体" panose="02010609060101010101" pitchFamily="49" charset="-122"/>
              </a:rPr>
              <a:t>数</a:t>
            </a:r>
            <a:endParaRPr lang="zh-CN" altLang="en-US" sz="2000" dirty="0">
              <a:solidFill>
                <a:schemeClr val="tx2"/>
              </a:solidFill>
              <a:ea typeface="黑体" panose="02010609060101010101" pitchFamily="49" charset="-122"/>
            </a:endParaRPr>
          </a:p>
          <a:p>
            <a:pPr marL="342900" indent="-342900">
              <a:lnSpc>
                <a:spcPct val="110000"/>
              </a:lnSpc>
              <a:spcBef>
                <a:spcPct val="20000"/>
              </a:spcBef>
              <a:buFont typeface="Wingdings" panose="05000000000000000000" pitchFamily="2" charset="2"/>
              <a:buNone/>
            </a:pPr>
            <a:r>
              <a:rPr lang="en-US" altLang="zh-CN" sz="2000" dirty="0">
                <a:ea typeface="黑体" panose="02010609060101010101" pitchFamily="49" charset="-122"/>
              </a:rPr>
              <a:t>     </a:t>
            </a:r>
            <a:r>
              <a:rPr lang="zh-CN" altLang="en-US" sz="2000" dirty="0">
                <a:ea typeface="黑体" panose="02010609060101010101" pitchFamily="49" charset="-122"/>
              </a:rPr>
              <a:t>例：对于数 </a:t>
            </a:r>
            <a:r>
              <a:rPr lang="en-US" altLang="zh-CN" sz="2000" dirty="0">
                <a:ea typeface="黑体" panose="02010609060101010101" pitchFamily="49" charset="-122"/>
              </a:rPr>
              <a:t>1/1,000,000,000</a:t>
            </a:r>
            <a:endParaRPr lang="en-US" altLang="zh-CN" sz="2000" dirty="0">
              <a:ea typeface="黑体" panose="02010609060101010101" pitchFamily="49" charset="-122"/>
            </a:endParaRPr>
          </a:p>
          <a:p>
            <a:pPr marL="342900" indent="-342900">
              <a:lnSpc>
                <a:spcPct val="110000"/>
              </a:lnSpc>
              <a:spcBef>
                <a:spcPct val="20000"/>
              </a:spcBef>
              <a:buFont typeface="Wingdings" panose="05000000000000000000" pitchFamily="2" charset="2"/>
              <a:buNone/>
            </a:pPr>
            <a:r>
              <a:rPr lang="en-US" altLang="zh-CN" sz="2000" dirty="0">
                <a:ea typeface="黑体" panose="02010609060101010101" pitchFamily="49" charset="-122"/>
              </a:rPr>
              <a:t>     • </a:t>
            </a:r>
            <a:r>
              <a:rPr lang="zh-CN" altLang="en-US" sz="2000" dirty="0">
                <a:ea typeface="黑体" panose="02010609060101010101" pitchFamily="49" charset="-122"/>
              </a:rPr>
              <a:t>唯一的规格化形式</a:t>
            </a:r>
            <a:r>
              <a:rPr lang="en-US" altLang="zh-CN" sz="2000" dirty="0">
                <a:ea typeface="黑体" panose="02010609060101010101" pitchFamily="49" charset="-122"/>
              </a:rPr>
              <a:t>: 1.0 </a:t>
            </a:r>
            <a:r>
              <a:rPr lang="en-US" altLang="zh-CN" sz="1800" dirty="0">
                <a:solidFill>
                  <a:srgbClr val="000000"/>
                </a:solidFill>
                <a:ea typeface="黑体" panose="02010609060101010101" pitchFamily="49" charset="-122"/>
              </a:rPr>
              <a:t>x</a:t>
            </a:r>
            <a:r>
              <a:rPr lang="en-US" altLang="zh-CN" sz="2000" dirty="0">
                <a:ea typeface="黑体" panose="02010609060101010101" pitchFamily="49" charset="-122"/>
              </a:rPr>
              <a:t> 10</a:t>
            </a:r>
            <a:r>
              <a:rPr lang="en-US" altLang="zh-CN" sz="2000" baseline="30000" dirty="0">
                <a:ea typeface="黑体" panose="02010609060101010101" pitchFamily="49" charset="-122"/>
              </a:rPr>
              <a:t>-9</a:t>
            </a:r>
            <a:endParaRPr lang="en-US" altLang="zh-CN" sz="2000" baseline="30000" dirty="0">
              <a:ea typeface="黑体" panose="02010609060101010101" pitchFamily="49" charset="-122"/>
            </a:endParaRPr>
          </a:p>
          <a:p>
            <a:pPr marL="342900" indent="-342900">
              <a:lnSpc>
                <a:spcPct val="110000"/>
              </a:lnSpc>
              <a:spcBef>
                <a:spcPct val="20000"/>
              </a:spcBef>
              <a:buFont typeface="Wingdings" panose="05000000000000000000" pitchFamily="2" charset="2"/>
              <a:buNone/>
            </a:pPr>
            <a:r>
              <a:rPr lang="en-US" altLang="zh-CN" sz="2000" dirty="0">
                <a:ea typeface="黑体" panose="02010609060101010101" pitchFamily="49" charset="-122"/>
              </a:rPr>
              <a:t>     • </a:t>
            </a:r>
            <a:r>
              <a:rPr lang="zh-CN" altLang="en-US" sz="2000" dirty="0">
                <a:ea typeface="黑体" panose="02010609060101010101" pitchFamily="49" charset="-122"/>
              </a:rPr>
              <a:t>非规格化形式不唯一</a:t>
            </a:r>
            <a:r>
              <a:rPr lang="en-US" altLang="zh-CN" sz="2000" dirty="0">
                <a:ea typeface="黑体" panose="02010609060101010101" pitchFamily="49" charset="-122"/>
              </a:rPr>
              <a:t>: 0.1 </a:t>
            </a:r>
            <a:r>
              <a:rPr lang="en-US" altLang="zh-CN" sz="1800" dirty="0">
                <a:solidFill>
                  <a:srgbClr val="000000"/>
                </a:solidFill>
                <a:ea typeface="黑体" panose="02010609060101010101" pitchFamily="49" charset="-122"/>
              </a:rPr>
              <a:t>x</a:t>
            </a:r>
            <a:r>
              <a:rPr lang="en-US" altLang="zh-CN" sz="2000" dirty="0">
                <a:ea typeface="黑体" panose="02010609060101010101" pitchFamily="49" charset="-122"/>
              </a:rPr>
              <a:t> 10</a:t>
            </a:r>
            <a:r>
              <a:rPr lang="en-US" altLang="zh-CN" sz="2000" baseline="30000" dirty="0">
                <a:ea typeface="黑体" panose="02010609060101010101" pitchFamily="49" charset="-122"/>
              </a:rPr>
              <a:t>-8</a:t>
            </a:r>
            <a:r>
              <a:rPr lang="en-US" altLang="zh-CN" sz="2000" dirty="0">
                <a:ea typeface="黑体" panose="02010609060101010101" pitchFamily="49" charset="-122"/>
              </a:rPr>
              <a:t>, 10.0 </a:t>
            </a:r>
            <a:r>
              <a:rPr lang="en-US" altLang="zh-CN" sz="1800" dirty="0">
                <a:solidFill>
                  <a:srgbClr val="000000"/>
                </a:solidFill>
                <a:ea typeface="黑体" panose="02010609060101010101" pitchFamily="49" charset="-122"/>
              </a:rPr>
              <a:t>x</a:t>
            </a:r>
            <a:r>
              <a:rPr lang="en-US" altLang="zh-CN" sz="2000" dirty="0">
                <a:ea typeface="黑体" panose="02010609060101010101" pitchFamily="49" charset="-122"/>
              </a:rPr>
              <a:t> 10</a:t>
            </a:r>
            <a:r>
              <a:rPr lang="en-US" altLang="zh-CN" sz="2000" baseline="30000" dirty="0">
                <a:ea typeface="黑体" panose="02010609060101010101" pitchFamily="49" charset="-122"/>
              </a:rPr>
              <a:t>-10  </a:t>
            </a:r>
            <a:r>
              <a:rPr lang="zh-CN" altLang="en-US" sz="2000" baseline="30000">
                <a:ea typeface="黑体" panose="02010609060101010101" pitchFamily="49" charset="-122"/>
              </a:rPr>
              <a:t>。。。。。</a:t>
            </a:r>
            <a:endParaRPr lang="en-US" altLang="zh-CN" sz="2000" baseline="30000" dirty="0">
              <a:ea typeface="黑体" panose="02010609060101010101" pitchFamily="49" charset="-122"/>
            </a:endParaRPr>
          </a:p>
        </p:txBody>
      </p:sp>
      <p:sp>
        <p:nvSpPr>
          <p:cNvPr id="15363" name="Line 3"/>
          <p:cNvSpPr>
            <a:spLocks noChangeShapeType="1"/>
          </p:cNvSpPr>
          <p:nvPr/>
        </p:nvSpPr>
        <p:spPr bwMode="auto">
          <a:xfrm>
            <a:off x="2176463" y="1355725"/>
            <a:ext cx="533400" cy="184150"/>
          </a:xfrm>
          <a:prstGeom prst="line">
            <a:avLst/>
          </a:prstGeom>
          <a:noFill/>
          <a:ln w="38100">
            <a:solidFill>
              <a:srgbClr val="990000"/>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364" name="Line 4"/>
          <p:cNvSpPr>
            <a:spLocks noChangeShapeType="1"/>
          </p:cNvSpPr>
          <p:nvPr/>
        </p:nvSpPr>
        <p:spPr bwMode="auto">
          <a:xfrm flipH="1">
            <a:off x="4705350" y="1308100"/>
            <a:ext cx="609600" cy="165100"/>
          </a:xfrm>
          <a:prstGeom prst="line">
            <a:avLst/>
          </a:prstGeom>
          <a:noFill/>
          <a:ln w="38100">
            <a:solidFill>
              <a:srgbClr val="990000"/>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366" name="Line 6"/>
          <p:cNvSpPr>
            <a:spLocks noChangeShapeType="1"/>
          </p:cNvSpPr>
          <p:nvPr/>
        </p:nvSpPr>
        <p:spPr bwMode="auto">
          <a:xfrm flipH="1" flipV="1">
            <a:off x="4289425" y="1651000"/>
            <a:ext cx="560388" cy="280988"/>
          </a:xfrm>
          <a:prstGeom prst="line">
            <a:avLst/>
          </a:prstGeom>
          <a:noFill/>
          <a:ln w="38100">
            <a:solidFill>
              <a:srgbClr val="990000"/>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318" name="Rectangle 8"/>
          <p:cNvSpPr>
            <a:spLocks noGrp="1" noChangeArrowheads="1"/>
          </p:cNvSpPr>
          <p:nvPr>
            <p:ph type="title"/>
          </p:nvPr>
        </p:nvSpPr>
        <p:spPr>
          <a:xfrm>
            <a:off x="723900" y="177800"/>
            <a:ext cx="7896225" cy="474663"/>
          </a:xfrm>
          <a:noFill/>
        </p:spPr>
        <p:txBody>
          <a:bodyPr anchor="b"/>
          <a:lstStyle/>
          <a:p>
            <a:r>
              <a:rPr lang="zh-CN" altLang="en-US" b="0">
                <a:ea typeface="宋体" panose="02010600030101010101" pitchFamily="2" charset="-122"/>
              </a:rPr>
              <a:t>科学计数法</a:t>
            </a:r>
            <a:r>
              <a:rPr lang="en-US" altLang="zh-CN" b="0">
                <a:ea typeface="宋体" panose="02010600030101010101" pitchFamily="2" charset="-122"/>
              </a:rPr>
              <a:t>(Scientific Notation)</a:t>
            </a:r>
            <a:r>
              <a:rPr lang="zh-CN" altLang="en-US" b="0">
                <a:ea typeface="宋体" panose="02010600030101010101" pitchFamily="2" charset="-122"/>
              </a:rPr>
              <a:t>与浮点数</a:t>
            </a:r>
            <a:endParaRPr lang="zh-CN" altLang="en-US" b="0">
              <a:ea typeface="宋体" panose="02010600030101010101" pitchFamily="2" charset="-122"/>
            </a:endParaRPr>
          </a:p>
        </p:txBody>
      </p:sp>
      <p:grpSp>
        <p:nvGrpSpPr>
          <p:cNvPr id="2" name="Group 14"/>
          <p:cNvGrpSpPr/>
          <p:nvPr/>
        </p:nvGrpSpPr>
        <p:grpSpPr bwMode="auto">
          <a:xfrm>
            <a:off x="428625" y="4310063"/>
            <a:ext cx="8497888" cy="1695450"/>
            <a:chOff x="392" y="2839"/>
            <a:chExt cx="5353" cy="1068"/>
          </a:xfrm>
        </p:grpSpPr>
        <p:sp>
          <p:nvSpPr>
            <p:cNvPr id="13323" name="Rectangle 9"/>
            <p:cNvSpPr>
              <a:spLocks noChangeArrowheads="1"/>
            </p:cNvSpPr>
            <p:nvPr/>
          </p:nvSpPr>
          <p:spPr bwMode="auto">
            <a:xfrm>
              <a:off x="392" y="2839"/>
              <a:ext cx="5353" cy="1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chemeClr val="folHlink"/>
                </a:buClr>
                <a:buSzPct val="60000"/>
                <a:buFont typeface="Wingdings" panose="05000000000000000000" pitchFamily="2" charset="2"/>
                <a:buNone/>
              </a:pPr>
              <a:r>
                <a:rPr kumimoji="1" lang="zh-CN" altLang="en-US" sz="2800" b="0" dirty="0"/>
                <a:t>		 </a:t>
              </a:r>
              <a:r>
                <a:rPr kumimoji="1" lang="en-US" altLang="zh-CN" sz="2000" i="1" dirty="0">
                  <a:latin typeface="Arial" panose="020B0604020202020204" pitchFamily="34" charset="0"/>
                  <a:cs typeface="Arial" panose="020B0604020202020204" pitchFamily="34" charset="0"/>
                </a:rPr>
                <a:t>                    </a:t>
              </a:r>
              <a:r>
                <a:rPr kumimoji="1" lang="zh-CN" altLang="en-US" sz="2000" i="1" dirty="0">
                  <a:latin typeface="Arial" panose="020B0604020202020204" pitchFamily="34" charset="0"/>
                  <a:cs typeface="Arial" panose="020B0604020202020204" pitchFamily="34" charset="0"/>
                </a:rPr>
                <a:t>尾数                                       阶码</a:t>
              </a:r>
              <a:endParaRPr kumimoji="1" lang="zh-CN" altLang="en-US" sz="2000" dirty="0">
                <a:latin typeface="Arial" panose="020B0604020202020204" pitchFamily="34" charset="0"/>
                <a:cs typeface="Arial" panose="020B0604020202020204" pitchFamily="34" charset="0"/>
              </a:endParaRPr>
            </a:p>
            <a:p>
              <a:pPr eaLnBrk="1" hangingPunct="1">
                <a:lnSpc>
                  <a:spcPct val="90000"/>
                </a:lnSpc>
                <a:spcBef>
                  <a:spcPct val="20000"/>
                </a:spcBef>
                <a:buClr>
                  <a:schemeClr val="folHlink"/>
                </a:buClr>
                <a:buSzPct val="60000"/>
                <a:buFont typeface="Wingdings" panose="05000000000000000000" pitchFamily="2" charset="2"/>
                <a:buNone/>
              </a:pPr>
              <a:r>
                <a:rPr kumimoji="1" lang="en-US" altLang="zh-CN" sz="2000" dirty="0">
                  <a:latin typeface="Arial" panose="020B0604020202020204" pitchFamily="34" charset="0"/>
                  <a:cs typeface="Arial" panose="020B0604020202020204" pitchFamily="34" charset="0"/>
                </a:rPr>
                <a:t>                                                   0.101   </a:t>
              </a:r>
              <a:r>
                <a:rPr kumimoji="1" lang="en-US" altLang="zh-CN" sz="2000" dirty="0">
                  <a:solidFill>
                    <a:srgbClr val="000000"/>
                  </a:solidFill>
                  <a:latin typeface="Arial" panose="020B0604020202020204" pitchFamily="34" charset="0"/>
                  <a:cs typeface="Arial" panose="020B0604020202020204" pitchFamily="34" charset="0"/>
                </a:rPr>
                <a:t>x</a:t>
              </a:r>
              <a:r>
                <a:rPr kumimoji="1" lang="en-US" altLang="zh-CN" sz="2000" dirty="0">
                  <a:latin typeface="Arial" panose="020B0604020202020204" pitchFamily="34" charset="0"/>
                  <a:cs typeface="Arial" panose="020B0604020202020204" pitchFamily="34" charset="0"/>
                </a:rPr>
                <a:t>   </a:t>
              </a:r>
              <a:r>
                <a:rPr kumimoji="1" lang="en-US" altLang="zh-CN" sz="2000" dirty="0">
                  <a:solidFill>
                    <a:schemeClr val="accent2"/>
                  </a:solidFill>
                  <a:latin typeface="Arial" panose="020B0604020202020204" pitchFamily="34" charset="0"/>
                  <a:cs typeface="Arial" panose="020B0604020202020204" pitchFamily="34" charset="0"/>
                </a:rPr>
                <a:t>2</a:t>
              </a:r>
              <a:r>
                <a:rPr kumimoji="1" lang="en-US" altLang="zh-CN" sz="2000" dirty="0">
                  <a:latin typeface="Arial" panose="020B0604020202020204" pitchFamily="34" charset="0"/>
                  <a:cs typeface="Arial" panose="020B0604020202020204" pitchFamily="34" charset="0"/>
                </a:rPr>
                <a:t> </a:t>
              </a:r>
              <a:r>
                <a:rPr kumimoji="1" lang="en-US" altLang="zh-CN" sz="2000" baseline="30000" dirty="0">
                  <a:latin typeface="Arial" panose="020B0604020202020204" pitchFamily="34" charset="0"/>
                  <a:cs typeface="Arial" panose="020B0604020202020204" pitchFamily="34" charset="0"/>
                </a:rPr>
                <a:t>-10</a:t>
              </a:r>
              <a:endParaRPr kumimoji="1" lang="en-US" altLang="zh-CN" sz="2000" baseline="30000" dirty="0">
                <a:latin typeface="Arial" panose="020B0604020202020204" pitchFamily="34" charset="0"/>
                <a:cs typeface="Arial" panose="020B0604020202020204" pitchFamily="34" charset="0"/>
              </a:endParaRPr>
            </a:p>
            <a:p>
              <a:pPr eaLnBrk="1" hangingPunct="1">
                <a:lnSpc>
                  <a:spcPct val="60000"/>
                </a:lnSpc>
                <a:spcBef>
                  <a:spcPct val="20000"/>
                </a:spcBef>
                <a:buClr>
                  <a:schemeClr val="folHlink"/>
                </a:buClr>
                <a:buSzPct val="60000"/>
                <a:buFont typeface="Wingdings" panose="05000000000000000000" pitchFamily="2" charset="2"/>
                <a:buNone/>
              </a:pPr>
              <a:r>
                <a:rPr kumimoji="1" lang="en-US" altLang="zh-CN" sz="2000" dirty="0">
                  <a:latin typeface="Arial" panose="020B0604020202020204" pitchFamily="34" charset="0"/>
                  <a:cs typeface="Arial" panose="020B0604020202020204" pitchFamily="34" charset="0"/>
                </a:rPr>
                <a:t>                       </a:t>
              </a:r>
              <a:endParaRPr kumimoji="1" lang="en-US" altLang="zh-CN" sz="2000" dirty="0">
                <a:latin typeface="Arial" panose="020B0604020202020204" pitchFamily="34" charset="0"/>
                <a:cs typeface="Arial" panose="020B0604020202020204" pitchFamily="34" charset="0"/>
              </a:endParaRPr>
            </a:p>
            <a:p>
              <a:pPr eaLnBrk="1" hangingPunct="1">
                <a:lnSpc>
                  <a:spcPct val="90000"/>
                </a:lnSpc>
                <a:spcBef>
                  <a:spcPct val="20000"/>
                </a:spcBef>
                <a:buClr>
                  <a:schemeClr val="folHlink"/>
                </a:buClr>
                <a:buSzPct val="60000"/>
                <a:buFont typeface="Wingdings" panose="05000000000000000000" pitchFamily="2" charset="2"/>
                <a:buNone/>
              </a:pPr>
              <a:r>
                <a:rPr kumimoji="1" lang="en-US" altLang="zh-CN" sz="2000" dirty="0">
                  <a:latin typeface="Arial" panose="020B0604020202020204" pitchFamily="34" charset="0"/>
                  <a:cs typeface="Arial" panose="020B0604020202020204" pitchFamily="34" charset="0"/>
                </a:rPr>
                <a:t>                      	                                              </a:t>
              </a:r>
              <a:r>
                <a:rPr kumimoji="1" lang="zh-CN" altLang="en-US" sz="2000" i="1" dirty="0">
                  <a:latin typeface="Arial" panose="020B0604020202020204" pitchFamily="34" charset="0"/>
                  <a:cs typeface="Arial" panose="020B0604020202020204" pitchFamily="34" charset="0"/>
                </a:rPr>
                <a:t>基数为</a:t>
              </a:r>
              <a:r>
                <a:rPr kumimoji="1" lang="en-US" altLang="zh-CN" sz="2000" i="1" dirty="0">
                  <a:latin typeface="Arial" panose="020B0604020202020204" pitchFamily="34" charset="0"/>
                  <a:cs typeface="Arial" panose="020B0604020202020204" pitchFamily="34" charset="0"/>
                </a:rPr>
                <a:t>2</a:t>
              </a:r>
              <a:endParaRPr kumimoji="1" lang="en-US" altLang="zh-CN" sz="2000" baseline="30000" dirty="0">
                <a:latin typeface="Arial" panose="020B0604020202020204" pitchFamily="34" charset="0"/>
                <a:cs typeface="Arial" panose="020B0604020202020204" pitchFamily="34" charset="0"/>
              </a:endParaRPr>
            </a:p>
          </p:txBody>
        </p:sp>
        <p:sp>
          <p:nvSpPr>
            <p:cNvPr id="13324" name="Line 10"/>
            <p:cNvSpPr>
              <a:spLocks noChangeShapeType="1"/>
            </p:cNvSpPr>
            <p:nvPr/>
          </p:nvSpPr>
          <p:spPr bwMode="auto">
            <a:xfrm>
              <a:off x="2275" y="3027"/>
              <a:ext cx="305" cy="96"/>
            </a:xfrm>
            <a:prstGeom prst="line">
              <a:avLst/>
            </a:prstGeom>
            <a:noFill/>
            <a:ln w="38100">
              <a:solidFill>
                <a:srgbClr val="990000"/>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325" name="Line 11"/>
            <p:cNvSpPr>
              <a:spLocks noChangeShapeType="1"/>
            </p:cNvSpPr>
            <p:nvPr/>
          </p:nvSpPr>
          <p:spPr bwMode="auto">
            <a:xfrm flipH="1">
              <a:off x="3719" y="3002"/>
              <a:ext cx="225" cy="143"/>
            </a:xfrm>
            <a:prstGeom prst="line">
              <a:avLst/>
            </a:prstGeom>
            <a:noFill/>
            <a:ln w="38100">
              <a:solidFill>
                <a:srgbClr val="990000"/>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326" name="Line 13"/>
            <p:cNvSpPr>
              <a:spLocks noChangeShapeType="1"/>
            </p:cNvSpPr>
            <p:nvPr/>
          </p:nvSpPr>
          <p:spPr bwMode="auto">
            <a:xfrm flipH="1" flipV="1">
              <a:off x="3589" y="3331"/>
              <a:ext cx="243" cy="208"/>
            </a:xfrm>
            <a:prstGeom prst="line">
              <a:avLst/>
            </a:prstGeom>
            <a:noFill/>
            <a:ln w="38100">
              <a:solidFill>
                <a:srgbClr val="990000"/>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300047" name="Rectangle 15"/>
          <p:cNvSpPr>
            <a:spLocks noChangeArrowheads="1"/>
          </p:cNvSpPr>
          <p:nvPr/>
        </p:nvSpPr>
        <p:spPr bwMode="auto">
          <a:xfrm>
            <a:off x="509588" y="3941763"/>
            <a:ext cx="1817687"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120000"/>
              </a:lnSpc>
              <a:spcBef>
                <a:spcPct val="30000"/>
              </a:spcBef>
              <a:buClr>
                <a:schemeClr val="accent1"/>
              </a:buClr>
              <a:buSzPct val="100000"/>
              <a:buFont typeface="Wingdings" panose="05000000000000000000" pitchFamily="2" charset="2"/>
              <a:buNone/>
            </a:pPr>
            <a:r>
              <a:rPr lang="zh-CN" altLang="en-US" sz="2000">
                <a:solidFill>
                  <a:srgbClr val="063DE9"/>
                </a:solidFill>
                <a:latin typeface="Arial" panose="020B0604020202020204" pitchFamily="34" charset="0"/>
                <a:cs typeface="Arial" panose="020B0604020202020204" pitchFamily="34" charset="0"/>
              </a:rPr>
              <a:t>对于二进制数</a:t>
            </a:r>
            <a:r>
              <a:rPr lang="en-US" altLang="zh-CN" sz="2000">
                <a:solidFill>
                  <a:srgbClr val="063DE9"/>
                </a:solidFill>
                <a:latin typeface="Arial" panose="020B0604020202020204" pitchFamily="34" charset="0"/>
                <a:cs typeface="Arial" panose="020B0604020202020204" pitchFamily="34" charset="0"/>
              </a:rPr>
              <a:t>:</a:t>
            </a:r>
            <a:endParaRPr lang="en-US" altLang="zh-CN" sz="2000">
              <a:solidFill>
                <a:srgbClr val="063DE9"/>
              </a:solidFill>
              <a:latin typeface="Arial" panose="020B0604020202020204" pitchFamily="34" charset="0"/>
              <a:cs typeface="Arial" panose="020B0604020202020204" pitchFamily="34" charset="0"/>
            </a:endParaRPr>
          </a:p>
        </p:txBody>
      </p:sp>
      <p:sp>
        <p:nvSpPr>
          <p:cNvPr id="300048" name="Text Box 16"/>
          <p:cNvSpPr txBox="1">
            <a:spLocks noChangeArrowheads="1"/>
          </p:cNvSpPr>
          <p:nvPr/>
        </p:nvSpPr>
        <p:spPr bwMode="auto">
          <a:xfrm>
            <a:off x="141288" y="6283751"/>
            <a:ext cx="8856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dirty="0">
                <a:solidFill>
                  <a:srgbClr val="CC0000"/>
                </a:solidFill>
                <a:ea typeface="黑体" panose="02010609060101010101" pitchFamily="49" charset="-122"/>
              </a:rPr>
              <a:t>只要对尾数和指数分别编码，就可表示一个浮点数（实数）</a:t>
            </a:r>
            <a:endParaRPr lang="zh-CN" altLang="en-US" sz="2400" dirty="0">
              <a:solidFill>
                <a:srgbClr val="CC0000"/>
              </a:solidFill>
              <a:ea typeface="黑体" panose="02010609060101010101" pitchFamily="49" charset="-122"/>
            </a:endParaRPr>
          </a:p>
        </p:txBody>
      </p:sp>
      <p:sp>
        <p:nvSpPr>
          <p:cNvPr id="3" name="文本框 2"/>
          <p:cNvSpPr txBox="1">
            <a:spLocks noChangeArrowheads="1"/>
          </p:cNvSpPr>
          <p:nvPr/>
        </p:nvSpPr>
        <p:spPr bwMode="auto">
          <a:xfrm>
            <a:off x="5257800" y="915988"/>
            <a:ext cx="75565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000" i="1"/>
              <a:t>阶码</a:t>
            </a:r>
            <a:endParaRPr lang="zh-CN" altLang="en-US" sz="2000"/>
          </a:p>
        </p:txBody>
      </p:sp>
      <p:sp>
        <p:nvSpPr>
          <p:cNvPr id="4" name="灯片编号占位符 3"/>
          <p:cNvSpPr>
            <a:spLocks noGrp="1"/>
          </p:cNvSpPr>
          <p:nvPr>
            <p:ph type="sldNum" sz="quarter" idx="4"/>
          </p:nvPr>
        </p:nvSpPr>
        <p:spPr/>
        <p:txBody>
          <a:bodyPr/>
          <a:lstStyle/>
          <a:p>
            <a:fld id="{EDCD20F5-771F-4428-9712-BA27E008D629}" type="slidenum">
              <a:rPr lang="zh-CN" altLang="en-US" smtClean="0"/>
            </a:fld>
            <a:endParaRPr lang="zh-CN" altLang="en-US" dirty="0"/>
          </a:p>
        </p:txBody>
      </p:sp>
      <p:sp>
        <p:nvSpPr>
          <p:cNvPr id="5" name="文本框 4"/>
          <p:cNvSpPr txBox="1"/>
          <p:nvPr/>
        </p:nvSpPr>
        <p:spPr>
          <a:xfrm>
            <a:off x="149259" y="5801807"/>
            <a:ext cx="8128467" cy="461665"/>
          </a:xfrm>
          <a:prstGeom prst="rect">
            <a:avLst/>
          </a:prstGeom>
          <a:noFill/>
        </p:spPr>
        <p:txBody>
          <a:bodyPr wrap="square" rtlCol="0">
            <a:spAutoFit/>
          </a:bodyPr>
          <a:lstStyle/>
          <a:p>
            <a:r>
              <a:rPr lang="zh-CN" altLang="en-US" sz="2400" dirty="0">
                <a:solidFill>
                  <a:schemeClr val="accent2"/>
                </a:solidFill>
              </a:rPr>
              <a:t>对于基数，如果都采用默认的值则不需要在表示中出现。</a:t>
            </a:r>
            <a:endParaRPr lang="zh-CN" altLang="en-US" sz="2400"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0034">
                                            <p:txEl>
                                              <p:pRg st="0" end="0"/>
                                            </p:txEl>
                                          </p:spTgt>
                                        </p:tgtEl>
                                        <p:attrNameLst>
                                          <p:attrName>style.visibility</p:attrName>
                                        </p:attrNameLst>
                                      </p:cBhvr>
                                      <p:to>
                                        <p:strVal val="visible"/>
                                      </p:to>
                                    </p:set>
                                    <p:animEffect transition="in" filter="wipe(down)">
                                      <p:cBhvr>
                                        <p:cTn id="7" dur="500"/>
                                        <p:tgtEl>
                                          <p:spTgt spid="3000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0034">
                                            <p:txEl>
                                              <p:pRg st="2" end="2"/>
                                            </p:txEl>
                                          </p:spTgt>
                                        </p:tgtEl>
                                        <p:attrNameLst>
                                          <p:attrName>style.visibility</p:attrName>
                                        </p:attrNameLst>
                                      </p:cBhvr>
                                      <p:to>
                                        <p:strVal val="visible"/>
                                      </p:to>
                                    </p:set>
                                    <p:animEffect transition="in" filter="wipe(down)">
                                      <p:cBhvr>
                                        <p:cTn id="12" dur="500"/>
                                        <p:tgtEl>
                                          <p:spTgt spid="30003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00034">
                                            <p:txEl>
                                              <p:pRg st="1" end="1"/>
                                            </p:txEl>
                                          </p:spTgt>
                                        </p:tgtEl>
                                        <p:attrNameLst>
                                          <p:attrName>style.visibility</p:attrName>
                                        </p:attrNameLst>
                                      </p:cBhvr>
                                      <p:to>
                                        <p:strVal val="visible"/>
                                      </p:to>
                                    </p:set>
                                    <p:animEffect transition="in" filter="wipe(down)">
                                      <p:cBhvr>
                                        <p:cTn id="17" dur="500"/>
                                        <p:tgtEl>
                                          <p:spTgt spid="300034">
                                            <p:txEl>
                                              <p:pRg st="1" end="1"/>
                                            </p:txEl>
                                          </p:spTgt>
                                        </p:tgtEl>
                                      </p:cBhvr>
                                    </p:animEffect>
                                  </p:childTnLst>
                                </p:cTn>
                              </p:par>
                            </p:childTnLst>
                          </p:cTn>
                        </p:par>
                        <p:par>
                          <p:cTn id="18" fill="hold">
                            <p:stCondLst>
                              <p:cond delay="500"/>
                            </p:stCondLst>
                            <p:childTnLst>
                              <p:par>
                                <p:cTn id="19" presetID="22" presetClass="entr" presetSubtype="4" fill="hold" grpId="0" nodeType="afterEffect">
                                  <p:stCondLst>
                                    <p:cond delay="0"/>
                                  </p:stCondLst>
                                  <p:childTnLst>
                                    <p:set>
                                      <p:cBhvr>
                                        <p:cTn id="20" dur="1" fill="hold">
                                          <p:stCondLst>
                                            <p:cond delay="0"/>
                                          </p:stCondLst>
                                        </p:cTn>
                                        <p:tgtEl>
                                          <p:spTgt spid="15363"/>
                                        </p:tgtEl>
                                        <p:attrNameLst>
                                          <p:attrName>style.visibility</p:attrName>
                                        </p:attrNameLst>
                                      </p:cBhvr>
                                      <p:to>
                                        <p:strVal val="visible"/>
                                      </p:to>
                                    </p:set>
                                    <p:animEffect transition="in" filter="wipe(down)">
                                      <p:cBhvr>
                                        <p:cTn id="21" dur="500"/>
                                        <p:tgtEl>
                                          <p:spTgt spid="1536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00034">
                                            <p:txEl>
                                              <p:pRg st="4" end="4"/>
                                            </p:txEl>
                                          </p:spTgt>
                                        </p:tgtEl>
                                        <p:attrNameLst>
                                          <p:attrName>style.visibility</p:attrName>
                                        </p:attrNameLst>
                                      </p:cBhvr>
                                      <p:to>
                                        <p:strVal val="visible"/>
                                      </p:to>
                                    </p:set>
                                    <p:animEffect transition="in" filter="wipe(down)">
                                      <p:cBhvr>
                                        <p:cTn id="26" dur="500"/>
                                        <p:tgtEl>
                                          <p:spTgt spid="300034">
                                            <p:txEl>
                                              <p:pRg st="4" end="4"/>
                                            </p:txEl>
                                          </p:spTgt>
                                        </p:tgtEl>
                                      </p:cBhvr>
                                    </p:animEffect>
                                  </p:childTnLst>
                                </p:cTn>
                              </p:par>
                            </p:childTnLst>
                          </p:cTn>
                        </p:par>
                        <p:par>
                          <p:cTn id="27" fill="hold">
                            <p:stCondLst>
                              <p:cond delay="500"/>
                            </p:stCondLst>
                            <p:childTnLst>
                              <p:par>
                                <p:cTn id="28" presetID="22" presetClass="entr" presetSubtype="4" fill="hold" grpId="0" nodeType="afterEffect">
                                  <p:stCondLst>
                                    <p:cond delay="0"/>
                                  </p:stCondLst>
                                  <p:childTnLst>
                                    <p:set>
                                      <p:cBhvr>
                                        <p:cTn id="29" dur="1" fill="hold">
                                          <p:stCondLst>
                                            <p:cond delay="0"/>
                                          </p:stCondLst>
                                        </p:cTn>
                                        <p:tgtEl>
                                          <p:spTgt spid="15366"/>
                                        </p:tgtEl>
                                        <p:attrNameLst>
                                          <p:attrName>style.visibility</p:attrName>
                                        </p:attrNameLst>
                                      </p:cBhvr>
                                      <p:to>
                                        <p:strVal val="visible"/>
                                      </p:to>
                                    </p:set>
                                    <p:animEffect transition="in" filter="wipe(down)">
                                      <p:cBhvr>
                                        <p:cTn id="30" dur="500"/>
                                        <p:tgtEl>
                                          <p:spTgt spid="1536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down)">
                                      <p:cBhvr>
                                        <p:cTn id="35" dur="500"/>
                                        <p:tgtEl>
                                          <p:spTgt spid="3"/>
                                        </p:tgtEl>
                                      </p:cBhvr>
                                    </p:animEffect>
                                  </p:childTnLst>
                                </p:cTn>
                              </p:par>
                            </p:childTnLst>
                          </p:cTn>
                        </p:par>
                        <p:par>
                          <p:cTn id="36" fill="hold">
                            <p:stCondLst>
                              <p:cond delay="500"/>
                            </p:stCondLst>
                            <p:childTnLst>
                              <p:par>
                                <p:cTn id="37" presetID="22" presetClass="entr" presetSubtype="4" fill="hold" grpId="0" nodeType="afterEffect">
                                  <p:stCondLst>
                                    <p:cond delay="0"/>
                                  </p:stCondLst>
                                  <p:childTnLst>
                                    <p:set>
                                      <p:cBhvr>
                                        <p:cTn id="38" dur="1" fill="hold">
                                          <p:stCondLst>
                                            <p:cond delay="0"/>
                                          </p:stCondLst>
                                        </p:cTn>
                                        <p:tgtEl>
                                          <p:spTgt spid="15364"/>
                                        </p:tgtEl>
                                        <p:attrNameLst>
                                          <p:attrName>style.visibility</p:attrName>
                                        </p:attrNameLst>
                                      </p:cBhvr>
                                      <p:to>
                                        <p:strVal val="visible"/>
                                      </p:to>
                                    </p:set>
                                    <p:animEffect transition="in" filter="wipe(down)">
                                      <p:cBhvr>
                                        <p:cTn id="39" dur="500"/>
                                        <p:tgtEl>
                                          <p:spTgt spid="15364"/>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300034">
                                            <p:txEl>
                                              <p:pRg st="6" end="6"/>
                                            </p:txEl>
                                          </p:spTgt>
                                        </p:tgtEl>
                                        <p:attrNameLst>
                                          <p:attrName>style.visibility</p:attrName>
                                        </p:attrNameLst>
                                      </p:cBhvr>
                                      <p:to>
                                        <p:strVal val="visible"/>
                                      </p:to>
                                    </p:set>
                                    <p:animEffect transition="in" filter="blinds(horizontal)">
                                      <p:cBhvr>
                                        <p:cTn id="44" dur="500"/>
                                        <p:tgtEl>
                                          <p:spTgt spid="300034">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300034">
                                            <p:txEl>
                                              <p:pRg st="7" end="7"/>
                                            </p:txEl>
                                          </p:spTgt>
                                        </p:tgtEl>
                                        <p:attrNameLst>
                                          <p:attrName>style.visibility</p:attrName>
                                        </p:attrNameLst>
                                      </p:cBhvr>
                                      <p:to>
                                        <p:strVal val="visible"/>
                                      </p:to>
                                    </p:set>
                                    <p:animEffect transition="in" filter="blinds(horizontal)">
                                      <p:cBhvr>
                                        <p:cTn id="49" dur="500"/>
                                        <p:tgtEl>
                                          <p:spTgt spid="300034">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300034">
                                            <p:txEl>
                                              <p:pRg st="8" end="8"/>
                                            </p:txEl>
                                          </p:spTgt>
                                        </p:tgtEl>
                                        <p:attrNameLst>
                                          <p:attrName>style.visibility</p:attrName>
                                        </p:attrNameLst>
                                      </p:cBhvr>
                                      <p:to>
                                        <p:strVal val="visible"/>
                                      </p:to>
                                    </p:set>
                                    <p:animEffect transition="in" filter="blinds(horizontal)">
                                      <p:cBhvr>
                                        <p:cTn id="54" dur="500"/>
                                        <p:tgtEl>
                                          <p:spTgt spid="300034">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300034">
                                            <p:txEl>
                                              <p:pRg st="9" end="9"/>
                                            </p:txEl>
                                          </p:spTgt>
                                        </p:tgtEl>
                                        <p:attrNameLst>
                                          <p:attrName>style.visibility</p:attrName>
                                        </p:attrNameLst>
                                      </p:cBhvr>
                                      <p:to>
                                        <p:strVal val="visible"/>
                                      </p:to>
                                    </p:set>
                                    <p:animEffect transition="in" filter="blinds(horizontal)">
                                      <p:cBhvr>
                                        <p:cTn id="59" dur="500"/>
                                        <p:tgtEl>
                                          <p:spTgt spid="300034">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300047"/>
                                        </p:tgtEl>
                                        <p:attrNameLst>
                                          <p:attrName>style.visibility</p:attrName>
                                        </p:attrNameLst>
                                      </p:cBhvr>
                                      <p:to>
                                        <p:strVal val="visible"/>
                                      </p:to>
                                    </p:set>
                                    <p:animEffect transition="in" filter="blinds(horizontal)">
                                      <p:cBhvr>
                                        <p:cTn id="64" dur="500"/>
                                        <p:tgtEl>
                                          <p:spTgt spid="300047"/>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blinds(horizontal)">
                                      <p:cBhvr>
                                        <p:cTn id="69" dur="500"/>
                                        <p:tgtEl>
                                          <p:spTgt spid="2"/>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5"/>
                                        </p:tgtEl>
                                        <p:attrNameLst>
                                          <p:attrName>style.visibility</p:attrName>
                                        </p:attrNameLst>
                                      </p:cBhvr>
                                      <p:to>
                                        <p:strVal val="visible"/>
                                      </p:to>
                                    </p:set>
                                    <p:animEffect transition="in" filter="wipe(down)">
                                      <p:cBhvr>
                                        <p:cTn id="74" dur="500"/>
                                        <p:tgtEl>
                                          <p:spTgt spid="5"/>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nodeType="clickEffect">
                                  <p:stCondLst>
                                    <p:cond delay="0"/>
                                  </p:stCondLst>
                                  <p:childTnLst>
                                    <p:set>
                                      <p:cBhvr>
                                        <p:cTn id="78" dur="1" fill="hold">
                                          <p:stCondLst>
                                            <p:cond delay="0"/>
                                          </p:stCondLst>
                                        </p:cTn>
                                        <p:tgtEl>
                                          <p:spTgt spid="300048">
                                            <p:txEl>
                                              <p:pRg st="0" end="0"/>
                                            </p:txEl>
                                          </p:spTgt>
                                        </p:tgtEl>
                                        <p:attrNameLst>
                                          <p:attrName>style.visibility</p:attrName>
                                        </p:attrNameLst>
                                      </p:cBhvr>
                                      <p:to>
                                        <p:strVal val="visible"/>
                                      </p:to>
                                    </p:set>
                                    <p:animEffect transition="in" filter="blinds(horizontal)">
                                      <p:cBhvr>
                                        <p:cTn id="79" dur="500"/>
                                        <p:tgtEl>
                                          <p:spTgt spid="3000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animBg="1"/>
      <p:bldP spid="15364" grpId="0" animBg="1"/>
      <p:bldP spid="15366" grpId="0" animBg="1"/>
      <p:bldP spid="300047" grpId="0"/>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00100" y="190500"/>
            <a:ext cx="7054850" cy="474663"/>
          </a:xfrm>
        </p:spPr>
        <p:txBody>
          <a:bodyPr/>
          <a:lstStyle/>
          <a:p>
            <a:r>
              <a:rPr lang="zh-CN" altLang="en-US">
                <a:latin typeface="Times New Roman" panose="02020603050405020304" pitchFamily="18" charset="0"/>
                <a:ea typeface="宋体" panose="02010600030101010101" pitchFamily="2" charset="-122"/>
              </a:rPr>
              <a:t>浮点数</a:t>
            </a:r>
            <a:r>
              <a:rPr lang="en-US" altLang="zh-CN">
                <a:latin typeface="Times New Roman" panose="02020603050405020304" pitchFamily="18" charset="0"/>
                <a:ea typeface="宋体" panose="02010600030101010101" pitchFamily="2" charset="-122"/>
              </a:rPr>
              <a:t>(Floating Point)</a:t>
            </a:r>
            <a:r>
              <a:rPr lang="zh-CN" altLang="en-US">
                <a:latin typeface="Times New Roman" panose="02020603050405020304" pitchFamily="18" charset="0"/>
                <a:ea typeface="宋体" panose="02010600030101010101" pitchFamily="2" charset="-122"/>
              </a:rPr>
              <a:t>的表示范围</a:t>
            </a:r>
            <a:endParaRPr lang="zh-CN" altLang="en-US">
              <a:latin typeface="Times New Roman" panose="02020603050405020304" pitchFamily="18" charset="0"/>
              <a:ea typeface="宋体" panose="02010600030101010101" pitchFamily="2" charset="-122"/>
            </a:endParaRPr>
          </a:p>
        </p:txBody>
      </p:sp>
      <p:sp>
        <p:nvSpPr>
          <p:cNvPr id="17411" name="Rectangle 3"/>
          <p:cNvSpPr>
            <a:spLocks noGrp="1" noChangeArrowheads="1"/>
          </p:cNvSpPr>
          <p:nvPr>
            <p:ph type="body" idx="1"/>
          </p:nvPr>
        </p:nvSpPr>
        <p:spPr>
          <a:xfrm>
            <a:off x="444500" y="760413"/>
            <a:ext cx="8380413" cy="3190617"/>
          </a:xfrm>
        </p:spPr>
        <p:txBody>
          <a:bodyPr/>
          <a:lstStyle/>
          <a:p>
            <a:pPr>
              <a:buFont typeface="Wingdings" panose="05000000000000000000" pitchFamily="2" charset="2"/>
              <a:buNone/>
            </a:pPr>
            <a:r>
              <a:rPr lang="zh-CN" altLang="en-US" sz="2000" dirty="0">
                <a:ea typeface="黑体" panose="02010609060101010101" pitchFamily="49" charset="-122"/>
              </a:rPr>
              <a:t>例：画出下面</a:t>
            </a:r>
            <a:r>
              <a:rPr lang="en-US" altLang="zh-CN" sz="2000" dirty="0">
                <a:ea typeface="黑体" panose="02010609060101010101" pitchFamily="49" charset="-122"/>
              </a:rPr>
              <a:t>32</a:t>
            </a:r>
            <a:r>
              <a:rPr lang="zh-CN" altLang="en-US" sz="2000" dirty="0">
                <a:ea typeface="黑体" panose="02010609060101010101" pitchFamily="49" charset="-122"/>
              </a:rPr>
              <a:t>位浮点数格式的规格化数的表示范围。</a:t>
            </a:r>
            <a:endParaRPr lang="zh-CN" altLang="en-US" sz="2000" dirty="0">
              <a:ea typeface="黑体" panose="02010609060101010101" pitchFamily="49" charset="-122"/>
            </a:endParaRPr>
          </a:p>
          <a:p>
            <a:pPr>
              <a:buFont typeface="Wingdings" panose="05000000000000000000" pitchFamily="2" charset="2"/>
              <a:buNone/>
            </a:pPr>
            <a:r>
              <a:rPr lang="en-US" altLang="zh-CN" dirty="0"/>
              <a:t>             </a:t>
            </a:r>
            <a:r>
              <a:rPr lang="en-US" altLang="zh-CN" sz="1800" dirty="0"/>
              <a:t>0   1          8   9                                              31</a:t>
            </a:r>
            <a:endParaRPr lang="en-US" altLang="zh-CN" sz="1800" dirty="0"/>
          </a:p>
          <a:p>
            <a:pPr>
              <a:buFont typeface="Wingdings" panose="05000000000000000000" pitchFamily="2" charset="2"/>
              <a:buNone/>
            </a:pPr>
            <a:endParaRPr lang="en-US" altLang="zh-CN" sz="1800" dirty="0"/>
          </a:p>
          <a:p>
            <a:pPr>
              <a:buFont typeface="Wingdings" panose="05000000000000000000" pitchFamily="2" charset="2"/>
              <a:buNone/>
            </a:pPr>
            <a:r>
              <a:rPr lang="zh-CN" altLang="en-US" sz="2000" dirty="0"/>
              <a:t>    </a:t>
            </a:r>
            <a:r>
              <a:rPr lang="zh-CN" altLang="en-US" sz="2000" dirty="0">
                <a:latin typeface="黑体" panose="02010609060101010101" pitchFamily="49" charset="-122"/>
                <a:ea typeface="黑体" panose="02010609060101010101" pitchFamily="49" charset="-122"/>
              </a:rPr>
              <a:t>第</a:t>
            </a:r>
            <a:r>
              <a:rPr lang="en-US" altLang="zh-CN" sz="2000" dirty="0">
                <a:latin typeface="黑体" panose="02010609060101010101" pitchFamily="49" charset="-122"/>
                <a:ea typeface="黑体" panose="02010609060101010101" pitchFamily="49" charset="-122"/>
              </a:rPr>
              <a:t>0</a:t>
            </a:r>
            <a:r>
              <a:rPr lang="zh-CN" altLang="en-US" sz="2000" dirty="0">
                <a:latin typeface="黑体" panose="02010609060101010101" pitchFamily="49" charset="-122"/>
                <a:ea typeface="黑体" panose="02010609060101010101" pitchFamily="49" charset="-122"/>
              </a:rPr>
              <a:t>位数符</a:t>
            </a:r>
            <a:r>
              <a:rPr lang="en-US" altLang="zh-CN" sz="2000" dirty="0">
                <a:latin typeface="黑体" panose="02010609060101010101" pitchFamily="49" charset="-122"/>
                <a:ea typeface="黑体" panose="02010609060101010101" pitchFamily="49" charset="-122"/>
              </a:rPr>
              <a:t>S</a:t>
            </a:r>
            <a:r>
              <a:rPr lang="zh-CN" altLang="en-US"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pPr>
              <a:buFont typeface="Wingdings" panose="05000000000000000000" pitchFamily="2" charset="2"/>
              <a:buNone/>
            </a:pP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第</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8</a:t>
            </a:r>
            <a:r>
              <a:rPr lang="zh-CN" altLang="en-US" sz="2000" dirty="0">
                <a:latin typeface="黑体" panose="02010609060101010101" pitchFamily="49" charset="-122"/>
                <a:ea typeface="黑体" panose="02010609060101010101" pitchFamily="49" charset="-122"/>
              </a:rPr>
              <a:t>位：</a:t>
            </a:r>
            <a:r>
              <a:rPr lang="en-US" altLang="zh-CN" sz="2000" dirty="0">
                <a:latin typeface="黑体" panose="02010609060101010101" pitchFamily="49" charset="-122"/>
                <a:ea typeface="黑体" panose="02010609060101010101" pitchFamily="49" charset="-122"/>
              </a:rPr>
              <a:t>8</a:t>
            </a:r>
            <a:r>
              <a:rPr lang="zh-CN" altLang="en-US" sz="2000" dirty="0">
                <a:latin typeface="黑体" panose="02010609060101010101" pitchFamily="49" charset="-122"/>
                <a:ea typeface="黑体" panose="02010609060101010101" pitchFamily="49" charset="-122"/>
              </a:rPr>
              <a:t>位移码表示的阶码</a:t>
            </a:r>
            <a:r>
              <a:rPr lang="en-US" altLang="zh-CN" sz="2000" dirty="0">
                <a:latin typeface="黑体" panose="02010609060101010101" pitchFamily="49" charset="-122"/>
                <a:ea typeface="黑体" panose="02010609060101010101" pitchFamily="49" charset="-122"/>
              </a:rPr>
              <a:t>E</a:t>
            </a:r>
            <a:r>
              <a:rPr lang="zh-CN" altLang="en-US" sz="2000" dirty="0">
                <a:latin typeface="黑体" panose="02010609060101010101" pitchFamily="49" charset="-122"/>
                <a:ea typeface="黑体" panose="02010609060101010101" pitchFamily="49" charset="-122"/>
              </a:rPr>
              <a:t>（偏置常数为</a:t>
            </a:r>
            <a:r>
              <a:rPr lang="en-US" altLang="zh-CN" sz="2000" dirty="0">
                <a:latin typeface="黑体" panose="02010609060101010101" pitchFamily="49" charset="-122"/>
                <a:ea typeface="黑体" panose="02010609060101010101" pitchFamily="49" charset="-122"/>
              </a:rPr>
              <a:t>128</a:t>
            </a:r>
            <a:r>
              <a:rPr lang="zh-CN" altLang="en-US"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pPr>
              <a:buFont typeface="Wingdings" panose="05000000000000000000" pitchFamily="2" charset="2"/>
              <a:buNone/>
            </a:pP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第</a:t>
            </a:r>
            <a:r>
              <a:rPr lang="en-US" altLang="zh-CN" sz="2000" dirty="0">
                <a:latin typeface="黑体" panose="02010609060101010101" pitchFamily="49" charset="-122"/>
                <a:ea typeface="黑体" panose="02010609060101010101" pitchFamily="49" charset="-122"/>
              </a:rPr>
              <a:t>9</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31</a:t>
            </a:r>
            <a:r>
              <a:rPr lang="zh-CN" altLang="en-US" sz="2000" dirty="0">
                <a:latin typeface="黑体" panose="02010609060101010101" pitchFamily="49" charset="-122"/>
                <a:ea typeface="黑体" panose="02010609060101010101" pitchFamily="49" charset="-122"/>
              </a:rPr>
              <a:t>位：</a:t>
            </a:r>
            <a:r>
              <a:rPr lang="en-US" altLang="zh-CN" sz="2000" dirty="0">
                <a:latin typeface="黑体" panose="02010609060101010101" pitchFamily="49" charset="-122"/>
                <a:ea typeface="黑体" panose="02010609060101010101" pitchFamily="49" charset="-122"/>
              </a:rPr>
              <a:t>23</a:t>
            </a:r>
            <a:r>
              <a:rPr lang="zh-CN" altLang="en-US" sz="2000" dirty="0">
                <a:latin typeface="黑体" panose="02010609060101010101" pitchFamily="49" charset="-122"/>
                <a:ea typeface="黑体" panose="02010609060101010101" pitchFamily="49" charset="-122"/>
              </a:rPr>
              <a:t>位二进制原码表示的尾数</a:t>
            </a:r>
            <a:r>
              <a:rPr lang="en-US" altLang="zh-CN" sz="2000" dirty="0">
                <a:latin typeface="黑体" panose="02010609060101010101" pitchFamily="49" charset="-122"/>
                <a:ea typeface="黑体" panose="02010609060101010101" pitchFamily="49" charset="-122"/>
              </a:rPr>
              <a:t>M</a:t>
            </a:r>
            <a:r>
              <a:rPr lang="zh-CN" altLang="en-US" sz="2000" dirty="0">
                <a:latin typeface="黑体" panose="02010609060101010101" pitchFamily="49" charset="-122"/>
                <a:ea typeface="黑体" panose="02010609060101010101" pitchFamily="49" charset="-122"/>
              </a:rPr>
              <a:t>（纯小数）。</a:t>
            </a:r>
            <a:endParaRPr lang="en-US" altLang="zh-CN" sz="2000" dirty="0">
              <a:latin typeface="黑体" panose="02010609060101010101" pitchFamily="49" charset="-122"/>
              <a:ea typeface="黑体" panose="02010609060101010101" pitchFamily="49" charset="-122"/>
            </a:endParaRPr>
          </a:p>
          <a:p>
            <a:pPr>
              <a:buClr>
                <a:schemeClr val="accent2"/>
              </a:buClr>
            </a:pP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规格化尾数的小数点后第一位</a:t>
            </a:r>
            <a:r>
              <a:rPr lang="zh-CN" altLang="en-US" sz="2000" dirty="0">
                <a:solidFill>
                  <a:srgbClr val="FF0000"/>
                </a:solidFill>
                <a:latin typeface="黑体" panose="02010609060101010101" pitchFamily="49" charset="-122"/>
                <a:ea typeface="黑体" panose="02010609060101010101" pitchFamily="49" charset="-122"/>
              </a:rPr>
              <a:t>总是</a:t>
            </a:r>
            <a:r>
              <a:rPr lang="en-US" altLang="zh-CN" sz="2000" dirty="0">
                <a:solidFill>
                  <a:srgbClr val="FF0000"/>
                </a:solidFill>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，故将第一位默认的</a:t>
            </a:r>
            <a:r>
              <a:rPr lang="zh-CN" altLang="en-US" sz="2000" dirty="0">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1</a:t>
            </a:r>
            <a:r>
              <a:rPr lang="en-US" altLang="zh-CN" sz="2000" dirty="0">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不需要明显表示出来。这样用</a:t>
            </a:r>
            <a:r>
              <a:rPr lang="en-US" altLang="zh-CN" sz="2000" dirty="0">
                <a:latin typeface="黑体" panose="02010609060101010101" pitchFamily="49" charset="-122"/>
                <a:ea typeface="黑体" panose="02010609060101010101" pitchFamily="49" charset="-122"/>
              </a:rPr>
              <a:t>23</a:t>
            </a:r>
            <a:r>
              <a:rPr lang="zh-CN" altLang="en-US" sz="2000" dirty="0">
                <a:latin typeface="黑体" panose="02010609060101010101" pitchFamily="49" charset="-122"/>
                <a:ea typeface="黑体" panose="02010609060101010101" pitchFamily="49" charset="-122"/>
              </a:rPr>
              <a:t>位就表示了</a:t>
            </a:r>
            <a:r>
              <a:rPr lang="en-US" altLang="zh-CN" sz="2000" dirty="0">
                <a:latin typeface="黑体" panose="02010609060101010101" pitchFamily="49" charset="-122"/>
                <a:ea typeface="黑体" panose="02010609060101010101" pitchFamily="49" charset="-122"/>
              </a:rPr>
              <a:t>24</a:t>
            </a:r>
            <a:r>
              <a:rPr lang="zh-CN" altLang="en-US" sz="2000" dirty="0">
                <a:latin typeface="黑体" panose="02010609060101010101" pitchFamily="49" charset="-122"/>
                <a:ea typeface="黑体" panose="02010609060101010101" pitchFamily="49" charset="-122"/>
              </a:rPr>
              <a:t>位的二进制尾数。</a:t>
            </a:r>
            <a:endParaRPr lang="zh-CN" altLang="en-US" sz="2000" dirty="0">
              <a:latin typeface="黑体" panose="02010609060101010101" pitchFamily="49" charset="-122"/>
              <a:ea typeface="黑体" panose="02010609060101010101" pitchFamily="49" charset="-122"/>
            </a:endParaRPr>
          </a:p>
        </p:txBody>
      </p:sp>
      <p:sp>
        <p:nvSpPr>
          <p:cNvPr id="15364" name="Rectangle 5"/>
          <p:cNvSpPr>
            <a:spLocks noChangeArrowheads="1"/>
          </p:cNvSpPr>
          <p:nvPr/>
        </p:nvSpPr>
        <p:spPr bwMode="auto">
          <a:xfrm>
            <a:off x="0" y="27701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365" name="Rectangle 6"/>
          <p:cNvSpPr>
            <a:spLocks noChangeArrowheads="1"/>
          </p:cNvSpPr>
          <p:nvPr/>
        </p:nvSpPr>
        <p:spPr bwMode="auto">
          <a:xfrm>
            <a:off x="1438275" y="1574800"/>
            <a:ext cx="4862513" cy="368300"/>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366" name="Line 7"/>
          <p:cNvSpPr>
            <a:spLocks noChangeShapeType="1"/>
          </p:cNvSpPr>
          <p:nvPr/>
        </p:nvSpPr>
        <p:spPr bwMode="auto">
          <a:xfrm>
            <a:off x="1739900" y="1597025"/>
            <a:ext cx="0" cy="36830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367" name="Line 8"/>
          <p:cNvSpPr>
            <a:spLocks noChangeShapeType="1"/>
          </p:cNvSpPr>
          <p:nvPr/>
        </p:nvSpPr>
        <p:spPr bwMode="auto">
          <a:xfrm>
            <a:off x="2814638" y="1611313"/>
            <a:ext cx="0" cy="36830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368" name="Text Box 9"/>
          <p:cNvSpPr txBox="1">
            <a:spLocks noChangeArrowheads="1"/>
          </p:cNvSpPr>
          <p:nvPr/>
        </p:nvSpPr>
        <p:spPr bwMode="auto">
          <a:xfrm>
            <a:off x="1438275" y="154146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800">
                <a:solidFill>
                  <a:srgbClr val="FF9900"/>
                </a:solidFill>
              </a:rPr>
              <a:t>S</a:t>
            </a:r>
            <a:endParaRPr lang="en-US" altLang="zh-CN" sz="1800">
              <a:solidFill>
                <a:srgbClr val="FF9900"/>
              </a:solidFill>
            </a:endParaRPr>
          </a:p>
        </p:txBody>
      </p:sp>
      <p:sp>
        <p:nvSpPr>
          <p:cNvPr id="15369" name="Text Box 10"/>
          <p:cNvSpPr txBox="1">
            <a:spLocks noChangeArrowheads="1"/>
          </p:cNvSpPr>
          <p:nvPr/>
        </p:nvSpPr>
        <p:spPr bwMode="auto">
          <a:xfrm>
            <a:off x="1873250" y="1546225"/>
            <a:ext cx="9493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00">
                <a:solidFill>
                  <a:srgbClr val="CC0000"/>
                </a:solidFill>
                <a:latin typeface="Arial" panose="020B0604020202020204" pitchFamily="34" charset="0"/>
                <a:ea typeface="黑体" panose="02010609060101010101" pitchFamily="49" charset="-122"/>
              </a:rPr>
              <a:t>阶码</a:t>
            </a:r>
            <a:r>
              <a:rPr lang="en-US" altLang="zh-CN" sz="1800">
                <a:solidFill>
                  <a:srgbClr val="CC0000"/>
                </a:solidFill>
                <a:latin typeface="Arial" panose="020B0604020202020204" pitchFamily="34" charset="0"/>
                <a:ea typeface="黑体" panose="02010609060101010101" pitchFamily="49" charset="-122"/>
              </a:rPr>
              <a:t>E</a:t>
            </a:r>
            <a:endParaRPr lang="en-US" altLang="zh-CN" sz="1800">
              <a:solidFill>
                <a:srgbClr val="CC0000"/>
              </a:solidFill>
              <a:latin typeface="Arial" panose="020B0604020202020204" pitchFamily="34" charset="0"/>
              <a:ea typeface="黑体" panose="02010609060101010101" pitchFamily="49" charset="-122"/>
            </a:endParaRPr>
          </a:p>
        </p:txBody>
      </p:sp>
      <p:sp>
        <p:nvSpPr>
          <p:cNvPr id="15370" name="Text Box 11"/>
          <p:cNvSpPr txBox="1">
            <a:spLocks noChangeArrowheads="1"/>
          </p:cNvSpPr>
          <p:nvPr/>
        </p:nvSpPr>
        <p:spPr bwMode="auto">
          <a:xfrm>
            <a:off x="4175125" y="1550988"/>
            <a:ext cx="10398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00" dirty="0">
                <a:solidFill>
                  <a:schemeClr val="accent2"/>
                </a:solidFill>
                <a:latin typeface="Arial" panose="020B0604020202020204" pitchFamily="34" charset="0"/>
                <a:ea typeface="黑体" panose="02010609060101010101" pitchFamily="49" charset="-122"/>
              </a:rPr>
              <a:t>尾数</a:t>
            </a:r>
            <a:r>
              <a:rPr lang="en-US" altLang="zh-CN" sz="1800" dirty="0">
                <a:solidFill>
                  <a:schemeClr val="accent2"/>
                </a:solidFill>
                <a:latin typeface="Arial" panose="020B0604020202020204" pitchFamily="34" charset="0"/>
                <a:ea typeface="黑体" panose="02010609060101010101" pitchFamily="49" charset="-122"/>
              </a:rPr>
              <a:t>M</a:t>
            </a:r>
            <a:endParaRPr lang="en-US" altLang="zh-CN" sz="1800" dirty="0">
              <a:solidFill>
                <a:schemeClr val="accent2"/>
              </a:solidFill>
              <a:latin typeface="Arial" panose="020B0604020202020204" pitchFamily="34" charset="0"/>
              <a:ea typeface="黑体" panose="02010609060101010101" pitchFamily="49" charset="-122"/>
            </a:endParaRPr>
          </a:p>
        </p:txBody>
      </p:sp>
      <p:sp>
        <p:nvSpPr>
          <p:cNvPr id="17424" name="Rectangle 89"/>
          <p:cNvSpPr>
            <a:spLocks noChangeArrowheads="1"/>
          </p:cNvSpPr>
          <p:nvPr/>
        </p:nvSpPr>
        <p:spPr bwMode="auto">
          <a:xfrm>
            <a:off x="2933700" y="4014788"/>
            <a:ext cx="24192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30000"/>
              </a:spcBef>
              <a:buClr>
                <a:schemeClr val="tx1"/>
              </a:buClr>
              <a:buSzPct val="60000"/>
              <a:buFont typeface="Wingdings" panose="05000000000000000000" pitchFamily="2" charset="2"/>
              <a:buNone/>
            </a:pPr>
            <a:r>
              <a:rPr lang="en-US" altLang="zh-CN" sz="2000" dirty="0">
                <a:solidFill>
                  <a:srgbClr val="FF6600"/>
                </a:solidFill>
                <a:latin typeface="Arial" panose="020B0604020202020204" pitchFamily="34" charset="0"/>
              </a:rPr>
              <a:t>+/-</a:t>
            </a:r>
            <a:r>
              <a:rPr lang="en-US" altLang="zh-CN" sz="2000" dirty="0">
                <a:latin typeface="Arial" panose="020B0604020202020204" pitchFamily="34" charset="0"/>
              </a:rPr>
              <a:t>0.1</a:t>
            </a:r>
            <a:r>
              <a:rPr lang="en-US" altLang="zh-CN" sz="2000" dirty="0">
                <a:solidFill>
                  <a:srgbClr val="063DE9"/>
                </a:solidFill>
                <a:latin typeface="Arial" panose="020B0604020202020204" pitchFamily="34" charset="0"/>
              </a:rPr>
              <a:t>xx…xxx</a:t>
            </a:r>
            <a:r>
              <a:rPr lang="en-US" altLang="zh-CN" sz="2000" dirty="0">
                <a:solidFill>
                  <a:srgbClr val="000000"/>
                </a:solidFill>
                <a:latin typeface="Arial" panose="020B0604020202020204" pitchFamily="34" charset="0"/>
              </a:rPr>
              <a:t> </a:t>
            </a:r>
            <a:r>
              <a:rPr lang="en-US" altLang="zh-CN" dirty="0"/>
              <a:t>×</a:t>
            </a:r>
            <a:r>
              <a:rPr lang="en-US" altLang="zh-CN" sz="2000" dirty="0">
                <a:solidFill>
                  <a:srgbClr val="000000"/>
                </a:solidFill>
                <a:latin typeface="Arial" panose="020B0604020202020204" pitchFamily="34" charset="0"/>
              </a:rPr>
              <a:t> 2</a:t>
            </a:r>
            <a:r>
              <a:rPr lang="en-US" altLang="zh-CN" sz="2000" baseline="30000" dirty="0">
                <a:solidFill>
                  <a:srgbClr val="CC0000"/>
                </a:solidFill>
                <a:latin typeface="Arial" panose="020B0604020202020204" pitchFamily="34" charset="0"/>
              </a:rPr>
              <a:t>E</a:t>
            </a:r>
            <a:endParaRPr lang="en-US" altLang="zh-CN" sz="2000" baseline="30000" dirty="0">
              <a:solidFill>
                <a:srgbClr val="CC0000"/>
              </a:solidFill>
              <a:latin typeface="Arial" panose="020B0604020202020204" pitchFamily="34" charset="0"/>
            </a:endParaRPr>
          </a:p>
        </p:txBody>
      </p:sp>
      <p:sp>
        <p:nvSpPr>
          <p:cNvPr id="2" name="文本框 1"/>
          <p:cNvSpPr txBox="1">
            <a:spLocks noChangeArrowheads="1"/>
          </p:cNvSpPr>
          <p:nvPr/>
        </p:nvSpPr>
        <p:spPr bwMode="auto">
          <a:xfrm>
            <a:off x="654050" y="4008438"/>
            <a:ext cx="2303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000">
                <a:latin typeface="黑体" panose="02010609060101010101" pitchFamily="49" charset="-122"/>
                <a:ea typeface="黑体" panose="02010609060101010101" pitchFamily="49" charset="-122"/>
              </a:rPr>
              <a:t>该浮点数大小为：</a:t>
            </a:r>
            <a:endParaRPr lang="zh-CN" altLang="en-US" sz="2000">
              <a:latin typeface="黑体" panose="02010609060101010101" pitchFamily="49" charset="-122"/>
              <a:ea typeface="黑体" panose="02010609060101010101" pitchFamily="49" charset="-122"/>
            </a:endParaRPr>
          </a:p>
        </p:txBody>
      </p:sp>
      <p:sp>
        <p:nvSpPr>
          <p:cNvPr id="90" name="Text Box 12"/>
          <p:cNvSpPr txBox="1">
            <a:spLocks noChangeArrowheads="1"/>
          </p:cNvSpPr>
          <p:nvPr/>
        </p:nvSpPr>
        <p:spPr bwMode="auto">
          <a:xfrm>
            <a:off x="654049" y="4533900"/>
            <a:ext cx="72886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rgbClr val="3333FF"/>
                </a:solidFill>
                <a:latin typeface="Arial" panose="020B0604020202020204" pitchFamily="34" charset="0"/>
                <a:ea typeface="黑体" panose="02010609060101010101" pitchFamily="49" charset="-122"/>
              </a:rPr>
              <a:t>最大正数：</a:t>
            </a:r>
            <a:r>
              <a:rPr lang="en-US" altLang="zh-CN" sz="2000" dirty="0">
                <a:solidFill>
                  <a:srgbClr val="3333FF"/>
                </a:solidFill>
                <a:latin typeface="Arial" panose="020B0604020202020204" pitchFamily="34" charset="0"/>
                <a:ea typeface="黑体" panose="02010609060101010101" pitchFamily="49" charset="-122"/>
              </a:rPr>
              <a:t>0.</a:t>
            </a:r>
            <a:r>
              <a:rPr lang="en-US" altLang="zh-CN" sz="2000" dirty="0">
                <a:solidFill>
                  <a:srgbClr val="CC0000"/>
                </a:solidFill>
                <a:latin typeface="Arial" panose="020B0604020202020204" pitchFamily="34" charset="0"/>
                <a:ea typeface="黑体" panose="02010609060101010101" pitchFamily="49" charset="-122"/>
              </a:rPr>
              <a:t>1</a:t>
            </a:r>
            <a:r>
              <a:rPr lang="en-US" altLang="zh-CN" sz="2000" dirty="0">
                <a:solidFill>
                  <a:srgbClr val="3333FF"/>
                </a:solidFill>
                <a:latin typeface="Arial" panose="020B0604020202020204" pitchFamily="34" charset="0"/>
                <a:ea typeface="黑体" panose="02010609060101010101" pitchFamily="49" charset="-122"/>
              </a:rPr>
              <a:t>1…1 x 2</a:t>
            </a:r>
            <a:r>
              <a:rPr lang="en-US" altLang="zh-CN" sz="2000" baseline="30000" dirty="0">
                <a:solidFill>
                  <a:srgbClr val="3333FF"/>
                </a:solidFill>
                <a:latin typeface="Arial" panose="020B0604020202020204" pitchFamily="34" charset="0"/>
                <a:ea typeface="黑体" panose="02010609060101010101" pitchFamily="49" charset="-122"/>
              </a:rPr>
              <a:t>11…1 </a:t>
            </a:r>
            <a:r>
              <a:rPr lang="en-US" altLang="zh-CN" sz="2000" dirty="0">
                <a:solidFill>
                  <a:srgbClr val="3333FF"/>
                </a:solidFill>
                <a:latin typeface="Arial" panose="020B0604020202020204" pitchFamily="34" charset="0"/>
                <a:ea typeface="黑体" panose="02010609060101010101" pitchFamily="49" charset="-122"/>
              </a:rPr>
              <a:t> =(1-2</a:t>
            </a:r>
            <a:r>
              <a:rPr lang="en-US" altLang="zh-CN" sz="2000" baseline="30000" dirty="0">
                <a:solidFill>
                  <a:srgbClr val="3333FF"/>
                </a:solidFill>
                <a:latin typeface="Arial" panose="020B0604020202020204" pitchFamily="34" charset="0"/>
                <a:ea typeface="黑体" panose="02010609060101010101" pitchFamily="49" charset="-122"/>
              </a:rPr>
              <a:t>-24</a:t>
            </a:r>
            <a:r>
              <a:rPr lang="en-US" altLang="zh-CN" sz="2000" dirty="0">
                <a:solidFill>
                  <a:srgbClr val="3333FF"/>
                </a:solidFill>
                <a:latin typeface="Arial" panose="020B0604020202020204" pitchFamily="34" charset="0"/>
                <a:ea typeface="黑体" panose="02010609060101010101" pitchFamily="49" charset="-122"/>
              </a:rPr>
              <a:t>) x 2</a:t>
            </a:r>
            <a:r>
              <a:rPr lang="en-US" altLang="zh-CN" sz="2000" baseline="30000" dirty="0">
                <a:solidFill>
                  <a:srgbClr val="3333FF"/>
                </a:solidFill>
                <a:latin typeface="Arial" panose="020B0604020202020204" pitchFamily="34" charset="0"/>
                <a:ea typeface="黑体" panose="02010609060101010101" pitchFamily="49" charset="-122"/>
              </a:rPr>
              <a:t>127 </a:t>
            </a:r>
            <a:r>
              <a:rPr lang="en-US" altLang="zh-CN" sz="2000" dirty="0">
                <a:solidFill>
                  <a:srgbClr val="3333FF"/>
                </a:solidFill>
                <a:latin typeface="Arial" panose="020B0604020202020204" pitchFamily="34" charset="0"/>
                <a:ea typeface="黑体" panose="02010609060101010101" pitchFamily="49" charset="-122"/>
              </a:rPr>
              <a:t> </a:t>
            </a:r>
            <a:r>
              <a:rPr lang="zh-CN" altLang="en-US" sz="2000" dirty="0">
                <a:solidFill>
                  <a:srgbClr val="3333FF"/>
                </a:solidFill>
                <a:latin typeface="Arial" panose="020B0604020202020204" pitchFamily="34" charset="0"/>
                <a:ea typeface="黑体" panose="02010609060101010101" pitchFamily="49" charset="-122"/>
              </a:rPr>
              <a:t>尾数和指数全</a:t>
            </a:r>
            <a:r>
              <a:rPr lang="en-US" altLang="zh-CN" sz="2000" dirty="0">
                <a:solidFill>
                  <a:srgbClr val="3333FF"/>
                </a:solidFill>
                <a:latin typeface="Arial" panose="020B0604020202020204" pitchFamily="34" charset="0"/>
                <a:ea typeface="黑体" panose="02010609060101010101" pitchFamily="49" charset="-122"/>
              </a:rPr>
              <a:t>1</a:t>
            </a:r>
            <a:r>
              <a:rPr lang="en-US" altLang="zh-CN" sz="2000" baseline="30000" dirty="0">
                <a:solidFill>
                  <a:srgbClr val="3333FF"/>
                </a:solidFill>
                <a:latin typeface="Arial" panose="020B0604020202020204" pitchFamily="34" charset="0"/>
                <a:ea typeface="黑体" panose="02010609060101010101" pitchFamily="49" charset="-122"/>
              </a:rPr>
              <a:t> </a:t>
            </a:r>
            <a:r>
              <a:rPr lang="en-US" altLang="zh-CN" sz="2000" dirty="0">
                <a:solidFill>
                  <a:srgbClr val="3333FF"/>
                </a:solidFill>
              </a:rPr>
              <a:t> </a:t>
            </a:r>
            <a:endParaRPr lang="zh-CN" altLang="en-US" sz="2000" dirty="0">
              <a:solidFill>
                <a:srgbClr val="3333FF"/>
              </a:solidFill>
            </a:endParaRPr>
          </a:p>
        </p:txBody>
      </p:sp>
      <p:sp>
        <p:nvSpPr>
          <p:cNvPr id="91" name="Text Box 13"/>
          <p:cNvSpPr txBox="1">
            <a:spLocks noChangeArrowheads="1"/>
          </p:cNvSpPr>
          <p:nvPr/>
        </p:nvSpPr>
        <p:spPr bwMode="auto">
          <a:xfrm>
            <a:off x="654050" y="5022850"/>
            <a:ext cx="7853456"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rgbClr val="3333FF"/>
                </a:solidFill>
                <a:latin typeface="Arial" panose="020B0604020202020204" pitchFamily="34" charset="0"/>
                <a:ea typeface="黑体" panose="02010609060101010101" pitchFamily="49" charset="-122"/>
              </a:rPr>
              <a:t>最小正数：</a:t>
            </a:r>
            <a:r>
              <a:rPr lang="en-US" altLang="zh-CN" sz="2000" dirty="0">
                <a:solidFill>
                  <a:srgbClr val="3333FF"/>
                </a:solidFill>
                <a:latin typeface="Arial" panose="020B0604020202020204" pitchFamily="34" charset="0"/>
                <a:ea typeface="黑体" panose="02010609060101010101" pitchFamily="49" charset="-122"/>
              </a:rPr>
              <a:t>0.</a:t>
            </a:r>
            <a:r>
              <a:rPr lang="en-US" altLang="zh-CN" sz="2000" dirty="0">
                <a:solidFill>
                  <a:srgbClr val="CC0000"/>
                </a:solidFill>
                <a:latin typeface="Arial" panose="020B0604020202020204" pitchFamily="34" charset="0"/>
                <a:ea typeface="黑体" panose="02010609060101010101" pitchFamily="49" charset="-122"/>
              </a:rPr>
              <a:t>1</a:t>
            </a:r>
            <a:r>
              <a:rPr lang="en-US" altLang="zh-CN" sz="2000" dirty="0">
                <a:solidFill>
                  <a:srgbClr val="3333FF"/>
                </a:solidFill>
                <a:latin typeface="Arial" panose="020B0604020202020204" pitchFamily="34" charset="0"/>
                <a:ea typeface="黑体" panose="02010609060101010101" pitchFamily="49" charset="-122"/>
              </a:rPr>
              <a:t>0…0 x 2</a:t>
            </a:r>
            <a:r>
              <a:rPr lang="en-US" altLang="zh-CN" sz="2000" baseline="30000" dirty="0">
                <a:solidFill>
                  <a:srgbClr val="3333FF"/>
                </a:solidFill>
                <a:latin typeface="Arial" panose="020B0604020202020204" pitchFamily="34" charset="0"/>
                <a:ea typeface="黑体" panose="02010609060101010101" pitchFamily="49" charset="-122"/>
              </a:rPr>
              <a:t>00…0 </a:t>
            </a:r>
            <a:r>
              <a:rPr lang="en-US" altLang="zh-CN" sz="2000" dirty="0">
                <a:solidFill>
                  <a:srgbClr val="3333FF"/>
                </a:solidFill>
                <a:latin typeface="Arial" panose="020B0604020202020204" pitchFamily="34" charset="0"/>
                <a:ea typeface="黑体" panose="02010609060101010101" pitchFamily="49" charset="-122"/>
              </a:rPr>
              <a:t> =(1/2) x 2</a:t>
            </a:r>
            <a:r>
              <a:rPr lang="en-US" altLang="zh-CN" sz="2000" baseline="30000" dirty="0">
                <a:solidFill>
                  <a:srgbClr val="3333FF"/>
                </a:solidFill>
                <a:latin typeface="Arial" panose="020B0604020202020204" pitchFamily="34" charset="0"/>
                <a:ea typeface="黑体" panose="02010609060101010101" pitchFamily="49" charset="-122"/>
              </a:rPr>
              <a:t>-128 </a:t>
            </a:r>
            <a:r>
              <a:rPr lang="en-US" altLang="zh-CN" sz="2000" dirty="0"/>
              <a:t>=</a:t>
            </a:r>
            <a:r>
              <a:rPr lang="en-US" altLang="zh-CN" sz="2000" dirty="0">
                <a:solidFill>
                  <a:srgbClr val="3333FF"/>
                </a:solidFill>
                <a:latin typeface="Arial" panose="020B0604020202020204" pitchFamily="34" charset="0"/>
                <a:ea typeface="黑体" panose="02010609060101010101" pitchFamily="49" charset="-122"/>
              </a:rPr>
              <a:t> 2</a:t>
            </a:r>
            <a:r>
              <a:rPr lang="en-US" altLang="zh-CN" sz="2000" baseline="30000" dirty="0">
                <a:solidFill>
                  <a:srgbClr val="3333FF"/>
                </a:solidFill>
                <a:latin typeface="Arial" panose="020B0604020202020204" pitchFamily="34" charset="0"/>
                <a:ea typeface="黑体" panose="02010609060101010101" pitchFamily="49" charset="-122"/>
              </a:rPr>
              <a:t>-129</a:t>
            </a:r>
            <a:r>
              <a:rPr lang="zh-CN" altLang="en-US" sz="2000" dirty="0">
                <a:solidFill>
                  <a:schemeClr val="accent2"/>
                </a:solidFill>
              </a:rPr>
              <a:t>尾数和指数全</a:t>
            </a:r>
            <a:r>
              <a:rPr lang="en-US" altLang="zh-CN" sz="2000" dirty="0">
                <a:solidFill>
                  <a:schemeClr val="accent2"/>
                </a:solidFill>
              </a:rPr>
              <a:t>0</a:t>
            </a:r>
            <a:endParaRPr lang="zh-CN" altLang="en-US" sz="2000" dirty="0">
              <a:solidFill>
                <a:schemeClr val="accent2"/>
              </a:solidFill>
            </a:endParaRPr>
          </a:p>
        </p:txBody>
      </p:sp>
      <p:sp>
        <p:nvSpPr>
          <p:cNvPr id="92" name="Text Box 14"/>
          <p:cNvSpPr txBox="1">
            <a:spLocks noChangeArrowheads="1"/>
          </p:cNvSpPr>
          <p:nvPr/>
        </p:nvSpPr>
        <p:spPr bwMode="auto">
          <a:xfrm>
            <a:off x="654049" y="5741664"/>
            <a:ext cx="7561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rgbClr val="FF0066"/>
                </a:solidFill>
                <a:ea typeface="黑体" panose="02010609060101010101" pitchFamily="49" charset="-122"/>
              </a:rPr>
              <a:t>因为原码是对称的，所以其表示范围关于原点对称。</a:t>
            </a:r>
            <a:endParaRPr lang="zh-CN" altLang="en-US" sz="2000" dirty="0">
              <a:solidFill>
                <a:srgbClr val="FF0066"/>
              </a:solidFill>
              <a:ea typeface="黑体" panose="02010609060101010101" pitchFamily="49" charset="-122"/>
            </a:endParaRPr>
          </a:p>
        </p:txBody>
      </p:sp>
      <p:sp>
        <p:nvSpPr>
          <p:cNvPr id="3" name="灯片编号占位符 2"/>
          <p:cNvSpPr>
            <a:spLocks noGrp="1"/>
          </p:cNvSpPr>
          <p:nvPr>
            <p:ph type="sldNum" sz="quarter" idx="4"/>
          </p:nvPr>
        </p:nvSpPr>
        <p:spPr/>
        <p:txBody>
          <a:bodyPr/>
          <a:lstStyle/>
          <a:p>
            <a:fld id="{EDCD20F5-771F-4428-9712-BA27E008D629}" type="slidenum">
              <a:rPr lang="zh-CN" altLang="en-US" smtClean="0"/>
            </a:fld>
            <a:endParaRPr lang="zh-CN" altLang="en-US" dirty="0"/>
          </a:p>
        </p:txBody>
      </p:sp>
      <p:sp>
        <p:nvSpPr>
          <p:cNvPr id="17" name="文本框 16"/>
          <p:cNvSpPr txBox="1"/>
          <p:nvPr/>
        </p:nvSpPr>
        <p:spPr>
          <a:xfrm>
            <a:off x="5472908" y="3854520"/>
            <a:ext cx="3667539" cy="707886"/>
          </a:xfrm>
          <a:prstGeom prst="rect">
            <a:avLst/>
          </a:prstGeom>
          <a:noFill/>
        </p:spPr>
        <p:txBody>
          <a:bodyPr wrap="square" rtlCol="0">
            <a:spAutoFit/>
          </a:bodyPr>
          <a:lstStyle/>
          <a:p>
            <a:r>
              <a:rPr lang="zh-CN" altLang="en-US" sz="2000" dirty="0">
                <a:solidFill>
                  <a:srgbClr val="FF0000"/>
                </a:solidFill>
              </a:rPr>
              <a:t>注意：这只是一种表示例子，不是标准。</a:t>
            </a:r>
            <a:endParaRPr lang="zh-CN" altLang="en-US"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wipe(down)">
                                      <p:cBhvr>
                                        <p:cTn id="7" dur="500"/>
                                        <p:tgtEl>
                                          <p:spTgt spid="17411">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7411">
                                            <p:txEl>
                                              <p:pRg st="1" end="1"/>
                                            </p:txEl>
                                          </p:spTgt>
                                        </p:tgtEl>
                                        <p:attrNameLst>
                                          <p:attrName>style.visibility</p:attrName>
                                        </p:attrNameLst>
                                      </p:cBhvr>
                                      <p:to>
                                        <p:strVal val="visible"/>
                                      </p:to>
                                    </p:set>
                                    <p:animEffect transition="in" filter="wipe(down)">
                                      <p:cBhvr>
                                        <p:cTn id="10" dur="500"/>
                                        <p:tgtEl>
                                          <p:spTgt spid="17411">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5365"/>
                                        </p:tgtEl>
                                        <p:attrNameLst>
                                          <p:attrName>style.visibility</p:attrName>
                                        </p:attrNameLst>
                                      </p:cBhvr>
                                      <p:to>
                                        <p:strVal val="visible"/>
                                      </p:to>
                                    </p:set>
                                    <p:animEffect transition="in" filter="wipe(down)">
                                      <p:cBhvr>
                                        <p:cTn id="13" dur="500"/>
                                        <p:tgtEl>
                                          <p:spTgt spid="1536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5366"/>
                                        </p:tgtEl>
                                        <p:attrNameLst>
                                          <p:attrName>style.visibility</p:attrName>
                                        </p:attrNameLst>
                                      </p:cBhvr>
                                      <p:to>
                                        <p:strVal val="visible"/>
                                      </p:to>
                                    </p:set>
                                    <p:animEffect transition="in" filter="wipe(down)">
                                      <p:cBhvr>
                                        <p:cTn id="16" dur="500"/>
                                        <p:tgtEl>
                                          <p:spTgt spid="1536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5367"/>
                                        </p:tgtEl>
                                        <p:attrNameLst>
                                          <p:attrName>style.visibility</p:attrName>
                                        </p:attrNameLst>
                                      </p:cBhvr>
                                      <p:to>
                                        <p:strVal val="visible"/>
                                      </p:to>
                                    </p:set>
                                    <p:animEffect transition="in" filter="wipe(down)">
                                      <p:cBhvr>
                                        <p:cTn id="19" dur="500"/>
                                        <p:tgtEl>
                                          <p:spTgt spid="15367"/>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5368"/>
                                        </p:tgtEl>
                                        <p:attrNameLst>
                                          <p:attrName>style.visibility</p:attrName>
                                        </p:attrNameLst>
                                      </p:cBhvr>
                                      <p:to>
                                        <p:strVal val="visible"/>
                                      </p:to>
                                    </p:set>
                                    <p:animEffect transition="in" filter="wipe(down)">
                                      <p:cBhvr>
                                        <p:cTn id="22" dur="500"/>
                                        <p:tgtEl>
                                          <p:spTgt spid="1536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5369"/>
                                        </p:tgtEl>
                                        <p:attrNameLst>
                                          <p:attrName>style.visibility</p:attrName>
                                        </p:attrNameLst>
                                      </p:cBhvr>
                                      <p:to>
                                        <p:strVal val="visible"/>
                                      </p:to>
                                    </p:set>
                                    <p:animEffect transition="in" filter="wipe(down)">
                                      <p:cBhvr>
                                        <p:cTn id="25" dur="500"/>
                                        <p:tgtEl>
                                          <p:spTgt spid="15369"/>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5370"/>
                                        </p:tgtEl>
                                        <p:attrNameLst>
                                          <p:attrName>style.visibility</p:attrName>
                                        </p:attrNameLst>
                                      </p:cBhvr>
                                      <p:to>
                                        <p:strVal val="visible"/>
                                      </p:to>
                                    </p:set>
                                    <p:animEffect transition="in" filter="wipe(down)">
                                      <p:cBhvr>
                                        <p:cTn id="28" dur="500"/>
                                        <p:tgtEl>
                                          <p:spTgt spid="1537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7411">
                                            <p:txEl>
                                              <p:pRg st="3" end="3"/>
                                            </p:txEl>
                                          </p:spTgt>
                                        </p:tgtEl>
                                        <p:attrNameLst>
                                          <p:attrName>style.visibility</p:attrName>
                                        </p:attrNameLst>
                                      </p:cBhvr>
                                      <p:to>
                                        <p:strVal val="visible"/>
                                      </p:to>
                                    </p:set>
                                    <p:animEffect transition="in" filter="wipe(down)">
                                      <p:cBhvr>
                                        <p:cTn id="33" dur="500"/>
                                        <p:tgtEl>
                                          <p:spTgt spid="17411">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7411">
                                            <p:txEl>
                                              <p:pRg st="4" end="4"/>
                                            </p:txEl>
                                          </p:spTgt>
                                        </p:tgtEl>
                                        <p:attrNameLst>
                                          <p:attrName>style.visibility</p:attrName>
                                        </p:attrNameLst>
                                      </p:cBhvr>
                                      <p:to>
                                        <p:strVal val="visible"/>
                                      </p:to>
                                    </p:set>
                                    <p:animEffect transition="in" filter="wipe(down)">
                                      <p:cBhvr>
                                        <p:cTn id="38" dur="500"/>
                                        <p:tgtEl>
                                          <p:spTgt spid="17411">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7411">
                                            <p:txEl>
                                              <p:pRg st="5" end="5"/>
                                            </p:txEl>
                                          </p:spTgt>
                                        </p:tgtEl>
                                        <p:attrNameLst>
                                          <p:attrName>style.visibility</p:attrName>
                                        </p:attrNameLst>
                                      </p:cBhvr>
                                      <p:to>
                                        <p:strVal val="visible"/>
                                      </p:to>
                                    </p:set>
                                    <p:animEffect transition="in" filter="wipe(down)">
                                      <p:cBhvr>
                                        <p:cTn id="43" dur="500"/>
                                        <p:tgtEl>
                                          <p:spTgt spid="17411">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17411">
                                            <p:txEl>
                                              <p:pRg st="6" end="6"/>
                                            </p:txEl>
                                          </p:spTgt>
                                        </p:tgtEl>
                                        <p:attrNameLst>
                                          <p:attrName>style.visibility</p:attrName>
                                        </p:attrNameLst>
                                      </p:cBhvr>
                                      <p:to>
                                        <p:strVal val="visible"/>
                                      </p:to>
                                    </p:set>
                                    <p:animEffect transition="in" filter="wipe(down)">
                                      <p:cBhvr>
                                        <p:cTn id="48" dur="500"/>
                                        <p:tgtEl>
                                          <p:spTgt spid="17411">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down)">
                                      <p:cBhvr>
                                        <p:cTn id="53" dur="5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2"/>
                                        </p:tgtEl>
                                        <p:attrNameLst>
                                          <p:attrName>style.visibility</p:attrName>
                                        </p:attrNameLst>
                                      </p:cBhvr>
                                      <p:to>
                                        <p:strVal val="visible"/>
                                      </p:to>
                                    </p:set>
                                    <p:animEffect transition="in" filter="wipe(down)">
                                      <p:cBhvr>
                                        <p:cTn id="58" dur="500"/>
                                        <p:tgtEl>
                                          <p:spTgt spid="2"/>
                                        </p:tgtEl>
                                      </p:cBhvr>
                                    </p:animEffect>
                                  </p:childTnLst>
                                </p:cTn>
                              </p:par>
                            </p:childTnLst>
                          </p:cTn>
                        </p:par>
                        <p:par>
                          <p:cTn id="59" fill="hold">
                            <p:stCondLst>
                              <p:cond delay="500"/>
                            </p:stCondLst>
                            <p:childTnLst>
                              <p:par>
                                <p:cTn id="60" presetID="22" presetClass="entr" presetSubtype="4" fill="hold" grpId="0" nodeType="afterEffect">
                                  <p:stCondLst>
                                    <p:cond delay="0"/>
                                  </p:stCondLst>
                                  <p:childTnLst>
                                    <p:set>
                                      <p:cBhvr>
                                        <p:cTn id="61" dur="1" fill="hold">
                                          <p:stCondLst>
                                            <p:cond delay="0"/>
                                          </p:stCondLst>
                                        </p:cTn>
                                        <p:tgtEl>
                                          <p:spTgt spid="17424"/>
                                        </p:tgtEl>
                                        <p:attrNameLst>
                                          <p:attrName>style.visibility</p:attrName>
                                        </p:attrNameLst>
                                      </p:cBhvr>
                                      <p:to>
                                        <p:strVal val="visible"/>
                                      </p:to>
                                    </p:set>
                                    <p:animEffect transition="in" filter="wipe(down)">
                                      <p:cBhvr>
                                        <p:cTn id="62" dur="500"/>
                                        <p:tgtEl>
                                          <p:spTgt spid="17424"/>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90"/>
                                        </p:tgtEl>
                                        <p:attrNameLst>
                                          <p:attrName>style.visibility</p:attrName>
                                        </p:attrNameLst>
                                      </p:cBhvr>
                                      <p:to>
                                        <p:strVal val="visible"/>
                                      </p:to>
                                    </p:set>
                                    <p:animEffect transition="in" filter="blinds(horizontal)">
                                      <p:cBhvr>
                                        <p:cTn id="67" dur="500"/>
                                        <p:tgtEl>
                                          <p:spTgt spid="90"/>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91"/>
                                        </p:tgtEl>
                                        <p:attrNameLst>
                                          <p:attrName>style.visibility</p:attrName>
                                        </p:attrNameLst>
                                      </p:cBhvr>
                                      <p:to>
                                        <p:strVal val="visible"/>
                                      </p:to>
                                    </p:set>
                                    <p:animEffect transition="in" filter="blinds(horizontal)">
                                      <p:cBhvr>
                                        <p:cTn id="72" dur="500"/>
                                        <p:tgtEl>
                                          <p:spTgt spid="91"/>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92"/>
                                        </p:tgtEl>
                                        <p:attrNameLst>
                                          <p:attrName>style.visibility</p:attrName>
                                        </p:attrNameLst>
                                      </p:cBhvr>
                                      <p:to>
                                        <p:strVal val="visible"/>
                                      </p:to>
                                    </p:set>
                                    <p:animEffect transition="in" filter="blinds(horizontal)">
                                      <p:cBhvr>
                                        <p:cTn id="77"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nimBg="1"/>
      <p:bldP spid="15366" grpId="0" animBg="1"/>
      <p:bldP spid="15367" grpId="0" animBg="1"/>
      <p:bldP spid="15368" grpId="0"/>
      <p:bldP spid="15369" grpId="0"/>
      <p:bldP spid="15370" grpId="0"/>
      <p:bldP spid="17424" grpId="0"/>
      <p:bldP spid="2" grpId="0"/>
      <p:bldP spid="90" grpId="0"/>
      <p:bldP spid="91" grpId="0"/>
      <p:bldP spid="92"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5"/>
          <p:cNvSpPr txBox="1">
            <a:spLocks noChangeArrowheads="1"/>
          </p:cNvSpPr>
          <p:nvPr/>
        </p:nvSpPr>
        <p:spPr bwMode="auto">
          <a:xfrm>
            <a:off x="252234" y="3200470"/>
            <a:ext cx="862839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ts val="600"/>
              </a:spcBef>
            </a:pPr>
            <a:r>
              <a:rPr lang="zh-CN" altLang="en-US" sz="2400" dirty="0">
                <a:solidFill>
                  <a:srgbClr val="CC0000"/>
                </a:solidFill>
                <a:latin typeface="黑体" panose="02010609060101010101" pitchFamily="49" charset="-122"/>
                <a:ea typeface="黑体" panose="02010609060101010101" pitchFamily="49" charset="-122"/>
              </a:rPr>
              <a:t>可以看出：</a:t>
            </a:r>
            <a:r>
              <a:rPr lang="zh-CN" altLang="en-US" sz="2400" dirty="0">
                <a:solidFill>
                  <a:schemeClr val="accent2"/>
                </a:solidFill>
                <a:latin typeface="黑体" panose="02010609060101010101" pitchFamily="49" charset="-122"/>
                <a:ea typeface="黑体" panose="02010609060101010101" pitchFamily="49" charset="-122"/>
              </a:rPr>
              <a:t>浮点数表示范围比相同位数的定点数大，而表示的数的个数相同，因此相邻数之间就较稀疏，且不均匀。</a:t>
            </a:r>
            <a:endParaRPr lang="zh-CN" altLang="en-US" sz="2400" dirty="0">
              <a:solidFill>
                <a:schemeClr val="accent2"/>
              </a:solidFill>
              <a:latin typeface="黑体" panose="02010609060101010101" pitchFamily="49" charset="-122"/>
              <a:ea typeface="黑体" panose="02010609060101010101" pitchFamily="49" charset="-122"/>
            </a:endParaRPr>
          </a:p>
        </p:txBody>
      </p:sp>
      <p:grpSp>
        <p:nvGrpSpPr>
          <p:cNvPr id="16387" name="Group 17"/>
          <p:cNvGrpSpPr>
            <a:grpSpLocks noChangeAspect="1"/>
          </p:cNvGrpSpPr>
          <p:nvPr/>
        </p:nvGrpSpPr>
        <p:grpSpPr bwMode="auto">
          <a:xfrm>
            <a:off x="176213" y="1016000"/>
            <a:ext cx="8967787" cy="1757363"/>
            <a:chOff x="111" y="2538"/>
            <a:chExt cx="5482" cy="1161"/>
          </a:xfrm>
        </p:grpSpPr>
        <p:sp>
          <p:nvSpPr>
            <p:cNvPr id="16388" name="AutoShape 16"/>
            <p:cNvSpPr>
              <a:spLocks noChangeAspect="1" noChangeArrowheads="1" noTextEdit="1"/>
            </p:cNvSpPr>
            <p:nvPr/>
          </p:nvSpPr>
          <p:spPr bwMode="auto">
            <a:xfrm>
              <a:off x="112" y="2538"/>
              <a:ext cx="5474" cy="1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389" name="Rectangle 18"/>
            <p:cNvSpPr>
              <a:spLocks noChangeArrowheads="1"/>
            </p:cNvSpPr>
            <p:nvPr/>
          </p:nvSpPr>
          <p:spPr bwMode="auto">
            <a:xfrm>
              <a:off x="111" y="2542"/>
              <a:ext cx="37"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900" b="0">
                  <a:solidFill>
                    <a:srgbClr val="000000"/>
                  </a:solidFill>
                </a:rPr>
                <a:t> </a:t>
              </a:r>
              <a:endParaRPr lang="zh-CN" altLang="en-US"/>
            </a:p>
          </p:txBody>
        </p:sp>
        <p:sp>
          <p:nvSpPr>
            <p:cNvPr id="16390" name="Rectangle 19"/>
            <p:cNvSpPr>
              <a:spLocks noChangeArrowheads="1"/>
            </p:cNvSpPr>
            <p:nvPr/>
          </p:nvSpPr>
          <p:spPr bwMode="auto">
            <a:xfrm>
              <a:off x="2743" y="3054"/>
              <a:ext cx="39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a:solidFill>
                    <a:srgbClr val="000000"/>
                  </a:solidFill>
                  <a:latin typeface="黑体" panose="02010609060101010101" pitchFamily="49" charset="-122"/>
                  <a:ea typeface="黑体" panose="02010609060101010101" pitchFamily="49" charset="-122"/>
                </a:rPr>
                <a:t>正下溢</a:t>
              </a:r>
              <a:endParaRPr lang="zh-CN" altLang="en-US">
                <a:latin typeface="黑体" panose="02010609060101010101" pitchFamily="49" charset="-122"/>
                <a:ea typeface="黑体" panose="02010609060101010101" pitchFamily="49" charset="-122"/>
              </a:endParaRPr>
            </a:p>
          </p:txBody>
        </p:sp>
        <p:sp>
          <p:nvSpPr>
            <p:cNvPr id="16391" name="Rectangle 20"/>
            <p:cNvSpPr>
              <a:spLocks noChangeArrowheads="1"/>
            </p:cNvSpPr>
            <p:nvPr/>
          </p:nvSpPr>
          <p:spPr bwMode="auto">
            <a:xfrm>
              <a:off x="3111" y="3050"/>
              <a:ext cx="3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a:solidFill>
                    <a:srgbClr val="000000"/>
                  </a:solidFill>
                </a:rPr>
                <a:t> </a:t>
              </a:r>
              <a:endParaRPr lang="zh-CN" altLang="en-US"/>
            </a:p>
          </p:txBody>
        </p:sp>
        <p:sp>
          <p:nvSpPr>
            <p:cNvPr id="16392" name="Rectangle 21"/>
            <p:cNvSpPr>
              <a:spLocks noChangeArrowheads="1"/>
            </p:cNvSpPr>
            <p:nvPr/>
          </p:nvSpPr>
          <p:spPr bwMode="auto">
            <a:xfrm>
              <a:off x="2236" y="3044"/>
              <a:ext cx="396"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a:solidFill>
                    <a:srgbClr val="000000"/>
                  </a:solidFill>
                  <a:latin typeface="黑体" panose="02010609060101010101" pitchFamily="49" charset="-122"/>
                  <a:ea typeface="黑体" panose="02010609060101010101" pitchFamily="49" charset="-122"/>
                </a:rPr>
                <a:t>负下溢</a:t>
              </a:r>
              <a:endParaRPr lang="zh-CN" altLang="en-US">
                <a:latin typeface="黑体" panose="02010609060101010101" pitchFamily="49" charset="-122"/>
                <a:ea typeface="黑体" panose="02010609060101010101" pitchFamily="49" charset="-122"/>
              </a:endParaRPr>
            </a:p>
          </p:txBody>
        </p:sp>
        <p:sp>
          <p:nvSpPr>
            <p:cNvPr id="16393" name="Rectangle 22"/>
            <p:cNvSpPr>
              <a:spLocks noChangeArrowheads="1"/>
            </p:cNvSpPr>
            <p:nvPr/>
          </p:nvSpPr>
          <p:spPr bwMode="auto">
            <a:xfrm>
              <a:off x="2604" y="3040"/>
              <a:ext cx="3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a:solidFill>
                    <a:srgbClr val="000000"/>
                  </a:solidFill>
                </a:rPr>
                <a:t> </a:t>
              </a:r>
              <a:endParaRPr lang="zh-CN" altLang="en-US"/>
            </a:p>
          </p:txBody>
        </p:sp>
        <p:sp>
          <p:nvSpPr>
            <p:cNvPr id="16394" name="Rectangle 23"/>
            <p:cNvSpPr>
              <a:spLocks noChangeArrowheads="1"/>
            </p:cNvSpPr>
            <p:nvPr/>
          </p:nvSpPr>
          <p:spPr bwMode="auto">
            <a:xfrm>
              <a:off x="338" y="3324"/>
              <a:ext cx="1041"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395" name="Rectangle 24"/>
            <p:cNvSpPr>
              <a:spLocks noChangeArrowheads="1"/>
            </p:cNvSpPr>
            <p:nvPr/>
          </p:nvSpPr>
          <p:spPr bwMode="auto">
            <a:xfrm>
              <a:off x="436" y="3383"/>
              <a:ext cx="5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900" b="0">
                  <a:solidFill>
                    <a:srgbClr val="000000"/>
                  </a:solidFill>
                </a:rPr>
                <a:t>-</a:t>
              </a:r>
              <a:endParaRPr lang="en-US" altLang="zh-CN"/>
            </a:p>
          </p:txBody>
        </p:sp>
        <p:sp>
          <p:nvSpPr>
            <p:cNvPr id="16396" name="Rectangle 25"/>
            <p:cNvSpPr>
              <a:spLocks noChangeArrowheads="1"/>
            </p:cNvSpPr>
            <p:nvPr/>
          </p:nvSpPr>
          <p:spPr bwMode="auto">
            <a:xfrm>
              <a:off x="484" y="3383"/>
              <a:ext cx="16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900" b="0">
                  <a:solidFill>
                    <a:srgbClr val="000000"/>
                  </a:solidFill>
                </a:rPr>
                <a:t> </a:t>
              </a:r>
              <a:r>
                <a:rPr lang="en-US" altLang="zh-CN" sz="1900" b="0">
                  <a:solidFill>
                    <a:srgbClr val="000000"/>
                  </a:solidFill>
                </a:rPr>
                <a:t>(1</a:t>
              </a:r>
              <a:endParaRPr lang="en-US" altLang="zh-CN"/>
            </a:p>
          </p:txBody>
        </p:sp>
        <p:sp>
          <p:nvSpPr>
            <p:cNvPr id="16397" name="Rectangle 26"/>
            <p:cNvSpPr>
              <a:spLocks noChangeArrowheads="1"/>
            </p:cNvSpPr>
            <p:nvPr/>
          </p:nvSpPr>
          <p:spPr bwMode="auto">
            <a:xfrm>
              <a:off x="639" y="3383"/>
              <a:ext cx="4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900" b="0">
                  <a:solidFill>
                    <a:srgbClr val="000000"/>
                  </a:solidFill>
                </a:rPr>
                <a:t>-</a:t>
              </a:r>
              <a:endParaRPr lang="en-US" altLang="zh-CN"/>
            </a:p>
          </p:txBody>
        </p:sp>
        <p:sp>
          <p:nvSpPr>
            <p:cNvPr id="16398" name="Rectangle 27"/>
            <p:cNvSpPr>
              <a:spLocks noChangeArrowheads="1"/>
            </p:cNvSpPr>
            <p:nvPr/>
          </p:nvSpPr>
          <p:spPr bwMode="auto">
            <a:xfrm>
              <a:off x="687" y="3383"/>
              <a:ext cx="7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900" b="0">
                  <a:solidFill>
                    <a:srgbClr val="000000"/>
                  </a:solidFill>
                </a:rPr>
                <a:t>2</a:t>
              </a:r>
              <a:endParaRPr lang="en-US" altLang="zh-CN"/>
            </a:p>
          </p:txBody>
        </p:sp>
        <p:sp>
          <p:nvSpPr>
            <p:cNvPr id="16399" name="Rectangle 28"/>
            <p:cNvSpPr>
              <a:spLocks noChangeArrowheads="1"/>
            </p:cNvSpPr>
            <p:nvPr/>
          </p:nvSpPr>
          <p:spPr bwMode="auto">
            <a:xfrm>
              <a:off x="758" y="3355"/>
              <a:ext cx="34"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300" b="0">
                  <a:solidFill>
                    <a:srgbClr val="000000"/>
                  </a:solidFill>
                </a:rPr>
                <a:t>-</a:t>
              </a:r>
              <a:endParaRPr lang="en-US" altLang="zh-CN"/>
            </a:p>
          </p:txBody>
        </p:sp>
        <p:sp>
          <p:nvSpPr>
            <p:cNvPr id="16400" name="Rectangle 29"/>
            <p:cNvSpPr>
              <a:spLocks noChangeArrowheads="1"/>
            </p:cNvSpPr>
            <p:nvPr/>
          </p:nvSpPr>
          <p:spPr bwMode="auto">
            <a:xfrm>
              <a:off x="790" y="3355"/>
              <a:ext cx="51"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300">
                  <a:solidFill>
                    <a:srgbClr val="000000"/>
                  </a:solidFill>
                </a:rPr>
                <a:t>2</a:t>
              </a:r>
              <a:endParaRPr lang="en-US" altLang="zh-CN"/>
            </a:p>
          </p:txBody>
        </p:sp>
        <p:sp>
          <p:nvSpPr>
            <p:cNvPr id="16401" name="Rectangle 30"/>
            <p:cNvSpPr>
              <a:spLocks noChangeArrowheads="1"/>
            </p:cNvSpPr>
            <p:nvPr/>
          </p:nvSpPr>
          <p:spPr bwMode="auto">
            <a:xfrm>
              <a:off x="838" y="3355"/>
              <a:ext cx="50"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300">
                  <a:solidFill>
                    <a:srgbClr val="000000"/>
                  </a:solidFill>
                </a:rPr>
                <a:t>4</a:t>
              </a:r>
              <a:endParaRPr lang="en-US" altLang="zh-CN"/>
            </a:p>
          </p:txBody>
        </p:sp>
        <p:sp>
          <p:nvSpPr>
            <p:cNvPr id="16402" name="Rectangle 31"/>
            <p:cNvSpPr>
              <a:spLocks noChangeArrowheads="1"/>
            </p:cNvSpPr>
            <p:nvPr/>
          </p:nvSpPr>
          <p:spPr bwMode="auto">
            <a:xfrm>
              <a:off x="886" y="3383"/>
              <a:ext cx="5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900" b="0">
                  <a:solidFill>
                    <a:srgbClr val="000000"/>
                  </a:solidFill>
                </a:rPr>
                <a:t>)</a:t>
              </a:r>
              <a:endParaRPr lang="en-US" altLang="zh-CN"/>
            </a:p>
          </p:txBody>
        </p:sp>
        <p:sp>
          <p:nvSpPr>
            <p:cNvPr id="16403" name="Rectangle 32"/>
            <p:cNvSpPr>
              <a:spLocks noChangeArrowheads="1"/>
            </p:cNvSpPr>
            <p:nvPr/>
          </p:nvSpPr>
          <p:spPr bwMode="auto">
            <a:xfrm>
              <a:off x="933" y="3383"/>
              <a:ext cx="37"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900" b="0">
                  <a:solidFill>
                    <a:srgbClr val="000000"/>
                  </a:solidFill>
                </a:rPr>
                <a:t> </a:t>
              </a:r>
              <a:endParaRPr lang="zh-CN" altLang="en-US"/>
            </a:p>
          </p:txBody>
        </p:sp>
        <p:sp>
          <p:nvSpPr>
            <p:cNvPr id="16404" name="Rectangle 33"/>
            <p:cNvSpPr>
              <a:spLocks noChangeArrowheads="1"/>
            </p:cNvSpPr>
            <p:nvPr/>
          </p:nvSpPr>
          <p:spPr bwMode="auto">
            <a:xfrm>
              <a:off x="969" y="3383"/>
              <a:ext cx="109"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400" b="0">
                  <a:solidFill>
                    <a:srgbClr val="000000"/>
                  </a:solidFill>
                </a:rPr>
                <a:t>×</a:t>
              </a:r>
              <a:endParaRPr lang="en-US" altLang="zh-CN" sz="1400"/>
            </a:p>
          </p:txBody>
        </p:sp>
        <p:sp>
          <p:nvSpPr>
            <p:cNvPr id="16405" name="Rectangle 34"/>
            <p:cNvSpPr>
              <a:spLocks noChangeArrowheads="1"/>
            </p:cNvSpPr>
            <p:nvPr/>
          </p:nvSpPr>
          <p:spPr bwMode="auto">
            <a:xfrm>
              <a:off x="1049" y="3383"/>
              <a:ext cx="7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900">
                  <a:solidFill>
                    <a:srgbClr val="000000"/>
                  </a:solidFill>
                </a:rPr>
                <a:t>2</a:t>
              </a:r>
              <a:endParaRPr lang="en-US" altLang="zh-CN"/>
            </a:p>
          </p:txBody>
        </p:sp>
        <p:sp>
          <p:nvSpPr>
            <p:cNvPr id="16406" name="Rectangle 35"/>
            <p:cNvSpPr>
              <a:spLocks noChangeArrowheads="1"/>
            </p:cNvSpPr>
            <p:nvPr/>
          </p:nvSpPr>
          <p:spPr bwMode="auto">
            <a:xfrm>
              <a:off x="1121" y="3355"/>
              <a:ext cx="152"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300">
                  <a:solidFill>
                    <a:srgbClr val="000000"/>
                  </a:solidFill>
                </a:rPr>
                <a:t>127</a:t>
              </a:r>
              <a:endParaRPr lang="en-US" altLang="zh-CN"/>
            </a:p>
          </p:txBody>
        </p:sp>
        <p:sp>
          <p:nvSpPr>
            <p:cNvPr id="16407" name="Rectangle 36"/>
            <p:cNvSpPr>
              <a:spLocks noChangeArrowheads="1"/>
            </p:cNvSpPr>
            <p:nvPr/>
          </p:nvSpPr>
          <p:spPr bwMode="auto">
            <a:xfrm>
              <a:off x="1264" y="3355"/>
              <a:ext cx="25"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300" b="0">
                  <a:solidFill>
                    <a:srgbClr val="000000"/>
                  </a:solidFill>
                </a:rPr>
                <a:t> </a:t>
              </a:r>
              <a:endParaRPr lang="zh-CN" altLang="en-US"/>
            </a:p>
          </p:txBody>
        </p:sp>
        <p:sp>
          <p:nvSpPr>
            <p:cNvPr id="16408" name="Rectangle 37"/>
            <p:cNvSpPr>
              <a:spLocks noChangeArrowheads="1"/>
            </p:cNvSpPr>
            <p:nvPr/>
          </p:nvSpPr>
          <p:spPr bwMode="auto">
            <a:xfrm>
              <a:off x="5089" y="3346"/>
              <a:ext cx="504" cy="3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409" name="Rectangle 38"/>
            <p:cNvSpPr>
              <a:spLocks noChangeArrowheads="1"/>
            </p:cNvSpPr>
            <p:nvPr/>
          </p:nvSpPr>
          <p:spPr bwMode="auto">
            <a:xfrm>
              <a:off x="5187" y="3418"/>
              <a:ext cx="264"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a:solidFill>
                    <a:srgbClr val="000000"/>
                  </a:solidFill>
                  <a:latin typeface="黑体" panose="02010609060101010101" pitchFamily="49" charset="-122"/>
                  <a:ea typeface="黑体" panose="02010609060101010101" pitchFamily="49" charset="-122"/>
                </a:rPr>
                <a:t>数轴</a:t>
              </a:r>
              <a:endParaRPr lang="zh-CN" altLang="en-US">
                <a:latin typeface="黑体" panose="02010609060101010101" pitchFamily="49" charset="-122"/>
                <a:ea typeface="黑体" panose="02010609060101010101" pitchFamily="49" charset="-122"/>
              </a:endParaRPr>
            </a:p>
          </p:txBody>
        </p:sp>
        <p:sp>
          <p:nvSpPr>
            <p:cNvPr id="16410" name="Rectangle 39"/>
            <p:cNvSpPr>
              <a:spLocks noChangeArrowheads="1"/>
            </p:cNvSpPr>
            <p:nvPr/>
          </p:nvSpPr>
          <p:spPr bwMode="auto">
            <a:xfrm>
              <a:off x="5432" y="3414"/>
              <a:ext cx="3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a:solidFill>
                    <a:srgbClr val="000000"/>
                  </a:solidFill>
                </a:rPr>
                <a:t> </a:t>
              </a:r>
              <a:endParaRPr lang="zh-CN" altLang="en-US"/>
            </a:p>
          </p:txBody>
        </p:sp>
        <p:sp>
          <p:nvSpPr>
            <p:cNvPr id="16411" name="Rectangle 40"/>
            <p:cNvSpPr>
              <a:spLocks noChangeArrowheads="1"/>
            </p:cNvSpPr>
            <p:nvPr/>
          </p:nvSpPr>
          <p:spPr bwMode="auto">
            <a:xfrm>
              <a:off x="2539" y="2540"/>
              <a:ext cx="411" cy="3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412" name="Rectangle 41"/>
            <p:cNvSpPr>
              <a:spLocks noChangeArrowheads="1"/>
            </p:cNvSpPr>
            <p:nvPr/>
          </p:nvSpPr>
          <p:spPr bwMode="auto">
            <a:xfrm>
              <a:off x="2638" y="2614"/>
              <a:ext cx="132"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a:solidFill>
                    <a:srgbClr val="000000"/>
                  </a:solidFill>
                  <a:latin typeface="黑体" panose="02010609060101010101" pitchFamily="49" charset="-122"/>
                  <a:ea typeface="黑体" panose="02010609060101010101" pitchFamily="49" charset="-122"/>
                </a:rPr>
                <a:t>零</a:t>
              </a:r>
              <a:endParaRPr lang="zh-CN" altLang="en-US">
                <a:latin typeface="黑体" panose="02010609060101010101" pitchFamily="49" charset="-122"/>
                <a:ea typeface="黑体" panose="02010609060101010101" pitchFamily="49" charset="-122"/>
              </a:endParaRPr>
            </a:p>
          </p:txBody>
        </p:sp>
        <p:sp>
          <p:nvSpPr>
            <p:cNvPr id="16413" name="Rectangle 42"/>
            <p:cNvSpPr>
              <a:spLocks noChangeArrowheads="1"/>
            </p:cNvSpPr>
            <p:nvPr/>
          </p:nvSpPr>
          <p:spPr bwMode="auto">
            <a:xfrm>
              <a:off x="2761" y="2609"/>
              <a:ext cx="3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a:solidFill>
                    <a:srgbClr val="000000"/>
                  </a:solidFill>
                </a:rPr>
                <a:t> </a:t>
              </a:r>
              <a:endParaRPr lang="zh-CN" altLang="en-US"/>
            </a:p>
          </p:txBody>
        </p:sp>
        <p:sp>
          <p:nvSpPr>
            <p:cNvPr id="16414" name="Rectangle 43"/>
            <p:cNvSpPr>
              <a:spLocks noChangeArrowheads="1"/>
            </p:cNvSpPr>
            <p:nvPr/>
          </p:nvSpPr>
          <p:spPr bwMode="auto">
            <a:xfrm>
              <a:off x="3431" y="2573"/>
              <a:ext cx="989" cy="2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415" name="Rectangle 44"/>
            <p:cNvSpPr>
              <a:spLocks noChangeArrowheads="1"/>
            </p:cNvSpPr>
            <p:nvPr/>
          </p:nvSpPr>
          <p:spPr bwMode="auto">
            <a:xfrm>
              <a:off x="3529" y="2646"/>
              <a:ext cx="79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a:solidFill>
                    <a:srgbClr val="000000"/>
                  </a:solidFill>
                  <a:latin typeface="黑体" panose="02010609060101010101" pitchFamily="49" charset="-122"/>
                  <a:ea typeface="黑体" panose="02010609060101010101" pitchFamily="49" charset="-122"/>
                </a:rPr>
                <a:t>可表示的正数</a:t>
              </a:r>
              <a:endParaRPr lang="zh-CN" altLang="en-US">
                <a:latin typeface="黑体" panose="02010609060101010101" pitchFamily="49" charset="-122"/>
                <a:ea typeface="黑体" panose="02010609060101010101" pitchFamily="49" charset="-122"/>
              </a:endParaRPr>
            </a:p>
          </p:txBody>
        </p:sp>
        <p:sp>
          <p:nvSpPr>
            <p:cNvPr id="16416" name="Rectangle 45"/>
            <p:cNvSpPr>
              <a:spLocks noChangeArrowheads="1"/>
            </p:cNvSpPr>
            <p:nvPr/>
          </p:nvSpPr>
          <p:spPr bwMode="auto">
            <a:xfrm>
              <a:off x="4264" y="2642"/>
              <a:ext cx="3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a:solidFill>
                    <a:srgbClr val="000000"/>
                  </a:solidFill>
                </a:rPr>
                <a:t> </a:t>
              </a:r>
              <a:endParaRPr lang="zh-CN" altLang="en-US"/>
            </a:p>
          </p:txBody>
        </p:sp>
        <p:sp>
          <p:nvSpPr>
            <p:cNvPr id="16417" name="Rectangle 46"/>
            <p:cNvSpPr>
              <a:spLocks noChangeArrowheads="1"/>
            </p:cNvSpPr>
            <p:nvPr/>
          </p:nvSpPr>
          <p:spPr bwMode="auto">
            <a:xfrm>
              <a:off x="1020" y="2606"/>
              <a:ext cx="947" cy="2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418" name="Rectangle 47"/>
            <p:cNvSpPr>
              <a:spLocks noChangeArrowheads="1"/>
            </p:cNvSpPr>
            <p:nvPr/>
          </p:nvSpPr>
          <p:spPr bwMode="auto">
            <a:xfrm>
              <a:off x="1119" y="2677"/>
              <a:ext cx="79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a:solidFill>
                    <a:srgbClr val="000000"/>
                  </a:solidFill>
                  <a:latin typeface="黑体" panose="02010609060101010101" pitchFamily="49" charset="-122"/>
                  <a:ea typeface="黑体" panose="02010609060101010101" pitchFamily="49" charset="-122"/>
                </a:rPr>
                <a:t>可表示的负数</a:t>
              </a:r>
              <a:endParaRPr lang="zh-CN" altLang="en-US">
                <a:latin typeface="黑体" panose="02010609060101010101" pitchFamily="49" charset="-122"/>
                <a:ea typeface="黑体" panose="02010609060101010101" pitchFamily="49" charset="-122"/>
              </a:endParaRPr>
            </a:p>
          </p:txBody>
        </p:sp>
        <p:sp>
          <p:nvSpPr>
            <p:cNvPr id="16419" name="Rectangle 48"/>
            <p:cNvSpPr>
              <a:spLocks noChangeArrowheads="1"/>
            </p:cNvSpPr>
            <p:nvPr/>
          </p:nvSpPr>
          <p:spPr bwMode="auto">
            <a:xfrm>
              <a:off x="1854" y="2674"/>
              <a:ext cx="3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a:solidFill>
                    <a:srgbClr val="000000"/>
                  </a:solidFill>
                </a:rPr>
                <a:t> </a:t>
              </a:r>
              <a:endParaRPr lang="zh-CN" altLang="en-US"/>
            </a:p>
          </p:txBody>
        </p:sp>
        <p:sp>
          <p:nvSpPr>
            <p:cNvPr id="16420" name="Freeform 49"/>
            <p:cNvSpPr>
              <a:spLocks noEditPoints="1"/>
            </p:cNvSpPr>
            <p:nvPr/>
          </p:nvSpPr>
          <p:spPr bwMode="auto">
            <a:xfrm>
              <a:off x="136" y="3235"/>
              <a:ext cx="5168" cy="89"/>
            </a:xfrm>
            <a:custGeom>
              <a:avLst/>
              <a:gdLst>
                <a:gd name="T0" fmla="*/ 1 w 10337"/>
                <a:gd name="T1" fmla="*/ 1 h 177"/>
                <a:gd name="T2" fmla="*/ 79 w 10337"/>
                <a:gd name="T3" fmla="*/ 1 h 177"/>
                <a:gd name="T4" fmla="*/ 79 w 10337"/>
                <a:gd name="T5" fmla="*/ 1 h 177"/>
                <a:gd name="T6" fmla="*/ 1 w 10337"/>
                <a:gd name="T7" fmla="*/ 1 h 177"/>
                <a:gd name="T8" fmla="*/ 1 w 10337"/>
                <a:gd name="T9" fmla="*/ 1 h 177"/>
                <a:gd name="T10" fmla="*/ 1 w 10337"/>
                <a:gd name="T11" fmla="*/ 2 h 177"/>
                <a:gd name="T12" fmla="*/ 0 w 10337"/>
                <a:gd name="T13" fmla="*/ 1 h 177"/>
                <a:gd name="T14" fmla="*/ 1 w 10337"/>
                <a:gd name="T15" fmla="*/ 0 h 177"/>
                <a:gd name="T16" fmla="*/ 1 w 10337"/>
                <a:gd name="T17" fmla="*/ 2 h 177"/>
                <a:gd name="T18" fmla="*/ 79 w 10337"/>
                <a:gd name="T19" fmla="*/ 0 h 177"/>
                <a:gd name="T20" fmla="*/ 80 w 10337"/>
                <a:gd name="T21" fmla="*/ 1 h 177"/>
                <a:gd name="T22" fmla="*/ 79 w 10337"/>
                <a:gd name="T23" fmla="*/ 2 h 177"/>
                <a:gd name="T24" fmla="*/ 79 w 10337"/>
                <a:gd name="T25" fmla="*/ 0 h 1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37"/>
                <a:gd name="T40" fmla="*/ 0 h 177"/>
                <a:gd name="T41" fmla="*/ 10337 w 10337"/>
                <a:gd name="T42" fmla="*/ 177 h 1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37" h="177">
                  <a:moveTo>
                    <a:pt x="136" y="65"/>
                  </a:moveTo>
                  <a:lnTo>
                    <a:pt x="10201" y="65"/>
                  </a:lnTo>
                  <a:lnTo>
                    <a:pt x="10201" y="109"/>
                  </a:lnTo>
                  <a:lnTo>
                    <a:pt x="136" y="109"/>
                  </a:lnTo>
                  <a:lnTo>
                    <a:pt x="136" y="65"/>
                  </a:lnTo>
                  <a:close/>
                  <a:moveTo>
                    <a:pt x="164" y="177"/>
                  </a:moveTo>
                  <a:lnTo>
                    <a:pt x="0" y="88"/>
                  </a:lnTo>
                  <a:lnTo>
                    <a:pt x="164" y="0"/>
                  </a:lnTo>
                  <a:lnTo>
                    <a:pt x="164" y="177"/>
                  </a:lnTo>
                  <a:close/>
                  <a:moveTo>
                    <a:pt x="10174" y="0"/>
                  </a:moveTo>
                  <a:lnTo>
                    <a:pt x="10337" y="88"/>
                  </a:lnTo>
                  <a:lnTo>
                    <a:pt x="10174" y="177"/>
                  </a:lnTo>
                  <a:lnTo>
                    <a:pt x="10174" y="0"/>
                  </a:lnTo>
                  <a:close/>
                </a:path>
              </a:pathLst>
            </a:custGeom>
            <a:solidFill>
              <a:srgbClr val="000000"/>
            </a:solidFill>
            <a:ln w="1588">
              <a:solidFill>
                <a:srgbClr val="000000"/>
              </a:solidFill>
              <a:prstDash val="solid"/>
              <a:round/>
            </a:ln>
          </p:spPr>
          <p:txBody>
            <a:bodyPr/>
            <a:lstStyle/>
            <a:p>
              <a:endParaRPr lang="zh-CN" altLang="en-US"/>
            </a:p>
          </p:txBody>
        </p:sp>
        <p:sp>
          <p:nvSpPr>
            <p:cNvPr id="16421" name="Line 50"/>
            <p:cNvSpPr>
              <a:spLocks noChangeShapeType="1"/>
            </p:cNvSpPr>
            <p:nvPr/>
          </p:nvSpPr>
          <p:spPr bwMode="auto">
            <a:xfrm>
              <a:off x="2704" y="2860"/>
              <a:ext cx="0" cy="420"/>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22" name="Line 51"/>
            <p:cNvSpPr>
              <a:spLocks noChangeShapeType="1"/>
            </p:cNvSpPr>
            <p:nvPr/>
          </p:nvSpPr>
          <p:spPr bwMode="auto">
            <a:xfrm>
              <a:off x="845" y="2959"/>
              <a:ext cx="0" cy="321"/>
            </a:xfrm>
            <a:prstGeom prst="line">
              <a:avLst/>
            </a:prstGeom>
            <a:noFill/>
            <a:ln w="317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23" name="Rectangle 52"/>
            <p:cNvSpPr>
              <a:spLocks noChangeArrowheads="1"/>
            </p:cNvSpPr>
            <p:nvPr/>
          </p:nvSpPr>
          <p:spPr bwMode="auto">
            <a:xfrm>
              <a:off x="1859" y="3346"/>
              <a:ext cx="609" cy="2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424" name="Rectangle 53"/>
            <p:cNvSpPr>
              <a:spLocks noChangeArrowheads="1"/>
            </p:cNvSpPr>
            <p:nvPr/>
          </p:nvSpPr>
          <p:spPr bwMode="auto">
            <a:xfrm>
              <a:off x="1958" y="3405"/>
              <a:ext cx="4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900" b="0">
                  <a:solidFill>
                    <a:srgbClr val="000000"/>
                  </a:solidFill>
                </a:rPr>
                <a:t>-</a:t>
              </a:r>
              <a:endParaRPr lang="en-US" altLang="zh-CN"/>
            </a:p>
          </p:txBody>
        </p:sp>
        <p:sp>
          <p:nvSpPr>
            <p:cNvPr id="16425" name="Rectangle 54"/>
            <p:cNvSpPr>
              <a:spLocks noChangeArrowheads="1"/>
            </p:cNvSpPr>
            <p:nvPr/>
          </p:nvSpPr>
          <p:spPr bwMode="auto">
            <a:xfrm>
              <a:off x="2006" y="3405"/>
              <a:ext cx="7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900" b="0">
                  <a:solidFill>
                    <a:srgbClr val="000000"/>
                  </a:solidFill>
                </a:rPr>
                <a:t>2</a:t>
              </a:r>
              <a:endParaRPr lang="en-US" altLang="zh-CN"/>
            </a:p>
          </p:txBody>
        </p:sp>
        <p:sp>
          <p:nvSpPr>
            <p:cNvPr id="16426" name="Rectangle 55"/>
            <p:cNvSpPr>
              <a:spLocks noChangeArrowheads="1"/>
            </p:cNvSpPr>
            <p:nvPr/>
          </p:nvSpPr>
          <p:spPr bwMode="auto">
            <a:xfrm>
              <a:off x="2078" y="3377"/>
              <a:ext cx="34"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300" b="0">
                  <a:solidFill>
                    <a:srgbClr val="000000"/>
                  </a:solidFill>
                </a:rPr>
                <a:t>-</a:t>
              </a:r>
              <a:endParaRPr lang="en-US" altLang="zh-CN"/>
            </a:p>
          </p:txBody>
        </p:sp>
        <p:sp>
          <p:nvSpPr>
            <p:cNvPr id="16427" name="Rectangle 56"/>
            <p:cNvSpPr>
              <a:spLocks noChangeArrowheads="1"/>
            </p:cNvSpPr>
            <p:nvPr/>
          </p:nvSpPr>
          <p:spPr bwMode="auto">
            <a:xfrm>
              <a:off x="2109" y="3377"/>
              <a:ext cx="152"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300">
                  <a:solidFill>
                    <a:srgbClr val="000000"/>
                  </a:solidFill>
                  <a:latin typeface="黑体" panose="02010609060101010101" pitchFamily="49" charset="-122"/>
                  <a:ea typeface="黑体" panose="02010609060101010101" pitchFamily="49" charset="-122"/>
                </a:rPr>
                <a:t>129</a:t>
              </a:r>
              <a:endParaRPr lang="en-US" altLang="zh-CN">
                <a:latin typeface="黑体" panose="02010609060101010101" pitchFamily="49" charset="-122"/>
                <a:ea typeface="黑体" panose="02010609060101010101" pitchFamily="49" charset="-122"/>
              </a:endParaRPr>
            </a:p>
          </p:txBody>
        </p:sp>
        <p:sp>
          <p:nvSpPr>
            <p:cNvPr id="16428" name="Rectangle 57"/>
            <p:cNvSpPr>
              <a:spLocks noChangeArrowheads="1"/>
            </p:cNvSpPr>
            <p:nvPr/>
          </p:nvSpPr>
          <p:spPr bwMode="auto">
            <a:xfrm>
              <a:off x="2253" y="3377"/>
              <a:ext cx="25"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300" b="0">
                  <a:solidFill>
                    <a:srgbClr val="000000"/>
                  </a:solidFill>
                </a:rPr>
                <a:t> </a:t>
              </a:r>
              <a:endParaRPr lang="zh-CN" altLang="en-US"/>
            </a:p>
          </p:txBody>
        </p:sp>
        <p:sp>
          <p:nvSpPr>
            <p:cNvPr id="16429" name="Rectangle 58"/>
            <p:cNvSpPr>
              <a:spLocks noChangeArrowheads="1"/>
            </p:cNvSpPr>
            <p:nvPr/>
          </p:nvSpPr>
          <p:spPr bwMode="auto">
            <a:xfrm>
              <a:off x="2581" y="3357"/>
              <a:ext cx="339" cy="2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430" name="Rectangle 59"/>
            <p:cNvSpPr>
              <a:spLocks noChangeArrowheads="1"/>
            </p:cNvSpPr>
            <p:nvPr/>
          </p:nvSpPr>
          <p:spPr bwMode="auto">
            <a:xfrm>
              <a:off x="2680" y="3416"/>
              <a:ext cx="7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900" b="0">
                  <a:solidFill>
                    <a:srgbClr val="000000"/>
                  </a:solidFill>
                </a:rPr>
                <a:t>0</a:t>
              </a:r>
              <a:endParaRPr lang="en-US" altLang="zh-CN"/>
            </a:p>
          </p:txBody>
        </p:sp>
        <p:sp>
          <p:nvSpPr>
            <p:cNvPr id="16431" name="Rectangle 60"/>
            <p:cNvSpPr>
              <a:spLocks noChangeArrowheads="1"/>
            </p:cNvSpPr>
            <p:nvPr/>
          </p:nvSpPr>
          <p:spPr bwMode="auto">
            <a:xfrm>
              <a:off x="2752" y="3416"/>
              <a:ext cx="3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900" b="0">
                  <a:solidFill>
                    <a:srgbClr val="000000"/>
                  </a:solidFill>
                </a:rPr>
                <a:t> </a:t>
              </a:r>
              <a:endParaRPr lang="zh-CN" altLang="en-US"/>
            </a:p>
          </p:txBody>
        </p:sp>
        <p:sp>
          <p:nvSpPr>
            <p:cNvPr id="16432" name="Rectangle 61"/>
            <p:cNvSpPr>
              <a:spLocks noChangeArrowheads="1"/>
            </p:cNvSpPr>
            <p:nvPr/>
          </p:nvSpPr>
          <p:spPr bwMode="auto">
            <a:xfrm>
              <a:off x="3003" y="3357"/>
              <a:ext cx="497" cy="2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433" name="Rectangle 62"/>
            <p:cNvSpPr>
              <a:spLocks noChangeArrowheads="1"/>
            </p:cNvSpPr>
            <p:nvPr/>
          </p:nvSpPr>
          <p:spPr bwMode="auto">
            <a:xfrm>
              <a:off x="3102" y="3416"/>
              <a:ext cx="7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900" b="0">
                  <a:solidFill>
                    <a:srgbClr val="000000"/>
                  </a:solidFill>
                </a:rPr>
                <a:t>2</a:t>
              </a:r>
              <a:endParaRPr lang="en-US" altLang="zh-CN"/>
            </a:p>
          </p:txBody>
        </p:sp>
        <p:sp>
          <p:nvSpPr>
            <p:cNvPr id="16434" name="Rectangle 63"/>
            <p:cNvSpPr>
              <a:spLocks noChangeArrowheads="1"/>
            </p:cNvSpPr>
            <p:nvPr/>
          </p:nvSpPr>
          <p:spPr bwMode="auto">
            <a:xfrm>
              <a:off x="3174" y="3389"/>
              <a:ext cx="34"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300" b="0">
                  <a:solidFill>
                    <a:srgbClr val="000000"/>
                  </a:solidFill>
                </a:rPr>
                <a:t>-</a:t>
              </a:r>
              <a:endParaRPr lang="en-US" altLang="zh-CN"/>
            </a:p>
          </p:txBody>
        </p:sp>
        <p:sp>
          <p:nvSpPr>
            <p:cNvPr id="16435" name="Rectangle 64"/>
            <p:cNvSpPr>
              <a:spLocks noChangeArrowheads="1"/>
            </p:cNvSpPr>
            <p:nvPr/>
          </p:nvSpPr>
          <p:spPr bwMode="auto">
            <a:xfrm>
              <a:off x="3206" y="3389"/>
              <a:ext cx="151"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300">
                  <a:solidFill>
                    <a:srgbClr val="000000"/>
                  </a:solidFill>
                  <a:latin typeface="黑体" panose="02010609060101010101" pitchFamily="49" charset="-122"/>
                  <a:ea typeface="黑体" panose="02010609060101010101" pitchFamily="49" charset="-122"/>
                </a:rPr>
                <a:t>129</a:t>
              </a:r>
              <a:endParaRPr lang="en-US" altLang="zh-CN">
                <a:latin typeface="黑体" panose="02010609060101010101" pitchFamily="49" charset="-122"/>
                <a:ea typeface="黑体" panose="02010609060101010101" pitchFamily="49" charset="-122"/>
              </a:endParaRPr>
            </a:p>
          </p:txBody>
        </p:sp>
        <p:sp>
          <p:nvSpPr>
            <p:cNvPr id="16436" name="Rectangle 65"/>
            <p:cNvSpPr>
              <a:spLocks noChangeArrowheads="1"/>
            </p:cNvSpPr>
            <p:nvPr/>
          </p:nvSpPr>
          <p:spPr bwMode="auto">
            <a:xfrm>
              <a:off x="3349" y="3389"/>
              <a:ext cx="26"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300" b="0">
                  <a:solidFill>
                    <a:srgbClr val="000000"/>
                  </a:solidFill>
                </a:rPr>
                <a:t> </a:t>
              </a:r>
              <a:endParaRPr lang="zh-CN" altLang="en-US"/>
            </a:p>
          </p:txBody>
        </p:sp>
        <p:sp>
          <p:nvSpPr>
            <p:cNvPr id="16437" name="Rectangle 66"/>
            <p:cNvSpPr>
              <a:spLocks noChangeArrowheads="1"/>
            </p:cNvSpPr>
            <p:nvPr/>
          </p:nvSpPr>
          <p:spPr bwMode="auto">
            <a:xfrm>
              <a:off x="3944" y="3325"/>
              <a:ext cx="1225"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438" name="Rectangle 67"/>
            <p:cNvSpPr>
              <a:spLocks noChangeArrowheads="1"/>
            </p:cNvSpPr>
            <p:nvPr/>
          </p:nvSpPr>
          <p:spPr bwMode="auto">
            <a:xfrm>
              <a:off x="4043" y="3383"/>
              <a:ext cx="12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900" b="0">
                  <a:solidFill>
                    <a:srgbClr val="000000"/>
                  </a:solidFill>
                </a:rPr>
                <a:t>(1</a:t>
              </a:r>
              <a:endParaRPr lang="en-US" altLang="zh-CN"/>
            </a:p>
          </p:txBody>
        </p:sp>
        <p:sp>
          <p:nvSpPr>
            <p:cNvPr id="16439" name="Rectangle 68"/>
            <p:cNvSpPr>
              <a:spLocks noChangeArrowheads="1"/>
            </p:cNvSpPr>
            <p:nvPr/>
          </p:nvSpPr>
          <p:spPr bwMode="auto">
            <a:xfrm>
              <a:off x="4162" y="3383"/>
              <a:ext cx="4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900" b="0">
                  <a:solidFill>
                    <a:srgbClr val="000000"/>
                  </a:solidFill>
                </a:rPr>
                <a:t>-</a:t>
              </a:r>
              <a:endParaRPr lang="en-US" altLang="zh-CN"/>
            </a:p>
          </p:txBody>
        </p:sp>
        <p:sp>
          <p:nvSpPr>
            <p:cNvPr id="16440" name="Rectangle 69"/>
            <p:cNvSpPr>
              <a:spLocks noChangeArrowheads="1"/>
            </p:cNvSpPr>
            <p:nvPr/>
          </p:nvSpPr>
          <p:spPr bwMode="auto">
            <a:xfrm>
              <a:off x="4210" y="3383"/>
              <a:ext cx="7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900" b="0">
                  <a:solidFill>
                    <a:srgbClr val="000000"/>
                  </a:solidFill>
                </a:rPr>
                <a:t>2</a:t>
              </a:r>
              <a:endParaRPr lang="en-US" altLang="zh-CN"/>
            </a:p>
          </p:txBody>
        </p:sp>
        <p:sp>
          <p:nvSpPr>
            <p:cNvPr id="16441" name="Rectangle 70"/>
            <p:cNvSpPr>
              <a:spLocks noChangeArrowheads="1"/>
            </p:cNvSpPr>
            <p:nvPr/>
          </p:nvSpPr>
          <p:spPr bwMode="auto">
            <a:xfrm>
              <a:off x="4282" y="3355"/>
              <a:ext cx="34"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300" b="0">
                  <a:solidFill>
                    <a:srgbClr val="000000"/>
                  </a:solidFill>
                </a:rPr>
                <a:t>-</a:t>
              </a:r>
              <a:endParaRPr lang="en-US" altLang="zh-CN"/>
            </a:p>
          </p:txBody>
        </p:sp>
        <p:sp>
          <p:nvSpPr>
            <p:cNvPr id="16442" name="Rectangle 71"/>
            <p:cNvSpPr>
              <a:spLocks noChangeArrowheads="1"/>
            </p:cNvSpPr>
            <p:nvPr/>
          </p:nvSpPr>
          <p:spPr bwMode="auto">
            <a:xfrm>
              <a:off x="4314" y="3355"/>
              <a:ext cx="50"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300">
                  <a:solidFill>
                    <a:srgbClr val="000000"/>
                  </a:solidFill>
                  <a:ea typeface="黑体" panose="02010609060101010101" pitchFamily="49" charset="-122"/>
                </a:rPr>
                <a:t>2</a:t>
              </a:r>
              <a:endParaRPr lang="en-US" altLang="zh-CN">
                <a:ea typeface="黑体" panose="02010609060101010101" pitchFamily="49" charset="-122"/>
              </a:endParaRPr>
            </a:p>
          </p:txBody>
        </p:sp>
        <p:sp>
          <p:nvSpPr>
            <p:cNvPr id="16443" name="Rectangle 72"/>
            <p:cNvSpPr>
              <a:spLocks noChangeArrowheads="1"/>
            </p:cNvSpPr>
            <p:nvPr/>
          </p:nvSpPr>
          <p:spPr bwMode="auto">
            <a:xfrm>
              <a:off x="4361" y="3355"/>
              <a:ext cx="50"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300">
                  <a:solidFill>
                    <a:srgbClr val="000000"/>
                  </a:solidFill>
                </a:rPr>
                <a:t>4</a:t>
              </a:r>
              <a:endParaRPr lang="en-US" altLang="zh-CN"/>
            </a:p>
          </p:txBody>
        </p:sp>
        <p:sp>
          <p:nvSpPr>
            <p:cNvPr id="16444" name="Rectangle 73"/>
            <p:cNvSpPr>
              <a:spLocks noChangeArrowheads="1"/>
            </p:cNvSpPr>
            <p:nvPr/>
          </p:nvSpPr>
          <p:spPr bwMode="auto">
            <a:xfrm>
              <a:off x="4409" y="3383"/>
              <a:ext cx="5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900" b="0">
                  <a:solidFill>
                    <a:srgbClr val="000000"/>
                  </a:solidFill>
                </a:rPr>
                <a:t>)</a:t>
              </a:r>
              <a:endParaRPr lang="en-US" altLang="zh-CN"/>
            </a:p>
          </p:txBody>
        </p:sp>
        <p:sp>
          <p:nvSpPr>
            <p:cNvPr id="16445" name="Rectangle 74"/>
            <p:cNvSpPr>
              <a:spLocks noChangeArrowheads="1"/>
            </p:cNvSpPr>
            <p:nvPr/>
          </p:nvSpPr>
          <p:spPr bwMode="auto">
            <a:xfrm>
              <a:off x="4457" y="3383"/>
              <a:ext cx="3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900" b="0">
                  <a:solidFill>
                    <a:srgbClr val="000000"/>
                  </a:solidFill>
                </a:rPr>
                <a:t> </a:t>
              </a:r>
              <a:endParaRPr lang="zh-CN" altLang="en-US"/>
            </a:p>
          </p:txBody>
        </p:sp>
        <p:sp>
          <p:nvSpPr>
            <p:cNvPr id="16446" name="Rectangle 75"/>
            <p:cNvSpPr>
              <a:spLocks noChangeArrowheads="1"/>
            </p:cNvSpPr>
            <p:nvPr/>
          </p:nvSpPr>
          <p:spPr bwMode="auto">
            <a:xfrm>
              <a:off x="4493" y="3383"/>
              <a:ext cx="108"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400" b="0">
                  <a:solidFill>
                    <a:srgbClr val="000000"/>
                  </a:solidFill>
                </a:rPr>
                <a:t>×</a:t>
              </a:r>
              <a:endParaRPr lang="en-US" altLang="zh-CN" sz="1400"/>
            </a:p>
          </p:txBody>
        </p:sp>
        <p:sp>
          <p:nvSpPr>
            <p:cNvPr id="16447" name="Rectangle 76"/>
            <p:cNvSpPr>
              <a:spLocks noChangeArrowheads="1"/>
            </p:cNvSpPr>
            <p:nvPr/>
          </p:nvSpPr>
          <p:spPr bwMode="auto">
            <a:xfrm>
              <a:off x="4573" y="3383"/>
              <a:ext cx="7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900" b="0">
                  <a:solidFill>
                    <a:srgbClr val="000000"/>
                  </a:solidFill>
                </a:rPr>
                <a:t>2</a:t>
              </a:r>
              <a:endParaRPr lang="en-US" altLang="zh-CN"/>
            </a:p>
          </p:txBody>
        </p:sp>
        <p:sp>
          <p:nvSpPr>
            <p:cNvPr id="16448" name="Rectangle 77"/>
            <p:cNvSpPr>
              <a:spLocks noChangeArrowheads="1"/>
            </p:cNvSpPr>
            <p:nvPr/>
          </p:nvSpPr>
          <p:spPr bwMode="auto">
            <a:xfrm>
              <a:off x="4645" y="3355"/>
              <a:ext cx="151"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300">
                  <a:solidFill>
                    <a:srgbClr val="000000"/>
                  </a:solidFill>
                </a:rPr>
                <a:t>127</a:t>
              </a:r>
              <a:endParaRPr lang="en-US" altLang="zh-CN"/>
            </a:p>
          </p:txBody>
        </p:sp>
        <p:sp>
          <p:nvSpPr>
            <p:cNvPr id="16449" name="Rectangle 78"/>
            <p:cNvSpPr>
              <a:spLocks noChangeArrowheads="1"/>
            </p:cNvSpPr>
            <p:nvPr/>
          </p:nvSpPr>
          <p:spPr bwMode="auto">
            <a:xfrm>
              <a:off x="4787" y="3355"/>
              <a:ext cx="25"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300" b="0">
                  <a:solidFill>
                    <a:srgbClr val="000000"/>
                  </a:solidFill>
                </a:rPr>
                <a:t> </a:t>
              </a:r>
              <a:endParaRPr lang="zh-CN" altLang="en-US"/>
            </a:p>
          </p:txBody>
        </p:sp>
        <p:sp>
          <p:nvSpPr>
            <p:cNvPr id="16450" name="Line 79"/>
            <p:cNvSpPr>
              <a:spLocks noChangeShapeType="1"/>
            </p:cNvSpPr>
            <p:nvPr/>
          </p:nvSpPr>
          <p:spPr bwMode="auto">
            <a:xfrm>
              <a:off x="2184" y="2971"/>
              <a:ext cx="0" cy="297"/>
            </a:xfrm>
            <a:prstGeom prst="line">
              <a:avLst/>
            </a:prstGeom>
            <a:noFill/>
            <a:ln w="317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51" name="Rectangle 80"/>
            <p:cNvSpPr>
              <a:spLocks noChangeArrowheads="1"/>
            </p:cNvSpPr>
            <p:nvPr/>
          </p:nvSpPr>
          <p:spPr bwMode="auto">
            <a:xfrm>
              <a:off x="857" y="2979"/>
              <a:ext cx="1318" cy="287"/>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452" name="Line 81"/>
            <p:cNvSpPr>
              <a:spLocks noChangeShapeType="1"/>
            </p:cNvSpPr>
            <p:nvPr/>
          </p:nvSpPr>
          <p:spPr bwMode="auto">
            <a:xfrm>
              <a:off x="3236" y="2949"/>
              <a:ext cx="0" cy="319"/>
            </a:xfrm>
            <a:prstGeom prst="line">
              <a:avLst/>
            </a:prstGeom>
            <a:noFill/>
            <a:ln w="317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53" name="Line 82"/>
            <p:cNvSpPr>
              <a:spLocks noChangeShapeType="1"/>
            </p:cNvSpPr>
            <p:nvPr/>
          </p:nvSpPr>
          <p:spPr bwMode="auto">
            <a:xfrm>
              <a:off x="4586" y="2958"/>
              <a:ext cx="0" cy="299"/>
            </a:xfrm>
            <a:prstGeom prst="line">
              <a:avLst/>
            </a:prstGeom>
            <a:noFill/>
            <a:ln w="317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54" name="Rectangle 83"/>
            <p:cNvSpPr>
              <a:spLocks noChangeArrowheads="1"/>
            </p:cNvSpPr>
            <p:nvPr/>
          </p:nvSpPr>
          <p:spPr bwMode="auto">
            <a:xfrm>
              <a:off x="3247" y="2970"/>
              <a:ext cx="1318" cy="2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455" name="Rectangle 84"/>
            <p:cNvSpPr>
              <a:spLocks noChangeArrowheads="1"/>
            </p:cNvSpPr>
            <p:nvPr/>
          </p:nvSpPr>
          <p:spPr bwMode="auto">
            <a:xfrm>
              <a:off x="3247" y="2970"/>
              <a:ext cx="1318" cy="287"/>
            </a:xfrm>
            <a:prstGeom prst="rect">
              <a:avLst/>
            </a:prstGeom>
            <a:noFill/>
            <a:ln w="11113">
              <a:solidFill>
                <a:srgbClr val="FFFFFF"/>
              </a:solidFill>
              <a:miter lim="800000"/>
            </a:ln>
            <a:extLst>
              <a:ext uri="{909E8E84-426E-40DD-AFC4-6F175D3DCCD1}">
                <a14:hiddenFill xmlns:a14="http://schemas.microsoft.com/office/drawing/2010/main">
                  <a:solidFill>
                    <a:srgbClr val="FFFFFF"/>
                  </a:solidFill>
                </a14:hiddenFill>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456" name="Rectangle 85"/>
            <p:cNvSpPr>
              <a:spLocks noChangeArrowheads="1"/>
            </p:cNvSpPr>
            <p:nvPr/>
          </p:nvSpPr>
          <p:spPr bwMode="auto">
            <a:xfrm>
              <a:off x="4694" y="3033"/>
              <a:ext cx="39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a:solidFill>
                    <a:srgbClr val="000000"/>
                  </a:solidFill>
                  <a:latin typeface="黑体" panose="02010609060101010101" pitchFamily="49" charset="-122"/>
                  <a:ea typeface="黑体" panose="02010609060101010101" pitchFamily="49" charset="-122"/>
                </a:rPr>
                <a:t>正上溢</a:t>
              </a:r>
              <a:endParaRPr lang="zh-CN" altLang="en-US">
                <a:latin typeface="黑体" panose="02010609060101010101" pitchFamily="49" charset="-122"/>
                <a:ea typeface="黑体" panose="02010609060101010101" pitchFamily="49" charset="-122"/>
              </a:endParaRPr>
            </a:p>
          </p:txBody>
        </p:sp>
        <p:sp>
          <p:nvSpPr>
            <p:cNvPr id="16457" name="Rectangle 86"/>
            <p:cNvSpPr>
              <a:spLocks noChangeArrowheads="1"/>
            </p:cNvSpPr>
            <p:nvPr/>
          </p:nvSpPr>
          <p:spPr bwMode="auto">
            <a:xfrm>
              <a:off x="5061" y="3028"/>
              <a:ext cx="3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a:solidFill>
                    <a:srgbClr val="000000"/>
                  </a:solidFill>
                </a:rPr>
                <a:t> </a:t>
              </a:r>
              <a:endParaRPr lang="zh-CN" altLang="en-US"/>
            </a:p>
          </p:txBody>
        </p:sp>
        <p:sp>
          <p:nvSpPr>
            <p:cNvPr id="16458" name="Rectangle 87"/>
            <p:cNvSpPr>
              <a:spLocks noChangeArrowheads="1"/>
            </p:cNvSpPr>
            <p:nvPr/>
          </p:nvSpPr>
          <p:spPr bwMode="auto">
            <a:xfrm>
              <a:off x="234" y="3033"/>
              <a:ext cx="39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a:solidFill>
                    <a:srgbClr val="000000"/>
                  </a:solidFill>
                  <a:latin typeface="黑体" panose="02010609060101010101" pitchFamily="49" charset="-122"/>
                  <a:ea typeface="黑体" panose="02010609060101010101" pitchFamily="49" charset="-122"/>
                </a:rPr>
                <a:t>负上溢</a:t>
              </a:r>
              <a:endParaRPr lang="zh-CN" altLang="en-US">
                <a:latin typeface="黑体" panose="02010609060101010101" pitchFamily="49" charset="-122"/>
                <a:ea typeface="黑体" panose="02010609060101010101" pitchFamily="49" charset="-122"/>
              </a:endParaRPr>
            </a:p>
          </p:txBody>
        </p:sp>
        <p:sp>
          <p:nvSpPr>
            <p:cNvPr id="16459" name="Rectangle 88"/>
            <p:cNvSpPr>
              <a:spLocks noChangeArrowheads="1"/>
            </p:cNvSpPr>
            <p:nvPr/>
          </p:nvSpPr>
          <p:spPr bwMode="auto">
            <a:xfrm>
              <a:off x="602" y="3029"/>
              <a:ext cx="3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a:solidFill>
                    <a:srgbClr val="000000"/>
                  </a:solidFill>
                </a:rPr>
                <a:t> </a:t>
              </a:r>
              <a:endParaRPr lang="zh-CN" altLang="en-US"/>
            </a:p>
          </p:txBody>
        </p:sp>
      </p:grpSp>
      <p:sp>
        <p:nvSpPr>
          <p:cNvPr id="2" name="灯片编号占位符 1"/>
          <p:cNvSpPr>
            <a:spLocks noGrp="1"/>
          </p:cNvSpPr>
          <p:nvPr>
            <p:ph type="sldNum" sz="quarter" idx="4"/>
          </p:nvPr>
        </p:nvSpPr>
        <p:spPr/>
        <p:txBody>
          <a:bodyPr/>
          <a:lstStyle/>
          <a:p>
            <a:fld id="{EDCD20F5-771F-4428-9712-BA27E008D629}"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00100" y="187958"/>
            <a:ext cx="6959600" cy="479747"/>
          </a:xfrm>
          <a:noFill/>
        </p:spPr>
        <p:txBody>
          <a:bodyPr anchor="ctr"/>
          <a:lstStyle/>
          <a:p>
            <a:r>
              <a:rPr lang="zh-CN" altLang="en-US" dirty="0">
                <a:ea typeface="宋体" panose="02010600030101010101" pitchFamily="2" charset="-122"/>
              </a:rPr>
              <a:t>浮点数的表示格式统一问题</a:t>
            </a:r>
            <a:endParaRPr lang="en-US" altLang="zh-CN" dirty="0">
              <a:ea typeface="宋体" panose="02010600030101010101" pitchFamily="2" charset="-122"/>
            </a:endParaRPr>
          </a:p>
        </p:txBody>
      </p:sp>
      <p:sp>
        <p:nvSpPr>
          <p:cNvPr id="304131" name="Rectangle 3"/>
          <p:cNvSpPr>
            <a:spLocks noGrp="1" noChangeArrowheads="1"/>
          </p:cNvSpPr>
          <p:nvPr>
            <p:ph type="body" idx="1"/>
          </p:nvPr>
        </p:nvSpPr>
        <p:spPr>
          <a:xfrm>
            <a:off x="242701" y="1656557"/>
            <a:ext cx="8286750" cy="4350935"/>
          </a:xfrm>
          <a:noFill/>
        </p:spPr>
        <p:txBody>
          <a:bodyPr/>
          <a:lstStyle/>
          <a:p>
            <a:pPr marL="342900" indent="-342900">
              <a:lnSpc>
                <a:spcPct val="100000"/>
              </a:lnSpc>
              <a:spcBef>
                <a:spcPct val="30000"/>
              </a:spcBef>
              <a:buFont typeface="Wingdings" panose="05000000000000000000" pitchFamily="2" charset="2"/>
              <a:buNone/>
            </a:pPr>
            <a:r>
              <a:rPr lang="zh-CN" altLang="en-US" sz="2000" dirty="0">
                <a:solidFill>
                  <a:srgbClr val="000000"/>
                </a:solidFill>
              </a:rPr>
              <a:t>°比如</a:t>
            </a:r>
            <a:r>
              <a:rPr lang="en-US" altLang="zh-CN" sz="2000" dirty="0">
                <a:solidFill>
                  <a:srgbClr val="000000"/>
                </a:solidFill>
              </a:rPr>
              <a:t>,</a:t>
            </a:r>
            <a:r>
              <a:rPr lang="zh-CN" altLang="en-US" sz="2000" dirty="0">
                <a:solidFill>
                  <a:srgbClr val="000000"/>
                </a:solidFill>
              </a:rPr>
              <a:t>与上例不同的</a:t>
            </a:r>
            <a:r>
              <a:rPr lang="zh-CN" altLang="en-US" dirty="0">
                <a:solidFill>
                  <a:srgbClr val="000000"/>
                </a:solidFill>
              </a:rPr>
              <a:t>规格化形式：</a:t>
            </a:r>
            <a:endParaRPr lang="zh-CN" altLang="en-US" dirty="0">
              <a:solidFill>
                <a:srgbClr val="000000"/>
              </a:solidFill>
            </a:endParaRPr>
          </a:p>
          <a:p>
            <a:pPr marL="342900" indent="-342900">
              <a:lnSpc>
                <a:spcPct val="100000"/>
              </a:lnSpc>
              <a:spcBef>
                <a:spcPct val="30000"/>
              </a:spcBef>
              <a:buFont typeface="Wingdings" panose="05000000000000000000" pitchFamily="2" charset="2"/>
              <a:buNone/>
            </a:pPr>
            <a:r>
              <a:rPr lang="en-US" altLang="zh-CN" dirty="0">
                <a:solidFill>
                  <a:srgbClr val="000000"/>
                </a:solidFill>
              </a:rPr>
              <a:t>         </a:t>
            </a:r>
            <a:r>
              <a:rPr lang="en-US" altLang="zh-CN" dirty="0">
                <a:solidFill>
                  <a:schemeClr val="accent2"/>
                </a:solidFill>
              </a:rPr>
              <a:t> </a:t>
            </a:r>
            <a:r>
              <a:rPr lang="en-US" altLang="zh-CN" dirty="0">
                <a:solidFill>
                  <a:schemeClr val="accent2"/>
                </a:solidFill>
                <a:cs typeface="Arial" panose="020B0604020202020204" pitchFamily="34" charset="0"/>
              </a:rPr>
              <a:t>+/-</a:t>
            </a:r>
            <a:r>
              <a:rPr lang="en-US" altLang="zh-CN" dirty="0">
                <a:solidFill>
                  <a:srgbClr val="FF0000"/>
                </a:solidFill>
                <a:cs typeface="Arial" panose="020B0604020202020204" pitchFamily="34" charset="0"/>
              </a:rPr>
              <a:t>1</a:t>
            </a:r>
            <a:r>
              <a:rPr lang="en-US" altLang="zh-CN" dirty="0">
                <a:solidFill>
                  <a:srgbClr val="000000"/>
                </a:solidFill>
                <a:cs typeface="Arial" panose="020B0604020202020204" pitchFamily="34" charset="0"/>
              </a:rPr>
              <a:t>.</a:t>
            </a:r>
            <a:r>
              <a:rPr lang="en-US" altLang="zh-CN" dirty="0">
                <a:solidFill>
                  <a:srgbClr val="063DE9"/>
                </a:solidFill>
                <a:cs typeface="Arial" panose="020B0604020202020204" pitchFamily="34" charset="0"/>
              </a:rPr>
              <a:t>xxxxxxxxxx</a:t>
            </a:r>
            <a:r>
              <a:rPr lang="en-US" altLang="zh-CN" baseline="-25000" dirty="0">
                <a:solidFill>
                  <a:srgbClr val="000000"/>
                </a:solidFill>
                <a:cs typeface="Arial" panose="020B0604020202020204" pitchFamily="34" charset="0"/>
              </a:rPr>
              <a:t> </a:t>
            </a:r>
            <a:r>
              <a:rPr lang="en-US" altLang="zh-CN" dirty="0"/>
              <a:t>×</a:t>
            </a:r>
            <a:r>
              <a:rPr lang="en-US" altLang="zh-CN" dirty="0">
                <a:solidFill>
                  <a:srgbClr val="000000"/>
                </a:solidFill>
                <a:cs typeface="Arial" panose="020B0604020202020204" pitchFamily="34" charset="0"/>
              </a:rPr>
              <a:t> 2</a:t>
            </a:r>
            <a:r>
              <a:rPr lang="en-US" altLang="zh-CN" baseline="30000" dirty="0">
                <a:solidFill>
                  <a:srgbClr val="CC0000"/>
                </a:solidFill>
                <a:cs typeface="Arial" panose="020B0604020202020204" pitchFamily="34" charset="0"/>
              </a:rPr>
              <a:t>E</a:t>
            </a:r>
            <a:endParaRPr lang="en-US" altLang="zh-CN" baseline="-6000" dirty="0">
              <a:solidFill>
                <a:srgbClr val="CC0000"/>
              </a:solidFill>
              <a:cs typeface="Arial" panose="020B0604020202020204" pitchFamily="34" charset="0"/>
            </a:endParaRPr>
          </a:p>
          <a:p>
            <a:pPr marL="342900" indent="-342900">
              <a:lnSpc>
                <a:spcPct val="100000"/>
              </a:lnSpc>
              <a:spcBef>
                <a:spcPct val="30000"/>
              </a:spcBef>
              <a:buFont typeface="Wingdings" panose="05000000000000000000" pitchFamily="2" charset="2"/>
              <a:buNone/>
            </a:pPr>
            <a:r>
              <a:rPr lang="en-US" altLang="zh-CN" dirty="0">
                <a:solidFill>
                  <a:srgbClr val="000000"/>
                </a:solidFill>
                <a:cs typeface="Arial" panose="020B0604020202020204" pitchFamily="34" charset="0"/>
              </a:rPr>
              <a:t>°32bit </a:t>
            </a:r>
            <a:r>
              <a:rPr lang="zh-CN" altLang="en-US" dirty="0">
                <a:solidFill>
                  <a:srgbClr val="000000"/>
                </a:solidFill>
                <a:cs typeface="Arial" panose="020B0604020202020204" pitchFamily="34" charset="0"/>
              </a:rPr>
              <a:t>规格化数： </a:t>
            </a:r>
            <a:endParaRPr lang="zh-CN" altLang="en-US" dirty="0">
              <a:solidFill>
                <a:srgbClr val="000000"/>
              </a:solidFill>
              <a:cs typeface="Arial" panose="020B0604020202020204" pitchFamily="34" charset="0"/>
            </a:endParaRPr>
          </a:p>
          <a:p>
            <a:pPr marL="342900" indent="-342900">
              <a:lnSpc>
                <a:spcPct val="100000"/>
              </a:lnSpc>
              <a:spcBef>
                <a:spcPct val="30000"/>
              </a:spcBef>
              <a:buFont typeface="Wingdings" panose="05000000000000000000" pitchFamily="2" charset="2"/>
              <a:buNone/>
            </a:pPr>
            <a:r>
              <a:rPr lang="en-US" altLang="zh-CN" dirty="0">
                <a:solidFill>
                  <a:srgbClr val="000000"/>
                </a:solidFill>
              </a:rPr>
              <a:t>        31                                                                               0 </a:t>
            </a:r>
            <a:endParaRPr lang="en-US" altLang="zh-CN" dirty="0">
              <a:solidFill>
                <a:srgbClr val="000000"/>
              </a:solidFill>
            </a:endParaRPr>
          </a:p>
          <a:p>
            <a:pPr marL="342900" indent="-342900">
              <a:lnSpc>
                <a:spcPct val="100000"/>
              </a:lnSpc>
              <a:spcBef>
                <a:spcPct val="30000"/>
              </a:spcBef>
              <a:buFont typeface="Wingdings" panose="05000000000000000000" pitchFamily="2" charset="2"/>
              <a:buNone/>
            </a:pPr>
            <a:r>
              <a:rPr lang="en-US" altLang="zh-CN" dirty="0">
                <a:solidFill>
                  <a:srgbClr val="00E0CB"/>
                </a:solidFill>
              </a:rPr>
              <a:t>         </a:t>
            </a:r>
            <a:r>
              <a:rPr lang="en-US" altLang="zh-CN" dirty="0">
                <a:solidFill>
                  <a:srgbClr val="FF6600"/>
                </a:solidFill>
              </a:rPr>
              <a:t>S</a:t>
            </a:r>
            <a:r>
              <a:rPr lang="en-US" altLang="zh-CN" dirty="0">
                <a:solidFill>
                  <a:srgbClr val="00E0CB"/>
                </a:solidFill>
              </a:rPr>
              <a:t>     </a:t>
            </a:r>
            <a:r>
              <a:rPr lang="zh-CN" altLang="en-US" dirty="0">
                <a:solidFill>
                  <a:srgbClr val="CC0000"/>
                </a:solidFill>
              </a:rPr>
              <a:t>阶码</a:t>
            </a:r>
            <a:r>
              <a:rPr lang="en-US" altLang="zh-CN" dirty="0">
                <a:solidFill>
                  <a:srgbClr val="CC0000"/>
                </a:solidFill>
              </a:rPr>
              <a:t>E</a:t>
            </a:r>
            <a:r>
              <a:rPr lang="en-US" altLang="zh-CN" dirty="0">
                <a:solidFill>
                  <a:srgbClr val="FD0128"/>
                </a:solidFill>
              </a:rPr>
              <a:t>                    </a:t>
            </a:r>
            <a:r>
              <a:rPr lang="zh-CN" altLang="en-US" dirty="0">
                <a:solidFill>
                  <a:srgbClr val="063DE9"/>
                </a:solidFill>
              </a:rPr>
              <a:t>尾数</a:t>
            </a:r>
            <a:r>
              <a:rPr lang="en-US" altLang="zh-CN" dirty="0">
                <a:solidFill>
                  <a:srgbClr val="063DE9"/>
                </a:solidFill>
              </a:rPr>
              <a:t>M</a:t>
            </a:r>
            <a:endParaRPr lang="en-US" altLang="zh-CN" dirty="0">
              <a:solidFill>
                <a:srgbClr val="FD0128"/>
              </a:solidFill>
            </a:endParaRPr>
          </a:p>
          <a:p>
            <a:pPr marL="342900" indent="-342900">
              <a:lnSpc>
                <a:spcPct val="100000"/>
              </a:lnSpc>
              <a:spcBef>
                <a:spcPct val="30000"/>
              </a:spcBef>
              <a:buFont typeface="Wingdings" panose="05000000000000000000" pitchFamily="2" charset="2"/>
              <a:buNone/>
            </a:pPr>
            <a:r>
              <a:rPr lang="en-US" altLang="zh-CN" dirty="0">
                <a:solidFill>
                  <a:srgbClr val="000000"/>
                </a:solidFill>
              </a:rPr>
              <a:t>       1 bit      ? bits                             ? bits</a:t>
            </a:r>
            <a:endParaRPr lang="en-US" altLang="zh-CN" dirty="0">
              <a:solidFill>
                <a:srgbClr val="000000"/>
              </a:solidFill>
            </a:endParaRPr>
          </a:p>
          <a:p>
            <a:pPr marL="342900" indent="-342900">
              <a:lnSpc>
                <a:spcPct val="100000"/>
              </a:lnSpc>
              <a:spcBef>
                <a:spcPct val="30000"/>
              </a:spcBef>
              <a:buFont typeface="Wingdings" panose="05000000000000000000" pitchFamily="2" charset="2"/>
              <a:buNone/>
            </a:pPr>
            <a:r>
              <a:rPr lang="zh-CN" altLang="en-US" dirty="0">
                <a:solidFill>
                  <a:srgbClr val="CC0000"/>
                </a:solidFill>
                <a:ea typeface="黑体" panose="02010609060101010101" pitchFamily="49" charset="-122"/>
              </a:rPr>
              <a:t>     阶码 </a:t>
            </a:r>
            <a:r>
              <a:rPr lang="zh-CN" altLang="en-US" dirty="0">
                <a:ea typeface="黑体" panose="02010609060101010101" pitchFamily="49" charset="-122"/>
              </a:rPr>
              <a:t>用移码表示</a:t>
            </a:r>
            <a:endParaRPr lang="zh-CN" altLang="en-US" dirty="0">
              <a:ea typeface="黑体" panose="02010609060101010101" pitchFamily="49" charset="-122"/>
            </a:endParaRPr>
          </a:p>
          <a:p>
            <a:pPr marL="342900" indent="-342900">
              <a:lnSpc>
                <a:spcPct val="100000"/>
              </a:lnSpc>
              <a:spcBef>
                <a:spcPct val="30000"/>
              </a:spcBef>
              <a:buFont typeface="Wingdings" panose="05000000000000000000" pitchFamily="2" charset="2"/>
              <a:buNone/>
            </a:pPr>
            <a:r>
              <a:rPr lang="en-US" altLang="zh-CN" dirty="0">
                <a:solidFill>
                  <a:srgbClr val="063DE9"/>
                </a:solidFill>
                <a:ea typeface="黑体" panose="02010609060101010101" pitchFamily="49" charset="-122"/>
              </a:rPr>
              <a:t>     </a:t>
            </a:r>
            <a:r>
              <a:rPr lang="zh-CN" altLang="en-US" dirty="0">
                <a:solidFill>
                  <a:srgbClr val="063DE9"/>
                </a:solidFill>
                <a:ea typeface="黑体" panose="02010609060101010101" pitchFamily="49" charset="-122"/>
              </a:rPr>
              <a:t>尾数</a:t>
            </a:r>
            <a:r>
              <a:rPr lang="en-US" altLang="zh-CN" dirty="0">
                <a:solidFill>
                  <a:srgbClr val="063DE9"/>
                </a:solidFill>
                <a:ea typeface="黑体" panose="02010609060101010101" pitchFamily="49" charset="-122"/>
              </a:rPr>
              <a:t>M </a:t>
            </a:r>
            <a:r>
              <a:rPr lang="zh-CN" altLang="en-US" dirty="0">
                <a:solidFill>
                  <a:srgbClr val="000000"/>
                </a:solidFill>
                <a:ea typeface="黑体" panose="02010609060101010101" pitchFamily="49" charset="-122"/>
              </a:rPr>
              <a:t>表示 </a:t>
            </a:r>
            <a:r>
              <a:rPr lang="en-US" altLang="zh-CN" dirty="0" err="1">
                <a:solidFill>
                  <a:schemeClr val="accent2"/>
                </a:solidFill>
                <a:ea typeface="黑体" panose="02010609060101010101" pitchFamily="49" charset="-122"/>
              </a:rPr>
              <a:t>xxxxxxxxxxxxx</a:t>
            </a:r>
            <a:r>
              <a:rPr lang="zh-CN" altLang="en-US" dirty="0">
                <a:ea typeface="黑体" panose="02010609060101010101" pitchFamily="49" charset="-122"/>
              </a:rPr>
              <a:t>，尾数部分</a:t>
            </a:r>
            <a:endParaRPr lang="zh-CN" altLang="en-US" dirty="0">
              <a:ea typeface="黑体" panose="02010609060101010101" pitchFamily="49" charset="-122"/>
            </a:endParaRPr>
          </a:p>
          <a:p>
            <a:pPr marL="342900" indent="-342900">
              <a:lnSpc>
                <a:spcPct val="100000"/>
              </a:lnSpc>
              <a:spcBef>
                <a:spcPct val="30000"/>
              </a:spcBef>
              <a:buFont typeface="Wingdings" panose="05000000000000000000" pitchFamily="2" charset="2"/>
              <a:buNone/>
            </a:pPr>
            <a:r>
              <a:rPr lang="en-US" altLang="zh-CN" dirty="0">
                <a:solidFill>
                  <a:srgbClr val="000000"/>
                </a:solidFill>
                <a:ea typeface="黑体" panose="02010609060101010101" pitchFamily="49" charset="-122"/>
              </a:rPr>
              <a:t>         </a:t>
            </a:r>
            <a:r>
              <a:rPr lang="en-US" altLang="zh-CN" dirty="0">
                <a:solidFill>
                  <a:srgbClr val="990000"/>
                </a:solidFill>
                <a:ea typeface="黑体" panose="02010609060101010101" pitchFamily="49" charset="-122"/>
              </a:rPr>
              <a:t>(</a:t>
            </a:r>
            <a:r>
              <a:rPr lang="zh-CN" altLang="en-US" dirty="0">
                <a:solidFill>
                  <a:srgbClr val="990000"/>
                </a:solidFill>
                <a:ea typeface="黑体" panose="02010609060101010101" pitchFamily="49" charset="-122"/>
              </a:rPr>
              <a:t>基数可以是 </a:t>
            </a:r>
            <a:r>
              <a:rPr lang="en-US" altLang="zh-CN" dirty="0">
                <a:solidFill>
                  <a:srgbClr val="990000"/>
                </a:solidFill>
                <a:ea typeface="黑体" panose="02010609060101010101" pitchFamily="49" charset="-122"/>
              </a:rPr>
              <a:t>2/ 4 / 8 / 16</a:t>
            </a:r>
            <a:r>
              <a:rPr lang="zh-CN" altLang="en-US" dirty="0">
                <a:solidFill>
                  <a:srgbClr val="990000"/>
                </a:solidFill>
                <a:ea typeface="黑体" panose="02010609060101010101" pitchFamily="49" charset="-122"/>
              </a:rPr>
              <a:t>，约定信息，无需显式表示 </a:t>
            </a:r>
            <a:r>
              <a:rPr lang="en-US" altLang="zh-CN" dirty="0">
                <a:solidFill>
                  <a:srgbClr val="990000"/>
                </a:solidFill>
                <a:ea typeface="黑体" panose="02010609060101010101" pitchFamily="49" charset="-122"/>
              </a:rPr>
              <a:t>)</a:t>
            </a:r>
            <a:endParaRPr lang="en-US" altLang="zh-CN" dirty="0">
              <a:solidFill>
                <a:srgbClr val="990000"/>
              </a:solidFill>
              <a:ea typeface="黑体" panose="02010609060101010101" pitchFamily="49" charset="-122"/>
            </a:endParaRPr>
          </a:p>
          <a:p>
            <a:pPr marL="342900" indent="-342900">
              <a:lnSpc>
                <a:spcPct val="100000"/>
              </a:lnSpc>
              <a:spcBef>
                <a:spcPct val="30000"/>
              </a:spcBef>
              <a:buFont typeface="Wingdings" panose="05000000000000000000" pitchFamily="2" charset="2"/>
              <a:buNone/>
            </a:pPr>
            <a:endParaRPr lang="en-US" altLang="zh-CN" dirty="0">
              <a:solidFill>
                <a:srgbClr val="000000"/>
              </a:solidFill>
              <a:ea typeface="黑体" panose="02010609060101010101" pitchFamily="49" charset="-122"/>
            </a:endParaRPr>
          </a:p>
        </p:txBody>
      </p:sp>
      <p:grpSp>
        <p:nvGrpSpPr>
          <p:cNvPr id="17412" name="Group 8"/>
          <p:cNvGrpSpPr/>
          <p:nvPr/>
        </p:nvGrpSpPr>
        <p:grpSpPr bwMode="auto">
          <a:xfrm>
            <a:off x="826994" y="2890045"/>
            <a:ext cx="6781800" cy="460375"/>
            <a:chOff x="525" y="1319"/>
            <a:chExt cx="4272" cy="290"/>
          </a:xfrm>
        </p:grpSpPr>
        <p:sp>
          <p:nvSpPr>
            <p:cNvPr id="17415" name="Rectangle 4"/>
            <p:cNvSpPr>
              <a:spLocks noChangeArrowheads="1"/>
            </p:cNvSpPr>
            <p:nvPr/>
          </p:nvSpPr>
          <p:spPr bwMode="auto">
            <a:xfrm>
              <a:off x="525" y="1321"/>
              <a:ext cx="4272" cy="28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7416" name="Line 5"/>
            <p:cNvSpPr>
              <a:spLocks noChangeShapeType="1"/>
            </p:cNvSpPr>
            <p:nvPr/>
          </p:nvSpPr>
          <p:spPr bwMode="auto">
            <a:xfrm>
              <a:off x="813" y="1319"/>
              <a:ext cx="0" cy="28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7417" name="Line 6"/>
            <p:cNvSpPr>
              <a:spLocks noChangeShapeType="1"/>
            </p:cNvSpPr>
            <p:nvPr/>
          </p:nvSpPr>
          <p:spPr bwMode="auto">
            <a:xfrm>
              <a:off x="2109" y="1319"/>
              <a:ext cx="0" cy="28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grpSp>
      <p:sp>
        <p:nvSpPr>
          <p:cNvPr id="304137" name="Text Box 9"/>
          <p:cNvSpPr txBox="1">
            <a:spLocks noChangeArrowheads="1"/>
          </p:cNvSpPr>
          <p:nvPr/>
        </p:nvSpPr>
        <p:spPr bwMode="auto">
          <a:xfrm>
            <a:off x="826994" y="5852213"/>
            <a:ext cx="685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dirty="0">
                <a:solidFill>
                  <a:srgbClr val="CC0000"/>
                </a:solidFill>
                <a:latin typeface="黑体" panose="02010609060101010101" pitchFamily="49" charset="-122"/>
                <a:ea typeface="黑体" panose="02010609060101010101" pitchFamily="49" charset="-122"/>
              </a:rPr>
              <a:t>问题：浮点数表示不统一会带来什么问题？</a:t>
            </a:r>
            <a:endParaRPr lang="zh-CN" altLang="en-US" sz="2400" dirty="0">
              <a:solidFill>
                <a:srgbClr val="CC0000"/>
              </a:solidFill>
              <a:latin typeface="黑体" panose="02010609060101010101" pitchFamily="49" charset="-122"/>
              <a:ea typeface="黑体" panose="02010609060101010101" pitchFamily="49" charset="-122"/>
            </a:endParaRPr>
          </a:p>
        </p:txBody>
      </p:sp>
      <p:sp>
        <p:nvSpPr>
          <p:cNvPr id="304138" name="Text Box 10"/>
          <p:cNvSpPr txBox="1">
            <a:spLocks noChangeArrowheads="1"/>
          </p:cNvSpPr>
          <p:nvPr/>
        </p:nvSpPr>
        <p:spPr bwMode="auto">
          <a:xfrm>
            <a:off x="4310015" y="1640932"/>
            <a:ext cx="4816232" cy="1169551"/>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rgbClr val="FF0066"/>
                </a:solidFill>
                <a:latin typeface="黑体" panose="02010609060101010101" pitchFamily="49" charset="-122"/>
                <a:ea typeface="黑体" panose="02010609060101010101" pitchFamily="49" charset="-122"/>
              </a:rPr>
              <a:t>规定：</a:t>
            </a:r>
            <a:r>
              <a:rPr lang="zh-CN" altLang="en-US" sz="2000" dirty="0">
                <a:solidFill>
                  <a:srgbClr val="3333FF"/>
                </a:solidFill>
                <a:latin typeface="黑体" panose="02010609060101010101" pitchFamily="49" charset="-122"/>
                <a:ea typeface="黑体" panose="02010609060101010101" pitchFamily="49" charset="-122"/>
              </a:rPr>
              <a:t>小数点前总是</a:t>
            </a:r>
            <a:r>
              <a:rPr lang="zh-CN" altLang="en-US" sz="2000" dirty="0">
                <a:solidFill>
                  <a:srgbClr val="3333FF"/>
                </a:solidFill>
                <a:ea typeface="黑体" panose="02010609060101010101" pitchFamily="49" charset="-122"/>
              </a:rPr>
              <a:t>“</a:t>
            </a:r>
            <a:r>
              <a:rPr lang="en-US" altLang="zh-CN" sz="2000" dirty="0">
                <a:solidFill>
                  <a:srgbClr val="3333FF"/>
                </a:solidFill>
                <a:latin typeface="黑体" panose="02010609060101010101" pitchFamily="49" charset="-122"/>
                <a:ea typeface="黑体" panose="02010609060101010101" pitchFamily="49" charset="-122"/>
              </a:rPr>
              <a:t>1</a:t>
            </a:r>
            <a:r>
              <a:rPr lang="en-US" altLang="zh-CN" sz="2000" dirty="0">
                <a:solidFill>
                  <a:srgbClr val="3333FF"/>
                </a:solidFill>
                <a:ea typeface="黑体" panose="02010609060101010101" pitchFamily="49" charset="-122"/>
              </a:rPr>
              <a:t>”</a:t>
            </a:r>
            <a:r>
              <a:rPr lang="zh-CN" altLang="en-US" sz="2000" dirty="0">
                <a:solidFill>
                  <a:srgbClr val="3333FF"/>
                </a:solidFill>
                <a:latin typeface="黑体" panose="02010609060101010101" pitchFamily="49" charset="-122"/>
                <a:ea typeface="黑体" panose="02010609060101010101" pitchFamily="49" charset="-122"/>
              </a:rPr>
              <a:t>，故可隐含表示</a:t>
            </a:r>
            <a:endParaRPr lang="zh-CN" altLang="en-US" sz="2000" dirty="0">
              <a:solidFill>
                <a:srgbClr val="3333FF"/>
              </a:solidFill>
              <a:latin typeface="黑体" panose="02010609060101010101" pitchFamily="49" charset="-122"/>
              <a:ea typeface="黑体" panose="02010609060101010101" pitchFamily="49" charset="-122"/>
            </a:endParaRPr>
          </a:p>
          <a:p>
            <a:pPr>
              <a:spcBef>
                <a:spcPct val="50000"/>
              </a:spcBef>
            </a:pPr>
            <a:r>
              <a:rPr lang="zh-CN" altLang="en-US" sz="2000" dirty="0">
                <a:solidFill>
                  <a:srgbClr val="009242"/>
                </a:solidFill>
                <a:latin typeface="黑体" panose="02010609060101010101" pitchFamily="49" charset="-122"/>
                <a:ea typeface="黑体" panose="02010609060101010101" pitchFamily="49" charset="-122"/>
              </a:rPr>
              <a:t>注意：和前面例子的规定不太一样</a:t>
            </a:r>
            <a:r>
              <a:rPr lang="en-US" altLang="zh-CN" sz="2000" dirty="0">
                <a:solidFill>
                  <a:srgbClr val="009242"/>
                </a:solidFill>
                <a:latin typeface="黑体" panose="02010609060101010101" pitchFamily="49" charset="-122"/>
                <a:ea typeface="黑体" panose="02010609060101010101" pitchFamily="49" charset="-122"/>
              </a:rPr>
              <a:t>,</a:t>
            </a:r>
            <a:r>
              <a:rPr lang="zh-CN" altLang="en-US" sz="2000" dirty="0">
                <a:solidFill>
                  <a:srgbClr val="009242"/>
                </a:solidFill>
                <a:latin typeface="黑体" panose="02010609060101010101" pitchFamily="49" charset="-122"/>
                <a:ea typeface="黑体" panose="02010609060101010101" pitchFamily="49" charset="-122"/>
              </a:rPr>
              <a:t>显然这里更合理</a:t>
            </a:r>
            <a:r>
              <a:rPr lang="en-US" altLang="zh-CN" sz="2000" dirty="0">
                <a:solidFill>
                  <a:srgbClr val="009242"/>
                </a:solidFill>
                <a:latin typeface="黑体" panose="02010609060101010101" pitchFamily="49" charset="-122"/>
                <a:ea typeface="黑体" panose="02010609060101010101" pitchFamily="49" charset="-122"/>
              </a:rPr>
              <a:t>!</a:t>
            </a:r>
            <a:endParaRPr lang="en-US" altLang="zh-CN" sz="2000" dirty="0">
              <a:solidFill>
                <a:srgbClr val="009242"/>
              </a:solidFill>
              <a:latin typeface="黑体" panose="02010609060101010101" pitchFamily="49" charset="-122"/>
              <a:ea typeface="黑体" panose="02010609060101010101" pitchFamily="49" charset="-122"/>
            </a:endParaRPr>
          </a:p>
        </p:txBody>
      </p:sp>
      <p:sp>
        <p:nvSpPr>
          <p:cNvPr id="2" name="文本框 1"/>
          <p:cNvSpPr txBox="1"/>
          <p:nvPr/>
        </p:nvSpPr>
        <p:spPr>
          <a:xfrm>
            <a:off x="242701" y="892971"/>
            <a:ext cx="8067581" cy="461665"/>
          </a:xfrm>
          <a:prstGeom prst="rect">
            <a:avLst/>
          </a:prstGeom>
          <a:noFill/>
        </p:spPr>
        <p:txBody>
          <a:bodyPr wrap="square" rtlCol="0">
            <a:spAutoFit/>
          </a:bodyPr>
          <a:lstStyle/>
          <a:p>
            <a:r>
              <a:rPr lang="zh-CN" altLang="en-US" sz="2400" b="0" dirty="0">
                <a:solidFill>
                  <a:srgbClr val="000000"/>
                </a:solidFill>
                <a:ea typeface="黑体" panose="02010609060101010101" pitchFamily="49" charset="-122"/>
              </a:rPr>
              <a:t>早期的计算机，各自定义自己的浮点数格式，不统一。</a:t>
            </a:r>
            <a:endParaRPr lang="zh-CN" altLang="en-US" sz="2400" b="0" dirty="0"/>
          </a:p>
        </p:txBody>
      </p:sp>
      <p:sp>
        <p:nvSpPr>
          <p:cNvPr id="3" name="灯片编号占位符 2"/>
          <p:cNvSpPr>
            <a:spLocks noGrp="1"/>
          </p:cNvSpPr>
          <p:nvPr>
            <p:ph type="sldNum" sz="quarter" idx="4"/>
          </p:nvPr>
        </p:nvSpPr>
        <p:spPr/>
        <p:txBody>
          <a:bodyPr/>
          <a:lstStyle/>
          <a:p>
            <a:fld id="{EDCD20F5-771F-4428-9712-BA27E008D629}"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4131">
                                            <p:txEl>
                                              <p:pRg st="0" end="0"/>
                                            </p:txEl>
                                          </p:spTgt>
                                        </p:tgtEl>
                                        <p:attrNameLst>
                                          <p:attrName>style.visibility</p:attrName>
                                        </p:attrNameLst>
                                      </p:cBhvr>
                                      <p:to>
                                        <p:strVal val="visible"/>
                                      </p:to>
                                    </p:set>
                                    <p:animEffect transition="in" filter="wipe(down)">
                                      <p:cBhvr>
                                        <p:cTn id="12" dur="500"/>
                                        <p:tgtEl>
                                          <p:spTgt spid="30413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04131">
                                            <p:txEl>
                                              <p:pRg st="1" end="1"/>
                                            </p:txEl>
                                          </p:spTgt>
                                        </p:tgtEl>
                                        <p:attrNameLst>
                                          <p:attrName>style.visibility</p:attrName>
                                        </p:attrNameLst>
                                      </p:cBhvr>
                                      <p:to>
                                        <p:strVal val="visible"/>
                                      </p:to>
                                    </p:set>
                                    <p:animEffect transition="in" filter="wipe(down)">
                                      <p:cBhvr>
                                        <p:cTn id="17" dur="500"/>
                                        <p:tgtEl>
                                          <p:spTgt spid="30413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4138"/>
                                        </p:tgtEl>
                                        <p:attrNameLst>
                                          <p:attrName>style.visibility</p:attrName>
                                        </p:attrNameLst>
                                      </p:cBhvr>
                                      <p:to>
                                        <p:strVal val="visible"/>
                                      </p:to>
                                    </p:set>
                                    <p:animEffect transition="in" filter="blinds(horizontal)">
                                      <p:cBhvr>
                                        <p:cTn id="22" dur="500"/>
                                        <p:tgtEl>
                                          <p:spTgt spid="3041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04131">
                                            <p:txEl>
                                              <p:pRg st="2" end="2"/>
                                            </p:txEl>
                                          </p:spTgt>
                                        </p:tgtEl>
                                        <p:attrNameLst>
                                          <p:attrName>style.visibility</p:attrName>
                                        </p:attrNameLst>
                                      </p:cBhvr>
                                      <p:to>
                                        <p:strVal val="visible"/>
                                      </p:to>
                                    </p:set>
                                    <p:animEffect transition="in" filter="wipe(down)">
                                      <p:cBhvr>
                                        <p:cTn id="27" dur="500"/>
                                        <p:tgtEl>
                                          <p:spTgt spid="30413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7412"/>
                                        </p:tgtEl>
                                        <p:attrNameLst>
                                          <p:attrName>style.visibility</p:attrName>
                                        </p:attrNameLst>
                                      </p:cBhvr>
                                      <p:to>
                                        <p:strVal val="visible"/>
                                      </p:to>
                                    </p:set>
                                    <p:animEffect transition="in" filter="wipe(down)">
                                      <p:cBhvr>
                                        <p:cTn id="32" dur="500"/>
                                        <p:tgtEl>
                                          <p:spTgt spid="17412"/>
                                        </p:tgtEl>
                                      </p:cBhvr>
                                    </p:animEffect>
                                  </p:childTnLst>
                                </p:cTn>
                              </p:par>
                              <p:par>
                                <p:cTn id="33" presetID="22" presetClass="entr" presetSubtype="4" fill="hold" nodeType="withEffect">
                                  <p:stCondLst>
                                    <p:cond delay="0"/>
                                  </p:stCondLst>
                                  <p:childTnLst>
                                    <p:set>
                                      <p:cBhvr>
                                        <p:cTn id="34" dur="1" fill="hold">
                                          <p:stCondLst>
                                            <p:cond delay="0"/>
                                          </p:stCondLst>
                                        </p:cTn>
                                        <p:tgtEl>
                                          <p:spTgt spid="304131">
                                            <p:txEl>
                                              <p:pRg st="3" end="3"/>
                                            </p:txEl>
                                          </p:spTgt>
                                        </p:tgtEl>
                                        <p:attrNameLst>
                                          <p:attrName>style.visibility</p:attrName>
                                        </p:attrNameLst>
                                      </p:cBhvr>
                                      <p:to>
                                        <p:strVal val="visible"/>
                                      </p:to>
                                    </p:set>
                                    <p:animEffect transition="in" filter="wipe(down)">
                                      <p:cBhvr>
                                        <p:cTn id="35" dur="500"/>
                                        <p:tgtEl>
                                          <p:spTgt spid="304131">
                                            <p:txEl>
                                              <p:pRg st="3" end="3"/>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304131">
                                            <p:txEl>
                                              <p:pRg st="4" end="4"/>
                                            </p:txEl>
                                          </p:spTgt>
                                        </p:tgtEl>
                                        <p:attrNameLst>
                                          <p:attrName>style.visibility</p:attrName>
                                        </p:attrNameLst>
                                      </p:cBhvr>
                                      <p:to>
                                        <p:strVal val="visible"/>
                                      </p:to>
                                    </p:set>
                                    <p:animEffect transition="in" filter="wipe(down)">
                                      <p:cBhvr>
                                        <p:cTn id="38" dur="500"/>
                                        <p:tgtEl>
                                          <p:spTgt spid="304131">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04131">
                                            <p:txEl>
                                              <p:pRg st="5" end="5"/>
                                            </p:txEl>
                                          </p:spTgt>
                                        </p:tgtEl>
                                        <p:attrNameLst>
                                          <p:attrName>style.visibility</p:attrName>
                                        </p:attrNameLst>
                                      </p:cBhvr>
                                      <p:to>
                                        <p:strVal val="visible"/>
                                      </p:to>
                                    </p:set>
                                    <p:animEffect transition="in" filter="wipe(down)">
                                      <p:cBhvr>
                                        <p:cTn id="43" dur="500"/>
                                        <p:tgtEl>
                                          <p:spTgt spid="304131">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304131">
                                            <p:txEl>
                                              <p:pRg st="6" end="6"/>
                                            </p:txEl>
                                          </p:spTgt>
                                        </p:tgtEl>
                                        <p:attrNameLst>
                                          <p:attrName>style.visibility</p:attrName>
                                        </p:attrNameLst>
                                      </p:cBhvr>
                                      <p:to>
                                        <p:strVal val="visible"/>
                                      </p:to>
                                    </p:set>
                                    <p:animEffect transition="in" filter="blinds(horizontal)">
                                      <p:cBhvr>
                                        <p:cTn id="48" dur="500"/>
                                        <p:tgtEl>
                                          <p:spTgt spid="304131">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304131">
                                            <p:txEl>
                                              <p:pRg st="7" end="7"/>
                                            </p:txEl>
                                          </p:spTgt>
                                        </p:tgtEl>
                                        <p:attrNameLst>
                                          <p:attrName>style.visibility</p:attrName>
                                        </p:attrNameLst>
                                      </p:cBhvr>
                                      <p:to>
                                        <p:strVal val="visible"/>
                                      </p:to>
                                    </p:set>
                                    <p:animEffect transition="in" filter="blinds(horizontal)">
                                      <p:cBhvr>
                                        <p:cTn id="53" dur="500"/>
                                        <p:tgtEl>
                                          <p:spTgt spid="304131">
                                            <p:txEl>
                                              <p:pRg st="7" end="7"/>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04131">
                                            <p:txEl>
                                              <p:pRg st="8" end="8"/>
                                            </p:txEl>
                                          </p:spTgt>
                                        </p:tgtEl>
                                        <p:attrNameLst>
                                          <p:attrName>style.visibility</p:attrName>
                                        </p:attrNameLst>
                                      </p:cBhvr>
                                      <p:to>
                                        <p:strVal val="visible"/>
                                      </p:to>
                                    </p:set>
                                    <p:animEffect transition="in" filter="blinds(horizontal)">
                                      <p:cBhvr>
                                        <p:cTn id="58" dur="500"/>
                                        <p:tgtEl>
                                          <p:spTgt spid="304131">
                                            <p:txEl>
                                              <p:pRg st="8" end="8"/>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304137"/>
                                        </p:tgtEl>
                                        <p:attrNameLst>
                                          <p:attrName>style.visibility</p:attrName>
                                        </p:attrNameLst>
                                      </p:cBhvr>
                                      <p:to>
                                        <p:strVal val="visible"/>
                                      </p:to>
                                    </p:set>
                                    <p:animEffect transition="in" filter="blinds(horizontal)">
                                      <p:cBhvr>
                                        <p:cTn id="63" dur="500"/>
                                        <p:tgtEl>
                                          <p:spTgt spid="304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7" grpId="0"/>
      <p:bldP spid="304138" grpId="0" animBg="1"/>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028700" y="166688"/>
            <a:ext cx="7577138" cy="474662"/>
          </a:xfrm>
        </p:spPr>
        <p:txBody>
          <a:bodyPr/>
          <a:lstStyle/>
          <a:p>
            <a:r>
              <a:rPr lang="zh-CN" altLang="en-US" dirty="0">
                <a:ea typeface="宋体" panose="02010600030101010101" pitchFamily="2" charset="-122"/>
              </a:rPr>
              <a:t>“</a:t>
            </a:r>
            <a:r>
              <a:rPr lang="en-US" altLang="zh-CN" dirty="0">
                <a:ea typeface="宋体" panose="02010600030101010101" pitchFamily="2" charset="-122"/>
              </a:rPr>
              <a:t>Father” of the IEEE 754 standard</a:t>
            </a:r>
            <a:endParaRPr lang="en-US" altLang="zh-CN" dirty="0">
              <a:ea typeface="宋体" panose="02010600030101010101" pitchFamily="2" charset="-122"/>
            </a:endParaRPr>
          </a:p>
        </p:txBody>
      </p:sp>
      <p:sp>
        <p:nvSpPr>
          <p:cNvPr id="308227" name="Rectangle 3"/>
          <p:cNvSpPr>
            <a:spLocks noGrp="1" noChangeArrowheads="1"/>
          </p:cNvSpPr>
          <p:nvPr>
            <p:ph type="body" idx="1"/>
          </p:nvPr>
        </p:nvSpPr>
        <p:spPr>
          <a:xfrm>
            <a:off x="476250" y="2414588"/>
            <a:ext cx="5245100" cy="415925"/>
          </a:xfrm>
        </p:spPr>
        <p:txBody>
          <a:bodyPr/>
          <a:lstStyle/>
          <a:p>
            <a:pPr marL="342900" indent="-342900">
              <a:buFont typeface="Wingdings" panose="05000000000000000000" pitchFamily="2" charset="2"/>
              <a:buNone/>
            </a:pPr>
            <a:r>
              <a:rPr lang="zh-CN" altLang="en-US" sz="2000">
                <a:solidFill>
                  <a:srgbClr val="000000"/>
                </a:solidFill>
                <a:latin typeface="黑体" panose="02010609060101010101" pitchFamily="49" charset="-122"/>
                <a:ea typeface="黑体" panose="02010609060101010101" pitchFamily="49" charset="-122"/>
              </a:rPr>
              <a:t>现在所有计算机都采用</a:t>
            </a:r>
            <a:r>
              <a:rPr lang="en-US" altLang="zh-CN" sz="2000">
                <a:solidFill>
                  <a:srgbClr val="000000"/>
                </a:solidFill>
                <a:latin typeface="黑体" panose="02010609060101010101" pitchFamily="49" charset="-122"/>
                <a:ea typeface="黑体" panose="02010609060101010101" pitchFamily="49" charset="-122"/>
              </a:rPr>
              <a:t>IEEE 754</a:t>
            </a:r>
            <a:r>
              <a:rPr lang="zh-CN" altLang="en-US" sz="2000">
                <a:solidFill>
                  <a:srgbClr val="000000"/>
                </a:solidFill>
                <a:latin typeface="黑体" panose="02010609060101010101" pitchFamily="49" charset="-122"/>
                <a:ea typeface="黑体" panose="02010609060101010101" pitchFamily="49" charset="-122"/>
              </a:rPr>
              <a:t>来表示浮点数</a:t>
            </a:r>
            <a:endParaRPr lang="zh-CN" altLang="en-US">
              <a:latin typeface="黑体" panose="02010609060101010101" pitchFamily="49" charset="-122"/>
              <a:ea typeface="黑体" panose="02010609060101010101" pitchFamily="49" charset="-122"/>
            </a:endParaRPr>
          </a:p>
        </p:txBody>
      </p:sp>
      <p:sp>
        <p:nvSpPr>
          <p:cNvPr id="308232" name="Rectangle 8"/>
          <p:cNvSpPr>
            <a:spLocks noChangeArrowheads="1"/>
          </p:cNvSpPr>
          <p:nvPr/>
        </p:nvSpPr>
        <p:spPr bwMode="auto">
          <a:xfrm>
            <a:off x="485775" y="1520825"/>
            <a:ext cx="607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a:latin typeface="黑体" panose="02010609060101010101" pitchFamily="49" charset="-122"/>
                <a:ea typeface="黑体" panose="02010609060101010101" pitchFamily="49" charset="-122"/>
                <a:cs typeface="Arial" panose="020B0604020202020204" pitchFamily="34" charset="0"/>
              </a:rPr>
              <a:t>1970</a:t>
            </a:r>
            <a:r>
              <a:rPr lang="zh-CN" altLang="en-US" sz="2000">
                <a:latin typeface="黑体" panose="02010609060101010101" pitchFamily="49" charset="-122"/>
                <a:ea typeface="黑体" panose="02010609060101010101" pitchFamily="49" charset="-122"/>
                <a:cs typeface="Arial" panose="020B0604020202020204" pitchFamily="34" charset="0"/>
              </a:rPr>
              <a:t>年代后期</a:t>
            </a:r>
            <a:r>
              <a:rPr lang="en-US" altLang="zh-CN" sz="2000">
                <a:latin typeface="黑体" panose="02010609060101010101" pitchFamily="49" charset="-122"/>
                <a:ea typeface="黑体" panose="02010609060101010101" pitchFamily="49" charset="-122"/>
                <a:cs typeface="Arial" panose="020B0604020202020204" pitchFamily="34" charset="0"/>
              </a:rPr>
              <a:t>, IEEE</a:t>
            </a:r>
            <a:r>
              <a:rPr lang="zh-CN" altLang="en-US" sz="2000">
                <a:latin typeface="黑体" panose="02010609060101010101" pitchFamily="49" charset="-122"/>
                <a:ea typeface="黑体" panose="02010609060101010101" pitchFamily="49" charset="-122"/>
                <a:cs typeface="Arial" panose="020B0604020202020204" pitchFamily="34" charset="0"/>
              </a:rPr>
              <a:t>成立委员会着手制定浮点数标准</a:t>
            </a:r>
            <a:endParaRPr lang="zh-CN" altLang="en-US" sz="2000">
              <a:latin typeface="黑体" panose="02010609060101010101" pitchFamily="49" charset="-122"/>
              <a:ea typeface="黑体" panose="02010609060101010101" pitchFamily="49" charset="-122"/>
              <a:cs typeface="Arial" panose="020B0604020202020204" pitchFamily="34" charset="0"/>
            </a:endParaRPr>
          </a:p>
        </p:txBody>
      </p:sp>
      <p:sp>
        <p:nvSpPr>
          <p:cNvPr id="308233" name="Rectangle 9"/>
          <p:cNvSpPr>
            <a:spLocks noChangeArrowheads="1"/>
          </p:cNvSpPr>
          <p:nvPr/>
        </p:nvSpPr>
        <p:spPr bwMode="auto">
          <a:xfrm>
            <a:off x="465138" y="1970088"/>
            <a:ext cx="45386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a:latin typeface="黑体" panose="02010609060101010101" pitchFamily="49" charset="-122"/>
                <a:ea typeface="黑体" panose="02010609060101010101" pitchFamily="49" charset="-122"/>
                <a:cs typeface="Arial" panose="020B0604020202020204" pitchFamily="34" charset="0"/>
              </a:rPr>
              <a:t>1985</a:t>
            </a:r>
            <a:r>
              <a:rPr lang="zh-CN" altLang="en-US" sz="2000">
                <a:latin typeface="黑体" panose="02010609060101010101" pitchFamily="49" charset="-122"/>
                <a:ea typeface="黑体" panose="02010609060101010101" pitchFamily="49" charset="-122"/>
                <a:cs typeface="Arial" panose="020B0604020202020204" pitchFamily="34" charset="0"/>
              </a:rPr>
              <a:t>年完成浮点数标准</a:t>
            </a:r>
            <a:r>
              <a:rPr lang="en-US" altLang="zh-CN" sz="2000">
                <a:latin typeface="黑体" panose="02010609060101010101" pitchFamily="49" charset="-122"/>
                <a:ea typeface="黑体" panose="02010609060101010101" pitchFamily="49" charset="-122"/>
                <a:cs typeface="Arial" panose="020B0604020202020204" pitchFamily="34" charset="0"/>
              </a:rPr>
              <a:t>IEEE 754</a:t>
            </a:r>
            <a:r>
              <a:rPr lang="zh-CN" altLang="en-US" sz="2000">
                <a:latin typeface="黑体" panose="02010609060101010101" pitchFamily="49" charset="-122"/>
                <a:ea typeface="黑体" panose="02010609060101010101" pitchFamily="49" charset="-122"/>
                <a:cs typeface="Arial" panose="020B0604020202020204" pitchFamily="34" charset="0"/>
              </a:rPr>
              <a:t>的制定</a:t>
            </a:r>
            <a:endParaRPr lang="zh-CN" altLang="en-US" sz="2000">
              <a:latin typeface="黑体" panose="02010609060101010101" pitchFamily="49" charset="-122"/>
              <a:ea typeface="黑体" panose="02010609060101010101" pitchFamily="49" charset="-122"/>
              <a:cs typeface="Arial" panose="020B0604020202020204" pitchFamily="34" charset="0"/>
            </a:endParaRPr>
          </a:p>
        </p:txBody>
      </p:sp>
      <p:sp>
        <p:nvSpPr>
          <p:cNvPr id="19462" name="Rectangle 11"/>
          <p:cNvSpPr>
            <a:spLocks noChangeArrowheads="1"/>
          </p:cNvSpPr>
          <p:nvPr/>
        </p:nvSpPr>
        <p:spPr bwMode="auto">
          <a:xfrm>
            <a:off x="465138" y="730250"/>
            <a:ext cx="82629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dirty="0">
                <a:solidFill>
                  <a:srgbClr val="000000"/>
                </a:solidFill>
              </a:rPr>
              <a:t>          </a:t>
            </a:r>
            <a:r>
              <a:rPr lang="zh-CN" altLang="en-US" sz="2000" dirty="0">
                <a:solidFill>
                  <a:srgbClr val="000000"/>
                </a:solidFill>
                <a:latin typeface="黑体" panose="02010609060101010101" pitchFamily="49" charset="-122"/>
                <a:ea typeface="黑体" panose="02010609060101010101" pitchFamily="49" charset="-122"/>
              </a:rPr>
              <a:t>直到</a:t>
            </a:r>
            <a:r>
              <a:rPr lang="en-US" altLang="zh-CN" sz="2000" dirty="0">
                <a:solidFill>
                  <a:srgbClr val="000000"/>
                </a:solidFill>
                <a:latin typeface="黑体" panose="02010609060101010101" pitchFamily="49" charset="-122"/>
                <a:ea typeface="黑体" panose="02010609060101010101" pitchFamily="49" charset="-122"/>
              </a:rPr>
              <a:t>1980</a:t>
            </a:r>
            <a:r>
              <a:rPr lang="zh-CN" altLang="en-US" sz="2000" dirty="0">
                <a:solidFill>
                  <a:srgbClr val="000000"/>
                </a:solidFill>
                <a:latin typeface="黑体" panose="02010609060101010101" pitchFamily="49" charset="-122"/>
                <a:ea typeface="黑体" panose="02010609060101010101" pitchFamily="49" charset="-122"/>
              </a:rPr>
              <a:t>年代初，各种机器内部的浮点数表示格式还没有统一，因而相互不兼容，机器之间传送数据时，带来较大的麻烦。</a:t>
            </a:r>
            <a:r>
              <a:rPr lang="zh-CN" altLang="en-US" sz="2000" dirty="0">
                <a:latin typeface="黑体" panose="02010609060101010101" pitchFamily="49" charset="-122"/>
                <a:ea typeface="黑体" panose="02010609060101010101" pitchFamily="49" charset="-122"/>
              </a:rPr>
              <a:t> </a:t>
            </a:r>
            <a:endParaRPr lang="zh-CN" altLang="en-US" sz="2000" dirty="0">
              <a:latin typeface="黑体" panose="02010609060101010101" pitchFamily="49" charset="-122"/>
              <a:ea typeface="黑体" panose="02010609060101010101" pitchFamily="49" charset="-122"/>
            </a:endParaRPr>
          </a:p>
        </p:txBody>
      </p:sp>
      <p:grpSp>
        <p:nvGrpSpPr>
          <p:cNvPr id="4" name="组合 3"/>
          <p:cNvGrpSpPr/>
          <p:nvPr/>
        </p:nvGrpSpPr>
        <p:grpSpPr bwMode="auto">
          <a:xfrm>
            <a:off x="165100" y="2681288"/>
            <a:ext cx="8907463" cy="3781425"/>
            <a:chOff x="165100" y="2681288"/>
            <a:chExt cx="8907463" cy="3781425"/>
          </a:xfrm>
        </p:grpSpPr>
        <p:grpSp>
          <p:nvGrpSpPr>
            <p:cNvPr id="19464" name="Group 12"/>
            <p:cNvGrpSpPr/>
            <p:nvPr/>
          </p:nvGrpSpPr>
          <p:grpSpPr bwMode="auto">
            <a:xfrm>
              <a:off x="165100" y="2681288"/>
              <a:ext cx="8907463" cy="3781425"/>
              <a:chOff x="104" y="1689"/>
              <a:chExt cx="5611" cy="2382"/>
            </a:xfrm>
          </p:grpSpPr>
          <p:pic>
            <p:nvPicPr>
              <p:cNvPr id="1946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27" y="1689"/>
                <a:ext cx="1788" cy="2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 y="2300"/>
                <a:ext cx="3139" cy="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8" name="Text Box 6"/>
              <p:cNvSpPr txBox="1">
                <a:spLocks noChangeArrowheads="1"/>
              </p:cNvSpPr>
              <p:nvPr/>
            </p:nvSpPr>
            <p:spPr bwMode="auto">
              <a:xfrm>
                <a:off x="3264" y="3696"/>
                <a:ext cx="2352" cy="3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800">
                    <a:latin typeface="Tahoma" panose="020B0604030504040204" pitchFamily="34" charset="0"/>
                  </a:rPr>
                  <a:t>Prof. William Kahan</a:t>
                </a:r>
                <a:r>
                  <a:rPr kumimoji="1" lang="en-US" altLang="zh-CN" sz="2800" b="0">
                    <a:latin typeface="Tahoma" panose="020B0604030504040204" pitchFamily="34" charset="0"/>
                  </a:rPr>
                  <a:t> </a:t>
                </a:r>
                <a:endParaRPr kumimoji="1" lang="en-US" altLang="zh-CN" sz="2800" b="0">
                  <a:latin typeface="Tahoma" panose="020B0604030504040204" pitchFamily="34" charset="0"/>
                </a:endParaRPr>
              </a:p>
            </p:txBody>
          </p:sp>
          <p:sp>
            <p:nvSpPr>
              <p:cNvPr id="19469" name="Rectangle 7"/>
              <p:cNvSpPr>
                <a:spLocks noChangeArrowheads="1"/>
              </p:cNvSpPr>
              <p:nvPr/>
            </p:nvSpPr>
            <p:spPr bwMode="auto">
              <a:xfrm>
                <a:off x="284" y="3401"/>
                <a:ext cx="292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400" b="0">
                    <a:solidFill>
                      <a:schemeClr val="tx2"/>
                    </a:solidFill>
                    <a:latin typeface="Arial" panose="020B0604020202020204" pitchFamily="34" charset="0"/>
                    <a:cs typeface="Arial" panose="020B0604020202020204" pitchFamily="34" charset="0"/>
                  </a:rPr>
                  <a:t>www.cs.berkeley.edu/~wkahan/</a:t>
                </a:r>
                <a:endParaRPr kumimoji="1" lang="en-US" altLang="zh-CN" sz="2400" b="0">
                  <a:solidFill>
                    <a:schemeClr val="tx2"/>
                  </a:solidFill>
                  <a:latin typeface="Arial" panose="020B0604020202020204" pitchFamily="34" charset="0"/>
                  <a:cs typeface="Arial" panose="020B0604020202020204" pitchFamily="34" charset="0"/>
                </a:endParaRPr>
              </a:p>
              <a:p>
                <a:pPr eaLnBrk="1" hangingPunct="1"/>
                <a:r>
                  <a:rPr kumimoji="1" lang="en-US" altLang="zh-CN" sz="2400" b="0">
                    <a:solidFill>
                      <a:schemeClr val="tx2"/>
                    </a:solidFill>
                    <a:latin typeface="Arial" panose="020B0604020202020204" pitchFamily="34" charset="0"/>
                    <a:cs typeface="Arial" panose="020B0604020202020204" pitchFamily="34" charset="0"/>
                  </a:rPr>
                  <a:t>ieee754status/754story.html</a:t>
                </a:r>
                <a:endParaRPr kumimoji="1" lang="en-US" altLang="zh-CN" sz="2400" b="0">
                  <a:solidFill>
                    <a:schemeClr val="tx2"/>
                  </a:solidFill>
                  <a:latin typeface="Arial" panose="020B0604020202020204" pitchFamily="34" charset="0"/>
                  <a:cs typeface="Arial" panose="020B0604020202020204" pitchFamily="34" charset="0"/>
                </a:endParaRPr>
              </a:p>
            </p:txBody>
          </p:sp>
          <p:sp>
            <p:nvSpPr>
              <p:cNvPr id="19470" name="Rectangle 10"/>
              <p:cNvSpPr>
                <a:spLocks noChangeArrowheads="1"/>
              </p:cNvSpPr>
              <p:nvPr/>
            </p:nvSpPr>
            <p:spPr bwMode="auto">
              <a:xfrm>
                <a:off x="104" y="1850"/>
                <a:ext cx="3857"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000" dirty="0">
                    <a:latin typeface="Arial" panose="020B0604020202020204" pitchFamily="34" charset="0"/>
                    <a:cs typeface="Arial" panose="020B0604020202020204" pitchFamily="34" charset="0"/>
                  </a:rPr>
                  <a:t>该标准由加州大学伯克利分校威廉</a:t>
                </a:r>
                <a:r>
                  <a:rPr lang="en-US" altLang="zh-CN" sz="2000" dirty="0">
                    <a:latin typeface="Arial" panose="020B0604020202020204" pitchFamily="34" charset="0"/>
                    <a:cs typeface="Arial" panose="020B0604020202020204" pitchFamily="34" charset="0"/>
                  </a:rPr>
                  <a:t>.</a:t>
                </a:r>
                <a:r>
                  <a:rPr lang="zh-CN" altLang="en-US" sz="2000" dirty="0">
                    <a:latin typeface="Arial" panose="020B0604020202020204" pitchFamily="34" charset="0"/>
                    <a:cs typeface="Arial" panose="020B0604020202020204" pitchFamily="34" charset="0"/>
                  </a:rPr>
                  <a:t>卡亨</a:t>
                </a:r>
                <a:r>
                  <a:rPr lang="en-US" altLang="zh-CN" sz="2000" dirty="0">
                    <a:latin typeface="Arial" panose="020B0604020202020204" pitchFamily="34" charset="0"/>
                    <a:cs typeface="Arial" panose="020B0604020202020204" pitchFamily="34" charset="0"/>
                  </a:rPr>
                  <a:t>( William </a:t>
                </a:r>
                <a:r>
                  <a:rPr lang="en-US" altLang="zh-CN" sz="2000" dirty="0" err="1">
                    <a:latin typeface="Arial" panose="020B0604020202020204" pitchFamily="34" charset="0"/>
                    <a:cs typeface="Arial" panose="020B0604020202020204" pitchFamily="34" charset="0"/>
                  </a:rPr>
                  <a:t>Kahan</a:t>
                </a:r>
                <a:r>
                  <a:rPr lang="en-US" altLang="zh-CN" sz="2000" dirty="0">
                    <a:latin typeface="Arial" panose="020B0604020202020204" pitchFamily="34" charset="0"/>
                    <a:cs typeface="Arial" panose="020B0604020202020204" pitchFamily="34" charset="0"/>
                  </a:rPr>
                  <a:t>)</a:t>
                </a:r>
                <a:r>
                  <a:rPr lang="zh-CN" altLang="en-US" sz="2000" dirty="0">
                    <a:latin typeface="Arial" panose="020B0604020202020204" pitchFamily="34" charset="0"/>
                    <a:cs typeface="Arial" panose="020B0604020202020204" pitchFamily="34" charset="0"/>
                  </a:rPr>
                  <a:t>教授主持制订。</a:t>
                </a:r>
                <a:endParaRPr lang="zh-CN" altLang="en-US" sz="2000" dirty="0">
                  <a:latin typeface="Arial" panose="020B0604020202020204" pitchFamily="34" charset="0"/>
                  <a:cs typeface="Arial" panose="020B0604020202020204" pitchFamily="34" charset="0"/>
                </a:endParaRPr>
              </a:p>
            </p:txBody>
          </p:sp>
        </p:grpSp>
        <p:sp>
          <p:nvSpPr>
            <p:cNvPr id="19465" name="文本框 2"/>
            <p:cNvSpPr txBox="1">
              <a:spLocks noChangeArrowheads="1"/>
            </p:cNvSpPr>
            <p:nvPr/>
          </p:nvSpPr>
          <p:spPr bwMode="auto">
            <a:xfrm>
              <a:off x="3449638" y="3849689"/>
              <a:ext cx="10876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000"/>
                <a:t>图灵奖</a:t>
              </a:r>
              <a:endParaRPr lang="zh-CN" altLang="en-US" sz="2000"/>
            </a:p>
          </p:txBody>
        </p:sp>
      </p:grpSp>
      <p:sp>
        <p:nvSpPr>
          <p:cNvPr id="2" name="灯片编号占位符 1"/>
          <p:cNvSpPr>
            <a:spLocks noGrp="1"/>
          </p:cNvSpPr>
          <p:nvPr>
            <p:ph type="sldNum" sz="quarter" idx="4"/>
          </p:nvPr>
        </p:nvSpPr>
        <p:spPr/>
        <p:txBody>
          <a:bodyPr/>
          <a:lstStyle/>
          <a:p>
            <a:fld id="{EDCD20F5-771F-4428-9712-BA27E008D629}"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8232"/>
                                        </p:tgtEl>
                                        <p:attrNameLst>
                                          <p:attrName>style.visibility</p:attrName>
                                        </p:attrNameLst>
                                      </p:cBhvr>
                                      <p:to>
                                        <p:strVal val="visible"/>
                                      </p:to>
                                    </p:set>
                                    <p:animEffect transition="in" filter="blinds(horizontal)">
                                      <p:cBhvr>
                                        <p:cTn id="7" dur="500"/>
                                        <p:tgtEl>
                                          <p:spTgt spid="3082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8233"/>
                                        </p:tgtEl>
                                        <p:attrNameLst>
                                          <p:attrName>style.visibility</p:attrName>
                                        </p:attrNameLst>
                                      </p:cBhvr>
                                      <p:to>
                                        <p:strVal val="visible"/>
                                      </p:to>
                                    </p:set>
                                    <p:animEffect transition="in" filter="blinds(horizontal)">
                                      <p:cBhvr>
                                        <p:cTn id="12" dur="500"/>
                                        <p:tgtEl>
                                          <p:spTgt spid="30823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8227">
                                            <p:txEl>
                                              <p:pRg st="0" end="0"/>
                                            </p:txEl>
                                          </p:spTgt>
                                        </p:tgtEl>
                                        <p:attrNameLst>
                                          <p:attrName>style.visibility</p:attrName>
                                        </p:attrNameLst>
                                      </p:cBhvr>
                                      <p:to>
                                        <p:strVal val="visible"/>
                                      </p:to>
                                    </p:set>
                                    <p:animEffect transition="in" filter="blinds(horizontal)">
                                      <p:cBhvr>
                                        <p:cTn id="17" dur="500"/>
                                        <p:tgtEl>
                                          <p:spTgt spid="30822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7" grpId="0" build="p"/>
      <p:bldP spid="308232" grpId="0"/>
      <p:bldP spid="308233"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00100" y="190500"/>
            <a:ext cx="6073775" cy="422275"/>
          </a:xfrm>
        </p:spPr>
        <p:txBody>
          <a:bodyPr/>
          <a:lstStyle/>
          <a:p>
            <a:r>
              <a:rPr lang="en-US" altLang="zh-CN" sz="2800">
                <a:ea typeface="宋体" panose="02010600030101010101" pitchFamily="2" charset="-122"/>
              </a:rPr>
              <a:t>IEEE 754 </a:t>
            </a:r>
            <a:r>
              <a:rPr lang="zh-CN" altLang="en-US" sz="2800">
                <a:ea typeface="宋体" panose="02010600030101010101" pitchFamily="2" charset="-122"/>
              </a:rPr>
              <a:t>浮点数格式</a:t>
            </a:r>
            <a:endParaRPr lang="en-US" altLang="zh-CN" sz="2800">
              <a:ea typeface="宋体" panose="02010600030101010101" pitchFamily="2" charset="-122"/>
            </a:endParaRPr>
          </a:p>
        </p:txBody>
      </p:sp>
      <p:sp>
        <p:nvSpPr>
          <p:cNvPr id="21507" name="Rectangle 3"/>
          <p:cNvSpPr>
            <a:spLocks noGrp="1" noChangeArrowheads="1"/>
          </p:cNvSpPr>
          <p:nvPr>
            <p:ph type="body" idx="1"/>
          </p:nvPr>
        </p:nvSpPr>
        <p:spPr>
          <a:xfrm>
            <a:off x="503238" y="903288"/>
            <a:ext cx="8159750" cy="1710212"/>
          </a:xfrm>
        </p:spPr>
        <p:txBody>
          <a:bodyPr/>
          <a:lstStyle/>
          <a:p>
            <a:pPr marL="342900" indent="-342900">
              <a:lnSpc>
                <a:spcPct val="90000"/>
              </a:lnSpc>
              <a:buFont typeface="Wingdings" panose="05000000000000000000" pitchFamily="2" charset="2"/>
              <a:buNone/>
            </a:pPr>
            <a:r>
              <a:rPr lang="zh-CN" altLang="en-US" b="0" dirty="0"/>
              <a:t>    </a:t>
            </a:r>
            <a:endParaRPr lang="zh-CN" altLang="en-US" b="0" dirty="0"/>
          </a:p>
          <a:p>
            <a:pPr>
              <a:lnSpc>
                <a:spcPct val="90000"/>
              </a:lnSpc>
              <a:buClr>
                <a:schemeClr val="accent2"/>
              </a:buClr>
              <a:buSzPct val="100000"/>
            </a:pPr>
            <a:r>
              <a:rPr lang="zh-CN" altLang="en-US" dirty="0"/>
              <a:t>单精度格式</a:t>
            </a:r>
            <a:r>
              <a:rPr lang="en-US" altLang="zh-CN" dirty="0"/>
              <a:t>(32</a:t>
            </a:r>
            <a:r>
              <a:rPr lang="zh-CN" altLang="en-US" dirty="0"/>
              <a:t>位</a:t>
            </a:r>
            <a:r>
              <a:rPr lang="en-US" altLang="zh-CN" dirty="0"/>
              <a:t>)</a:t>
            </a:r>
            <a:r>
              <a:rPr lang="en-US" altLang="zh-CN" dirty="0">
                <a:solidFill>
                  <a:srgbClr val="000000"/>
                </a:solidFill>
              </a:rPr>
              <a:t>：</a:t>
            </a:r>
            <a:endParaRPr lang="en-US" altLang="zh-CN" dirty="0">
              <a:solidFill>
                <a:srgbClr val="990000"/>
              </a:solidFill>
            </a:endParaRPr>
          </a:p>
          <a:p>
            <a:pPr marL="342900" indent="-342900">
              <a:lnSpc>
                <a:spcPct val="90000"/>
              </a:lnSpc>
              <a:buFont typeface="Wingdings" panose="05000000000000000000" pitchFamily="2" charset="2"/>
              <a:buNone/>
            </a:pPr>
            <a:r>
              <a:rPr lang="en-US" altLang="zh-CN" dirty="0">
                <a:solidFill>
                  <a:srgbClr val="FF6600"/>
                </a:solidFill>
              </a:rPr>
              <a:t>	   </a:t>
            </a:r>
            <a:r>
              <a:rPr lang="zh-CN" altLang="en-US" dirty="0">
                <a:solidFill>
                  <a:srgbClr val="FF6600"/>
                </a:solidFill>
              </a:rPr>
              <a:t>符号</a:t>
            </a:r>
            <a:r>
              <a:rPr lang="en-US" altLang="zh-CN" dirty="0">
                <a:solidFill>
                  <a:srgbClr val="FF6600"/>
                </a:solidFill>
              </a:rPr>
              <a:t>S</a:t>
            </a:r>
            <a:r>
              <a:rPr lang="en-US" altLang="zh-CN" dirty="0">
                <a:solidFill>
                  <a:srgbClr val="00E0CB"/>
                </a:solidFill>
              </a:rPr>
              <a:t>     </a:t>
            </a:r>
            <a:r>
              <a:rPr lang="zh-CN" altLang="en-US" dirty="0">
                <a:solidFill>
                  <a:srgbClr val="009242"/>
                </a:solidFill>
              </a:rPr>
              <a:t>指数</a:t>
            </a:r>
            <a:r>
              <a:rPr lang="en-US" altLang="zh-CN" dirty="0">
                <a:solidFill>
                  <a:srgbClr val="009242"/>
                </a:solidFill>
              </a:rPr>
              <a:t>E</a:t>
            </a:r>
            <a:r>
              <a:rPr lang="en-US" altLang="zh-CN" dirty="0">
                <a:solidFill>
                  <a:srgbClr val="FD0128"/>
                </a:solidFill>
              </a:rPr>
              <a:t>                </a:t>
            </a:r>
            <a:r>
              <a:rPr lang="zh-CN" altLang="en-US" dirty="0">
                <a:solidFill>
                  <a:srgbClr val="063DE9"/>
                </a:solidFill>
              </a:rPr>
              <a:t>尾数</a:t>
            </a:r>
            <a:r>
              <a:rPr lang="en-US" altLang="zh-CN" dirty="0">
                <a:solidFill>
                  <a:srgbClr val="063DE9"/>
                </a:solidFill>
              </a:rPr>
              <a:t>M</a:t>
            </a:r>
            <a:endParaRPr lang="en-US" altLang="zh-CN" dirty="0">
              <a:solidFill>
                <a:srgbClr val="063DE9"/>
              </a:solidFill>
            </a:endParaRPr>
          </a:p>
          <a:p>
            <a:pPr marL="342900" indent="-342900">
              <a:lnSpc>
                <a:spcPct val="90000"/>
              </a:lnSpc>
              <a:buFont typeface="Wingdings" panose="05000000000000000000" pitchFamily="2" charset="2"/>
              <a:buNone/>
            </a:pPr>
            <a:r>
              <a:rPr lang="en-US" altLang="zh-CN" dirty="0">
                <a:solidFill>
                  <a:srgbClr val="000000"/>
                </a:solidFill>
                <a:latin typeface="Arial,Bold" charset="0"/>
              </a:rPr>
              <a:t>          </a:t>
            </a:r>
            <a:r>
              <a:rPr lang="en-US" altLang="zh-CN" dirty="0">
                <a:solidFill>
                  <a:srgbClr val="000000"/>
                </a:solidFill>
              </a:rPr>
              <a:t>1 bit      8 bits                       23 bits</a:t>
            </a:r>
            <a:endParaRPr lang="en-US" altLang="zh-CN" dirty="0">
              <a:solidFill>
                <a:srgbClr val="000000"/>
              </a:solidFill>
            </a:endParaRPr>
          </a:p>
          <a:p>
            <a:pPr marL="342900" indent="-342900">
              <a:lnSpc>
                <a:spcPct val="90000"/>
              </a:lnSpc>
              <a:buFont typeface="Wingdings" panose="05000000000000000000" pitchFamily="2" charset="2"/>
              <a:buNone/>
            </a:pPr>
            <a:endParaRPr lang="zh-CN" altLang="en-US" dirty="0"/>
          </a:p>
        </p:txBody>
      </p:sp>
      <p:grpSp>
        <p:nvGrpSpPr>
          <p:cNvPr id="21508" name="Group 13"/>
          <p:cNvGrpSpPr/>
          <p:nvPr/>
        </p:nvGrpSpPr>
        <p:grpSpPr bwMode="auto">
          <a:xfrm>
            <a:off x="1212850" y="1935163"/>
            <a:ext cx="6781800" cy="368300"/>
            <a:chOff x="611" y="1221"/>
            <a:chExt cx="4272" cy="295"/>
          </a:xfrm>
        </p:grpSpPr>
        <p:sp>
          <p:nvSpPr>
            <p:cNvPr id="21520" name="Rectangle 4"/>
            <p:cNvSpPr>
              <a:spLocks noChangeArrowheads="1"/>
            </p:cNvSpPr>
            <p:nvPr/>
          </p:nvSpPr>
          <p:spPr bwMode="auto">
            <a:xfrm>
              <a:off x="611" y="1228"/>
              <a:ext cx="4272" cy="28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sz="2200"/>
            </a:p>
          </p:txBody>
        </p:sp>
        <p:sp>
          <p:nvSpPr>
            <p:cNvPr id="21521" name="Line 5"/>
            <p:cNvSpPr>
              <a:spLocks noChangeShapeType="1"/>
            </p:cNvSpPr>
            <p:nvPr/>
          </p:nvSpPr>
          <p:spPr bwMode="auto">
            <a:xfrm>
              <a:off x="1152" y="1221"/>
              <a:ext cx="0" cy="28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sz="2200"/>
            </a:p>
          </p:txBody>
        </p:sp>
        <p:sp>
          <p:nvSpPr>
            <p:cNvPr id="21522" name="Line 6"/>
            <p:cNvSpPr>
              <a:spLocks noChangeShapeType="1"/>
            </p:cNvSpPr>
            <p:nvPr/>
          </p:nvSpPr>
          <p:spPr bwMode="auto">
            <a:xfrm>
              <a:off x="2544" y="1221"/>
              <a:ext cx="0" cy="28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sz="2200"/>
            </a:p>
          </p:txBody>
        </p:sp>
      </p:grpSp>
      <p:sp>
        <p:nvSpPr>
          <p:cNvPr id="310279" name="Text Box 7"/>
          <p:cNvSpPr txBox="1">
            <a:spLocks noChangeArrowheads="1"/>
          </p:cNvSpPr>
          <p:nvPr/>
        </p:nvSpPr>
        <p:spPr bwMode="auto">
          <a:xfrm>
            <a:off x="429417" y="3145561"/>
            <a:ext cx="4225925"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chemeClr val="folHlink"/>
              </a:buClr>
              <a:buSzPct val="60000"/>
              <a:buFont typeface="Wingdings" panose="05000000000000000000" pitchFamily="2" charset="2"/>
              <a:buNone/>
            </a:pPr>
            <a:r>
              <a:rPr kumimoji="1" lang="zh-CN" altLang="en-US" sz="2200" dirty="0">
                <a:solidFill>
                  <a:srgbClr val="FF6600"/>
                </a:solidFill>
                <a:latin typeface="Arial" panose="020B0604020202020204" pitchFamily="34" charset="0"/>
                <a:cs typeface="Arial" panose="020B0604020202020204" pitchFamily="34" charset="0"/>
              </a:rPr>
              <a:t>符号</a:t>
            </a:r>
            <a:r>
              <a:rPr kumimoji="1" lang="en-US" altLang="zh-CN" sz="2200" dirty="0">
                <a:solidFill>
                  <a:srgbClr val="FF6600"/>
                </a:solidFill>
                <a:latin typeface="Arial" panose="020B0604020202020204" pitchFamily="34" charset="0"/>
                <a:cs typeface="Arial" panose="020B0604020202020204" pitchFamily="34" charset="0"/>
              </a:rPr>
              <a:t>S: 1 </a:t>
            </a:r>
            <a:r>
              <a:rPr kumimoji="1" lang="zh-CN" altLang="en-US" sz="2200" dirty="0">
                <a:solidFill>
                  <a:srgbClr val="FF6600"/>
                </a:solidFill>
                <a:latin typeface="Arial" panose="020B0604020202020204" pitchFamily="34" charset="0"/>
                <a:cs typeface="Arial" panose="020B0604020202020204" pitchFamily="34" charset="0"/>
              </a:rPr>
              <a:t>表示负</a:t>
            </a:r>
            <a:r>
              <a:rPr kumimoji="1" lang="en-US" altLang="zh-CN" sz="2200" dirty="0">
                <a:solidFill>
                  <a:srgbClr val="FF6600"/>
                </a:solidFill>
                <a:latin typeface="Arial" panose="020B0604020202020204" pitchFamily="34" charset="0"/>
                <a:cs typeface="Arial" panose="020B0604020202020204" pitchFamily="34" charset="0"/>
              </a:rPr>
              <a:t> ; 0</a:t>
            </a:r>
            <a:r>
              <a:rPr kumimoji="1" lang="zh-CN" altLang="en-US" sz="2200" dirty="0">
                <a:solidFill>
                  <a:srgbClr val="FF6600"/>
                </a:solidFill>
                <a:latin typeface="Arial" panose="020B0604020202020204" pitchFamily="34" charset="0"/>
                <a:cs typeface="Arial" panose="020B0604020202020204" pitchFamily="34" charset="0"/>
              </a:rPr>
              <a:t>表示 正</a:t>
            </a:r>
            <a:endParaRPr kumimoji="1" lang="en-US" altLang="zh-CN" sz="2200" dirty="0">
              <a:solidFill>
                <a:srgbClr val="FF6600"/>
              </a:solidFill>
              <a:latin typeface="Arial" panose="020B0604020202020204" pitchFamily="34" charset="0"/>
              <a:cs typeface="Arial" panose="020B0604020202020204" pitchFamily="34" charset="0"/>
            </a:endParaRPr>
          </a:p>
        </p:txBody>
      </p:sp>
      <p:sp>
        <p:nvSpPr>
          <p:cNvPr id="310281" name="Text Box 9"/>
          <p:cNvSpPr txBox="1">
            <a:spLocks noChangeArrowheads="1"/>
          </p:cNvSpPr>
          <p:nvPr/>
        </p:nvSpPr>
        <p:spPr bwMode="auto">
          <a:xfrm>
            <a:off x="174624" y="3491086"/>
            <a:ext cx="8961437"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buClr>
                <a:schemeClr val="folHlink"/>
              </a:buClr>
              <a:buSzPct val="60000"/>
              <a:buFont typeface="Wingdings" panose="05000000000000000000" pitchFamily="2" charset="2"/>
              <a:buNone/>
            </a:pPr>
            <a:r>
              <a:rPr kumimoji="1" lang="zh-CN" altLang="en-US" sz="2200" b="0" dirty="0"/>
              <a:t>    </a:t>
            </a:r>
            <a:r>
              <a:rPr kumimoji="1" lang="zh-CN" altLang="en-US" sz="2200" dirty="0">
                <a:solidFill>
                  <a:srgbClr val="006600"/>
                </a:solidFill>
                <a:latin typeface="Arial" panose="020B0604020202020204" pitchFamily="34" charset="0"/>
                <a:cs typeface="Arial" panose="020B0604020202020204" pitchFamily="34" charset="0"/>
              </a:rPr>
              <a:t>阶码 </a:t>
            </a:r>
            <a:r>
              <a:rPr kumimoji="1" lang="en-US" altLang="zh-CN" sz="2200" dirty="0">
                <a:solidFill>
                  <a:srgbClr val="006600"/>
                </a:solidFill>
                <a:latin typeface="Arial" panose="020B0604020202020204" pitchFamily="34" charset="0"/>
                <a:cs typeface="Arial" panose="020B0604020202020204" pitchFamily="34" charset="0"/>
              </a:rPr>
              <a:t>/ </a:t>
            </a:r>
            <a:r>
              <a:rPr kumimoji="1" lang="zh-CN" altLang="en-US" sz="2200" dirty="0">
                <a:solidFill>
                  <a:srgbClr val="006600"/>
                </a:solidFill>
                <a:latin typeface="Arial" panose="020B0604020202020204" pitchFamily="34" charset="0"/>
                <a:cs typeface="Arial" panose="020B0604020202020204" pitchFamily="34" charset="0"/>
              </a:rPr>
              <a:t>指数</a:t>
            </a:r>
            <a:r>
              <a:rPr kumimoji="1" lang="en-US" altLang="zh-CN" sz="2200" dirty="0">
                <a:solidFill>
                  <a:srgbClr val="006600"/>
                </a:solidFill>
                <a:latin typeface="Arial" panose="020B0604020202020204" pitchFamily="34" charset="0"/>
                <a:cs typeface="Arial" panose="020B0604020202020204" pitchFamily="34" charset="0"/>
              </a:rPr>
              <a:t>E—</a:t>
            </a:r>
            <a:r>
              <a:rPr kumimoji="1" lang="zh-CN" altLang="en-US" sz="2200" dirty="0">
                <a:solidFill>
                  <a:srgbClr val="006600"/>
                </a:solidFill>
                <a:latin typeface="Arial" panose="020B0604020202020204" pitchFamily="34" charset="0"/>
                <a:cs typeface="Arial" panose="020B0604020202020204" pitchFamily="34" charset="0"/>
              </a:rPr>
              <a:t>移码表示</a:t>
            </a:r>
            <a:r>
              <a:rPr kumimoji="1" lang="en-US" altLang="zh-CN" sz="2200" dirty="0">
                <a:solidFill>
                  <a:srgbClr val="006600"/>
                </a:solidFill>
                <a:latin typeface="Arial" panose="020B0604020202020204" pitchFamily="34" charset="0"/>
                <a:cs typeface="Arial" panose="020B0604020202020204" pitchFamily="34" charset="0"/>
              </a:rPr>
              <a:t> </a:t>
            </a:r>
            <a:r>
              <a:rPr kumimoji="1" lang="zh-CN" altLang="en-US" sz="2200" dirty="0">
                <a:solidFill>
                  <a:srgbClr val="006600"/>
                </a:solidFill>
                <a:latin typeface="Arial" panose="020B0604020202020204" pitchFamily="34" charset="0"/>
                <a:cs typeface="Arial" panose="020B0604020202020204" pitchFamily="34" charset="0"/>
              </a:rPr>
              <a:t>（非标准移码）</a:t>
            </a:r>
            <a:r>
              <a:rPr kumimoji="1" lang="en-US" altLang="zh-CN" sz="2200" dirty="0">
                <a:solidFill>
                  <a:srgbClr val="006600"/>
                </a:solidFill>
                <a:latin typeface="Arial" panose="020B0604020202020204" pitchFamily="34" charset="0"/>
                <a:cs typeface="Arial" panose="020B0604020202020204" pitchFamily="34" charset="0"/>
              </a:rPr>
              <a:t> </a:t>
            </a:r>
            <a:endParaRPr kumimoji="1" lang="en-US" altLang="zh-CN" sz="2200" dirty="0">
              <a:solidFill>
                <a:srgbClr val="006600"/>
              </a:solidFill>
              <a:latin typeface="Arial" panose="020B0604020202020204" pitchFamily="34" charset="0"/>
              <a:cs typeface="Arial" panose="020B0604020202020204" pitchFamily="34" charset="0"/>
            </a:endParaRPr>
          </a:p>
          <a:p>
            <a:pPr lvl="1" eaLnBrk="1" hangingPunct="1">
              <a:lnSpc>
                <a:spcPct val="120000"/>
              </a:lnSpc>
              <a:buClr>
                <a:srgbClr val="006600"/>
              </a:buClr>
              <a:buFontTx/>
              <a:buChar char="•"/>
            </a:pPr>
            <a:r>
              <a:rPr kumimoji="1" lang="zh-CN" altLang="en-US" sz="2200" dirty="0">
                <a:solidFill>
                  <a:srgbClr val="006600"/>
                </a:solidFill>
                <a:latin typeface="Arial" panose="020B0604020202020204" pitchFamily="34" charset="0"/>
                <a:cs typeface="Arial" panose="020B0604020202020204" pitchFamily="34" charset="0"/>
              </a:rPr>
              <a:t>偏移值为</a:t>
            </a:r>
            <a:r>
              <a:rPr kumimoji="1" lang="en-US" altLang="zh-CN" sz="2200" dirty="0">
                <a:solidFill>
                  <a:srgbClr val="006600"/>
                </a:solidFill>
                <a:latin typeface="Arial" panose="020B0604020202020204" pitchFamily="34" charset="0"/>
                <a:cs typeface="Arial" panose="020B0604020202020204" pitchFamily="34" charset="0"/>
              </a:rPr>
              <a:t>2</a:t>
            </a:r>
            <a:r>
              <a:rPr kumimoji="1" lang="en-US" altLang="zh-CN" sz="2200" baseline="30000" dirty="0">
                <a:solidFill>
                  <a:srgbClr val="006600"/>
                </a:solidFill>
                <a:latin typeface="Arial" panose="020B0604020202020204" pitchFamily="34" charset="0"/>
                <a:cs typeface="Arial" panose="020B0604020202020204" pitchFamily="34" charset="0"/>
              </a:rPr>
              <a:t>7</a:t>
            </a:r>
            <a:r>
              <a:rPr kumimoji="1" lang="en-US" altLang="zh-CN" sz="2200" dirty="0">
                <a:solidFill>
                  <a:srgbClr val="006600"/>
                </a:solidFill>
                <a:latin typeface="Arial" panose="020B0604020202020204" pitchFamily="34" charset="0"/>
                <a:cs typeface="Arial" panose="020B0604020202020204" pitchFamily="34" charset="0"/>
              </a:rPr>
              <a:t>-1=127 (</a:t>
            </a:r>
            <a:r>
              <a:rPr kumimoji="1" lang="zh-CN" altLang="en-US" sz="2200" dirty="0">
                <a:solidFill>
                  <a:srgbClr val="006600"/>
                </a:solidFill>
                <a:latin typeface="Arial" panose="020B0604020202020204" pitchFamily="34" charset="0"/>
                <a:cs typeface="Arial" panose="020B0604020202020204" pitchFamily="34" charset="0"/>
              </a:rPr>
              <a:t>单精度</a:t>
            </a:r>
            <a:r>
              <a:rPr kumimoji="1" lang="en-US" altLang="zh-CN" sz="2200" dirty="0">
                <a:solidFill>
                  <a:srgbClr val="006600"/>
                </a:solidFill>
                <a:latin typeface="Arial" panose="020B0604020202020204" pitchFamily="34" charset="0"/>
                <a:cs typeface="Arial" panose="020B0604020202020204" pitchFamily="34" charset="0"/>
              </a:rPr>
              <a:t>), (</a:t>
            </a:r>
            <a:r>
              <a:rPr kumimoji="1" lang="zh-CN" altLang="en-US" sz="2200" dirty="0">
                <a:solidFill>
                  <a:srgbClr val="006600"/>
                </a:solidFill>
                <a:latin typeface="Arial" panose="020B0604020202020204" pitchFamily="34" charset="0"/>
                <a:cs typeface="Arial" panose="020B0604020202020204" pitchFamily="34" charset="0"/>
              </a:rPr>
              <a:t>双精度为</a:t>
            </a:r>
            <a:r>
              <a:rPr kumimoji="1" lang="en-US" altLang="zh-CN" sz="2200" dirty="0">
                <a:solidFill>
                  <a:srgbClr val="006600"/>
                </a:solidFill>
                <a:latin typeface="Arial" panose="020B0604020202020204" pitchFamily="34" charset="0"/>
                <a:cs typeface="Arial" panose="020B0604020202020204" pitchFamily="34" charset="0"/>
              </a:rPr>
              <a:t>2</a:t>
            </a:r>
            <a:r>
              <a:rPr kumimoji="1" lang="en-US" altLang="zh-CN" sz="2200" baseline="30000" dirty="0">
                <a:solidFill>
                  <a:srgbClr val="006600"/>
                </a:solidFill>
                <a:latin typeface="Arial" panose="020B0604020202020204" pitchFamily="34" charset="0"/>
                <a:cs typeface="Arial" panose="020B0604020202020204" pitchFamily="34" charset="0"/>
              </a:rPr>
              <a:t>10</a:t>
            </a:r>
            <a:r>
              <a:rPr kumimoji="1" lang="en-US" altLang="zh-CN" sz="2200" dirty="0">
                <a:solidFill>
                  <a:srgbClr val="006600"/>
                </a:solidFill>
                <a:latin typeface="Arial" panose="020B0604020202020204" pitchFamily="34" charset="0"/>
                <a:cs typeface="Arial" panose="020B0604020202020204" pitchFamily="34" charset="0"/>
              </a:rPr>
              <a:t>-1=1023 )</a:t>
            </a:r>
            <a:endParaRPr kumimoji="1" lang="en-US" altLang="zh-CN" sz="2200" dirty="0">
              <a:solidFill>
                <a:srgbClr val="006600"/>
              </a:solidFill>
              <a:latin typeface="Arial" panose="020B0604020202020204" pitchFamily="34" charset="0"/>
              <a:cs typeface="Arial" panose="020B0604020202020204" pitchFamily="34" charset="0"/>
            </a:endParaRPr>
          </a:p>
          <a:p>
            <a:pPr lvl="1" eaLnBrk="1" hangingPunct="1">
              <a:lnSpc>
                <a:spcPct val="120000"/>
              </a:lnSpc>
              <a:buClr>
                <a:srgbClr val="006600"/>
              </a:buClr>
              <a:buFontTx/>
              <a:buChar char="•"/>
            </a:pPr>
            <a:r>
              <a:rPr kumimoji="1" lang="zh-CN" altLang="en-US" sz="2200" dirty="0">
                <a:solidFill>
                  <a:srgbClr val="006600"/>
                </a:solidFill>
                <a:latin typeface="Arial" panose="020B0604020202020204" pitchFamily="34" charset="0"/>
              </a:rPr>
              <a:t>阶码取值范围：</a:t>
            </a:r>
            <a:r>
              <a:rPr kumimoji="1" lang="en-US" altLang="zh-CN" sz="2200" dirty="0">
                <a:solidFill>
                  <a:srgbClr val="006600"/>
                </a:solidFill>
                <a:latin typeface="Arial" panose="020B0604020202020204" pitchFamily="34" charset="0"/>
              </a:rPr>
              <a:t>-127~128,</a:t>
            </a:r>
            <a:r>
              <a:rPr kumimoji="1" lang="zh-CN" altLang="en-US" sz="2200" dirty="0">
                <a:solidFill>
                  <a:srgbClr val="006600"/>
                </a:solidFill>
                <a:latin typeface="Arial" panose="020B0604020202020204" pitchFamily="34" charset="0"/>
              </a:rPr>
              <a:t>移码为</a:t>
            </a:r>
            <a:r>
              <a:rPr kumimoji="1" lang="en-US" altLang="zh-CN" sz="2200" dirty="0">
                <a:solidFill>
                  <a:srgbClr val="006600"/>
                </a:solidFill>
                <a:latin typeface="Arial" panose="020B0604020202020204" pitchFamily="34" charset="0"/>
              </a:rPr>
              <a:t>:0000</a:t>
            </a:r>
            <a:r>
              <a:rPr kumimoji="1" lang="zh-CN" altLang="en-US" sz="2200" dirty="0">
                <a:solidFill>
                  <a:srgbClr val="006600"/>
                </a:solidFill>
                <a:latin typeface="Arial" panose="020B0604020202020204" pitchFamily="34" charset="0"/>
              </a:rPr>
              <a:t> </a:t>
            </a:r>
            <a:r>
              <a:rPr kumimoji="1" lang="en-US" altLang="zh-CN" sz="2200" dirty="0">
                <a:solidFill>
                  <a:srgbClr val="006600"/>
                </a:solidFill>
                <a:latin typeface="Arial" panose="020B0604020202020204" pitchFamily="34" charset="0"/>
              </a:rPr>
              <a:t>0000~1111</a:t>
            </a:r>
            <a:r>
              <a:rPr kumimoji="1" lang="zh-CN" altLang="en-US" sz="2200" dirty="0">
                <a:solidFill>
                  <a:srgbClr val="006600"/>
                </a:solidFill>
                <a:latin typeface="Arial" panose="020B0604020202020204" pitchFamily="34" charset="0"/>
              </a:rPr>
              <a:t> </a:t>
            </a:r>
            <a:r>
              <a:rPr kumimoji="1" lang="en-US" altLang="zh-CN" sz="2200" dirty="0">
                <a:solidFill>
                  <a:srgbClr val="006600"/>
                </a:solidFill>
                <a:latin typeface="Arial" panose="020B0604020202020204" pitchFamily="34" charset="0"/>
              </a:rPr>
              <a:t>1111</a:t>
            </a:r>
            <a:endParaRPr kumimoji="1" lang="zh-CN" altLang="en-US" sz="2200" dirty="0">
              <a:solidFill>
                <a:srgbClr val="006600"/>
              </a:solidFill>
              <a:latin typeface="Arial" panose="020B0604020202020204" pitchFamily="34" charset="0"/>
            </a:endParaRPr>
          </a:p>
          <a:p>
            <a:pPr lvl="1" eaLnBrk="1" hangingPunct="1">
              <a:lnSpc>
                <a:spcPct val="120000"/>
              </a:lnSpc>
              <a:buClr>
                <a:srgbClr val="006600"/>
              </a:buClr>
              <a:buFontTx/>
              <a:buChar char="•"/>
            </a:pPr>
            <a:r>
              <a:rPr kumimoji="1" lang="zh-CN" altLang="en-US" sz="2200" dirty="0">
                <a:solidFill>
                  <a:srgbClr val="FF0000"/>
                </a:solidFill>
                <a:latin typeface="Arial" panose="020B0604020202020204" pitchFamily="34" charset="0"/>
                <a:cs typeface="Arial" panose="020B0604020202020204" pitchFamily="34" charset="0"/>
              </a:rPr>
              <a:t>规格化数</a:t>
            </a:r>
            <a:r>
              <a:rPr kumimoji="1" lang="zh-CN" altLang="en-US" sz="2200" dirty="0">
                <a:solidFill>
                  <a:srgbClr val="006600"/>
                </a:solidFill>
                <a:latin typeface="Arial" panose="020B0604020202020204" pitchFamily="34" charset="0"/>
                <a:cs typeface="Arial" panose="020B0604020202020204" pitchFamily="34" charset="0"/>
              </a:rPr>
              <a:t>的阶码取值范围：</a:t>
            </a:r>
            <a:endParaRPr kumimoji="1" lang="en-US" altLang="zh-CN" sz="2200" dirty="0">
              <a:solidFill>
                <a:srgbClr val="006600"/>
              </a:solidFill>
              <a:latin typeface="Arial" panose="020B0604020202020204" pitchFamily="34" charset="0"/>
              <a:cs typeface="Arial" panose="020B0604020202020204" pitchFamily="34" charset="0"/>
            </a:endParaRPr>
          </a:p>
        </p:txBody>
      </p:sp>
      <p:sp>
        <p:nvSpPr>
          <p:cNvPr id="310284" name="Text Box 12"/>
          <p:cNvSpPr txBox="1">
            <a:spLocks noChangeArrowheads="1"/>
          </p:cNvSpPr>
          <p:nvPr/>
        </p:nvSpPr>
        <p:spPr bwMode="auto">
          <a:xfrm>
            <a:off x="4113254" y="4724080"/>
            <a:ext cx="47259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rgbClr val="CC0000"/>
                </a:solidFill>
                <a:latin typeface="黑体" panose="02010609060101010101" pitchFamily="49" charset="-122"/>
                <a:ea typeface="黑体" panose="02010609060101010101" pitchFamily="49" charset="-122"/>
                <a:cs typeface="Arial" panose="020B0604020202020204" pitchFamily="34" charset="0"/>
              </a:rPr>
              <a:t>由于阶码为全</a:t>
            </a:r>
            <a:r>
              <a:rPr lang="en-US" altLang="zh-CN" sz="2000" dirty="0">
                <a:solidFill>
                  <a:srgbClr val="CC0000"/>
                </a:solidFill>
                <a:latin typeface="黑体" panose="02010609060101010101" pitchFamily="49" charset="-122"/>
                <a:ea typeface="黑体" panose="02010609060101010101" pitchFamily="49" charset="-122"/>
                <a:cs typeface="Arial" panose="020B0604020202020204" pitchFamily="34" charset="0"/>
              </a:rPr>
              <a:t>0</a:t>
            </a:r>
            <a:r>
              <a:rPr lang="zh-CN" altLang="en-US" sz="2000" dirty="0">
                <a:solidFill>
                  <a:srgbClr val="CC0000"/>
                </a:solidFill>
                <a:latin typeface="黑体" panose="02010609060101010101" pitchFamily="49" charset="-122"/>
                <a:ea typeface="黑体" panose="02010609060101010101" pitchFamily="49" charset="-122"/>
                <a:cs typeface="Arial" panose="020B0604020202020204" pitchFamily="34" charset="0"/>
              </a:rPr>
              <a:t>和全</a:t>
            </a:r>
            <a:r>
              <a:rPr lang="en-US" altLang="zh-CN" sz="2000" dirty="0">
                <a:solidFill>
                  <a:srgbClr val="CC0000"/>
                </a:solidFill>
                <a:latin typeface="黑体" panose="02010609060101010101" pitchFamily="49" charset="-122"/>
                <a:ea typeface="黑体" panose="02010609060101010101" pitchFamily="49" charset="-122"/>
                <a:cs typeface="Arial" panose="020B0604020202020204" pitchFamily="34" charset="0"/>
              </a:rPr>
              <a:t>1</a:t>
            </a:r>
            <a:r>
              <a:rPr lang="zh-CN" altLang="en-US" sz="2000" dirty="0">
                <a:solidFill>
                  <a:srgbClr val="CC0000"/>
                </a:solidFill>
                <a:latin typeface="黑体" panose="02010609060101010101" pitchFamily="49" charset="-122"/>
                <a:ea typeface="黑体" panose="02010609060101010101" pitchFamily="49" charset="-122"/>
                <a:cs typeface="Arial" panose="020B0604020202020204" pitchFamily="34" charset="0"/>
              </a:rPr>
              <a:t>用来表示特殊值！</a:t>
            </a:r>
            <a:endParaRPr lang="zh-CN" altLang="en-US" sz="2000" dirty="0">
              <a:solidFill>
                <a:srgbClr val="CC0000"/>
              </a:solidFill>
              <a:latin typeface="黑体" panose="02010609060101010101" pitchFamily="49" charset="-122"/>
              <a:ea typeface="黑体" panose="02010609060101010101" pitchFamily="49" charset="-122"/>
              <a:cs typeface="Arial" panose="020B0604020202020204" pitchFamily="34" charset="0"/>
            </a:endParaRPr>
          </a:p>
        </p:txBody>
      </p:sp>
      <p:sp>
        <p:nvSpPr>
          <p:cNvPr id="21518" name="Rectangle 15"/>
          <p:cNvSpPr>
            <a:spLocks noChangeArrowheads="1"/>
          </p:cNvSpPr>
          <p:nvPr/>
        </p:nvSpPr>
        <p:spPr bwMode="auto">
          <a:xfrm>
            <a:off x="3137189" y="6020753"/>
            <a:ext cx="6006811" cy="79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marL="342900" indent="-342900">
              <a:defRPr sz="1600" b="1">
                <a:solidFill>
                  <a:schemeClr val="tx1"/>
                </a:solidFill>
                <a:latin typeface="Times New Roman" panose="02020603050405020304" pitchFamily="18" charset="0"/>
                <a:ea typeface="宋体" panose="02010600030101010101" pitchFamily="2" charset="-122"/>
              </a:defRPr>
            </a:lvl1pPr>
            <a:lvl2pPr>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lvl="1" eaLnBrk="1" hangingPunct="1">
              <a:lnSpc>
                <a:spcPct val="120000"/>
              </a:lnSpc>
              <a:buClr>
                <a:srgbClr val="006600"/>
              </a:buClr>
            </a:pPr>
            <a:r>
              <a:rPr kumimoji="1" lang="en-US" altLang="zh-CN" sz="2000" dirty="0">
                <a:solidFill>
                  <a:srgbClr val="FF0066"/>
                </a:solidFill>
                <a:latin typeface="Arial" panose="020B0604020202020204" pitchFamily="34" charset="0"/>
              </a:rPr>
              <a:t>0000 0001 (-127) </a:t>
            </a:r>
            <a:r>
              <a:rPr kumimoji="1" lang="zh-CN" altLang="en-US" sz="2000" dirty="0">
                <a:solidFill>
                  <a:srgbClr val="FF0066"/>
                </a:solidFill>
                <a:latin typeface="Arial" panose="020B0604020202020204" pitchFamily="34" charset="0"/>
              </a:rPr>
              <a:t>～ </a:t>
            </a:r>
            <a:r>
              <a:rPr kumimoji="1" lang="en-US" altLang="zh-CN" sz="2000" dirty="0">
                <a:solidFill>
                  <a:srgbClr val="FF0066"/>
                </a:solidFill>
                <a:latin typeface="Arial" panose="020B0604020202020204" pitchFamily="34" charset="0"/>
              </a:rPr>
              <a:t>1111 1110 (126)</a:t>
            </a:r>
            <a:r>
              <a:rPr kumimoji="1" lang="zh-CN" altLang="en-US" sz="1800" dirty="0">
                <a:solidFill>
                  <a:schemeClr val="tx2"/>
                </a:solidFill>
                <a:latin typeface="Arial" panose="020B0604020202020204" pitchFamily="34" charset="0"/>
              </a:rPr>
              <a:t>不含特殊值</a:t>
            </a:r>
            <a:endParaRPr kumimoji="1" lang="en-US" altLang="zh-CN" sz="1800" dirty="0">
              <a:solidFill>
                <a:schemeClr val="tx2"/>
              </a:solidFill>
              <a:latin typeface="Arial" panose="020B0604020202020204" pitchFamily="34" charset="0"/>
            </a:endParaRPr>
          </a:p>
          <a:p>
            <a:pPr lvl="1" eaLnBrk="1" hangingPunct="1">
              <a:lnSpc>
                <a:spcPct val="120000"/>
              </a:lnSpc>
              <a:buClr>
                <a:srgbClr val="006600"/>
              </a:buClr>
            </a:pPr>
            <a:r>
              <a:rPr kumimoji="1" lang="zh-CN" altLang="en-US" sz="2000" dirty="0">
                <a:solidFill>
                  <a:srgbClr val="FF0066"/>
                </a:solidFill>
                <a:latin typeface="Arial" panose="020B0604020202020204" pitchFamily="34" charset="0"/>
              </a:rPr>
              <a:t>显然，能表示的最大浮点数小了</a:t>
            </a:r>
            <a:endParaRPr kumimoji="1" lang="en-US" altLang="zh-CN" sz="2000" dirty="0">
              <a:solidFill>
                <a:srgbClr val="FF0066"/>
              </a:solidFill>
              <a:latin typeface="Arial" panose="020B0604020202020204" pitchFamily="34" charset="0"/>
            </a:endParaRPr>
          </a:p>
        </p:txBody>
      </p:sp>
      <p:sp>
        <p:nvSpPr>
          <p:cNvPr id="21517" name="Rectangle 19"/>
          <p:cNvSpPr>
            <a:spLocks noChangeArrowheads="1"/>
          </p:cNvSpPr>
          <p:nvPr/>
        </p:nvSpPr>
        <p:spPr bwMode="auto">
          <a:xfrm>
            <a:off x="174625" y="703263"/>
            <a:ext cx="372089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200" dirty="0">
                <a:solidFill>
                  <a:srgbClr val="FF6600"/>
                </a:solidFill>
                <a:latin typeface="微软雅黑" panose="020B0503020204020204" pitchFamily="34" charset="-122"/>
                <a:ea typeface="微软雅黑" panose="020B0503020204020204" pitchFamily="34" charset="-122"/>
              </a:rPr>
              <a:t>规格化数：</a:t>
            </a:r>
            <a:r>
              <a:rPr lang="en-US" altLang="zh-CN" sz="2200" dirty="0">
                <a:solidFill>
                  <a:srgbClr val="FF6600"/>
                </a:solidFill>
                <a:latin typeface="微软雅黑" panose="020B0503020204020204" pitchFamily="34" charset="-122"/>
                <a:ea typeface="微软雅黑" panose="020B0503020204020204" pitchFamily="34" charset="-122"/>
              </a:rPr>
              <a:t>+/-</a:t>
            </a:r>
            <a:r>
              <a:rPr lang="en-US" altLang="zh-CN" sz="2200" dirty="0">
                <a:solidFill>
                  <a:srgbClr val="FF0000"/>
                </a:solidFill>
                <a:latin typeface="微软雅黑" panose="020B0503020204020204" pitchFamily="34" charset="-122"/>
                <a:ea typeface="微软雅黑" panose="020B0503020204020204" pitchFamily="34" charset="-122"/>
              </a:rPr>
              <a:t>1</a:t>
            </a:r>
            <a:r>
              <a:rPr lang="en-US" altLang="zh-CN" sz="2200" dirty="0">
                <a:solidFill>
                  <a:srgbClr val="000000"/>
                </a:solidFill>
                <a:latin typeface="微软雅黑" panose="020B0503020204020204" pitchFamily="34" charset="-122"/>
                <a:ea typeface="微软雅黑" panose="020B0503020204020204" pitchFamily="34" charset="-122"/>
              </a:rPr>
              <a:t>.</a:t>
            </a:r>
            <a:r>
              <a:rPr lang="en-US" altLang="zh-CN" sz="2200" dirty="0">
                <a:solidFill>
                  <a:srgbClr val="063DE9"/>
                </a:solidFill>
                <a:latin typeface="微软雅黑" panose="020B0503020204020204" pitchFamily="34" charset="-122"/>
                <a:ea typeface="微软雅黑" panose="020B0503020204020204" pitchFamily="34" charset="-122"/>
              </a:rPr>
              <a:t>xx…x</a:t>
            </a:r>
            <a:r>
              <a:rPr lang="en-US" altLang="zh-CN" sz="2200" dirty="0">
                <a:solidFill>
                  <a:srgbClr val="000000"/>
                </a:solidFill>
                <a:latin typeface="微软雅黑" panose="020B0503020204020204" pitchFamily="34" charset="-122"/>
                <a:ea typeface="微软雅黑" panose="020B0503020204020204" pitchFamily="34" charset="-122"/>
              </a:rPr>
              <a:t> × 2</a:t>
            </a:r>
            <a:r>
              <a:rPr lang="en-US" altLang="zh-CN" sz="2200" baseline="30000" dirty="0">
                <a:solidFill>
                  <a:srgbClr val="009242"/>
                </a:solidFill>
                <a:latin typeface="微软雅黑" panose="020B0503020204020204" pitchFamily="34" charset="-122"/>
                <a:ea typeface="微软雅黑" panose="020B0503020204020204" pitchFamily="34" charset="-122"/>
              </a:rPr>
              <a:t>E</a:t>
            </a:r>
            <a:endParaRPr lang="zh-CN" altLang="en-US" sz="2200" baseline="30000" dirty="0">
              <a:solidFill>
                <a:srgbClr val="009242"/>
              </a:solidFill>
              <a:latin typeface="微软雅黑" panose="020B0503020204020204" pitchFamily="34" charset="-122"/>
              <a:ea typeface="微软雅黑" panose="020B0503020204020204" pitchFamily="34" charset="-122"/>
            </a:endParaRPr>
          </a:p>
        </p:txBody>
      </p:sp>
      <p:sp>
        <p:nvSpPr>
          <p:cNvPr id="2" name="矩形 1"/>
          <p:cNvSpPr/>
          <p:nvPr/>
        </p:nvSpPr>
        <p:spPr>
          <a:xfrm>
            <a:off x="503238" y="2297418"/>
            <a:ext cx="2988319" cy="430887"/>
          </a:xfrm>
          <a:prstGeom prst="rect">
            <a:avLst/>
          </a:prstGeom>
        </p:spPr>
        <p:txBody>
          <a:bodyPr wrap="none">
            <a:spAutoFit/>
          </a:bodyPr>
          <a:lstStyle/>
          <a:p>
            <a:pPr marL="342900" indent="-342900">
              <a:buClr>
                <a:schemeClr val="accent2"/>
              </a:buClr>
              <a:buFont typeface="Wingdings" panose="05000000000000000000" pitchFamily="2" charset="2"/>
              <a:buChar char="u"/>
            </a:pPr>
            <a:r>
              <a:rPr lang="zh-CN" altLang="en-US" sz="2200" dirty="0"/>
              <a:t>双精度格式</a:t>
            </a:r>
            <a:r>
              <a:rPr lang="en-US" altLang="zh-CN" sz="2200" dirty="0"/>
              <a:t>(64</a:t>
            </a:r>
            <a:r>
              <a:rPr lang="zh-CN" altLang="en-US" sz="2200" dirty="0"/>
              <a:t>位</a:t>
            </a:r>
            <a:r>
              <a:rPr lang="en-US" altLang="zh-CN" sz="2200" dirty="0"/>
              <a:t>)</a:t>
            </a:r>
            <a:r>
              <a:rPr lang="zh-CN" altLang="en-US" sz="2200" dirty="0"/>
              <a:t>：</a:t>
            </a:r>
            <a:endParaRPr lang="zh-CN" altLang="en-US" sz="2200" dirty="0"/>
          </a:p>
        </p:txBody>
      </p:sp>
      <p:grpSp>
        <p:nvGrpSpPr>
          <p:cNvPr id="24" name="Group 13"/>
          <p:cNvGrpSpPr/>
          <p:nvPr/>
        </p:nvGrpSpPr>
        <p:grpSpPr bwMode="auto">
          <a:xfrm>
            <a:off x="1192213" y="2744479"/>
            <a:ext cx="6781800" cy="368300"/>
            <a:chOff x="611" y="1221"/>
            <a:chExt cx="4272" cy="295"/>
          </a:xfrm>
        </p:grpSpPr>
        <p:sp>
          <p:nvSpPr>
            <p:cNvPr id="25" name="Rectangle 4"/>
            <p:cNvSpPr>
              <a:spLocks noChangeArrowheads="1"/>
            </p:cNvSpPr>
            <p:nvPr/>
          </p:nvSpPr>
          <p:spPr bwMode="auto">
            <a:xfrm>
              <a:off x="611" y="1228"/>
              <a:ext cx="4272" cy="28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sz="2200"/>
            </a:p>
          </p:txBody>
        </p:sp>
        <p:sp>
          <p:nvSpPr>
            <p:cNvPr id="26" name="Line 5"/>
            <p:cNvSpPr>
              <a:spLocks noChangeShapeType="1"/>
            </p:cNvSpPr>
            <p:nvPr/>
          </p:nvSpPr>
          <p:spPr bwMode="auto">
            <a:xfrm>
              <a:off x="1152" y="1221"/>
              <a:ext cx="0" cy="28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sz="2200"/>
            </a:p>
          </p:txBody>
        </p:sp>
        <p:sp>
          <p:nvSpPr>
            <p:cNvPr id="27" name="Line 6"/>
            <p:cNvSpPr>
              <a:spLocks noChangeShapeType="1"/>
            </p:cNvSpPr>
            <p:nvPr/>
          </p:nvSpPr>
          <p:spPr bwMode="auto">
            <a:xfrm>
              <a:off x="2544" y="1221"/>
              <a:ext cx="0" cy="28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sz="2200"/>
            </a:p>
          </p:txBody>
        </p:sp>
      </p:grpSp>
      <p:sp>
        <p:nvSpPr>
          <p:cNvPr id="4" name="矩形 3"/>
          <p:cNvSpPr/>
          <p:nvPr/>
        </p:nvSpPr>
        <p:spPr>
          <a:xfrm>
            <a:off x="1318588" y="2737288"/>
            <a:ext cx="5127034" cy="397032"/>
          </a:xfrm>
          <a:prstGeom prst="rect">
            <a:avLst/>
          </a:prstGeom>
        </p:spPr>
        <p:txBody>
          <a:bodyPr wrap="square">
            <a:spAutoFit/>
          </a:bodyPr>
          <a:lstStyle/>
          <a:p>
            <a:pPr marL="342900" indent="-342900">
              <a:lnSpc>
                <a:spcPct val="90000"/>
              </a:lnSpc>
              <a:buFont typeface="Wingdings" panose="05000000000000000000" pitchFamily="2" charset="2"/>
              <a:buNone/>
            </a:pPr>
            <a:r>
              <a:rPr lang="en-US" altLang="zh-CN" sz="2200" dirty="0">
                <a:solidFill>
                  <a:srgbClr val="000000"/>
                </a:solidFill>
              </a:rPr>
              <a:t>1 bit      11 bits                       52 bits</a:t>
            </a:r>
            <a:endParaRPr lang="en-US" altLang="zh-CN" sz="2200" dirty="0">
              <a:solidFill>
                <a:srgbClr val="000000"/>
              </a:solidFill>
            </a:endParaRPr>
          </a:p>
        </p:txBody>
      </p:sp>
      <p:sp>
        <p:nvSpPr>
          <p:cNvPr id="3" name="文本框 2"/>
          <p:cNvSpPr txBox="1"/>
          <p:nvPr/>
        </p:nvSpPr>
        <p:spPr>
          <a:xfrm>
            <a:off x="111441" y="5529285"/>
            <a:ext cx="4655867" cy="412613"/>
          </a:xfrm>
          <a:prstGeom prst="rect">
            <a:avLst/>
          </a:prstGeom>
          <a:noFill/>
        </p:spPr>
        <p:txBody>
          <a:bodyPr wrap="square" rtlCol="0">
            <a:spAutoFit/>
          </a:bodyPr>
          <a:lstStyle/>
          <a:p>
            <a:pPr lvl="1" eaLnBrk="1" hangingPunct="1">
              <a:lnSpc>
                <a:spcPct val="120000"/>
              </a:lnSpc>
              <a:buClr>
                <a:srgbClr val="006600"/>
              </a:buClr>
            </a:pPr>
            <a:r>
              <a:rPr kumimoji="1" lang="zh-CN" altLang="en-US" sz="2000" dirty="0">
                <a:solidFill>
                  <a:srgbClr val="CC0000"/>
                </a:solidFill>
                <a:latin typeface="黑体" panose="02010609060101010101" pitchFamily="49" charset="-122"/>
                <a:ea typeface="黑体" panose="02010609060101010101" pitchFamily="49" charset="-122"/>
              </a:rPr>
              <a:t>为什么偏移值用</a:t>
            </a:r>
            <a:r>
              <a:rPr kumimoji="1" lang="en-US" altLang="zh-CN" sz="2000" dirty="0">
                <a:solidFill>
                  <a:srgbClr val="CC0000"/>
                </a:solidFill>
                <a:latin typeface="黑体" panose="02010609060101010101" pitchFamily="49" charset="-122"/>
                <a:ea typeface="黑体" panose="02010609060101010101" pitchFamily="49" charset="-122"/>
              </a:rPr>
              <a:t>127</a:t>
            </a:r>
            <a:r>
              <a:rPr kumimoji="1" lang="zh-CN" altLang="en-US" sz="2000" dirty="0">
                <a:solidFill>
                  <a:srgbClr val="CC0000"/>
                </a:solidFill>
                <a:latin typeface="黑体" panose="02010609060101010101" pitchFamily="49" charset="-122"/>
                <a:ea typeface="黑体" panose="02010609060101010101" pitchFamily="49" charset="-122"/>
              </a:rPr>
              <a:t>，而不用</a:t>
            </a:r>
            <a:r>
              <a:rPr kumimoji="1" lang="en-US" altLang="zh-CN" sz="2000" dirty="0">
                <a:solidFill>
                  <a:srgbClr val="CC0000"/>
                </a:solidFill>
                <a:latin typeface="黑体" panose="02010609060101010101" pitchFamily="49" charset="-122"/>
                <a:ea typeface="黑体" panose="02010609060101010101" pitchFamily="49" charset="-122"/>
              </a:rPr>
              <a:t>128</a:t>
            </a:r>
            <a:r>
              <a:rPr kumimoji="1" lang="zh-CN" altLang="en-US" sz="2000" dirty="0">
                <a:solidFill>
                  <a:srgbClr val="CC0000"/>
                </a:solidFill>
                <a:latin typeface="黑体" panose="02010609060101010101" pitchFamily="49" charset="-122"/>
                <a:ea typeface="黑体" panose="02010609060101010101" pitchFamily="49" charset="-122"/>
              </a:rPr>
              <a:t>？</a:t>
            </a:r>
            <a:endParaRPr kumimoji="1" lang="en-US" altLang="zh-CN" sz="2000" dirty="0">
              <a:solidFill>
                <a:srgbClr val="CC0000"/>
              </a:solidFill>
              <a:latin typeface="黑体" panose="02010609060101010101" pitchFamily="49" charset="-122"/>
              <a:ea typeface="黑体" panose="02010609060101010101" pitchFamily="49" charset="-122"/>
            </a:endParaRPr>
          </a:p>
        </p:txBody>
      </p:sp>
      <p:cxnSp>
        <p:nvCxnSpPr>
          <p:cNvPr id="6" name="直接箭头连接符 5"/>
          <p:cNvCxnSpPr/>
          <p:nvPr/>
        </p:nvCxnSpPr>
        <p:spPr bwMode="auto">
          <a:xfrm flipV="1">
            <a:off x="7292251" y="6460571"/>
            <a:ext cx="215152" cy="179294"/>
          </a:xfrm>
          <a:prstGeom prst="straightConnector1">
            <a:avLst/>
          </a:prstGeom>
          <a:noFill/>
          <a:ln w="38100" cap="flat" cmpd="sng" algn="ctr">
            <a:solidFill>
              <a:srgbClr val="000000"/>
            </a:solidFill>
            <a:prstDash val="solid"/>
            <a:round/>
            <a:headEnd type="none" w="med" len="med"/>
            <a:tailEnd type="triangle"/>
          </a:ln>
          <a:effectLst/>
        </p:spPr>
      </p:cxnSp>
      <p:sp>
        <p:nvSpPr>
          <p:cNvPr id="5" name="灯片编号占位符 4"/>
          <p:cNvSpPr>
            <a:spLocks noGrp="1"/>
          </p:cNvSpPr>
          <p:nvPr>
            <p:ph type="sldNum" sz="quarter" idx="4"/>
          </p:nvPr>
        </p:nvSpPr>
        <p:spPr/>
        <p:txBody>
          <a:bodyPr/>
          <a:lstStyle/>
          <a:p>
            <a:fld id="{EDCD20F5-771F-4428-9712-BA27E008D629}" type="slidenum">
              <a:rPr lang="zh-CN" altLang="en-US" smtClean="0"/>
            </a:fld>
            <a:endParaRPr lang="zh-CN" altLang="en-US" dirty="0"/>
          </a:p>
        </p:txBody>
      </p:sp>
      <p:sp>
        <p:nvSpPr>
          <p:cNvPr id="7" name="文本框 6"/>
          <p:cNvSpPr txBox="1"/>
          <p:nvPr/>
        </p:nvSpPr>
        <p:spPr>
          <a:xfrm>
            <a:off x="1022465" y="5208479"/>
            <a:ext cx="7090757" cy="430887"/>
          </a:xfrm>
          <a:prstGeom prst="rect">
            <a:avLst/>
          </a:prstGeom>
          <a:noFill/>
        </p:spPr>
        <p:txBody>
          <a:bodyPr wrap="square" rtlCol="0">
            <a:spAutoFit/>
          </a:bodyPr>
          <a:lstStyle/>
          <a:p>
            <a:pPr marL="0" lvl="1"/>
            <a:r>
              <a:rPr lang="zh-CN" altLang="en-US" sz="2200" dirty="0"/>
              <a:t>故阶码取值</a:t>
            </a:r>
            <a:r>
              <a:rPr lang="en-US" altLang="zh-CN" sz="2200" dirty="0"/>
              <a:t>:</a:t>
            </a:r>
            <a:r>
              <a:rPr lang="zh-CN" altLang="en-US" sz="2200" dirty="0"/>
              <a:t> </a:t>
            </a:r>
            <a:r>
              <a:rPr kumimoji="1" lang="en-US" altLang="zh-CN" sz="2200" dirty="0">
                <a:solidFill>
                  <a:srgbClr val="006600"/>
                </a:solidFill>
                <a:latin typeface="Arial" panose="020B0604020202020204" pitchFamily="34" charset="0"/>
                <a:cs typeface="Arial" panose="020B0604020202020204" pitchFamily="34" charset="0"/>
              </a:rPr>
              <a:t>0000 0001 (-126) ~ 1111 1110 (127)</a:t>
            </a:r>
            <a:endParaRPr lang="zh-CN" altLang="en-US" sz="2000" dirty="0"/>
          </a:p>
        </p:txBody>
      </p:sp>
      <p:sp>
        <p:nvSpPr>
          <p:cNvPr id="8" name="文本框 7"/>
          <p:cNvSpPr txBox="1"/>
          <p:nvPr/>
        </p:nvSpPr>
        <p:spPr>
          <a:xfrm>
            <a:off x="764222" y="6057193"/>
            <a:ext cx="3062140" cy="400110"/>
          </a:xfrm>
          <a:prstGeom prst="rect">
            <a:avLst/>
          </a:prstGeom>
          <a:noFill/>
        </p:spPr>
        <p:txBody>
          <a:bodyPr wrap="square" rtlCol="0">
            <a:spAutoFit/>
          </a:bodyPr>
          <a:lstStyle/>
          <a:p>
            <a:r>
              <a:rPr kumimoji="1" lang="zh-CN" altLang="en-US" sz="2000" dirty="0">
                <a:solidFill>
                  <a:srgbClr val="CC0000"/>
                </a:solidFill>
                <a:latin typeface="黑体" panose="02010609060101010101" pitchFamily="49" charset="-122"/>
                <a:ea typeface="黑体" panose="02010609060101010101" pitchFamily="49" charset="-122"/>
              </a:rPr>
              <a:t>若用</a:t>
            </a:r>
            <a:r>
              <a:rPr kumimoji="1" lang="en-US" altLang="zh-CN" sz="2000" dirty="0">
                <a:solidFill>
                  <a:srgbClr val="CC0000"/>
                </a:solidFill>
                <a:latin typeface="黑体" panose="02010609060101010101" pitchFamily="49" charset="-122"/>
                <a:ea typeface="黑体" panose="02010609060101010101" pitchFamily="49" charset="-122"/>
              </a:rPr>
              <a:t>128,</a:t>
            </a:r>
            <a:r>
              <a:rPr kumimoji="1" lang="zh-CN" altLang="en-US" sz="2000" dirty="0">
                <a:solidFill>
                  <a:srgbClr val="CC0000"/>
                </a:solidFill>
                <a:latin typeface="黑体" panose="02010609060101010101" pitchFamily="49" charset="-122"/>
                <a:ea typeface="黑体" panose="02010609060101010101" pitchFamily="49" charset="-122"/>
              </a:rPr>
              <a:t>则阶码范围为：</a:t>
            </a:r>
            <a:endParaRPr lang="zh-CN" altLang="en-US" sz="2000" dirty="0"/>
          </a:p>
        </p:txBody>
      </p:sp>
      <p:sp>
        <p:nvSpPr>
          <p:cNvPr id="9" name="八角星 8"/>
          <p:cNvSpPr/>
          <p:nvPr/>
        </p:nvSpPr>
        <p:spPr bwMode="auto">
          <a:xfrm>
            <a:off x="5741740" y="715387"/>
            <a:ext cx="3101021" cy="947556"/>
          </a:xfrm>
          <a:prstGeom prst="star8">
            <a:avLst/>
          </a:prstGeom>
          <a:no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r>
              <a:rPr kumimoji="0" lang="zh-CN" altLang="en-US" sz="2000" b="1" i="0" u="none" strike="noStrike" cap="none" normalizeH="0" baseline="0" dirty="0">
                <a:ln>
                  <a:noFill/>
                </a:ln>
                <a:solidFill>
                  <a:schemeClr val="accent2"/>
                </a:solidFill>
                <a:effectLst/>
                <a:latin typeface="Times New Roman" panose="02020603050405020304" pitchFamily="18" charset="0"/>
              </a:rPr>
              <a:t>更高</a:t>
            </a:r>
            <a:r>
              <a:rPr kumimoji="0" lang="zh-CN" altLang="en-US" sz="2000" b="1" i="0" u="none" strike="noStrike" cap="none" normalizeH="0" baseline="0" dirty="0" smtClean="0">
                <a:ln>
                  <a:noFill/>
                </a:ln>
                <a:solidFill>
                  <a:schemeClr val="accent2"/>
                </a:solidFill>
                <a:effectLst/>
                <a:latin typeface="Times New Roman" panose="02020603050405020304" pitchFamily="18" charset="0"/>
              </a:rPr>
              <a:t>精度格式</a:t>
            </a:r>
            <a:r>
              <a:rPr lang="zh-CN" altLang="en-US" sz="2000" dirty="0" smtClean="0">
                <a:solidFill>
                  <a:schemeClr val="accent2"/>
                </a:solidFill>
              </a:rPr>
              <a:t>：</a:t>
            </a:r>
            <a:r>
              <a:rPr lang="zh-CN" altLang="en-US" sz="2000" dirty="0" smtClean="0">
                <a:solidFill>
                  <a:srgbClr val="FF0000"/>
                </a:solidFill>
              </a:rPr>
              <a:t>双精度</a:t>
            </a:r>
            <a:r>
              <a:rPr lang="zh-CN" altLang="en-US" sz="2000" dirty="0">
                <a:solidFill>
                  <a:srgbClr val="FF0000"/>
                </a:solidFill>
              </a:rPr>
              <a:t>扩展</a:t>
            </a:r>
            <a:endParaRPr kumimoji="0" lang="zh-CN" altLang="en-US" sz="2000" b="1" i="0" u="none" strike="noStrike" cap="none" normalizeH="0" baseline="0" dirty="0">
              <a:ln>
                <a:noFill/>
              </a:ln>
              <a:solidFill>
                <a:srgbClr val="FF000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517"/>
                                        </p:tgtEl>
                                        <p:attrNameLst>
                                          <p:attrName>style.visibility</p:attrName>
                                        </p:attrNameLst>
                                      </p:cBhvr>
                                      <p:to>
                                        <p:strVal val="visible"/>
                                      </p:to>
                                    </p:set>
                                    <p:animEffect transition="in" filter="wipe(down)">
                                      <p:cBhvr>
                                        <p:cTn id="7" dur="500"/>
                                        <p:tgtEl>
                                          <p:spTgt spid="215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wipe(down)">
                                      <p:cBhvr>
                                        <p:cTn id="12" dur="500"/>
                                        <p:tgtEl>
                                          <p:spTgt spid="21507">
                                            <p:txEl>
                                              <p:pRg st="1" end="1"/>
                                            </p:txEl>
                                          </p:spTgt>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wipe(down)">
                                      <p:cBhvr>
                                        <p:cTn id="16" dur="500"/>
                                        <p:tgtEl>
                                          <p:spTgt spid="2">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1507">
                                            <p:txEl>
                                              <p:pRg st="2" end="2"/>
                                            </p:txEl>
                                          </p:spTgt>
                                        </p:tgtEl>
                                        <p:attrNameLst>
                                          <p:attrName>style.visibility</p:attrName>
                                        </p:attrNameLst>
                                      </p:cBhvr>
                                      <p:to>
                                        <p:strVal val="visible"/>
                                      </p:to>
                                    </p:set>
                                    <p:animEffect transition="in" filter="wipe(down)">
                                      <p:cBhvr>
                                        <p:cTn id="21" dur="500"/>
                                        <p:tgtEl>
                                          <p:spTgt spid="21507">
                                            <p:txEl>
                                              <p:pRg st="2" end="2"/>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21507">
                                            <p:txEl>
                                              <p:pRg st="3" end="3"/>
                                            </p:txEl>
                                          </p:spTgt>
                                        </p:tgtEl>
                                        <p:attrNameLst>
                                          <p:attrName>style.visibility</p:attrName>
                                        </p:attrNameLst>
                                      </p:cBhvr>
                                      <p:to>
                                        <p:strVal val="visible"/>
                                      </p:to>
                                    </p:set>
                                    <p:animEffect transition="in" filter="wipe(down)">
                                      <p:cBhvr>
                                        <p:cTn id="24" dur="500"/>
                                        <p:tgtEl>
                                          <p:spTgt spid="21507">
                                            <p:txEl>
                                              <p:pRg st="3" end="3"/>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21508"/>
                                        </p:tgtEl>
                                        <p:attrNameLst>
                                          <p:attrName>style.visibility</p:attrName>
                                        </p:attrNameLst>
                                      </p:cBhvr>
                                      <p:to>
                                        <p:strVal val="visible"/>
                                      </p:to>
                                    </p:set>
                                    <p:animEffect transition="in" filter="wipe(down)">
                                      <p:cBhvr>
                                        <p:cTn id="27" dur="500"/>
                                        <p:tgtEl>
                                          <p:spTgt spid="2150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wipe(down)">
                                      <p:cBhvr>
                                        <p:cTn id="32" dur="500"/>
                                        <p:tgtEl>
                                          <p:spTgt spid="4">
                                            <p:txEl>
                                              <p:pRg st="0" end="0"/>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down)">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ppt_x"/>
                                          </p:val>
                                        </p:tav>
                                        <p:tav tm="100000">
                                          <p:val>
                                            <p:strVal val="#ppt_x"/>
                                          </p:val>
                                        </p:tav>
                                      </p:tavLst>
                                    </p:anim>
                                    <p:anim calcmode="lin" valueType="num">
                                      <p:cBhvr additive="base">
                                        <p:cTn id="4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31027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10281">
                                            <p:txEl>
                                              <p:pRg st="0" end="0"/>
                                            </p:txEl>
                                          </p:spTgt>
                                        </p:tgtEl>
                                        <p:attrNameLst>
                                          <p:attrName>style.visibility</p:attrName>
                                        </p:attrNameLst>
                                      </p:cBhvr>
                                      <p:to>
                                        <p:strVal val="visible"/>
                                      </p:to>
                                    </p:set>
                                    <p:animEffect transition="in" filter="blinds(horizontal)">
                                      <p:cBhvr>
                                        <p:cTn id="50" dur="500"/>
                                        <p:tgtEl>
                                          <p:spTgt spid="310281">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310281">
                                            <p:txEl>
                                              <p:pRg st="1" end="1"/>
                                            </p:txEl>
                                          </p:spTgt>
                                        </p:tgtEl>
                                        <p:attrNameLst>
                                          <p:attrName>style.visibility</p:attrName>
                                        </p:attrNameLst>
                                      </p:cBhvr>
                                      <p:to>
                                        <p:strVal val="visible"/>
                                      </p:to>
                                    </p:set>
                                    <p:animEffect transition="in" filter="blinds(horizontal)">
                                      <p:cBhvr>
                                        <p:cTn id="55" dur="500"/>
                                        <p:tgtEl>
                                          <p:spTgt spid="310281">
                                            <p:txEl>
                                              <p:pRg st="1" end="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310281">
                                            <p:txEl>
                                              <p:pRg st="2" end="2"/>
                                            </p:txEl>
                                          </p:spTgt>
                                        </p:tgtEl>
                                        <p:attrNameLst>
                                          <p:attrName>style.visibility</p:attrName>
                                        </p:attrNameLst>
                                      </p:cBhvr>
                                      <p:to>
                                        <p:strVal val="visible"/>
                                      </p:to>
                                    </p:set>
                                    <p:animEffect transition="in" filter="blinds(horizontal)">
                                      <p:cBhvr>
                                        <p:cTn id="60" dur="500"/>
                                        <p:tgtEl>
                                          <p:spTgt spid="310281">
                                            <p:txEl>
                                              <p:pRg st="2" end="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310281">
                                            <p:txEl>
                                              <p:pRg st="3" end="3"/>
                                            </p:txEl>
                                          </p:spTgt>
                                        </p:tgtEl>
                                        <p:attrNameLst>
                                          <p:attrName>style.visibility</p:attrName>
                                        </p:attrNameLst>
                                      </p:cBhvr>
                                      <p:to>
                                        <p:strVal val="visible"/>
                                      </p:to>
                                    </p:set>
                                    <p:animEffect transition="in" filter="blinds(horizontal)">
                                      <p:cBhvr>
                                        <p:cTn id="65" dur="500"/>
                                        <p:tgtEl>
                                          <p:spTgt spid="310281">
                                            <p:txEl>
                                              <p:pRg st="3" end="3"/>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310284"/>
                                        </p:tgtEl>
                                        <p:attrNameLst>
                                          <p:attrName>style.visibility</p:attrName>
                                        </p:attrNameLst>
                                      </p:cBhvr>
                                      <p:to>
                                        <p:strVal val="visible"/>
                                      </p:to>
                                    </p:set>
                                    <p:animEffect transition="in" filter="blinds(horizontal)">
                                      <p:cBhvr>
                                        <p:cTn id="70" dur="500"/>
                                        <p:tgtEl>
                                          <p:spTgt spid="31028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wipe(down)">
                                      <p:cBhvr>
                                        <p:cTn id="75" dur="500"/>
                                        <p:tgtEl>
                                          <p:spTgt spid="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3"/>
                                        </p:tgtEl>
                                        <p:attrNameLst>
                                          <p:attrName>style.visibility</p:attrName>
                                        </p:attrNameLst>
                                      </p:cBhvr>
                                      <p:to>
                                        <p:strVal val="visible"/>
                                      </p:to>
                                    </p:set>
                                    <p:animEffect transition="in" filter="wipe(down)">
                                      <p:cBhvr>
                                        <p:cTn id="80" dur="500"/>
                                        <p:tgtEl>
                                          <p:spTgt spid="3"/>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8"/>
                                        </p:tgtEl>
                                        <p:attrNameLst>
                                          <p:attrName>style.visibility</p:attrName>
                                        </p:attrNameLst>
                                      </p:cBhvr>
                                      <p:to>
                                        <p:strVal val="visible"/>
                                      </p:to>
                                    </p:set>
                                    <p:animEffect transition="in" filter="wipe(down)">
                                      <p:cBhvr>
                                        <p:cTn id="85" dur="500"/>
                                        <p:tgtEl>
                                          <p:spTgt spid="8"/>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21518"/>
                                        </p:tgtEl>
                                        <p:attrNameLst>
                                          <p:attrName>style.visibility</p:attrName>
                                        </p:attrNameLst>
                                      </p:cBhvr>
                                      <p:to>
                                        <p:strVal val="visible"/>
                                      </p:to>
                                    </p:set>
                                    <p:animEffect transition="in" filter="wipe(down)">
                                      <p:cBhvr>
                                        <p:cTn id="90" dur="500"/>
                                        <p:tgtEl>
                                          <p:spTgt spid="21518"/>
                                        </p:tgtEl>
                                      </p:cBhvr>
                                    </p:animEffect>
                                  </p:childTnLst>
                                </p:cTn>
                              </p:par>
                            </p:childTnLst>
                          </p:cTn>
                        </p:par>
                        <p:par>
                          <p:cTn id="91" fill="hold">
                            <p:stCondLst>
                              <p:cond delay="500"/>
                            </p:stCondLst>
                            <p:childTnLst>
                              <p:par>
                                <p:cTn id="92" presetID="42" presetClass="entr" presetSubtype="0" fill="hold" nodeType="afterEffect">
                                  <p:stCondLst>
                                    <p:cond delay="1000"/>
                                  </p:stCondLst>
                                  <p:childTnLst>
                                    <p:set>
                                      <p:cBhvr>
                                        <p:cTn id="93" dur="1" fill="hold">
                                          <p:stCondLst>
                                            <p:cond delay="0"/>
                                          </p:stCondLst>
                                        </p:cTn>
                                        <p:tgtEl>
                                          <p:spTgt spid="6"/>
                                        </p:tgtEl>
                                        <p:attrNameLst>
                                          <p:attrName>style.visibility</p:attrName>
                                        </p:attrNameLst>
                                      </p:cBhvr>
                                      <p:to>
                                        <p:strVal val="visible"/>
                                      </p:to>
                                    </p:set>
                                    <p:animEffect transition="in" filter="fade">
                                      <p:cBhvr>
                                        <p:cTn id="94" dur="1000"/>
                                        <p:tgtEl>
                                          <p:spTgt spid="6"/>
                                        </p:tgtEl>
                                      </p:cBhvr>
                                    </p:animEffect>
                                    <p:anim calcmode="lin" valueType="num">
                                      <p:cBhvr>
                                        <p:cTn id="95" dur="1000" fill="hold"/>
                                        <p:tgtEl>
                                          <p:spTgt spid="6"/>
                                        </p:tgtEl>
                                        <p:attrNameLst>
                                          <p:attrName>ppt_x</p:attrName>
                                        </p:attrNameLst>
                                      </p:cBhvr>
                                      <p:tavLst>
                                        <p:tav tm="0">
                                          <p:val>
                                            <p:strVal val="#ppt_x"/>
                                          </p:val>
                                        </p:tav>
                                        <p:tav tm="100000">
                                          <p:val>
                                            <p:strVal val="#ppt_x"/>
                                          </p:val>
                                        </p:tav>
                                      </p:tavLst>
                                    </p:anim>
                                    <p:anim calcmode="lin" valueType="num">
                                      <p:cBhvr>
                                        <p:cTn id="9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9" grpId="0" autoUpdateAnimBg="0"/>
      <p:bldP spid="310284" grpId="0"/>
      <p:bldP spid="21518" grpId="0"/>
      <p:bldP spid="21517" grpId="0"/>
      <p:bldP spid="3" grpId="0"/>
      <p:bldP spid="7" grpId="0"/>
      <p:bldP spid="8" grpId="0"/>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457386" y="692805"/>
            <a:ext cx="8614896" cy="1409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kumimoji="1" lang="zh-CN" altLang="en-US" sz="2800" b="0" dirty="0"/>
              <a:t>°</a:t>
            </a:r>
            <a:r>
              <a:rPr kumimoji="1" lang="zh-CN" altLang="en-US" sz="2400" dirty="0">
                <a:solidFill>
                  <a:srgbClr val="3333FF"/>
                </a:solidFill>
                <a:latin typeface="Arial" panose="020B0604020202020204" pitchFamily="34" charset="0"/>
                <a:cs typeface="Arial" panose="020B0604020202020204" pitchFamily="34" charset="0"/>
              </a:rPr>
              <a:t>尾数</a:t>
            </a:r>
            <a:r>
              <a:rPr kumimoji="1" lang="en-US" altLang="zh-CN" sz="2400" dirty="0">
                <a:solidFill>
                  <a:srgbClr val="3333FF"/>
                </a:solidFill>
                <a:latin typeface="Arial" panose="020B0604020202020204" pitchFamily="34" charset="0"/>
                <a:cs typeface="Arial" panose="020B0604020202020204" pitchFamily="34" charset="0"/>
              </a:rPr>
              <a:t>:</a:t>
            </a:r>
            <a:endParaRPr kumimoji="1" lang="en-US" altLang="zh-CN" sz="2400" dirty="0">
              <a:solidFill>
                <a:srgbClr val="3333FF"/>
              </a:solidFill>
              <a:latin typeface="Arial" panose="020B0604020202020204" pitchFamily="34" charset="0"/>
              <a:cs typeface="Arial" panose="020B0604020202020204" pitchFamily="34" charset="0"/>
            </a:endParaRPr>
          </a:p>
          <a:p>
            <a:pPr eaLnBrk="1" hangingPunct="1">
              <a:spcBef>
                <a:spcPct val="20000"/>
              </a:spcBef>
              <a:buClr>
                <a:schemeClr val="folHlink"/>
              </a:buClr>
              <a:buSzPct val="60000"/>
              <a:buFont typeface="Wingdings" panose="05000000000000000000" pitchFamily="2" charset="2"/>
              <a:buNone/>
            </a:pPr>
            <a:r>
              <a:rPr kumimoji="1" lang="en-US" altLang="zh-CN" sz="2400" dirty="0">
                <a:solidFill>
                  <a:srgbClr val="3333FF"/>
                </a:solidFill>
                <a:latin typeface="Arial" panose="020B0604020202020204" pitchFamily="34" charset="0"/>
                <a:cs typeface="Arial" panose="020B0604020202020204" pitchFamily="34" charset="0"/>
              </a:rPr>
              <a:t>   • </a:t>
            </a:r>
            <a:r>
              <a:rPr kumimoji="1" lang="zh-CN" altLang="en-US" sz="2400" dirty="0">
                <a:solidFill>
                  <a:srgbClr val="3333FF"/>
                </a:solidFill>
                <a:latin typeface="Arial" panose="020B0604020202020204" pitchFamily="34" charset="0"/>
                <a:cs typeface="Arial" panose="020B0604020202020204" pitchFamily="34" charset="0"/>
              </a:rPr>
              <a:t>规格化尾数最高位总是</a:t>
            </a:r>
            <a:r>
              <a:rPr kumimoji="1" lang="en-US" altLang="zh-CN" sz="2400" dirty="0">
                <a:solidFill>
                  <a:srgbClr val="3333FF"/>
                </a:solidFill>
                <a:latin typeface="Arial" panose="020B0604020202020204" pitchFamily="34" charset="0"/>
                <a:cs typeface="Arial" panose="020B0604020202020204" pitchFamily="34" charset="0"/>
              </a:rPr>
              <a:t>1</a:t>
            </a:r>
            <a:r>
              <a:rPr kumimoji="1" lang="zh-CN" altLang="en-US" sz="2400" dirty="0">
                <a:solidFill>
                  <a:srgbClr val="3333FF"/>
                </a:solidFill>
                <a:latin typeface="Arial" panose="020B0604020202020204" pitchFamily="34" charset="0"/>
                <a:cs typeface="Arial" panose="020B0604020202020204" pitchFamily="34" charset="0"/>
              </a:rPr>
              <a:t>，被</a:t>
            </a:r>
            <a:r>
              <a:rPr kumimoji="1" lang="zh-CN" altLang="en-US" sz="2400" dirty="0">
                <a:solidFill>
                  <a:srgbClr val="FF0000"/>
                </a:solidFill>
                <a:latin typeface="Arial" panose="020B0604020202020204" pitchFamily="34" charset="0"/>
                <a:cs typeface="Arial" panose="020B0604020202020204" pitchFamily="34" charset="0"/>
              </a:rPr>
              <a:t>隐含表示</a:t>
            </a:r>
            <a:r>
              <a:rPr kumimoji="1" lang="zh-CN" altLang="en-US" sz="2400" dirty="0">
                <a:solidFill>
                  <a:srgbClr val="3333FF"/>
                </a:solidFill>
                <a:latin typeface="Arial" panose="020B0604020202020204" pitchFamily="34" charset="0"/>
                <a:cs typeface="Arial" panose="020B0604020202020204" pitchFamily="34" charset="0"/>
              </a:rPr>
              <a:t>，省了</a:t>
            </a:r>
            <a:r>
              <a:rPr kumimoji="1" lang="en-US" altLang="zh-CN" sz="2400" dirty="0">
                <a:solidFill>
                  <a:srgbClr val="3333FF"/>
                </a:solidFill>
                <a:latin typeface="Arial" panose="020B0604020202020204" pitchFamily="34" charset="0"/>
                <a:cs typeface="Arial" panose="020B0604020202020204" pitchFamily="34" charset="0"/>
              </a:rPr>
              <a:t>1</a:t>
            </a:r>
            <a:r>
              <a:rPr kumimoji="1" lang="zh-CN" altLang="en-US" sz="2400" dirty="0">
                <a:solidFill>
                  <a:srgbClr val="3333FF"/>
                </a:solidFill>
                <a:latin typeface="Arial" panose="020B0604020202020204" pitchFamily="34" charset="0"/>
                <a:cs typeface="Arial" panose="020B0604020202020204" pitchFamily="34" charset="0"/>
              </a:rPr>
              <a:t>位。</a:t>
            </a:r>
            <a:endParaRPr kumimoji="1" lang="zh-CN" altLang="en-US" sz="2400" dirty="0">
              <a:solidFill>
                <a:srgbClr val="3333FF"/>
              </a:solidFill>
              <a:latin typeface="Arial" panose="020B0604020202020204" pitchFamily="34" charset="0"/>
              <a:cs typeface="Arial" panose="020B0604020202020204" pitchFamily="34" charset="0"/>
            </a:endParaRPr>
          </a:p>
          <a:p>
            <a:pPr eaLnBrk="1" hangingPunct="1">
              <a:spcBef>
                <a:spcPct val="20000"/>
              </a:spcBef>
              <a:buClr>
                <a:schemeClr val="folHlink"/>
              </a:buClr>
              <a:buSzPct val="60000"/>
              <a:buFont typeface="Wingdings" panose="05000000000000000000" pitchFamily="2" charset="2"/>
              <a:buNone/>
            </a:pPr>
            <a:r>
              <a:rPr kumimoji="1" lang="en-US" altLang="zh-CN" sz="2400" dirty="0">
                <a:solidFill>
                  <a:srgbClr val="3333FF"/>
                </a:solidFill>
                <a:latin typeface="Arial" panose="020B0604020202020204" pitchFamily="34" charset="0"/>
                <a:cs typeface="Arial" panose="020B0604020202020204" pitchFamily="34" charset="0"/>
              </a:rPr>
              <a:t>   • </a:t>
            </a:r>
            <a:r>
              <a:rPr kumimoji="1" lang="zh-CN" altLang="en-US" sz="2400" dirty="0">
                <a:solidFill>
                  <a:srgbClr val="3333FF"/>
                </a:solidFill>
                <a:latin typeface="Arial" panose="020B0604020202020204" pitchFamily="34" charset="0"/>
                <a:cs typeface="Arial" panose="020B0604020202020204" pitchFamily="34" charset="0"/>
              </a:rPr>
              <a:t>实际尾数位数</a:t>
            </a:r>
            <a:r>
              <a:rPr kumimoji="1" lang="en-US" altLang="zh-CN" sz="2400" dirty="0">
                <a:solidFill>
                  <a:srgbClr val="3333FF"/>
                </a:solidFill>
                <a:latin typeface="Arial" panose="020B0604020202020204" pitchFamily="34" charset="0"/>
                <a:cs typeface="Arial" panose="020B0604020202020204" pitchFamily="34" charset="0"/>
              </a:rPr>
              <a:t>:1+23=24 bits(</a:t>
            </a:r>
            <a:r>
              <a:rPr kumimoji="1" lang="zh-CN" altLang="en-US" sz="2400" dirty="0">
                <a:solidFill>
                  <a:srgbClr val="3333FF"/>
                </a:solidFill>
                <a:latin typeface="Arial" panose="020B0604020202020204" pitchFamily="34" charset="0"/>
                <a:cs typeface="Arial" panose="020B0604020202020204" pitchFamily="34" charset="0"/>
              </a:rPr>
              <a:t>单精</a:t>
            </a:r>
            <a:r>
              <a:rPr kumimoji="1" lang="en-US" altLang="zh-CN" sz="2400" dirty="0">
                <a:solidFill>
                  <a:srgbClr val="3333FF"/>
                </a:solidFill>
                <a:latin typeface="Arial" panose="020B0604020202020204" pitchFamily="34" charset="0"/>
                <a:cs typeface="Arial" panose="020B0604020202020204" pitchFamily="34" charset="0"/>
              </a:rPr>
              <a:t>)</a:t>
            </a:r>
            <a:r>
              <a:rPr kumimoji="1" lang="zh-CN" altLang="en-US" sz="2400" dirty="0">
                <a:solidFill>
                  <a:srgbClr val="3333FF"/>
                </a:solidFill>
                <a:latin typeface="Arial" panose="020B0604020202020204" pitchFamily="34" charset="0"/>
                <a:cs typeface="Arial" panose="020B0604020202020204" pitchFamily="34" charset="0"/>
              </a:rPr>
              <a:t>，</a:t>
            </a:r>
            <a:r>
              <a:rPr kumimoji="1" lang="en-US" altLang="zh-CN" sz="2400" dirty="0">
                <a:solidFill>
                  <a:srgbClr val="3333FF"/>
                </a:solidFill>
                <a:latin typeface="Arial" panose="020B0604020202020204" pitchFamily="34" charset="0"/>
                <a:cs typeface="Arial" panose="020B0604020202020204" pitchFamily="34" charset="0"/>
              </a:rPr>
              <a:t>1+52=53bits </a:t>
            </a:r>
            <a:r>
              <a:rPr kumimoji="1" lang="zh-CN" altLang="en-US" sz="2400" dirty="0">
                <a:solidFill>
                  <a:srgbClr val="3333FF"/>
                </a:solidFill>
                <a:latin typeface="Arial" panose="020B0604020202020204" pitchFamily="34" charset="0"/>
                <a:cs typeface="Arial" panose="020B0604020202020204" pitchFamily="34" charset="0"/>
              </a:rPr>
              <a:t>（双精）</a:t>
            </a:r>
            <a:endParaRPr kumimoji="1" lang="zh-CN" altLang="en-US" sz="2400" dirty="0">
              <a:solidFill>
                <a:srgbClr val="3333FF"/>
              </a:solidFill>
              <a:latin typeface="Arial" panose="020B0604020202020204" pitchFamily="34" charset="0"/>
              <a:cs typeface="Arial" panose="020B0604020202020204" pitchFamily="34" charset="0"/>
            </a:endParaRPr>
          </a:p>
        </p:txBody>
      </p:sp>
      <p:sp>
        <p:nvSpPr>
          <p:cNvPr id="5" name="Text Box 10"/>
          <p:cNvSpPr txBox="1">
            <a:spLocks noChangeArrowheads="1"/>
          </p:cNvSpPr>
          <p:nvPr/>
        </p:nvSpPr>
        <p:spPr bwMode="auto">
          <a:xfrm>
            <a:off x="1301844" y="2236975"/>
            <a:ext cx="44405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kumimoji="1" lang="zh-CN" altLang="en-US" sz="2400" dirty="0">
                <a:solidFill>
                  <a:srgbClr val="990000"/>
                </a:solidFill>
                <a:latin typeface="Arial" panose="020B0604020202020204" pitchFamily="34" charset="0"/>
                <a:cs typeface="Arial" panose="020B0604020202020204" pitchFamily="34" charset="0"/>
              </a:rPr>
              <a:t>单精</a:t>
            </a:r>
            <a:r>
              <a:rPr kumimoji="1" lang="en-US" altLang="zh-CN" sz="2400" dirty="0">
                <a:solidFill>
                  <a:srgbClr val="990000"/>
                </a:solidFill>
                <a:latin typeface="Arial" panose="020B0604020202020204" pitchFamily="34" charset="0"/>
                <a:cs typeface="Arial" panose="020B0604020202020204" pitchFamily="34" charset="0"/>
              </a:rPr>
              <a:t>:  (-1)</a:t>
            </a:r>
            <a:r>
              <a:rPr kumimoji="1" lang="en-US" altLang="zh-CN" sz="2400" baseline="30000" dirty="0">
                <a:solidFill>
                  <a:srgbClr val="FF9900"/>
                </a:solidFill>
                <a:latin typeface="Arial" panose="020B0604020202020204" pitchFamily="34" charset="0"/>
                <a:cs typeface="Arial" panose="020B0604020202020204" pitchFamily="34" charset="0"/>
              </a:rPr>
              <a:t>S</a:t>
            </a:r>
            <a:r>
              <a:rPr kumimoji="1" lang="en-US" altLang="zh-CN" sz="2400" dirty="0">
                <a:solidFill>
                  <a:srgbClr val="990000"/>
                </a:solidFill>
                <a:latin typeface="Arial" panose="020B0604020202020204" pitchFamily="34" charset="0"/>
                <a:cs typeface="Arial" panose="020B0604020202020204" pitchFamily="34" charset="0"/>
              </a:rPr>
              <a:t> x (1 + </a:t>
            </a:r>
            <a:r>
              <a:rPr kumimoji="1" lang="en-US" altLang="zh-CN" sz="2400" dirty="0">
                <a:solidFill>
                  <a:schemeClr val="accent2"/>
                </a:solidFill>
                <a:latin typeface="Arial" panose="020B0604020202020204" pitchFamily="34" charset="0"/>
                <a:cs typeface="Arial" panose="020B0604020202020204" pitchFamily="34" charset="0"/>
              </a:rPr>
              <a:t>M</a:t>
            </a:r>
            <a:r>
              <a:rPr kumimoji="1" lang="en-US" altLang="zh-CN" sz="2400" dirty="0">
                <a:solidFill>
                  <a:srgbClr val="990000"/>
                </a:solidFill>
                <a:latin typeface="Arial" panose="020B0604020202020204" pitchFamily="34" charset="0"/>
                <a:cs typeface="Arial" panose="020B0604020202020204" pitchFamily="34" charset="0"/>
              </a:rPr>
              <a:t>) x 2</a:t>
            </a:r>
            <a:r>
              <a:rPr kumimoji="1" lang="en-US" altLang="zh-CN" sz="2400" baseline="30000" dirty="0">
                <a:solidFill>
                  <a:srgbClr val="990000"/>
                </a:solidFill>
                <a:latin typeface="Arial" panose="020B0604020202020204" pitchFamily="34" charset="0"/>
                <a:cs typeface="Arial" panose="020B0604020202020204" pitchFamily="34" charset="0"/>
              </a:rPr>
              <a:t>(</a:t>
            </a:r>
            <a:r>
              <a:rPr kumimoji="1" lang="en-US" altLang="zh-CN" sz="2400" baseline="30000" dirty="0">
                <a:solidFill>
                  <a:srgbClr val="009242"/>
                </a:solidFill>
                <a:latin typeface="Arial" panose="020B0604020202020204" pitchFamily="34" charset="0"/>
                <a:cs typeface="Arial" panose="020B0604020202020204" pitchFamily="34" charset="0"/>
              </a:rPr>
              <a:t>E</a:t>
            </a:r>
            <a:r>
              <a:rPr kumimoji="1" lang="en-US" altLang="zh-CN" sz="2400" baseline="30000" dirty="0">
                <a:solidFill>
                  <a:srgbClr val="990000"/>
                </a:solidFill>
                <a:latin typeface="Arial" panose="020B0604020202020204" pitchFamily="34" charset="0"/>
                <a:cs typeface="Arial" panose="020B0604020202020204" pitchFamily="34" charset="0"/>
              </a:rPr>
              <a:t>-127)</a:t>
            </a:r>
            <a:endParaRPr kumimoji="1" lang="en-US" altLang="zh-CN" sz="2400" baseline="30000" dirty="0">
              <a:solidFill>
                <a:srgbClr val="990000"/>
              </a:solidFill>
              <a:latin typeface="Arial" panose="020B0604020202020204" pitchFamily="34" charset="0"/>
              <a:cs typeface="Arial" panose="020B0604020202020204" pitchFamily="34" charset="0"/>
            </a:endParaRPr>
          </a:p>
        </p:txBody>
      </p:sp>
      <p:sp>
        <p:nvSpPr>
          <p:cNvPr id="6" name="Text Box 11"/>
          <p:cNvSpPr txBox="1">
            <a:spLocks noChangeArrowheads="1"/>
          </p:cNvSpPr>
          <p:nvPr/>
        </p:nvSpPr>
        <p:spPr bwMode="auto">
          <a:xfrm>
            <a:off x="1301844" y="2702112"/>
            <a:ext cx="44405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kumimoji="1" lang="zh-CN" altLang="en-US" sz="2400" dirty="0">
                <a:solidFill>
                  <a:srgbClr val="990000"/>
                </a:solidFill>
                <a:latin typeface="Arial" panose="020B0604020202020204" pitchFamily="34" charset="0"/>
                <a:cs typeface="Arial" panose="020B0604020202020204" pitchFamily="34" charset="0"/>
              </a:rPr>
              <a:t>双精</a:t>
            </a:r>
            <a:r>
              <a:rPr kumimoji="1" lang="en-US" altLang="zh-CN" sz="2400" dirty="0">
                <a:solidFill>
                  <a:srgbClr val="990000"/>
                </a:solidFill>
                <a:latin typeface="Arial" panose="020B0604020202020204" pitchFamily="34" charset="0"/>
                <a:cs typeface="Arial" panose="020B0604020202020204" pitchFamily="34" charset="0"/>
              </a:rPr>
              <a:t>:  (-1)</a:t>
            </a:r>
            <a:r>
              <a:rPr kumimoji="1" lang="en-US" altLang="zh-CN" sz="2400" baseline="30000" dirty="0">
                <a:solidFill>
                  <a:srgbClr val="FF9900"/>
                </a:solidFill>
                <a:latin typeface="Arial" panose="020B0604020202020204" pitchFamily="34" charset="0"/>
                <a:cs typeface="Arial" panose="020B0604020202020204" pitchFamily="34" charset="0"/>
              </a:rPr>
              <a:t>S</a:t>
            </a:r>
            <a:r>
              <a:rPr kumimoji="1" lang="en-US" altLang="zh-CN" sz="2400" dirty="0">
                <a:solidFill>
                  <a:srgbClr val="990000"/>
                </a:solidFill>
                <a:latin typeface="Arial" panose="020B0604020202020204" pitchFamily="34" charset="0"/>
                <a:cs typeface="Arial" panose="020B0604020202020204" pitchFamily="34" charset="0"/>
              </a:rPr>
              <a:t> x (1 + </a:t>
            </a:r>
            <a:r>
              <a:rPr kumimoji="1" lang="en-US" altLang="zh-CN" sz="2400" dirty="0">
                <a:solidFill>
                  <a:schemeClr val="accent2"/>
                </a:solidFill>
                <a:latin typeface="Arial" panose="020B0604020202020204" pitchFamily="34" charset="0"/>
                <a:cs typeface="Arial" panose="020B0604020202020204" pitchFamily="34" charset="0"/>
              </a:rPr>
              <a:t>M</a:t>
            </a:r>
            <a:r>
              <a:rPr kumimoji="1" lang="en-US" altLang="zh-CN" sz="2400" dirty="0">
                <a:solidFill>
                  <a:srgbClr val="990000"/>
                </a:solidFill>
                <a:latin typeface="Arial" panose="020B0604020202020204" pitchFamily="34" charset="0"/>
                <a:cs typeface="Arial" panose="020B0604020202020204" pitchFamily="34" charset="0"/>
              </a:rPr>
              <a:t>) x 2</a:t>
            </a:r>
            <a:r>
              <a:rPr kumimoji="1" lang="en-US" altLang="zh-CN" sz="2400" baseline="30000" dirty="0">
                <a:solidFill>
                  <a:srgbClr val="990000"/>
                </a:solidFill>
                <a:latin typeface="Arial" panose="020B0604020202020204" pitchFamily="34" charset="0"/>
                <a:cs typeface="Arial" panose="020B0604020202020204" pitchFamily="34" charset="0"/>
              </a:rPr>
              <a:t>(</a:t>
            </a:r>
            <a:r>
              <a:rPr kumimoji="1" lang="en-US" altLang="zh-CN" sz="2400" baseline="30000" dirty="0">
                <a:solidFill>
                  <a:srgbClr val="009242"/>
                </a:solidFill>
                <a:latin typeface="Arial" panose="020B0604020202020204" pitchFamily="34" charset="0"/>
                <a:cs typeface="Arial" panose="020B0604020202020204" pitchFamily="34" charset="0"/>
              </a:rPr>
              <a:t>E</a:t>
            </a:r>
            <a:r>
              <a:rPr kumimoji="1" lang="en-US" altLang="zh-CN" sz="2400" baseline="30000" dirty="0">
                <a:solidFill>
                  <a:srgbClr val="990000"/>
                </a:solidFill>
                <a:latin typeface="Arial" panose="020B0604020202020204" pitchFamily="34" charset="0"/>
                <a:cs typeface="Arial" panose="020B0604020202020204" pitchFamily="34" charset="0"/>
              </a:rPr>
              <a:t>-1023)</a:t>
            </a:r>
            <a:endParaRPr kumimoji="1" lang="en-US" altLang="zh-CN" sz="2400" baseline="30000" dirty="0">
              <a:solidFill>
                <a:srgbClr val="990000"/>
              </a:solidFill>
              <a:latin typeface="Arial" panose="020B0604020202020204" pitchFamily="34" charset="0"/>
              <a:cs typeface="Arial" panose="020B0604020202020204" pitchFamily="34" charset="0"/>
            </a:endParaRPr>
          </a:p>
        </p:txBody>
      </p:sp>
      <p:sp>
        <p:nvSpPr>
          <p:cNvPr id="2" name="灯片编号占位符 1"/>
          <p:cNvSpPr>
            <a:spLocks noGrp="1"/>
          </p:cNvSpPr>
          <p:nvPr>
            <p:ph type="sldNum" sz="quarter" idx="4"/>
          </p:nvPr>
        </p:nvSpPr>
        <p:spPr/>
        <p:txBody>
          <a:bodyPr/>
          <a:lstStyle/>
          <a:p>
            <a:fld id="{EDCD20F5-771F-4428-9712-BA27E008D629}"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down)">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23913" y="157163"/>
            <a:ext cx="8077200" cy="422275"/>
          </a:xfrm>
        </p:spPr>
        <p:txBody>
          <a:bodyPr/>
          <a:lstStyle/>
          <a:p>
            <a:r>
              <a:rPr lang="zh-CN" altLang="en-US" sz="2800" dirty="0">
                <a:ea typeface="宋体" panose="02010600030101010101" pitchFamily="2" charset="-122"/>
              </a:rPr>
              <a:t>例</a:t>
            </a:r>
            <a:r>
              <a:rPr lang="en-US" altLang="zh-CN" sz="2800" dirty="0">
                <a:ea typeface="宋体" panose="02010600030101010101" pitchFamily="2" charset="-122"/>
              </a:rPr>
              <a:t>1: </a:t>
            </a:r>
            <a:r>
              <a:rPr lang="zh-CN" altLang="en-US" sz="2800" dirty="0">
                <a:ea typeface="宋体" panose="02010600030101010101" pitchFamily="2" charset="-122"/>
              </a:rPr>
              <a:t>将二进制数表示的浮点数转换成十进制数</a:t>
            </a:r>
            <a:endParaRPr lang="en-US" altLang="zh-CN" sz="2800" dirty="0">
              <a:ea typeface="宋体" panose="02010600030101010101" pitchFamily="2" charset="-122"/>
            </a:endParaRPr>
          </a:p>
        </p:txBody>
      </p:sp>
      <p:sp>
        <p:nvSpPr>
          <p:cNvPr id="312323" name="Rectangle 3"/>
          <p:cNvSpPr>
            <a:spLocks noGrp="1" noChangeArrowheads="1"/>
          </p:cNvSpPr>
          <p:nvPr>
            <p:ph type="body" idx="1"/>
          </p:nvPr>
        </p:nvSpPr>
        <p:spPr>
          <a:xfrm>
            <a:off x="2116931" y="1528762"/>
            <a:ext cx="7000875" cy="504825"/>
          </a:xfrm>
        </p:spPr>
        <p:txBody>
          <a:bodyPr/>
          <a:lstStyle/>
          <a:p>
            <a:pPr marL="342900" indent="-342900">
              <a:buFont typeface="Wingdings" panose="05000000000000000000" pitchFamily="2" charset="2"/>
              <a:buNone/>
            </a:pPr>
            <a:r>
              <a:rPr lang="zh-CN" altLang="en-US" sz="2700" b="0" dirty="0"/>
              <a:t>10111 1101 110 0000 0000 0000 0000 0000</a:t>
            </a:r>
            <a:endParaRPr lang="zh-CN" altLang="en-US" dirty="0"/>
          </a:p>
        </p:txBody>
      </p:sp>
      <p:grpSp>
        <p:nvGrpSpPr>
          <p:cNvPr id="23556" name="Group 13"/>
          <p:cNvGrpSpPr/>
          <p:nvPr/>
        </p:nvGrpSpPr>
        <p:grpSpPr bwMode="auto">
          <a:xfrm>
            <a:off x="2182813" y="1552575"/>
            <a:ext cx="6869112" cy="457200"/>
            <a:chOff x="336" y="1063"/>
            <a:chExt cx="4608" cy="288"/>
          </a:xfrm>
        </p:grpSpPr>
        <p:sp>
          <p:nvSpPr>
            <p:cNvPr id="23564" name="Rectangle 4"/>
            <p:cNvSpPr>
              <a:spLocks noChangeArrowheads="1"/>
            </p:cNvSpPr>
            <p:nvPr/>
          </p:nvSpPr>
          <p:spPr bwMode="auto">
            <a:xfrm>
              <a:off x="336" y="1063"/>
              <a:ext cx="4608" cy="288"/>
            </a:xfrm>
            <a:prstGeom prst="rect">
              <a:avLst/>
            </a:prstGeom>
            <a:noFill/>
            <a:ln w="28575">
              <a:solidFill>
                <a:schemeClr val="accent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3565" name="Line 5"/>
            <p:cNvSpPr>
              <a:spLocks noChangeShapeType="1"/>
            </p:cNvSpPr>
            <p:nvPr/>
          </p:nvSpPr>
          <p:spPr bwMode="auto">
            <a:xfrm>
              <a:off x="463" y="1063"/>
              <a:ext cx="1" cy="288"/>
            </a:xfrm>
            <a:prstGeom prst="line">
              <a:avLst/>
            </a:prstGeom>
            <a:noFill/>
            <a:ln w="28575">
              <a:solidFill>
                <a:schemeClr val="accent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3566" name="Line 6"/>
            <p:cNvSpPr>
              <a:spLocks noChangeShapeType="1"/>
            </p:cNvSpPr>
            <p:nvPr/>
          </p:nvSpPr>
          <p:spPr bwMode="auto">
            <a:xfrm>
              <a:off x="1532" y="1063"/>
              <a:ext cx="1" cy="288"/>
            </a:xfrm>
            <a:prstGeom prst="line">
              <a:avLst/>
            </a:prstGeom>
            <a:noFill/>
            <a:ln w="28575">
              <a:solidFill>
                <a:schemeClr val="accent1"/>
              </a:solidFill>
              <a:miter lim="800000"/>
            </a:ln>
            <a:extLst>
              <a:ext uri="{909E8E84-426E-40DD-AFC4-6F175D3DCCD1}">
                <a14:hiddenFill xmlns:a14="http://schemas.microsoft.com/office/drawing/2010/main">
                  <a:noFill/>
                </a14:hiddenFill>
              </a:ext>
            </a:extLst>
          </p:spPr>
          <p:txBody>
            <a:bodyPr wrap="none"/>
            <a:lstStyle/>
            <a:p>
              <a:endParaRPr lang="zh-CN" altLang="en-US"/>
            </a:p>
          </p:txBody>
        </p:sp>
      </p:grpSp>
      <p:sp>
        <p:nvSpPr>
          <p:cNvPr id="312327" name="Text Box 7"/>
          <p:cNvSpPr txBox="1">
            <a:spLocks noChangeArrowheads="1"/>
          </p:cNvSpPr>
          <p:nvPr/>
        </p:nvSpPr>
        <p:spPr bwMode="auto">
          <a:xfrm>
            <a:off x="358775" y="2714625"/>
            <a:ext cx="32091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b="0" dirty="0"/>
              <a:t>°</a:t>
            </a:r>
            <a:r>
              <a:rPr kumimoji="1" lang="zh-CN" altLang="en-US" sz="2400" dirty="0">
                <a:solidFill>
                  <a:srgbClr val="CC0000"/>
                </a:solidFill>
                <a:latin typeface="Arial" panose="020B0604020202020204" pitchFamily="34" charset="0"/>
              </a:rPr>
              <a:t>符号</a:t>
            </a:r>
            <a:r>
              <a:rPr kumimoji="1" lang="en-US" altLang="zh-CN" sz="2400" dirty="0">
                <a:latin typeface="Arial" panose="020B0604020202020204" pitchFamily="34" charset="0"/>
              </a:rPr>
              <a:t>: 1 </a:t>
            </a:r>
            <a:r>
              <a:rPr kumimoji="1" lang="zh-CN" altLang="en-US" sz="2400" dirty="0">
                <a:latin typeface="Arial" panose="020B0604020202020204" pitchFamily="34" charset="0"/>
              </a:rPr>
              <a:t>表示</a:t>
            </a:r>
            <a:r>
              <a:rPr kumimoji="1" lang="en-US" altLang="zh-CN" sz="2400" dirty="0">
                <a:latin typeface="Arial" panose="020B0604020202020204" pitchFamily="34" charset="0"/>
              </a:rPr>
              <a:t> </a:t>
            </a:r>
            <a:r>
              <a:rPr kumimoji="1" lang="zh-CN" altLang="en-US" sz="2400" dirty="0">
                <a:latin typeface="Arial" panose="020B0604020202020204" pitchFamily="34" charset="0"/>
              </a:rPr>
              <a:t>负数</a:t>
            </a:r>
            <a:endParaRPr kumimoji="1" lang="en-US" altLang="zh-CN" sz="2400" b="0" dirty="0">
              <a:latin typeface="Arial" panose="020B0604020202020204" pitchFamily="34" charset="0"/>
            </a:endParaRPr>
          </a:p>
        </p:txBody>
      </p:sp>
      <p:sp>
        <p:nvSpPr>
          <p:cNvPr id="312328" name="Text Box 8"/>
          <p:cNvSpPr txBox="1">
            <a:spLocks noChangeArrowheads="1"/>
          </p:cNvSpPr>
          <p:nvPr/>
        </p:nvSpPr>
        <p:spPr bwMode="auto">
          <a:xfrm>
            <a:off x="347663" y="3240088"/>
            <a:ext cx="7315200" cy="127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pPr>
            <a:r>
              <a:rPr kumimoji="1" lang="zh-CN" altLang="en-US" sz="2400" b="0" dirty="0">
                <a:latin typeface="Arial" panose="020B0604020202020204" pitchFamily="34" charset="0"/>
              </a:rPr>
              <a:t>°</a:t>
            </a:r>
            <a:r>
              <a:rPr kumimoji="1" lang="zh-CN" altLang="en-US" sz="2400" dirty="0">
                <a:solidFill>
                  <a:srgbClr val="CC0000"/>
                </a:solidFill>
                <a:latin typeface="Arial" panose="020B0604020202020204" pitchFamily="34" charset="0"/>
              </a:rPr>
              <a:t>指数</a:t>
            </a:r>
            <a:r>
              <a:rPr kumimoji="1" lang="en-US" altLang="zh-CN" sz="2400" dirty="0">
                <a:latin typeface="Arial" panose="020B0604020202020204" pitchFamily="34" charset="0"/>
              </a:rPr>
              <a:t>:</a:t>
            </a:r>
            <a:endParaRPr kumimoji="1" lang="en-US" altLang="zh-CN" sz="2400" dirty="0">
              <a:latin typeface="Arial" panose="020B0604020202020204" pitchFamily="34" charset="0"/>
            </a:endParaRPr>
          </a:p>
          <a:p>
            <a:pPr eaLnBrk="1" hangingPunct="1">
              <a:spcBef>
                <a:spcPct val="10000"/>
              </a:spcBef>
            </a:pPr>
            <a:r>
              <a:rPr kumimoji="1" lang="en-US" altLang="zh-CN" sz="2400" b="0" dirty="0">
                <a:latin typeface="Arial" panose="020B0604020202020204" pitchFamily="34" charset="0"/>
              </a:rPr>
              <a:t>               • </a:t>
            </a:r>
            <a:r>
              <a:rPr kumimoji="1" lang="en-US" altLang="zh-CN" sz="2400" dirty="0">
                <a:latin typeface="Arial" panose="020B0604020202020204" pitchFamily="34" charset="0"/>
              </a:rPr>
              <a:t>0111 1101</a:t>
            </a:r>
            <a:r>
              <a:rPr kumimoji="1" lang="en-US" altLang="zh-CN" sz="2400" baseline="-25000" dirty="0">
                <a:latin typeface="Arial" panose="020B0604020202020204" pitchFamily="34" charset="0"/>
              </a:rPr>
              <a:t>2</a:t>
            </a:r>
            <a:r>
              <a:rPr kumimoji="1" lang="en-US" altLang="zh-CN" sz="2400" dirty="0">
                <a:latin typeface="Arial" panose="020B0604020202020204" pitchFamily="34" charset="0"/>
              </a:rPr>
              <a:t> = 125</a:t>
            </a:r>
            <a:r>
              <a:rPr kumimoji="1" lang="en-US" altLang="zh-CN" sz="2400" baseline="-25000" dirty="0">
                <a:latin typeface="Arial" panose="020B0604020202020204" pitchFamily="34" charset="0"/>
              </a:rPr>
              <a:t>10</a:t>
            </a:r>
            <a:endParaRPr kumimoji="1" lang="en-US" altLang="zh-CN" sz="2400" baseline="-25000" dirty="0">
              <a:latin typeface="Arial" panose="020B0604020202020204" pitchFamily="34" charset="0"/>
            </a:endParaRPr>
          </a:p>
          <a:p>
            <a:pPr eaLnBrk="1" hangingPunct="1">
              <a:spcBef>
                <a:spcPct val="10000"/>
              </a:spcBef>
            </a:pPr>
            <a:r>
              <a:rPr kumimoji="1" lang="en-US" altLang="zh-CN" sz="2400" b="0" dirty="0">
                <a:latin typeface="Arial" panose="020B0604020202020204" pitchFamily="34" charset="0"/>
              </a:rPr>
              <a:t>               • </a:t>
            </a:r>
            <a:r>
              <a:rPr kumimoji="1" lang="zh-CN" altLang="en-US" sz="2400" dirty="0">
                <a:latin typeface="Arial" panose="020B0604020202020204" pitchFamily="34" charset="0"/>
              </a:rPr>
              <a:t>偏移值校正</a:t>
            </a:r>
            <a:r>
              <a:rPr kumimoji="1" lang="en-US" altLang="zh-CN" sz="2400" dirty="0">
                <a:latin typeface="Arial" panose="020B0604020202020204" pitchFamily="34" charset="0"/>
              </a:rPr>
              <a:t>: 125 - 127 = -2</a:t>
            </a:r>
            <a:endParaRPr kumimoji="1" lang="en-US" altLang="zh-CN" sz="2400" b="0" dirty="0">
              <a:latin typeface="Arial" panose="020B0604020202020204" pitchFamily="34" charset="0"/>
            </a:endParaRPr>
          </a:p>
        </p:txBody>
      </p:sp>
      <p:sp>
        <p:nvSpPr>
          <p:cNvPr id="312329" name="Text Box 9"/>
          <p:cNvSpPr txBox="1">
            <a:spLocks noChangeArrowheads="1"/>
          </p:cNvSpPr>
          <p:nvPr/>
        </p:nvSpPr>
        <p:spPr bwMode="auto">
          <a:xfrm>
            <a:off x="336550" y="4559300"/>
            <a:ext cx="8229600" cy="12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pPr>
            <a:r>
              <a:rPr kumimoji="1" lang="zh-CN" altLang="en-US" sz="2400" b="0">
                <a:latin typeface="Arial" panose="020B0604020202020204" pitchFamily="34" charset="0"/>
              </a:rPr>
              <a:t>°</a:t>
            </a:r>
            <a:r>
              <a:rPr kumimoji="1" lang="zh-CN" altLang="en-US" sz="2400">
                <a:solidFill>
                  <a:srgbClr val="CC0000"/>
                </a:solidFill>
                <a:latin typeface="Arial" panose="020B0604020202020204" pitchFamily="34" charset="0"/>
              </a:rPr>
              <a:t>尾数</a:t>
            </a:r>
            <a:r>
              <a:rPr kumimoji="1" lang="en-US" altLang="zh-CN" sz="2400">
                <a:latin typeface="Arial" panose="020B0604020202020204" pitchFamily="34" charset="0"/>
              </a:rPr>
              <a:t>:</a:t>
            </a:r>
            <a:endParaRPr kumimoji="1" lang="en-US" altLang="zh-CN" sz="2400">
              <a:latin typeface="Arial" panose="020B0604020202020204" pitchFamily="34" charset="0"/>
            </a:endParaRPr>
          </a:p>
          <a:p>
            <a:pPr eaLnBrk="1" hangingPunct="1">
              <a:spcBef>
                <a:spcPct val="10000"/>
              </a:spcBef>
            </a:pPr>
            <a:r>
              <a:rPr kumimoji="1" lang="en-US" altLang="zh-CN" sz="2400">
                <a:latin typeface="Arial" panose="020B0604020202020204" pitchFamily="34" charset="0"/>
              </a:rPr>
              <a:t>           </a:t>
            </a:r>
            <a:r>
              <a:rPr kumimoji="1" lang="en-US" altLang="zh-CN" sz="2400">
                <a:solidFill>
                  <a:srgbClr val="FF0066"/>
                </a:solidFill>
                <a:latin typeface="Arial" panose="020B0604020202020204" pitchFamily="34" charset="0"/>
              </a:rPr>
              <a:t>1 +</a:t>
            </a:r>
            <a:r>
              <a:rPr kumimoji="1" lang="en-US" altLang="zh-CN" sz="2400">
                <a:latin typeface="Arial" panose="020B0604020202020204" pitchFamily="34" charset="0"/>
              </a:rPr>
              <a:t> 1</a:t>
            </a:r>
            <a:r>
              <a:rPr kumimoji="1" lang="en-US" altLang="zh-CN" sz="2400" b="0">
                <a:latin typeface="Arial" panose="020B0604020202020204" pitchFamily="34" charset="0"/>
              </a:rPr>
              <a:t>x</a:t>
            </a:r>
            <a:r>
              <a:rPr kumimoji="1" lang="en-US" altLang="zh-CN" sz="2400">
                <a:latin typeface="Arial" panose="020B0604020202020204" pitchFamily="34" charset="0"/>
              </a:rPr>
              <a:t>2</a:t>
            </a:r>
            <a:r>
              <a:rPr kumimoji="1" lang="en-US" altLang="zh-CN" sz="2400" baseline="30000">
                <a:latin typeface="Arial" panose="020B0604020202020204" pitchFamily="34" charset="0"/>
              </a:rPr>
              <a:t>-1</a:t>
            </a:r>
            <a:r>
              <a:rPr kumimoji="1" lang="en-US" altLang="zh-CN" sz="2400">
                <a:latin typeface="Arial" panose="020B0604020202020204" pitchFamily="34" charset="0"/>
              </a:rPr>
              <a:t>+ 1</a:t>
            </a:r>
            <a:r>
              <a:rPr kumimoji="1" lang="en-US" altLang="zh-CN" sz="2400" b="0">
                <a:latin typeface="Arial" panose="020B0604020202020204" pitchFamily="34" charset="0"/>
              </a:rPr>
              <a:t>x</a:t>
            </a:r>
            <a:r>
              <a:rPr kumimoji="1" lang="en-US" altLang="zh-CN" sz="2400">
                <a:latin typeface="Arial" panose="020B0604020202020204" pitchFamily="34" charset="0"/>
              </a:rPr>
              <a:t>2</a:t>
            </a:r>
            <a:r>
              <a:rPr kumimoji="1" lang="en-US" altLang="zh-CN" sz="2400" baseline="30000">
                <a:latin typeface="Arial" panose="020B0604020202020204" pitchFamily="34" charset="0"/>
              </a:rPr>
              <a:t>-2</a:t>
            </a:r>
            <a:r>
              <a:rPr kumimoji="1" lang="en-US" altLang="zh-CN" sz="2400">
                <a:latin typeface="Arial" panose="020B0604020202020204" pitchFamily="34" charset="0"/>
              </a:rPr>
              <a:t> + 0</a:t>
            </a:r>
            <a:r>
              <a:rPr kumimoji="1" lang="en-US" altLang="zh-CN" sz="2400" b="0">
                <a:latin typeface="Arial" panose="020B0604020202020204" pitchFamily="34" charset="0"/>
              </a:rPr>
              <a:t>x</a:t>
            </a:r>
            <a:r>
              <a:rPr kumimoji="1" lang="en-US" altLang="zh-CN" sz="2400">
                <a:latin typeface="Arial" panose="020B0604020202020204" pitchFamily="34" charset="0"/>
              </a:rPr>
              <a:t>2</a:t>
            </a:r>
            <a:r>
              <a:rPr kumimoji="1" lang="en-US" altLang="zh-CN" sz="2400" baseline="30000">
                <a:latin typeface="Arial" panose="020B0604020202020204" pitchFamily="34" charset="0"/>
              </a:rPr>
              <a:t>-3</a:t>
            </a:r>
            <a:r>
              <a:rPr kumimoji="1" lang="en-US" altLang="zh-CN" sz="2400">
                <a:latin typeface="Arial" panose="020B0604020202020204" pitchFamily="34" charset="0"/>
              </a:rPr>
              <a:t> + 0</a:t>
            </a:r>
            <a:r>
              <a:rPr kumimoji="1" lang="en-US" altLang="zh-CN" sz="2400" b="0">
                <a:latin typeface="Arial" panose="020B0604020202020204" pitchFamily="34" charset="0"/>
              </a:rPr>
              <a:t>x</a:t>
            </a:r>
            <a:r>
              <a:rPr kumimoji="1" lang="en-US" altLang="zh-CN" sz="2400">
                <a:latin typeface="Arial" panose="020B0604020202020204" pitchFamily="34" charset="0"/>
              </a:rPr>
              <a:t>2</a:t>
            </a:r>
            <a:r>
              <a:rPr kumimoji="1" lang="en-US" altLang="zh-CN" sz="2400" baseline="30000">
                <a:latin typeface="Arial" panose="020B0604020202020204" pitchFamily="34" charset="0"/>
              </a:rPr>
              <a:t>-4</a:t>
            </a:r>
            <a:r>
              <a:rPr kumimoji="1" lang="en-US" altLang="zh-CN" sz="2400">
                <a:latin typeface="Arial" panose="020B0604020202020204" pitchFamily="34" charset="0"/>
              </a:rPr>
              <a:t> + 0</a:t>
            </a:r>
            <a:r>
              <a:rPr kumimoji="1" lang="en-US" altLang="zh-CN" sz="2400" b="0">
                <a:latin typeface="Arial" panose="020B0604020202020204" pitchFamily="34" charset="0"/>
              </a:rPr>
              <a:t>x</a:t>
            </a:r>
            <a:r>
              <a:rPr kumimoji="1" lang="en-US" altLang="zh-CN" sz="2400">
                <a:latin typeface="Arial" panose="020B0604020202020204" pitchFamily="34" charset="0"/>
              </a:rPr>
              <a:t>2</a:t>
            </a:r>
            <a:r>
              <a:rPr kumimoji="1" lang="en-US" altLang="zh-CN" sz="2400" baseline="30000">
                <a:latin typeface="Arial" panose="020B0604020202020204" pitchFamily="34" charset="0"/>
              </a:rPr>
              <a:t>-5</a:t>
            </a:r>
            <a:r>
              <a:rPr kumimoji="1" lang="en-US" altLang="zh-CN" sz="2400">
                <a:latin typeface="Arial" panose="020B0604020202020204" pitchFamily="34" charset="0"/>
              </a:rPr>
              <a:t> +...</a:t>
            </a:r>
            <a:endParaRPr kumimoji="1" lang="en-US" altLang="zh-CN" sz="2400">
              <a:latin typeface="Arial" panose="020B0604020202020204" pitchFamily="34" charset="0"/>
            </a:endParaRPr>
          </a:p>
          <a:p>
            <a:pPr eaLnBrk="1" hangingPunct="1">
              <a:spcBef>
                <a:spcPct val="10000"/>
              </a:spcBef>
            </a:pPr>
            <a:r>
              <a:rPr kumimoji="1" lang="en-US" altLang="zh-CN" sz="2400">
                <a:latin typeface="Arial" panose="020B0604020202020204" pitchFamily="34" charset="0"/>
              </a:rPr>
              <a:t>         =1+2</a:t>
            </a:r>
            <a:r>
              <a:rPr kumimoji="1" lang="en-US" altLang="zh-CN" sz="2400" baseline="30000">
                <a:latin typeface="Arial" panose="020B0604020202020204" pitchFamily="34" charset="0"/>
              </a:rPr>
              <a:t>-1</a:t>
            </a:r>
            <a:r>
              <a:rPr kumimoji="1" lang="en-US" altLang="zh-CN" sz="2400">
                <a:latin typeface="Arial" panose="020B0604020202020204" pitchFamily="34" charset="0"/>
              </a:rPr>
              <a:t> +2</a:t>
            </a:r>
            <a:r>
              <a:rPr kumimoji="1" lang="en-US" altLang="zh-CN" sz="2400" baseline="30000">
                <a:latin typeface="Arial" panose="020B0604020202020204" pitchFamily="34" charset="0"/>
              </a:rPr>
              <a:t>-2</a:t>
            </a:r>
            <a:r>
              <a:rPr kumimoji="1" lang="en-US" altLang="zh-CN" sz="2400">
                <a:latin typeface="Arial" panose="020B0604020202020204" pitchFamily="34" charset="0"/>
              </a:rPr>
              <a:t> = 1+0.5 +0.25 = 1.75</a:t>
            </a:r>
            <a:endParaRPr kumimoji="1" lang="en-US" altLang="zh-CN" sz="2400">
              <a:latin typeface="Arial" panose="020B0604020202020204" pitchFamily="34" charset="0"/>
            </a:endParaRPr>
          </a:p>
        </p:txBody>
      </p:sp>
      <p:sp>
        <p:nvSpPr>
          <p:cNvPr id="312330" name="Text Box 10"/>
          <p:cNvSpPr txBox="1">
            <a:spLocks noChangeArrowheads="1"/>
          </p:cNvSpPr>
          <p:nvPr/>
        </p:nvSpPr>
        <p:spPr bwMode="auto">
          <a:xfrm>
            <a:off x="381000" y="5908675"/>
            <a:ext cx="845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b="0">
                <a:latin typeface="Arial" panose="020B0604020202020204" pitchFamily="34" charset="0"/>
              </a:rPr>
              <a:t>°</a:t>
            </a:r>
            <a:r>
              <a:rPr kumimoji="1" lang="zh-CN" altLang="en-US" sz="2400">
                <a:solidFill>
                  <a:srgbClr val="CC0000"/>
                </a:solidFill>
                <a:latin typeface="Arial" panose="020B0604020202020204" pitchFamily="34" charset="0"/>
              </a:rPr>
              <a:t>十进制表示</a:t>
            </a:r>
            <a:r>
              <a:rPr kumimoji="1" lang="en-US" altLang="zh-CN" sz="2400">
                <a:latin typeface="Arial" panose="020B0604020202020204" pitchFamily="34" charset="0"/>
              </a:rPr>
              <a:t>: -1.75</a:t>
            </a:r>
            <a:r>
              <a:rPr kumimoji="1" lang="en-US" altLang="zh-CN" sz="2400" b="0">
                <a:latin typeface="Arial" panose="020B0604020202020204" pitchFamily="34" charset="0"/>
              </a:rPr>
              <a:t>x</a:t>
            </a:r>
            <a:r>
              <a:rPr kumimoji="1" lang="en-US" altLang="zh-CN" sz="2400">
                <a:latin typeface="Arial" panose="020B0604020202020204" pitchFamily="34" charset="0"/>
              </a:rPr>
              <a:t>2</a:t>
            </a:r>
            <a:r>
              <a:rPr kumimoji="1" lang="en-US" altLang="zh-CN" sz="2400" baseline="30000">
                <a:latin typeface="Arial" panose="020B0604020202020204" pitchFamily="34" charset="0"/>
              </a:rPr>
              <a:t>-2</a:t>
            </a:r>
            <a:r>
              <a:rPr kumimoji="1" lang="en-US" altLang="zh-CN" sz="2400">
                <a:latin typeface="Arial" panose="020B0604020202020204" pitchFamily="34" charset="0"/>
              </a:rPr>
              <a:t> = - 0.4375</a:t>
            </a:r>
            <a:endParaRPr kumimoji="1" lang="en-US" altLang="zh-CN" sz="2400">
              <a:latin typeface="Arial" panose="020B0604020202020204" pitchFamily="34" charset="0"/>
            </a:endParaRPr>
          </a:p>
        </p:txBody>
      </p:sp>
      <p:sp>
        <p:nvSpPr>
          <p:cNvPr id="312331" name="Rectangle 11"/>
          <p:cNvSpPr>
            <a:spLocks noChangeArrowheads="1"/>
          </p:cNvSpPr>
          <p:nvPr/>
        </p:nvSpPr>
        <p:spPr bwMode="auto">
          <a:xfrm>
            <a:off x="1295400" y="2193925"/>
            <a:ext cx="3811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a:solidFill>
                  <a:srgbClr val="996633"/>
                </a:solidFill>
                <a:latin typeface="Arial" panose="020B0604020202020204" pitchFamily="34" charset="0"/>
              </a:rPr>
              <a:t>(-1)</a:t>
            </a:r>
            <a:r>
              <a:rPr kumimoji="1" lang="en-US" altLang="zh-CN" sz="2800" baseline="30000">
                <a:solidFill>
                  <a:srgbClr val="996633"/>
                </a:solidFill>
                <a:latin typeface="Arial" panose="020B0604020202020204" pitchFamily="34" charset="0"/>
              </a:rPr>
              <a:t>S</a:t>
            </a:r>
            <a:r>
              <a:rPr kumimoji="1" lang="en-US" altLang="zh-CN" sz="2800">
                <a:solidFill>
                  <a:srgbClr val="996633"/>
                </a:solidFill>
                <a:latin typeface="Arial" panose="020B0604020202020204" pitchFamily="34" charset="0"/>
              </a:rPr>
              <a:t> </a:t>
            </a:r>
            <a:r>
              <a:rPr kumimoji="1" lang="en-US" altLang="zh-CN" sz="2800" b="0">
                <a:solidFill>
                  <a:srgbClr val="996633"/>
                </a:solidFill>
                <a:latin typeface="Arial" panose="020B0604020202020204" pitchFamily="34" charset="0"/>
              </a:rPr>
              <a:t>x</a:t>
            </a:r>
            <a:r>
              <a:rPr kumimoji="1" lang="en-US" altLang="zh-CN" sz="2800">
                <a:solidFill>
                  <a:srgbClr val="996633"/>
                </a:solidFill>
                <a:latin typeface="Arial" panose="020B0604020202020204" pitchFamily="34" charset="0"/>
              </a:rPr>
              <a:t> (</a:t>
            </a:r>
            <a:r>
              <a:rPr kumimoji="1" lang="en-US" altLang="zh-CN" sz="2800">
                <a:solidFill>
                  <a:srgbClr val="FF0066"/>
                </a:solidFill>
                <a:latin typeface="Arial" panose="020B0604020202020204" pitchFamily="34" charset="0"/>
              </a:rPr>
              <a:t>1 +</a:t>
            </a:r>
            <a:r>
              <a:rPr kumimoji="1" lang="en-US" altLang="zh-CN" sz="2800">
                <a:solidFill>
                  <a:srgbClr val="996633"/>
                </a:solidFill>
                <a:latin typeface="Arial" panose="020B0604020202020204" pitchFamily="34" charset="0"/>
              </a:rPr>
              <a:t> M) </a:t>
            </a:r>
            <a:r>
              <a:rPr kumimoji="1" lang="en-US" altLang="zh-CN" sz="2800" b="0">
                <a:solidFill>
                  <a:srgbClr val="996633"/>
                </a:solidFill>
                <a:latin typeface="Arial" panose="020B0604020202020204" pitchFamily="34" charset="0"/>
              </a:rPr>
              <a:t>x</a:t>
            </a:r>
            <a:r>
              <a:rPr kumimoji="1" lang="en-US" altLang="zh-CN" sz="2800">
                <a:solidFill>
                  <a:srgbClr val="996633"/>
                </a:solidFill>
                <a:latin typeface="Arial" panose="020B0604020202020204" pitchFamily="34" charset="0"/>
              </a:rPr>
              <a:t> 2</a:t>
            </a:r>
            <a:r>
              <a:rPr kumimoji="1" lang="en-US" altLang="zh-CN" sz="2800" baseline="30000">
                <a:solidFill>
                  <a:srgbClr val="996633"/>
                </a:solidFill>
                <a:latin typeface="Arial" panose="020B0604020202020204" pitchFamily="34" charset="0"/>
              </a:rPr>
              <a:t>(E-127)</a:t>
            </a:r>
            <a:endParaRPr kumimoji="1" lang="en-US" altLang="zh-CN" sz="2800" baseline="30000">
              <a:solidFill>
                <a:srgbClr val="996633"/>
              </a:solidFill>
              <a:latin typeface="Arial" panose="020B0604020202020204" pitchFamily="34" charset="0"/>
            </a:endParaRPr>
          </a:p>
        </p:txBody>
      </p:sp>
      <p:sp>
        <p:nvSpPr>
          <p:cNvPr id="23562" name="Text Box 12"/>
          <p:cNvSpPr txBox="1">
            <a:spLocks noChangeArrowheads="1"/>
          </p:cNvSpPr>
          <p:nvPr/>
        </p:nvSpPr>
        <p:spPr bwMode="auto">
          <a:xfrm>
            <a:off x="144463" y="827088"/>
            <a:ext cx="866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GB" altLang="zh-CN" sz="2400">
                <a:latin typeface="Arial" panose="020B0604020202020204" pitchFamily="34" charset="0"/>
              </a:rPr>
              <a:t>BEE00000H</a:t>
            </a:r>
            <a:r>
              <a:rPr kumimoji="1" lang="en-GB" altLang="zh-CN" sz="2400" baseline="-30000">
                <a:latin typeface="Arial" panose="020B0604020202020204" pitchFamily="34" charset="0"/>
              </a:rPr>
              <a:t> </a:t>
            </a:r>
            <a:r>
              <a:rPr kumimoji="1" lang="zh-CN" altLang="en-US" sz="2400">
                <a:latin typeface="Arial" panose="020B0604020202020204" pitchFamily="34" charset="0"/>
              </a:rPr>
              <a:t>：用十六进制表示的</a:t>
            </a:r>
            <a:r>
              <a:rPr kumimoji="1" lang="en-GB" altLang="zh-CN" sz="2400">
                <a:latin typeface="Arial" panose="020B0604020202020204" pitchFamily="34" charset="0"/>
              </a:rPr>
              <a:t>IEEE 754 </a:t>
            </a:r>
            <a:r>
              <a:rPr kumimoji="1" lang="zh-CN" altLang="en-US" sz="2400">
                <a:latin typeface="Arial" panose="020B0604020202020204" pitchFamily="34" charset="0"/>
              </a:rPr>
              <a:t>单精度浮点数</a:t>
            </a:r>
            <a:endParaRPr kumimoji="1" lang="en-US" altLang="zh-CN" sz="2400">
              <a:latin typeface="Arial" panose="020B0604020202020204" pitchFamily="34" charset="0"/>
            </a:endParaRPr>
          </a:p>
        </p:txBody>
      </p:sp>
      <p:sp>
        <p:nvSpPr>
          <p:cNvPr id="2" name="文本框 1"/>
          <p:cNvSpPr txBox="1">
            <a:spLocks noChangeArrowheads="1"/>
          </p:cNvSpPr>
          <p:nvPr/>
        </p:nvSpPr>
        <p:spPr bwMode="auto">
          <a:xfrm>
            <a:off x="144463" y="1527175"/>
            <a:ext cx="2038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400">
                <a:solidFill>
                  <a:schemeClr val="accent2"/>
                </a:solidFill>
              </a:rPr>
              <a:t>二进制表示：</a:t>
            </a:r>
            <a:endParaRPr lang="zh-CN" altLang="en-US" sz="2400">
              <a:solidFill>
                <a:schemeClr val="accent2"/>
              </a:solidFill>
            </a:endParaRPr>
          </a:p>
        </p:txBody>
      </p:sp>
      <p:sp>
        <p:nvSpPr>
          <p:cNvPr id="3" name="灯片编号占位符 2"/>
          <p:cNvSpPr>
            <a:spLocks noGrp="1"/>
          </p:cNvSpPr>
          <p:nvPr>
            <p:ph type="sldNum" sz="quarter" idx="4"/>
          </p:nvPr>
        </p:nvSpPr>
        <p:spPr/>
        <p:txBody>
          <a:bodyPr/>
          <a:lstStyle/>
          <a:p>
            <a:fld id="{EDCD20F5-771F-4428-9712-BA27E008D629}"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12323">
                                            <p:txEl>
                                              <p:pRg st="0" end="0"/>
                                            </p:txEl>
                                          </p:spTgt>
                                        </p:tgtEl>
                                        <p:attrNameLst>
                                          <p:attrName>style.visibility</p:attrName>
                                        </p:attrNameLst>
                                      </p:cBhvr>
                                      <p:to>
                                        <p:strVal val="visible"/>
                                      </p:to>
                                    </p:set>
                                    <p:animEffect transition="in" filter="wipe(down)">
                                      <p:cBhvr>
                                        <p:cTn id="10" dur="500"/>
                                        <p:tgtEl>
                                          <p:spTgt spid="312323">
                                            <p:txEl>
                                              <p:pRg st="0" end="0"/>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3556"/>
                                        </p:tgtEl>
                                        <p:attrNameLst>
                                          <p:attrName>style.visibility</p:attrName>
                                        </p:attrNameLst>
                                      </p:cBhvr>
                                      <p:to>
                                        <p:strVal val="visible"/>
                                      </p:to>
                                    </p:set>
                                    <p:animEffect transition="in" filter="wipe(down)">
                                      <p:cBhvr>
                                        <p:cTn id="13" dur="500"/>
                                        <p:tgtEl>
                                          <p:spTgt spid="2355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31233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1232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31232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31232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312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build="p"/>
      <p:bldP spid="312327" grpId="0" autoUpdateAnimBg="0"/>
      <p:bldP spid="312328" grpId="0" autoUpdateAnimBg="0"/>
      <p:bldP spid="312329" grpId="0" autoUpdateAnimBg="0"/>
      <p:bldP spid="312330" grpId="0" autoUpdateAnimBg="0"/>
      <p:bldP spid="312331" grpId="0" autoUpdateAnimBg="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74688" y="190500"/>
            <a:ext cx="8372475" cy="479425"/>
          </a:xfrm>
        </p:spPr>
        <p:txBody>
          <a:bodyPr/>
          <a:lstStyle/>
          <a:p>
            <a:r>
              <a:rPr lang="zh-CN" altLang="en-US" dirty="0">
                <a:ea typeface="宋体" panose="02010600030101010101" pitchFamily="2" charset="-122"/>
              </a:rPr>
              <a:t>例</a:t>
            </a:r>
            <a:r>
              <a:rPr lang="en-US" altLang="zh-CN" dirty="0">
                <a:ea typeface="宋体" panose="02010600030101010101" pitchFamily="2" charset="-122"/>
              </a:rPr>
              <a:t>2: </a:t>
            </a:r>
            <a:r>
              <a:rPr lang="zh-CN" altLang="en-US" dirty="0">
                <a:ea typeface="宋体" panose="02010600030101010101" pitchFamily="2" charset="-122"/>
              </a:rPr>
              <a:t>将十进制数转换成</a:t>
            </a:r>
            <a:r>
              <a:rPr kumimoji="1" lang="en-GB" altLang="zh-CN" dirty="0"/>
              <a:t>IEEE 754 </a:t>
            </a:r>
            <a:r>
              <a:rPr kumimoji="1" lang="zh-CN" altLang="en-US" dirty="0"/>
              <a:t>单精度实数</a:t>
            </a:r>
            <a:endParaRPr lang="en-US" altLang="zh-CN" dirty="0">
              <a:ea typeface="宋体" panose="02010600030101010101" pitchFamily="2" charset="-122"/>
            </a:endParaRPr>
          </a:p>
        </p:txBody>
      </p:sp>
      <p:sp>
        <p:nvSpPr>
          <p:cNvPr id="25603" name="Rectangle 3"/>
          <p:cNvSpPr>
            <a:spLocks noGrp="1" noChangeArrowheads="1"/>
          </p:cNvSpPr>
          <p:nvPr>
            <p:ph type="body" idx="1"/>
          </p:nvPr>
        </p:nvSpPr>
        <p:spPr>
          <a:xfrm>
            <a:off x="2909888" y="768350"/>
            <a:ext cx="4883150" cy="563563"/>
          </a:xfrm>
        </p:spPr>
        <p:txBody>
          <a:bodyPr/>
          <a:lstStyle/>
          <a:p>
            <a:pPr marL="342900" indent="-342900">
              <a:buFont typeface="Wingdings" panose="05000000000000000000" pitchFamily="2" charset="2"/>
              <a:buNone/>
            </a:pPr>
            <a:r>
              <a:rPr lang="zh-CN" altLang="en-US" sz="2800"/>
              <a:t>-12.75 </a:t>
            </a:r>
            <a:endParaRPr lang="en-US" altLang="zh-CN" sz="2800" baseline="30000"/>
          </a:p>
        </p:txBody>
      </p:sp>
      <p:sp>
        <p:nvSpPr>
          <p:cNvPr id="314373" name="Text Box 5"/>
          <p:cNvSpPr txBox="1">
            <a:spLocks noChangeArrowheads="1"/>
          </p:cNvSpPr>
          <p:nvPr/>
        </p:nvSpPr>
        <p:spPr bwMode="auto">
          <a:xfrm>
            <a:off x="437950" y="1395413"/>
            <a:ext cx="8077200"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pPr>
            <a:r>
              <a:rPr kumimoji="1" lang="en-US" altLang="zh-CN" sz="2400" dirty="0">
                <a:solidFill>
                  <a:srgbClr val="000000"/>
                </a:solidFill>
                <a:latin typeface="Arial" panose="020B0604020202020204" pitchFamily="34" charset="0"/>
              </a:rPr>
              <a:t>1</a:t>
            </a:r>
            <a:r>
              <a:rPr kumimoji="1" lang="zh-CN" altLang="en-US" sz="2400" dirty="0">
                <a:solidFill>
                  <a:srgbClr val="000000"/>
                </a:solidFill>
                <a:latin typeface="Arial" panose="020B0604020202020204" pitchFamily="34" charset="0"/>
              </a:rPr>
              <a:t>. 将整数部分转换成二进制</a:t>
            </a:r>
            <a:r>
              <a:rPr kumimoji="1" lang="en-US" altLang="zh-CN" sz="2400" dirty="0">
                <a:solidFill>
                  <a:srgbClr val="000000"/>
                </a:solidFill>
                <a:latin typeface="Arial" panose="020B0604020202020204" pitchFamily="34" charset="0"/>
              </a:rPr>
              <a:t>:</a:t>
            </a:r>
            <a:endParaRPr kumimoji="1" lang="en-US" altLang="zh-CN" sz="2400" dirty="0">
              <a:solidFill>
                <a:srgbClr val="000000"/>
              </a:solidFill>
              <a:latin typeface="Arial" panose="020B0604020202020204" pitchFamily="34" charset="0"/>
            </a:endParaRPr>
          </a:p>
          <a:p>
            <a:pPr eaLnBrk="1" hangingPunct="1">
              <a:spcBef>
                <a:spcPct val="10000"/>
              </a:spcBef>
            </a:pPr>
            <a:r>
              <a:rPr kumimoji="1" lang="en-US" altLang="zh-CN" sz="2400" dirty="0">
                <a:solidFill>
                  <a:srgbClr val="000000"/>
                </a:solidFill>
                <a:latin typeface="Arial" panose="020B0604020202020204" pitchFamily="34" charset="0"/>
              </a:rPr>
              <a:t>           12 = </a:t>
            </a:r>
            <a:r>
              <a:rPr kumimoji="1" lang="en-US" altLang="zh-CN" sz="2400" dirty="0">
                <a:solidFill>
                  <a:srgbClr val="063DE9"/>
                </a:solidFill>
                <a:latin typeface="Arial" panose="020B0604020202020204" pitchFamily="34" charset="0"/>
              </a:rPr>
              <a:t>8 </a:t>
            </a:r>
            <a:r>
              <a:rPr kumimoji="1" lang="en-US" altLang="zh-CN" sz="2400" dirty="0">
                <a:solidFill>
                  <a:srgbClr val="000000"/>
                </a:solidFill>
                <a:latin typeface="Arial" panose="020B0604020202020204" pitchFamily="34" charset="0"/>
              </a:rPr>
              <a:t>+ </a:t>
            </a:r>
            <a:r>
              <a:rPr kumimoji="1" lang="en-US" altLang="zh-CN" sz="2400" dirty="0">
                <a:solidFill>
                  <a:srgbClr val="063DE9"/>
                </a:solidFill>
                <a:latin typeface="Arial" panose="020B0604020202020204" pitchFamily="34" charset="0"/>
              </a:rPr>
              <a:t>4 </a:t>
            </a:r>
            <a:r>
              <a:rPr kumimoji="1" lang="en-US" altLang="zh-CN" sz="2400" dirty="0">
                <a:solidFill>
                  <a:srgbClr val="000000"/>
                </a:solidFill>
                <a:latin typeface="Arial" panose="020B0604020202020204" pitchFamily="34" charset="0"/>
              </a:rPr>
              <a:t>= </a:t>
            </a:r>
            <a:r>
              <a:rPr kumimoji="1" lang="en-US" altLang="zh-CN" sz="2400" dirty="0">
                <a:solidFill>
                  <a:srgbClr val="063DE9"/>
                </a:solidFill>
                <a:latin typeface="Arial" panose="020B0604020202020204" pitchFamily="34" charset="0"/>
              </a:rPr>
              <a:t>1100</a:t>
            </a:r>
            <a:r>
              <a:rPr kumimoji="1" lang="en-US" altLang="zh-CN" sz="2400" baseline="-25000" dirty="0">
                <a:solidFill>
                  <a:srgbClr val="000000"/>
                </a:solidFill>
                <a:latin typeface="Arial" panose="020B0604020202020204" pitchFamily="34" charset="0"/>
              </a:rPr>
              <a:t>2</a:t>
            </a:r>
            <a:endParaRPr kumimoji="1" lang="en-US" altLang="zh-CN" sz="2400" b="0" baseline="-25000" dirty="0">
              <a:solidFill>
                <a:srgbClr val="000000"/>
              </a:solidFill>
              <a:latin typeface="Arial" panose="020B0604020202020204" pitchFamily="34" charset="0"/>
            </a:endParaRPr>
          </a:p>
        </p:txBody>
      </p:sp>
      <p:sp>
        <p:nvSpPr>
          <p:cNvPr id="314374" name="Text Box 6"/>
          <p:cNvSpPr txBox="1">
            <a:spLocks noChangeArrowheads="1"/>
          </p:cNvSpPr>
          <p:nvPr/>
        </p:nvSpPr>
        <p:spPr bwMode="auto">
          <a:xfrm>
            <a:off x="437950" y="2247900"/>
            <a:ext cx="8229600"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pPr>
            <a:r>
              <a:rPr kumimoji="1" lang="en-US" altLang="zh-CN" sz="2400" dirty="0">
                <a:solidFill>
                  <a:srgbClr val="000000"/>
                </a:solidFill>
                <a:latin typeface="Arial" panose="020B0604020202020204" pitchFamily="34" charset="0"/>
              </a:rPr>
              <a:t>2</a:t>
            </a:r>
            <a:r>
              <a:rPr kumimoji="1" lang="zh-CN" altLang="en-US" sz="2400" dirty="0">
                <a:solidFill>
                  <a:srgbClr val="000000"/>
                </a:solidFill>
                <a:latin typeface="Arial" panose="020B0604020202020204" pitchFamily="34" charset="0"/>
              </a:rPr>
              <a:t>. 转换小数部分</a:t>
            </a:r>
            <a:r>
              <a:rPr kumimoji="1" lang="en-US" altLang="zh-CN" sz="2400" dirty="0">
                <a:solidFill>
                  <a:srgbClr val="000000"/>
                </a:solidFill>
                <a:latin typeface="Arial" panose="020B0604020202020204" pitchFamily="34" charset="0"/>
              </a:rPr>
              <a:t>:</a:t>
            </a:r>
            <a:endParaRPr kumimoji="1" lang="en-US" altLang="zh-CN" sz="2400" dirty="0">
              <a:solidFill>
                <a:srgbClr val="000000"/>
              </a:solidFill>
              <a:latin typeface="Arial" panose="020B0604020202020204" pitchFamily="34" charset="0"/>
            </a:endParaRPr>
          </a:p>
          <a:p>
            <a:pPr eaLnBrk="1" hangingPunct="1">
              <a:spcBef>
                <a:spcPct val="10000"/>
              </a:spcBef>
            </a:pPr>
            <a:r>
              <a:rPr kumimoji="1" lang="en-US" altLang="zh-CN" sz="2400" dirty="0">
                <a:solidFill>
                  <a:srgbClr val="000000"/>
                </a:solidFill>
                <a:latin typeface="Arial" panose="020B0604020202020204" pitchFamily="34" charset="0"/>
              </a:rPr>
              <a:t>           .75 = </a:t>
            </a:r>
            <a:r>
              <a:rPr kumimoji="1" lang="en-US" altLang="zh-CN" sz="2400" dirty="0">
                <a:solidFill>
                  <a:srgbClr val="063DE9"/>
                </a:solidFill>
                <a:latin typeface="Arial" panose="020B0604020202020204" pitchFamily="34" charset="0"/>
              </a:rPr>
              <a:t>.5 + .25 = .11</a:t>
            </a:r>
            <a:r>
              <a:rPr kumimoji="1" lang="en-US" altLang="zh-CN" sz="2400" baseline="-25000" dirty="0">
                <a:solidFill>
                  <a:srgbClr val="000000"/>
                </a:solidFill>
                <a:latin typeface="Arial" panose="020B0604020202020204" pitchFamily="34" charset="0"/>
              </a:rPr>
              <a:t>2</a:t>
            </a:r>
            <a:endParaRPr kumimoji="1" lang="en-US" altLang="zh-CN" sz="2400" b="0" baseline="-25000" dirty="0">
              <a:solidFill>
                <a:srgbClr val="000000"/>
              </a:solidFill>
              <a:latin typeface="Arial" panose="020B0604020202020204" pitchFamily="34" charset="0"/>
            </a:endParaRPr>
          </a:p>
        </p:txBody>
      </p:sp>
      <p:sp>
        <p:nvSpPr>
          <p:cNvPr id="314375" name="Text Box 7"/>
          <p:cNvSpPr txBox="1">
            <a:spLocks noChangeArrowheads="1"/>
          </p:cNvSpPr>
          <p:nvPr/>
        </p:nvSpPr>
        <p:spPr bwMode="auto">
          <a:xfrm>
            <a:off x="437950" y="3162300"/>
            <a:ext cx="7696200"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pPr>
            <a:r>
              <a:rPr kumimoji="1" lang="en-US" altLang="zh-CN" sz="2400" dirty="0">
                <a:latin typeface="Arial" panose="020B0604020202020204" pitchFamily="34" charset="0"/>
              </a:rPr>
              <a:t>3</a:t>
            </a:r>
            <a:r>
              <a:rPr kumimoji="1" lang="zh-CN" altLang="en-US" sz="2400" dirty="0">
                <a:latin typeface="Arial" panose="020B0604020202020204" pitchFamily="34" charset="0"/>
              </a:rPr>
              <a:t>. 将两部分合并，进行规格化</a:t>
            </a:r>
            <a:r>
              <a:rPr kumimoji="1" lang="en-US" altLang="zh-CN" sz="2400" dirty="0">
                <a:latin typeface="Arial" panose="020B0604020202020204" pitchFamily="34" charset="0"/>
              </a:rPr>
              <a:t>:</a:t>
            </a:r>
            <a:endParaRPr kumimoji="1" lang="en-US" altLang="zh-CN" sz="2400" dirty="0">
              <a:latin typeface="Arial" panose="020B0604020202020204" pitchFamily="34" charset="0"/>
            </a:endParaRPr>
          </a:p>
          <a:p>
            <a:pPr eaLnBrk="1" hangingPunct="1">
              <a:spcBef>
                <a:spcPct val="10000"/>
              </a:spcBef>
            </a:pPr>
            <a:r>
              <a:rPr kumimoji="1" lang="en-US" altLang="zh-CN" sz="2400" dirty="0">
                <a:latin typeface="Arial" panose="020B0604020202020204" pitchFamily="34" charset="0"/>
              </a:rPr>
              <a:t>           1100.11 = </a:t>
            </a:r>
            <a:r>
              <a:rPr kumimoji="1" lang="en-US" altLang="zh-CN" sz="2400" dirty="0">
                <a:solidFill>
                  <a:srgbClr val="FF0066"/>
                </a:solidFill>
                <a:latin typeface="Arial" panose="020B0604020202020204" pitchFamily="34" charset="0"/>
              </a:rPr>
              <a:t>1.</a:t>
            </a:r>
            <a:r>
              <a:rPr kumimoji="1" lang="en-US" altLang="zh-CN" sz="2400" dirty="0">
                <a:latin typeface="Arial" panose="020B0604020202020204" pitchFamily="34" charset="0"/>
              </a:rPr>
              <a:t>10011</a:t>
            </a:r>
            <a:r>
              <a:rPr kumimoji="1" lang="en-US" altLang="zh-CN" sz="2400" b="0" dirty="0">
                <a:latin typeface="Arial" panose="020B0604020202020204" pitchFamily="34" charset="0"/>
              </a:rPr>
              <a:t> x</a:t>
            </a:r>
            <a:r>
              <a:rPr kumimoji="1" lang="en-US" altLang="zh-CN" sz="2400" dirty="0">
                <a:latin typeface="Arial" panose="020B0604020202020204" pitchFamily="34" charset="0"/>
              </a:rPr>
              <a:t> 2</a:t>
            </a:r>
            <a:r>
              <a:rPr kumimoji="1" lang="en-US" altLang="zh-CN" sz="2400" baseline="30000" dirty="0">
                <a:latin typeface="Arial" panose="020B0604020202020204" pitchFamily="34" charset="0"/>
              </a:rPr>
              <a:t>3</a:t>
            </a:r>
            <a:endParaRPr kumimoji="1" lang="en-US" altLang="zh-CN" sz="2400" b="0" baseline="30000" dirty="0">
              <a:latin typeface="Arial" panose="020B0604020202020204" pitchFamily="34" charset="0"/>
            </a:endParaRPr>
          </a:p>
        </p:txBody>
      </p:sp>
      <p:sp>
        <p:nvSpPr>
          <p:cNvPr id="314376" name="Text Box 8"/>
          <p:cNvSpPr txBox="1">
            <a:spLocks noChangeArrowheads="1"/>
          </p:cNvSpPr>
          <p:nvPr/>
        </p:nvSpPr>
        <p:spPr bwMode="auto">
          <a:xfrm>
            <a:off x="437950" y="4076700"/>
            <a:ext cx="78835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dirty="0">
                <a:latin typeface="Arial" panose="020B0604020202020204" pitchFamily="34" charset="0"/>
              </a:rPr>
              <a:t>4</a:t>
            </a:r>
            <a:r>
              <a:rPr kumimoji="1" lang="zh-CN" altLang="en-US" sz="2400" dirty="0">
                <a:latin typeface="Arial" panose="020B0604020202020204" pitchFamily="34" charset="0"/>
              </a:rPr>
              <a:t>. 转换阶码部分</a:t>
            </a:r>
            <a:r>
              <a:rPr kumimoji="1" lang="en-US" altLang="zh-CN" sz="2400" dirty="0">
                <a:latin typeface="Arial" panose="020B0604020202020204" pitchFamily="34" charset="0"/>
              </a:rPr>
              <a:t>: </a:t>
            </a:r>
            <a:br>
              <a:rPr kumimoji="1" lang="en-US" altLang="zh-CN" sz="2400" dirty="0">
                <a:latin typeface="Arial" panose="020B0604020202020204" pitchFamily="34" charset="0"/>
              </a:rPr>
            </a:br>
            <a:r>
              <a:rPr kumimoji="1" lang="en-US" altLang="zh-CN" sz="2400" dirty="0">
                <a:latin typeface="Arial" panose="020B0604020202020204" pitchFamily="34" charset="0"/>
              </a:rPr>
              <a:t>          127 + 3 = </a:t>
            </a:r>
            <a:r>
              <a:rPr kumimoji="1" lang="en-US" altLang="zh-CN" sz="2400" dirty="0">
                <a:solidFill>
                  <a:srgbClr val="3333FF"/>
                </a:solidFill>
                <a:latin typeface="Arial" panose="020B0604020202020204" pitchFamily="34" charset="0"/>
              </a:rPr>
              <a:t>130</a:t>
            </a:r>
            <a:r>
              <a:rPr kumimoji="1" lang="en-US" altLang="zh-CN" sz="2400" dirty="0">
                <a:latin typeface="Arial" panose="020B0604020202020204" pitchFamily="34" charset="0"/>
              </a:rPr>
              <a:t>= </a:t>
            </a:r>
            <a:r>
              <a:rPr kumimoji="1" lang="en-US" altLang="zh-CN" sz="2400" dirty="0">
                <a:solidFill>
                  <a:srgbClr val="3333FF"/>
                </a:solidFill>
                <a:latin typeface="Arial" panose="020B0604020202020204" pitchFamily="34" charset="0"/>
              </a:rPr>
              <a:t>1000 0010</a:t>
            </a:r>
            <a:r>
              <a:rPr kumimoji="1" lang="en-US" altLang="zh-CN" sz="2400" baseline="-25000" dirty="0">
                <a:latin typeface="Arial" panose="020B0604020202020204" pitchFamily="34" charset="0"/>
              </a:rPr>
              <a:t>2</a:t>
            </a:r>
            <a:endParaRPr kumimoji="1" lang="en-US" altLang="zh-CN" sz="2400" b="0" dirty="0">
              <a:latin typeface="Arial" panose="020B0604020202020204" pitchFamily="34" charset="0"/>
            </a:endParaRPr>
          </a:p>
        </p:txBody>
      </p:sp>
      <p:grpSp>
        <p:nvGrpSpPr>
          <p:cNvPr id="2" name="组合 1"/>
          <p:cNvGrpSpPr/>
          <p:nvPr/>
        </p:nvGrpSpPr>
        <p:grpSpPr>
          <a:xfrm>
            <a:off x="735013" y="5290978"/>
            <a:ext cx="6764337" cy="533400"/>
            <a:chOff x="735013" y="5290978"/>
            <a:chExt cx="6764337" cy="533400"/>
          </a:xfrm>
        </p:grpSpPr>
        <p:sp>
          <p:nvSpPr>
            <p:cNvPr id="314377" name="Text Box 9"/>
            <p:cNvSpPr txBox="1">
              <a:spLocks noChangeArrowheads="1"/>
            </p:cNvSpPr>
            <p:nvPr/>
          </p:nvSpPr>
          <p:spPr bwMode="auto">
            <a:xfrm>
              <a:off x="735013" y="5290978"/>
              <a:ext cx="67643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800"/>
                <a:t>11000 0010 100 1100 0000 0000 0000 0000</a:t>
              </a:r>
              <a:endParaRPr kumimoji="1" lang="zh-CN" altLang="en-US" sz="2800" b="0"/>
            </a:p>
          </p:txBody>
        </p:sp>
        <p:sp>
          <p:nvSpPr>
            <p:cNvPr id="25610" name="Rectangle 10"/>
            <p:cNvSpPr>
              <a:spLocks noChangeArrowheads="1"/>
            </p:cNvSpPr>
            <p:nvPr/>
          </p:nvSpPr>
          <p:spPr bwMode="auto">
            <a:xfrm>
              <a:off x="795338" y="5367178"/>
              <a:ext cx="6440487" cy="457200"/>
            </a:xfrm>
            <a:prstGeom prst="rect">
              <a:avLst/>
            </a:prstGeom>
            <a:noFill/>
            <a:ln w="28575">
              <a:solidFill>
                <a:schemeClr val="accent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5611" name="Line 11"/>
            <p:cNvSpPr>
              <a:spLocks noChangeShapeType="1"/>
            </p:cNvSpPr>
            <p:nvPr/>
          </p:nvSpPr>
          <p:spPr bwMode="auto">
            <a:xfrm>
              <a:off x="995363" y="5367178"/>
              <a:ext cx="0" cy="457200"/>
            </a:xfrm>
            <a:prstGeom prst="line">
              <a:avLst/>
            </a:prstGeom>
            <a:noFill/>
            <a:ln w="28575">
              <a:solidFill>
                <a:schemeClr val="accent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5612" name="Line 12"/>
            <p:cNvSpPr>
              <a:spLocks noChangeShapeType="1"/>
            </p:cNvSpPr>
            <p:nvPr/>
          </p:nvSpPr>
          <p:spPr bwMode="auto">
            <a:xfrm>
              <a:off x="2559050" y="5354478"/>
              <a:ext cx="0" cy="457200"/>
            </a:xfrm>
            <a:prstGeom prst="line">
              <a:avLst/>
            </a:prstGeom>
            <a:noFill/>
            <a:ln w="28575">
              <a:solidFill>
                <a:schemeClr val="accent1"/>
              </a:solidFill>
              <a:miter lim="800000"/>
            </a:ln>
            <a:extLst>
              <a:ext uri="{909E8E84-426E-40DD-AFC4-6F175D3DCCD1}">
                <a14:hiddenFill xmlns:a14="http://schemas.microsoft.com/office/drawing/2010/main">
                  <a:noFill/>
                </a14:hiddenFill>
              </a:ext>
            </a:extLst>
          </p:spPr>
          <p:txBody>
            <a:bodyPr wrap="none"/>
            <a:lstStyle/>
            <a:p>
              <a:endParaRPr lang="zh-CN" altLang="en-US"/>
            </a:p>
          </p:txBody>
        </p:sp>
      </p:grpSp>
      <p:sp>
        <p:nvSpPr>
          <p:cNvPr id="314381" name="Text Box 13"/>
          <p:cNvSpPr txBox="1">
            <a:spLocks noChangeArrowheads="1"/>
          </p:cNvSpPr>
          <p:nvPr/>
        </p:nvSpPr>
        <p:spPr bwMode="auto">
          <a:xfrm>
            <a:off x="674688" y="6079105"/>
            <a:ext cx="502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dirty="0">
                <a:latin typeface="Arial" panose="020B0604020202020204" pitchFamily="34" charset="0"/>
              </a:rPr>
              <a:t>16</a:t>
            </a:r>
            <a:r>
              <a:rPr kumimoji="1" lang="zh-CN" altLang="en-US" sz="2400" dirty="0">
                <a:latin typeface="Arial" panose="020B0604020202020204" pitchFamily="34" charset="0"/>
              </a:rPr>
              <a:t>进制表示：</a:t>
            </a:r>
            <a:r>
              <a:rPr kumimoji="1" lang="en-US" altLang="zh-CN" sz="2400" dirty="0">
                <a:latin typeface="Arial" panose="020B0604020202020204" pitchFamily="34" charset="0"/>
              </a:rPr>
              <a:t>C14C0000H</a:t>
            </a:r>
            <a:endParaRPr kumimoji="1" lang="en-US" altLang="zh-CN" sz="2400" dirty="0">
              <a:latin typeface="Arial" panose="020B0604020202020204" pitchFamily="34" charset="0"/>
            </a:endParaRPr>
          </a:p>
        </p:txBody>
      </p:sp>
      <p:sp>
        <p:nvSpPr>
          <p:cNvPr id="14" name="Text Box 8"/>
          <p:cNvSpPr txBox="1">
            <a:spLocks noChangeArrowheads="1"/>
          </p:cNvSpPr>
          <p:nvPr/>
        </p:nvSpPr>
        <p:spPr bwMode="auto">
          <a:xfrm>
            <a:off x="428325" y="4847070"/>
            <a:ext cx="55778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dirty="0">
                <a:latin typeface="Arial" panose="020B0604020202020204" pitchFamily="34" charset="0"/>
              </a:rPr>
              <a:t>5</a:t>
            </a:r>
            <a:r>
              <a:rPr kumimoji="1" lang="zh-CN" altLang="en-US" sz="2400" dirty="0">
                <a:latin typeface="Arial" panose="020B0604020202020204" pitchFamily="34" charset="0"/>
              </a:rPr>
              <a:t>. 表示成</a:t>
            </a:r>
            <a:r>
              <a:rPr kumimoji="1" lang="en-US" altLang="zh-CN" sz="2400" dirty="0">
                <a:latin typeface="Arial" panose="020B0604020202020204" pitchFamily="34" charset="0"/>
              </a:rPr>
              <a:t>IEEE754</a:t>
            </a:r>
            <a:r>
              <a:rPr kumimoji="1" lang="zh-CN" altLang="en-US" sz="2400" dirty="0">
                <a:latin typeface="Arial" panose="020B0604020202020204" pitchFamily="34" charset="0"/>
              </a:rPr>
              <a:t>单精度实数格式</a:t>
            </a:r>
            <a:r>
              <a:rPr kumimoji="1" lang="en-US" altLang="zh-CN" sz="2400" dirty="0">
                <a:latin typeface="Arial" panose="020B0604020202020204" pitchFamily="34" charset="0"/>
              </a:rPr>
              <a:t>:          </a:t>
            </a:r>
            <a:endParaRPr kumimoji="1" lang="en-US" altLang="zh-CN" sz="2400" b="0" dirty="0">
              <a:latin typeface="Arial" panose="020B0604020202020204" pitchFamily="34" charset="0"/>
            </a:endParaRPr>
          </a:p>
        </p:txBody>
      </p:sp>
      <p:sp>
        <p:nvSpPr>
          <p:cNvPr id="3" name="灯片编号占位符 2"/>
          <p:cNvSpPr>
            <a:spLocks noGrp="1"/>
          </p:cNvSpPr>
          <p:nvPr>
            <p:ph type="sldNum" sz="quarter" idx="4"/>
          </p:nvPr>
        </p:nvSpPr>
        <p:spPr/>
        <p:txBody>
          <a:bodyPr/>
          <a:lstStyle/>
          <a:p>
            <a:fld id="{EDCD20F5-771F-4428-9712-BA27E008D629}"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43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43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43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43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down)">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314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3" grpId="0" autoUpdateAnimBg="0"/>
      <p:bldP spid="314374" grpId="0" autoUpdateAnimBg="0"/>
      <p:bldP spid="314375" grpId="0" autoUpdateAnimBg="0"/>
      <p:bldP spid="314376" grpId="0" autoUpdateAnimBg="0"/>
      <p:bldP spid="314381" grpId="0" autoUpdateAnimBg="0"/>
      <p:bldP spid="1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00100" y="190500"/>
            <a:ext cx="7148513" cy="479747"/>
          </a:xfrm>
        </p:spPr>
        <p:txBody>
          <a:bodyPr/>
          <a:lstStyle/>
          <a:p>
            <a:pPr algn="ctr"/>
            <a:r>
              <a:rPr lang="zh-CN" altLang="en-US" dirty="0">
                <a:ea typeface="宋体" panose="02010600030101010101" pitchFamily="2" charset="-122"/>
              </a:rPr>
              <a:t>特殊数据的表示</a:t>
            </a:r>
            <a:endParaRPr lang="zh-CN" altLang="en-US" dirty="0">
              <a:ea typeface="宋体" panose="02010600030101010101" pitchFamily="2" charset="-122"/>
            </a:endParaRPr>
          </a:p>
        </p:txBody>
      </p:sp>
      <p:sp>
        <p:nvSpPr>
          <p:cNvPr id="27652" name="Text Box 4"/>
          <p:cNvSpPr txBox="1">
            <a:spLocks noChangeArrowheads="1"/>
          </p:cNvSpPr>
          <p:nvPr/>
        </p:nvSpPr>
        <p:spPr bwMode="auto">
          <a:xfrm>
            <a:off x="356828" y="724352"/>
            <a:ext cx="8763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dirty="0">
                <a:solidFill>
                  <a:schemeClr val="accent2"/>
                </a:solidFill>
                <a:latin typeface="Arial" panose="020B0604020202020204" pitchFamily="34" charset="0"/>
                <a:ea typeface="黑体" panose="02010609060101010101" pitchFamily="49" charset="-122"/>
              </a:rPr>
              <a:t>前面的定义都是针对规格化的一般数据的表示，</a:t>
            </a:r>
            <a:r>
              <a:rPr kumimoji="1" lang="en-US" altLang="zh-CN" sz="2400" dirty="0">
                <a:solidFill>
                  <a:schemeClr val="accent2"/>
                </a:solidFill>
                <a:latin typeface="Arial" panose="020B0604020202020204" pitchFamily="34" charset="0"/>
                <a:ea typeface="黑体" panose="02010609060101010101" pitchFamily="49" charset="-122"/>
              </a:rPr>
              <a:t>IEEE 754</a:t>
            </a:r>
            <a:r>
              <a:rPr kumimoji="1" lang="zh-CN" altLang="en-US" sz="2400" dirty="0">
                <a:solidFill>
                  <a:schemeClr val="accent2"/>
                </a:solidFill>
                <a:latin typeface="Arial" panose="020B0604020202020204" pitchFamily="34" charset="0"/>
                <a:ea typeface="黑体" panose="02010609060101010101" pitchFamily="49" charset="-122"/>
              </a:rPr>
              <a:t>中还定义了多个特殊数据的表示形式。</a:t>
            </a:r>
            <a:endParaRPr kumimoji="1" lang="zh-CN" altLang="en-US" sz="2400" dirty="0">
              <a:solidFill>
                <a:schemeClr val="accent2"/>
              </a:solidFill>
              <a:latin typeface="Arial" panose="020B0604020202020204" pitchFamily="34" charset="0"/>
              <a:ea typeface="黑体" panose="02010609060101010101" pitchFamily="49" charset="-122"/>
            </a:endParaRPr>
          </a:p>
        </p:txBody>
      </p:sp>
      <p:grpSp>
        <p:nvGrpSpPr>
          <p:cNvPr id="2" name="组合 1"/>
          <p:cNvGrpSpPr/>
          <p:nvPr/>
        </p:nvGrpSpPr>
        <p:grpSpPr>
          <a:xfrm>
            <a:off x="1500188" y="2665412"/>
            <a:ext cx="6653212" cy="2862322"/>
            <a:chOff x="1500188" y="2392363"/>
            <a:chExt cx="6653212" cy="2862322"/>
          </a:xfrm>
        </p:grpSpPr>
        <p:sp>
          <p:nvSpPr>
            <p:cNvPr id="316419" name="Text Box 3"/>
            <p:cNvSpPr txBox="1">
              <a:spLocks noChangeArrowheads="1"/>
            </p:cNvSpPr>
            <p:nvPr/>
          </p:nvSpPr>
          <p:spPr bwMode="auto">
            <a:xfrm>
              <a:off x="1524000" y="2392363"/>
              <a:ext cx="66294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dirty="0">
                  <a:solidFill>
                    <a:schemeClr val="tx2"/>
                  </a:solidFill>
                  <a:latin typeface="Arial" panose="020B0604020202020204" pitchFamily="34" charset="0"/>
                </a:rPr>
                <a:t>指数    </a:t>
              </a:r>
              <a:r>
                <a:rPr kumimoji="1" lang="en-US" altLang="zh-CN" sz="2400" dirty="0">
                  <a:solidFill>
                    <a:schemeClr val="tx2"/>
                  </a:solidFill>
                  <a:latin typeface="Arial" panose="020B0604020202020204" pitchFamily="34" charset="0"/>
                </a:rPr>
                <a:t>            </a:t>
              </a:r>
              <a:r>
                <a:rPr kumimoji="1" lang="zh-CN" altLang="en-US" sz="2400" dirty="0">
                  <a:solidFill>
                    <a:schemeClr val="tx2"/>
                  </a:solidFill>
                  <a:latin typeface="Arial" panose="020B0604020202020204" pitchFamily="34" charset="0"/>
                </a:rPr>
                <a:t>尾数</a:t>
              </a:r>
              <a:r>
                <a:rPr kumimoji="1" lang="en-US" altLang="zh-CN" sz="2400" dirty="0">
                  <a:solidFill>
                    <a:schemeClr val="tx2"/>
                  </a:solidFill>
                  <a:latin typeface="Arial" panose="020B0604020202020204" pitchFamily="34" charset="0"/>
                </a:rPr>
                <a:t>                     </a:t>
              </a:r>
              <a:r>
                <a:rPr kumimoji="1" lang="zh-CN" altLang="en-US" sz="2400" dirty="0">
                  <a:solidFill>
                    <a:schemeClr val="tx2"/>
                  </a:solidFill>
                  <a:latin typeface="Arial" panose="020B0604020202020204" pitchFamily="34" charset="0"/>
                </a:rPr>
                <a:t>含义</a:t>
              </a:r>
              <a:endParaRPr kumimoji="1" lang="en-US" altLang="zh-CN" sz="2400" dirty="0">
                <a:solidFill>
                  <a:schemeClr val="tx2"/>
                </a:solidFill>
                <a:latin typeface="Arial" panose="020B0604020202020204" pitchFamily="34" charset="0"/>
              </a:endParaRPr>
            </a:p>
            <a:p>
              <a:pPr eaLnBrk="1" hangingPunct="1">
                <a:spcBef>
                  <a:spcPct val="50000"/>
                </a:spcBef>
              </a:pPr>
              <a:r>
                <a:rPr kumimoji="1" lang="zh-CN" altLang="en-US" sz="2400" dirty="0">
                  <a:solidFill>
                    <a:srgbClr val="CC0000"/>
                  </a:solidFill>
                  <a:latin typeface="Arial" panose="020B0604020202020204" pitchFamily="34" charset="0"/>
                </a:rPr>
                <a:t>非全</a:t>
              </a:r>
              <a:r>
                <a:rPr kumimoji="1" lang="en-US" altLang="zh-CN" sz="2400" dirty="0">
                  <a:solidFill>
                    <a:srgbClr val="CC0000"/>
                  </a:solidFill>
                  <a:latin typeface="Arial" panose="020B0604020202020204" pitchFamily="34" charset="0"/>
                </a:rPr>
                <a:t>0</a:t>
              </a:r>
              <a:r>
                <a:rPr kumimoji="1" lang="zh-CN" altLang="en-US" sz="2400" dirty="0">
                  <a:solidFill>
                    <a:srgbClr val="CC0000"/>
                  </a:solidFill>
                  <a:latin typeface="Arial" panose="020B0604020202020204" pitchFamily="34" charset="0"/>
                </a:rPr>
                <a:t>全</a:t>
              </a:r>
              <a:r>
                <a:rPr kumimoji="1" lang="en-US" altLang="zh-CN" sz="2400" dirty="0">
                  <a:solidFill>
                    <a:srgbClr val="CC0000"/>
                  </a:solidFill>
                  <a:latin typeface="Arial" panose="020B0604020202020204" pitchFamily="34" charset="0"/>
                </a:rPr>
                <a:t>1      </a:t>
              </a:r>
              <a:r>
                <a:rPr kumimoji="1" lang="zh-CN" altLang="en-US" sz="2400" dirty="0">
                  <a:solidFill>
                    <a:srgbClr val="CC0000"/>
                  </a:solidFill>
                  <a:latin typeface="Arial" panose="020B0604020202020204" pitchFamily="34" charset="0"/>
                </a:rPr>
                <a:t>任意</a:t>
              </a:r>
              <a:r>
                <a:rPr kumimoji="1" lang="en-US" altLang="zh-CN" sz="2400" dirty="0">
                  <a:solidFill>
                    <a:srgbClr val="CC0000"/>
                  </a:solidFill>
                  <a:latin typeface="Arial" panose="020B0604020202020204" pitchFamily="34" charset="0"/>
                </a:rPr>
                <a:t>(</a:t>
              </a:r>
              <a:r>
                <a:rPr kumimoji="1" lang="zh-CN" altLang="en-US" sz="2400" dirty="0">
                  <a:solidFill>
                    <a:srgbClr val="CC0000"/>
                  </a:solidFill>
                  <a:latin typeface="Arial" panose="020B0604020202020204" pitchFamily="34" charset="0"/>
                </a:rPr>
                <a:t>隐含整数</a:t>
              </a:r>
              <a:r>
                <a:rPr kumimoji="1" lang="en-US" altLang="zh-CN" sz="2400" dirty="0">
                  <a:solidFill>
                    <a:srgbClr val="CC0000"/>
                  </a:solidFill>
                  <a:latin typeface="Arial" panose="020B0604020202020204" pitchFamily="34" charset="0"/>
                </a:rPr>
                <a:t>1)   </a:t>
              </a:r>
              <a:r>
                <a:rPr kumimoji="1" lang="zh-CN" altLang="en-US" sz="2400" dirty="0">
                  <a:solidFill>
                    <a:srgbClr val="CC0000"/>
                  </a:solidFill>
                  <a:latin typeface="Arial" panose="020B0604020202020204" pitchFamily="34" charset="0"/>
                </a:rPr>
                <a:t>一般数据</a:t>
              </a:r>
              <a:r>
                <a:rPr kumimoji="1" lang="en-US" altLang="zh-CN" sz="2400" dirty="0">
                  <a:latin typeface="Arial" panose="020B0604020202020204" pitchFamily="34" charset="0"/>
                  <a:cs typeface="Tahoma" panose="020B0604030504040204" pitchFamily="34" charset="0"/>
                </a:rPr>
                <a:t>                    </a:t>
              </a:r>
              <a:r>
                <a:rPr kumimoji="1" lang="zh-CN" altLang="en-US" sz="2400" dirty="0">
                  <a:latin typeface="Arial" panose="020B0604020202020204" pitchFamily="34" charset="0"/>
                  <a:cs typeface="Tahoma" panose="020B0604030504040204" pitchFamily="34" charset="0"/>
                </a:rPr>
                <a:t>全</a:t>
              </a:r>
              <a:r>
                <a:rPr kumimoji="1" lang="en-US" altLang="zh-CN" sz="2400" dirty="0">
                  <a:latin typeface="Arial" panose="020B0604020202020204" pitchFamily="34" charset="0"/>
                  <a:cs typeface="Tahoma" panose="020B0604030504040204" pitchFamily="34" charset="0"/>
                </a:rPr>
                <a:t>0                   0                              ?</a:t>
              </a:r>
              <a:endParaRPr kumimoji="1" lang="en-US" altLang="zh-CN" sz="2400" dirty="0">
                <a:latin typeface="Arial" panose="020B0604020202020204" pitchFamily="34" charset="0"/>
                <a:cs typeface="Tahoma" panose="020B0604030504040204" pitchFamily="34" charset="0"/>
              </a:endParaRPr>
            </a:p>
            <a:p>
              <a:r>
                <a:rPr kumimoji="1" lang="zh-CN" altLang="en-US" sz="2400" dirty="0">
                  <a:latin typeface="Arial" panose="020B0604020202020204" pitchFamily="34" charset="0"/>
                  <a:cs typeface="Tahoma" panose="020B0604030504040204" pitchFamily="34" charset="0"/>
                </a:rPr>
                <a:t>全</a:t>
              </a:r>
              <a:r>
                <a:rPr kumimoji="1" lang="en-US" altLang="zh-CN" sz="2400" dirty="0">
                  <a:latin typeface="Arial" panose="020B0604020202020204" pitchFamily="34" charset="0"/>
                  <a:cs typeface="Tahoma" panose="020B0604030504040204" pitchFamily="34" charset="0"/>
                </a:rPr>
                <a:t>0                 </a:t>
              </a:r>
              <a:r>
                <a:rPr kumimoji="1" lang="zh-CN" altLang="en-US" sz="2400" dirty="0">
                  <a:latin typeface="Arial" panose="020B0604020202020204" pitchFamily="34" charset="0"/>
                  <a:cs typeface="Tahoma" panose="020B0604030504040204" pitchFamily="34" charset="0"/>
                </a:rPr>
                <a:t>非零      </a:t>
              </a:r>
              <a:r>
                <a:rPr kumimoji="1" lang="en-US" altLang="zh-CN" sz="2400" dirty="0">
                  <a:latin typeface="Arial" panose="020B0604020202020204" pitchFamily="34" charset="0"/>
                  <a:cs typeface="Tahoma" panose="020B0604030504040204" pitchFamily="34" charset="0"/>
                </a:rPr>
                <a:t>                     ? </a:t>
              </a:r>
              <a:endParaRPr kumimoji="1" lang="en-US" altLang="zh-CN" sz="2400" dirty="0">
                <a:solidFill>
                  <a:srgbClr val="CC0000"/>
                </a:solidFill>
                <a:latin typeface="Arial" panose="020B0604020202020204" pitchFamily="34" charset="0"/>
                <a:cs typeface="Tahoma" panose="020B0604030504040204" pitchFamily="34" charset="0"/>
              </a:endParaRPr>
            </a:p>
            <a:p>
              <a:pPr eaLnBrk="1" hangingPunct="1">
                <a:spcBef>
                  <a:spcPct val="50000"/>
                </a:spcBef>
              </a:pPr>
              <a:r>
                <a:rPr kumimoji="1" lang="zh-CN" altLang="en-US" sz="2400" dirty="0">
                  <a:latin typeface="Arial" panose="020B0604020202020204" pitchFamily="34" charset="0"/>
                </a:rPr>
                <a:t>全</a:t>
              </a:r>
              <a:r>
                <a:rPr kumimoji="1" lang="en-US" altLang="zh-CN" sz="2400" dirty="0">
                  <a:latin typeface="Arial" panose="020B0604020202020204" pitchFamily="34" charset="0"/>
                </a:rPr>
                <a:t>1                   0                              ?</a:t>
              </a:r>
              <a:endParaRPr kumimoji="1" lang="en-US" altLang="zh-CN" sz="2400" dirty="0">
                <a:latin typeface="Arial" panose="020B0604020202020204" pitchFamily="34" charset="0"/>
              </a:endParaRPr>
            </a:p>
            <a:p>
              <a:pPr eaLnBrk="1" hangingPunct="1">
                <a:spcBef>
                  <a:spcPct val="50000"/>
                </a:spcBef>
              </a:pPr>
              <a:r>
                <a:rPr kumimoji="1" lang="zh-CN" altLang="en-US" sz="2400" dirty="0">
                  <a:latin typeface="Arial" panose="020B0604020202020204" pitchFamily="34" charset="0"/>
                </a:rPr>
                <a:t>全</a:t>
              </a:r>
              <a:r>
                <a:rPr kumimoji="1" lang="en-US" altLang="zh-CN" sz="2400" dirty="0">
                  <a:latin typeface="Arial" panose="020B0604020202020204" pitchFamily="34" charset="0"/>
                </a:rPr>
                <a:t>1                 </a:t>
              </a:r>
              <a:r>
                <a:rPr kumimoji="1" lang="zh-CN" altLang="en-US" sz="2400" dirty="0">
                  <a:latin typeface="Arial" panose="020B0604020202020204" pitchFamily="34" charset="0"/>
                </a:rPr>
                <a:t>非零       </a:t>
              </a:r>
              <a:r>
                <a:rPr kumimoji="1" lang="en-US" altLang="zh-CN" sz="2400" dirty="0">
                  <a:latin typeface="Arial" panose="020B0604020202020204" pitchFamily="34" charset="0"/>
                </a:rPr>
                <a:t>                    ?</a:t>
              </a:r>
              <a:endParaRPr kumimoji="1" lang="en-US" altLang="zh-CN" sz="2400" dirty="0">
                <a:latin typeface="Arial" panose="020B0604020202020204" pitchFamily="34" charset="0"/>
              </a:endParaRPr>
            </a:p>
          </p:txBody>
        </p:sp>
        <p:sp>
          <p:nvSpPr>
            <p:cNvPr id="27653" name="Line 5"/>
            <p:cNvSpPr>
              <a:spLocks noChangeShapeType="1"/>
            </p:cNvSpPr>
            <p:nvPr/>
          </p:nvSpPr>
          <p:spPr bwMode="auto">
            <a:xfrm>
              <a:off x="1500188" y="2960688"/>
              <a:ext cx="6478587"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grpSp>
      <p:sp>
        <p:nvSpPr>
          <p:cNvPr id="27654" name="文本框 1"/>
          <p:cNvSpPr txBox="1">
            <a:spLocks noChangeArrowheads="1"/>
          </p:cNvSpPr>
          <p:nvPr/>
        </p:nvSpPr>
        <p:spPr bwMode="auto">
          <a:xfrm>
            <a:off x="554038" y="1681589"/>
            <a:ext cx="836858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kumimoji="1" lang="zh-CN" altLang="en-US" sz="2400" dirty="0">
                <a:solidFill>
                  <a:srgbClr val="FF0000"/>
                </a:solidFill>
                <a:latin typeface="Arial" panose="020B0604020202020204" pitchFamily="34" charset="0"/>
                <a:ea typeface="黑体" panose="02010609060101010101" pitchFamily="49" charset="-122"/>
              </a:rPr>
              <a:t>特殊数据</a:t>
            </a:r>
            <a:r>
              <a:rPr kumimoji="1" lang="zh-CN" altLang="en-US" sz="2400" dirty="0">
                <a:solidFill>
                  <a:schemeClr val="accent2"/>
                </a:solidFill>
                <a:latin typeface="Arial" panose="020B0604020202020204" pitchFamily="34" charset="0"/>
                <a:ea typeface="黑体" panose="02010609060101010101" pitchFamily="49" charset="-122"/>
              </a:rPr>
              <a:t>是以阶码或尾数为全</a:t>
            </a:r>
            <a:r>
              <a:rPr kumimoji="1" lang="en-US" altLang="zh-CN" sz="2400" dirty="0">
                <a:solidFill>
                  <a:schemeClr val="accent2"/>
                </a:solidFill>
                <a:latin typeface="Arial" panose="020B0604020202020204" pitchFamily="34" charset="0"/>
                <a:ea typeface="黑体" panose="02010609060101010101" pitchFamily="49" charset="-122"/>
              </a:rPr>
              <a:t>0</a:t>
            </a:r>
            <a:r>
              <a:rPr kumimoji="1" lang="zh-CN" altLang="en-US" sz="2400" dirty="0">
                <a:solidFill>
                  <a:schemeClr val="accent2"/>
                </a:solidFill>
                <a:latin typeface="Arial" panose="020B0604020202020204" pitchFamily="34" charset="0"/>
                <a:ea typeface="黑体" panose="02010609060101010101" pitchFamily="49" charset="-122"/>
              </a:rPr>
              <a:t>或全</a:t>
            </a:r>
            <a:r>
              <a:rPr kumimoji="1" lang="en-US" altLang="zh-CN" sz="2400" dirty="0">
                <a:solidFill>
                  <a:schemeClr val="accent2"/>
                </a:solidFill>
                <a:latin typeface="Arial" panose="020B0604020202020204" pitchFamily="34" charset="0"/>
                <a:ea typeface="黑体" panose="02010609060101010101" pitchFamily="49" charset="-122"/>
              </a:rPr>
              <a:t>1</a:t>
            </a:r>
            <a:r>
              <a:rPr kumimoji="1" lang="zh-CN" altLang="en-US" sz="2400" dirty="0">
                <a:solidFill>
                  <a:schemeClr val="accent2"/>
                </a:solidFill>
                <a:latin typeface="Arial" panose="020B0604020202020204" pitchFamily="34" charset="0"/>
                <a:ea typeface="黑体" panose="02010609060101010101" pitchFamily="49" charset="-122"/>
              </a:rPr>
              <a:t>的几种表示形式，用来表示特殊的值。</a:t>
            </a:r>
            <a:endParaRPr kumimoji="1" lang="zh-CN" altLang="en-US" sz="2400" dirty="0">
              <a:solidFill>
                <a:schemeClr val="accent2"/>
              </a:solidFill>
              <a:latin typeface="Arial" panose="020B0604020202020204" pitchFamily="34" charset="0"/>
              <a:ea typeface="黑体" panose="02010609060101010101" pitchFamily="49" charset="-122"/>
            </a:endParaRPr>
          </a:p>
        </p:txBody>
      </p:sp>
      <p:sp>
        <p:nvSpPr>
          <p:cNvPr id="3" name="灯片编号占位符 2"/>
          <p:cNvSpPr>
            <a:spLocks noGrp="1"/>
          </p:cNvSpPr>
          <p:nvPr>
            <p:ph type="sldNum" sz="quarter" idx="4"/>
          </p:nvPr>
        </p:nvSpPr>
        <p:spPr/>
        <p:txBody>
          <a:bodyPr/>
          <a:lstStyle/>
          <a:p>
            <a:fld id="{EDCD20F5-771F-4428-9712-BA27E008D629}"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wipe(down)">
                                      <p:cBhvr>
                                        <p:cTn id="7" dur="500"/>
                                        <p:tgtEl>
                                          <p:spTgt spid="276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7654"/>
                                        </p:tgtEl>
                                        <p:attrNameLst>
                                          <p:attrName>style.visibility</p:attrName>
                                        </p:attrNameLst>
                                      </p:cBhvr>
                                      <p:to>
                                        <p:strVal val="visible"/>
                                      </p:to>
                                    </p:set>
                                    <p:animEffect transition="in" filter="wipe(down)">
                                      <p:cBhvr>
                                        <p:cTn id="12" dur="500"/>
                                        <p:tgtEl>
                                          <p:spTgt spid="276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p:bldP spid="2765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00100" y="190500"/>
            <a:ext cx="6073775" cy="479747"/>
          </a:xfrm>
        </p:spPr>
        <p:txBody>
          <a:bodyPr/>
          <a:lstStyle/>
          <a:p>
            <a:r>
              <a:rPr lang="zh-CN" altLang="en-US" dirty="0">
                <a:ea typeface="宋体" panose="02010600030101010101" pitchFamily="2" charset="-122"/>
              </a:rPr>
              <a:t>一</a:t>
            </a:r>
            <a:r>
              <a:rPr lang="en-US" altLang="zh-CN" dirty="0">
                <a:ea typeface="宋体" panose="02010600030101010101" pitchFamily="2" charset="-122"/>
              </a:rPr>
              <a:t>. </a:t>
            </a:r>
            <a:r>
              <a:rPr lang="zh-CN" altLang="en-US" dirty="0">
                <a:ea typeface="宋体" panose="02010600030101010101" pitchFamily="2" charset="-122"/>
              </a:rPr>
              <a:t>数值数据的表示</a:t>
            </a:r>
            <a:endParaRPr lang="zh-CN" altLang="en-US" dirty="0">
              <a:ea typeface="宋体" panose="02010600030101010101" pitchFamily="2" charset="-122"/>
            </a:endParaRPr>
          </a:p>
        </p:txBody>
      </p:sp>
      <p:sp>
        <p:nvSpPr>
          <p:cNvPr id="6147" name="Rectangle 3"/>
          <p:cNvSpPr>
            <a:spLocks noGrp="1" noChangeArrowheads="1"/>
          </p:cNvSpPr>
          <p:nvPr>
            <p:ph type="body" idx="1"/>
          </p:nvPr>
        </p:nvSpPr>
        <p:spPr>
          <a:xfrm>
            <a:off x="847725" y="723900"/>
            <a:ext cx="7483475" cy="5381986"/>
          </a:xfrm>
        </p:spPr>
        <p:txBody>
          <a:bodyPr/>
          <a:lstStyle/>
          <a:p>
            <a:pPr marL="342900" indent="-342900" algn="ctr">
              <a:buFont typeface="Wingdings" panose="05000000000000000000" pitchFamily="2" charset="2"/>
              <a:buNone/>
            </a:pPr>
            <a:r>
              <a:rPr lang="zh-CN" altLang="en-US" sz="2600" dirty="0">
                <a:solidFill>
                  <a:srgbClr val="CC0000"/>
                </a:solidFill>
                <a:ea typeface="黑体" panose="02010609060101010101" pitchFamily="49" charset="-122"/>
              </a:rPr>
              <a:t>主    要   内    容</a:t>
            </a:r>
            <a:endParaRPr lang="zh-CN" altLang="en-US" sz="2600" dirty="0">
              <a:solidFill>
                <a:srgbClr val="CC0000"/>
              </a:solidFill>
              <a:ea typeface="黑体" panose="02010609060101010101" pitchFamily="49" charset="-122"/>
            </a:endParaRPr>
          </a:p>
          <a:p>
            <a:pPr marL="342900" indent="-342900"/>
            <a:r>
              <a:rPr lang="zh-CN" altLang="en-US" sz="2400" dirty="0">
                <a:ea typeface="黑体" panose="02010609060101010101" pitchFamily="49" charset="-122"/>
              </a:rPr>
              <a:t>定点数的表示</a:t>
            </a:r>
            <a:endParaRPr lang="zh-CN" altLang="en-US" sz="2400" dirty="0">
              <a:ea typeface="黑体" panose="02010609060101010101" pitchFamily="49" charset="-122"/>
            </a:endParaRPr>
          </a:p>
          <a:p>
            <a:pPr marL="742950" lvl="1" indent="-285750"/>
            <a:r>
              <a:rPr lang="zh-CN" altLang="en-US" dirty="0">
                <a:ea typeface="黑体" panose="02010609060101010101" pitchFamily="49" charset="-122"/>
              </a:rPr>
              <a:t>进位计数制</a:t>
            </a:r>
            <a:endParaRPr lang="zh-CN" altLang="en-US" dirty="0">
              <a:ea typeface="黑体" panose="02010609060101010101" pitchFamily="49" charset="-122"/>
            </a:endParaRPr>
          </a:p>
          <a:p>
            <a:pPr marL="742950" lvl="1" indent="-285750"/>
            <a:r>
              <a:rPr lang="zh-CN" altLang="en-US" dirty="0">
                <a:ea typeface="黑体" panose="02010609060101010101" pitchFamily="49" charset="-122"/>
              </a:rPr>
              <a:t>定点数的二进制编码 </a:t>
            </a:r>
            <a:r>
              <a:rPr lang="en-US" altLang="zh-CN" dirty="0">
                <a:ea typeface="黑体" panose="02010609060101010101" pitchFamily="49" charset="-122"/>
              </a:rPr>
              <a:t>- </a:t>
            </a:r>
            <a:r>
              <a:rPr lang="zh-CN" altLang="en-US" sz="2000" dirty="0">
                <a:solidFill>
                  <a:srgbClr val="009900"/>
                </a:solidFill>
                <a:ea typeface="黑体" panose="02010609060101010101" pitchFamily="49" charset="-122"/>
              </a:rPr>
              <a:t>原码、补码、移码表示</a:t>
            </a:r>
            <a:endParaRPr lang="zh-CN" altLang="en-US" sz="2000" dirty="0">
              <a:solidFill>
                <a:srgbClr val="009900"/>
              </a:solidFill>
              <a:ea typeface="黑体" panose="02010609060101010101" pitchFamily="49" charset="-122"/>
            </a:endParaRPr>
          </a:p>
          <a:p>
            <a:pPr marL="742950" lvl="1" indent="-285750"/>
            <a:r>
              <a:rPr lang="zh-CN" altLang="en-US" dirty="0">
                <a:ea typeface="黑体" panose="02010609060101010101" pitchFamily="49" charset="-122"/>
              </a:rPr>
              <a:t>定点整数的表示 </a:t>
            </a:r>
            <a:r>
              <a:rPr lang="en-US" altLang="zh-CN" dirty="0">
                <a:ea typeface="黑体" panose="02010609060101010101" pitchFamily="49" charset="-122"/>
              </a:rPr>
              <a:t>- </a:t>
            </a:r>
            <a:r>
              <a:rPr lang="zh-CN" altLang="en-US" sz="2000" dirty="0">
                <a:solidFill>
                  <a:srgbClr val="009900"/>
                </a:solidFill>
                <a:ea typeface="黑体" panose="02010609060101010101" pitchFamily="49" charset="-122"/>
              </a:rPr>
              <a:t>无符号整数、带符号整数</a:t>
            </a:r>
            <a:endParaRPr lang="zh-CN" altLang="en-US" sz="2000" dirty="0">
              <a:solidFill>
                <a:srgbClr val="009900"/>
              </a:solidFill>
              <a:ea typeface="黑体" panose="02010609060101010101" pitchFamily="49" charset="-122"/>
            </a:endParaRPr>
          </a:p>
          <a:p>
            <a:pPr marL="342900" indent="-342900"/>
            <a:r>
              <a:rPr lang="zh-CN" altLang="en-US" sz="2400" dirty="0">
                <a:ea typeface="黑体" panose="02010609060101010101" pitchFamily="49" charset="-122"/>
              </a:rPr>
              <a:t>浮点数的表示</a:t>
            </a:r>
            <a:endParaRPr lang="en-US" altLang="zh-CN" sz="2400" dirty="0">
              <a:ea typeface="黑体" panose="02010609060101010101" pitchFamily="49" charset="-122"/>
            </a:endParaRPr>
          </a:p>
          <a:p>
            <a:pPr marL="825500" lvl="1" indent="-342900"/>
            <a:r>
              <a:rPr lang="zh-CN" altLang="en-US" sz="1800" dirty="0">
                <a:ea typeface="黑体" panose="02010609060101010101" pitchFamily="49" charset="-122"/>
              </a:rPr>
              <a:t>浮点数格式和表示范围</a:t>
            </a:r>
            <a:endParaRPr lang="zh-CN" altLang="en-US" sz="1800" dirty="0">
              <a:ea typeface="黑体" panose="02010609060101010101" pitchFamily="49" charset="-122"/>
            </a:endParaRPr>
          </a:p>
          <a:p>
            <a:pPr marL="825500" lvl="1" indent="-342900"/>
            <a:r>
              <a:rPr lang="zh-CN" altLang="en-US" sz="1800" dirty="0">
                <a:ea typeface="黑体" panose="02010609060101010101" pitchFamily="49" charset="-122"/>
              </a:rPr>
              <a:t>浮点数的规格化</a:t>
            </a:r>
            <a:endParaRPr lang="zh-CN" altLang="en-US" sz="1800" dirty="0">
              <a:ea typeface="黑体" panose="02010609060101010101" pitchFamily="49" charset="-122"/>
            </a:endParaRPr>
          </a:p>
          <a:p>
            <a:pPr marL="825500" lvl="1" indent="-342900"/>
            <a:r>
              <a:rPr lang="en-US" altLang="zh-CN" sz="1800" dirty="0">
                <a:ea typeface="黑体" panose="02010609060101010101" pitchFamily="49" charset="-122"/>
              </a:rPr>
              <a:t>IEEE754</a:t>
            </a:r>
            <a:r>
              <a:rPr lang="zh-CN" altLang="en-US" sz="1800" dirty="0">
                <a:ea typeface="黑体" panose="02010609060101010101" pitchFamily="49" charset="-122"/>
              </a:rPr>
              <a:t>浮点数标准 </a:t>
            </a:r>
            <a:r>
              <a:rPr lang="en-US" altLang="zh-CN" sz="1800" dirty="0">
                <a:ea typeface="黑体" panose="02010609060101010101" pitchFamily="49" charset="-122"/>
              </a:rPr>
              <a:t>- </a:t>
            </a:r>
            <a:r>
              <a:rPr lang="zh-CN" altLang="en-US" dirty="0">
                <a:solidFill>
                  <a:srgbClr val="00B050"/>
                </a:solidFill>
                <a:ea typeface="黑体" panose="02010609060101010101" pitchFamily="49" charset="-122"/>
              </a:rPr>
              <a:t>单精度浮点数、双精度浮点数、特殊数的表示形式</a:t>
            </a:r>
            <a:endParaRPr lang="zh-CN" altLang="en-US" dirty="0">
              <a:solidFill>
                <a:srgbClr val="00B050"/>
              </a:solidFill>
              <a:ea typeface="黑体" panose="02010609060101010101" pitchFamily="49" charset="-122"/>
            </a:endParaRPr>
          </a:p>
          <a:p>
            <a:pPr marL="342900" indent="-342900"/>
            <a:r>
              <a:rPr lang="zh-CN" altLang="en-US" sz="2400" dirty="0">
                <a:ea typeface="黑体" panose="02010609060101010101" pitchFamily="49" charset="-122"/>
              </a:rPr>
              <a:t>十进制数表示</a:t>
            </a:r>
            <a:endParaRPr lang="en-US" altLang="zh-CN" sz="2400" dirty="0">
              <a:ea typeface="黑体" panose="02010609060101010101" pitchFamily="49" charset="-122"/>
            </a:endParaRPr>
          </a:p>
          <a:p>
            <a:pPr marL="825500" lvl="1" indent="-342900"/>
            <a:r>
              <a:rPr lang="en-US" altLang="zh-CN" sz="1800" dirty="0">
                <a:ea typeface="黑体" panose="02010609060101010101" pitchFamily="49" charset="-122"/>
              </a:rPr>
              <a:t>ASCII</a:t>
            </a:r>
            <a:r>
              <a:rPr lang="zh-CN" altLang="en-US" sz="1800" dirty="0">
                <a:ea typeface="黑体" panose="02010609060101010101" pitchFamily="49" charset="-122"/>
              </a:rPr>
              <a:t>码表示</a:t>
            </a:r>
            <a:endParaRPr lang="en-US" altLang="zh-CN" sz="1800" dirty="0">
              <a:ea typeface="黑体" panose="02010609060101010101" pitchFamily="49" charset="-122"/>
            </a:endParaRPr>
          </a:p>
          <a:p>
            <a:pPr marL="825500" lvl="1" indent="-342900"/>
            <a:r>
              <a:rPr lang="en-US" altLang="zh-CN" sz="1800" dirty="0">
                <a:ea typeface="黑体" panose="02010609060101010101" pitchFamily="49" charset="-122"/>
              </a:rPr>
              <a:t>BCD</a:t>
            </a:r>
            <a:r>
              <a:rPr lang="zh-CN" altLang="en-US" sz="1800" dirty="0">
                <a:ea typeface="黑体" panose="02010609060101010101" pitchFamily="49" charset="-122"/>
              </a:rPr>
              <a:t>码表示</a:t>
            </a:r>
            <a:endParaRPr lang="zh-CN" altLang="en-US" sz="1800" dirty="0">
              <a:ea typeface="黑体" panose="02010609060101010101" pitchFamily="49" charset="-122"/>
            </a:endParaRPr>
          </a:p>
        </p:txBody>
      </p:sp>
      <p:sp>
        <p:nvSpPr>
          <p:cNvPr id="2" name="灯片编号占位符 1"/>
          <p:cNvSpPr>
            <a:spLocks noGrp="1"/>
          </p:cNvSpPr>
          <p:nvPr>
            <p:ph type="sldNum" sz="quarter" idx="4"/>
          </p:nvPr>
        </p:nvSpPr>
        <p:spPr/>
        <p:txBody>
          <a:bodyPr/>
          <a:lstStyle/>
          <a:p>
            <a:fld id="{EDCD20F5-771F-4428-9712-BA27E008D629}"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00100" y="190500"/>
            <a:ext cx="6073775" cy="479425"/>
          </a:xfrm>
        </p:spPr>
        <p:txBody>
          <a:bodyPr/>
          <a:lstStyle/>
          <a:p>
            <a:pPr algn="ctr"/>
            <a:r>
              <a:rPr lang="en-US" altLang="zh-CN" dirty="0">
                <a:ea typeface="宋体" panose="02010600030101010101" pitchFamily="2" charset="-122"/>
              </a:rPr>
              <a:t>0</a:t>
            </a:r>
            <a:r>
              <a:rPr lang="zh-CN" altLang="en-US" dirty="0">
                <a:ea typeface="宋体" panose="02010600030101010101" pitchFamily="2" charset="-122"/>
              </a:rPr>
              <a:t>的表示</a:t>
            </a:r>
            <a:endParaRPr lang="en-US" altLang="zh-CN" dirty="0">
              <a:ea typeface="宋体" panose="02010600030101010101" pitchFamily="2" charset="-122"/>
            </a:endParaRPr>
          </a:p>
        </p:txBody>
      </p:sp>
      <p:sp>
        <p:nvSpPr>
          <p:cNvPr id="318467" name="Rectangle 3"/>
          <p:cNvSpPr>
            <a:spLocks noGrp="1" noChangeArrowheads="1"/>
          </p:cNvSpPr>
          <p:nvPr>
            <p:ph type="body" idx="1"/>
          </p:nvPr>
        </p:nvSpPr>
        <p:spPr>
          <a:xfrm>
            <a:off x="268288" y="1081088"/>
            <a:ext cx="7902575" cy="3929281"/>
          </a:xfrm>
        </p:spPr>
        <p:txBody>
          <a:bodyPr/>
          <a:lstStyle/>
          <a:p>
            <a:pPr marL="342900" indent="-342900">
              <a:buFont typeface="Wingdings" panose="05000000000000000000" pitchFamily="2" charset="2"/>
              <a:buNone/>
            </a:pPr>
            <a:r>
              <a:rPr lang="en-US" altLang="zh-CN" sz="2800" dirty="0">
                <a:solidFill>
                  <a:srgbClr val="CC0000"/>
                </a:solidFill>
              </a:rPr>
              <a:t>    </a:t>
            </a:r>
            <a:r>
              <a:rPr lang="zh-CN" altLang="en-US" sz="2800" dirty="0">
                <a:solidFill>
                  <a:srgbClr val="CC0000"/>
                </a:solidFill>
              </a:rPr>
              <a:t>指数</a:t>
            </a:r>
            <a:r>
              <a:rPr lang="en-US" altLang="zh-CN" sz="2800" dirty="0"/>
              <a:t>: </a:t>
            </a:r>
            <a:r>
              <a:rPr lang="zh-CN" altLang="en-US" sz="2800" dirty="0"/>
              <a:t>全</a:t>
            </a:r>
            <a:r>
              <a:rPr lang="en-US" altLang="zh-CN" sz="2800" dirty="0"/>
              <a:t>0</a:t>
            </a:r>
            <a:endParaRPr lang="en-US" altLang="zh-CN" sz="2800" dirty="0"/>
          </a:p>
          <a:p>
            <a:pPr marL="342900" indent="-342900">
              <a:buFont typeface="Wingdings" panose="05000000000000000000" pitchFamily="2" charset="2"/>
              <a:buNone/>
            </a:pPr>
            <a:r>
              <a:rPr lang="en-US" altLang="zh-CN" sz="2800" dirty="0"/>
              <a:t>    </a:t>
            </a:r>
            <a:r>
              <a:rPr lang="zh-CN" altLang="en-US" sz="2800" dirty="0">
                <a:solidFill>
                  <a:srgbClr val="3333FF"/>
                </a:solidFill>
              </a:rPr>
              <a:t>尾数</a:t>
            </a:r>
            <a:r>
              <a:rPr lang="en-US" altLang="zh-CN" sz="2800" dirty="0"/>
              <a:t>: </a:t>
            </a:r>
            <a:r>
              <a:rPr lang="zh-CN" altLang="en-US" sz="2800" dirty="0"/>
              <a:t>全</a:t>
            </a:r>
            <a:r>
              <a:rPr lang="en-US" altLang="zh-CN" sz="2800" dirty="0"/>
              <a:t>0</a:t>
            </a:r>
            <a:endParaRPr lang="en-US" altLang="zh-CN" sz="2800" dirty="0"/>
          </a:p>
          <a:p>
            <a:pPr marL="342900" indent="-342900">
              <a:buFont typeface="Wingdings" panose="05000000000000000000" pitchFamily="2" charset="2"/>
              <a:buNone/>
            </a:pPr>
            <a:r>
              <a:rPr lang="en-US" altLang="zh-CN" sz="2800" dirty="0"/>
              <a:t>     </a:t>
            </a:r>
            <a:r>
              <a:rPr lang="zh-CN" altLang="en-US" sz="2800" dirty="0">
                <a:solidFill>
                  <a:srgbClr val="FF6600"/>
                </a:solidFill>
              </a:rPr>
              <a:t>符号位可取</a:t>
            </a:r>
            <a:r>
              <a:rPr lang="en-US" altLang="zh-CN" sz="2800" dirty="0">
                <a:solidFill>
                  <a:srgbClr val="FF6600"/>
                </a:solidFill>
              </a:rPr>
              <a:t>0</a:t>
            </a:r>
            <a:r>
              <a:rPr lang="zh-CN" altLang="en-US" sz="2800" dirty="0">
                <a:solidFill>
                  <a:srgbClr val="FF6600"/>
                </a:solidFill>
              </a:rPr>
              <a:t>和</a:t>
            </a:r>
            <a:r>
              <a:rPr lang="en-US" altLang="zh-CN" sz="2800" dirty="0">
                <a:solidFill>
                  <a:srgbClr val="FF6600"/>
                </a:solidFill>
              </a:rPr>
              <a:t>1</a:t>
            </a:r>
            <a:r>
              <a:rPr lang="zh-CN" altLang="en-US" sz="2800" dirty="0">
                <a:solidFill>
                  <a:srgbClr val="FF6600"/>
                </a:solidFill>
              </a:rPr>
              <a:t>，分别表示</a:t>
            </a:r>
            <a:r>
              <a:rPr lang="en-US" altLang="zh-CN" sz="2800" dirty="0">
                <a:solidFill>
                  <a:srgbClr val="FF6600"/>
                </a:solidFill>
              </a:rPr>
              <a:t>+0</a:t>
            </a:r>
            <a:r>
              <a:rPr lang="zh-CN" altLang="en-US" sz="2800" dirty="0">
                <a:solidFill>
                  <a:srgbClr val="FF6600"/>
                </a:solidFill>
              </a:rPr>
              <a:t>和</a:t>
            </a:r>
            <a:r>
              <a:rPr lang="en-US" altLang="zh-CN" sz="2800" dirty="0">
                <a:solidFill>
                  <a:srgbClr val="FF6600"/>
                </a:solidFill>
              </a:rPr>
              <a:t>-0</a:t>
            </a:r>
            <a:r>
              <a:rPr lang="zh-CN" altLang="en-US" sz="2800" dirty="0"/>
              <a:t>。</a:t>
            </a:r>
            <a:endParaRPr lang="en-US" altLang="zh-CN" sz="2800" dirty="0"/>
          </a:p>
          <a:p>
            <a:pPr marL="342900" indent="-342900">
              <a:buFont typeface="Wingdings" panose="05000000000000000000" pitchFamily="2" charset="2"/>
              <a:buNone/>
            </a:pPr>
            <a:r>
              <a:rPr lang="zh-CN" altLang="en-US" sz="2800" dirty="0">
                <a:solidFill>
                  <a:schemeClr val="accent2"/>
                </a:solidFill>
              </a:rPr>
              <a:t>对于单精度格式：</a:t>
            </a:r>
            <a:endParaRPr lang="en-US" altLang="zh-CN" sz="2800" dirty="0">
              <a:solidFill>
                <a:schemeClr val="accent2"/>
              </a:solidFill>
            </a:endParaRPr>
          </a:p>
          <a:p>
            <a:pPr marL="342900" indent="-342900">
              <a:buFont typeface="Wingdings" panose="05000000000000000000" pitchFamily="2" charset="2"/>
              <a:buNone/>
            </a:pPr>
            <a:r>
              <a:rPr lang="en-US" altLang="zh-CN" sz="2800" dirty="0"/>
              <a:t>  </a:t>
            </a:r>
            <a:r>
              <a:rPr lang="en-US" altLang="zh-CN" sz="2800" dirty="0">
                <a:solidFill>
                  <a:srgbClr val="FF0000"/>
                </a:solidFill>
                <a:latin typeface="+mn-ea"/>
              </a:rPr>
              <a:t>+0:</a:t>
            </a:r>
            <a:r>
              <a:rPr lang="en-US" altLang="zh-CN" sz="2800" dirty="0">
                <a:latin typeface="+mn-ea"/>
              </a:rPr>
              <a:t> 0 00000000 00000000000000000000000</a:t>
            </a:r>
            <a:endParaRPr lang="en-US" altLang="zh-CN" sz="2800" dirty="0">
              <a:latin typeface="+mn-ea"/>
            </a:endParaRPr>
          </a:p>
          <a:p>
            <a:pPr marL="342900" indent="-342900">
              <a:buFont typeface="Wingdings" panose="05000000000000000000" pitchFamily="2" charset="2"/>
              <a:buNone/>
            </a:pPr>
            <a:r>
              <a:rPr lang="en-US" altLang="zh-CN" sz="2800" dirty="0">
                <a:latin typeface="+mn-ea"/>
              </a:rPr>
              <a:t> </a:t>
            </a:r>
            <a:r>
              <a:rPr lang="en-US" altLang="zh-CN" sz="2800" dirty="0">
                <a:solidFill>
                  <a:srgbClr val="FF0000"/>
                </a:solidFill>
                <a:latin typeface="+mn-ea"/>
              </a:rPr>
              <a:t>-0:</a:t>
            </a:r>
            <a:r>
              <a:rPr lang="en-US" altLang="zh-CN" sz="2800" dirty="0">
                <a:latin typeface="+mn-ea"/>
              </a:rPr>
              <a:t> 1 00000000 00000000000000000000000</a:t>
            </a:r>
            <a:endParaRPr lang="en-US" altLang="zh-CN" sz="2800" dirty="0">
              <a:latin typeface="+mn-ea"/>
            </a:endParaRPr>
          </a:p>
          <a:p>
            <a:pPr marL="342900" indent="-342900"/>
            <a:endParaRPr lang="zh-CN" altLang="en-US" sz="2800" dirty="0"/>
          </a:p>
        </p:txBody>
      </p:sp>
      <p:sp>
        <p:nvSpPr>
          <p:cNvPr id="2" name="灯片编号占位符 1"/>
          <p:cNvSpPr>
            <a:spLocks noGrp="1"/>
          </p:cNvSpPr>
          <p:nvPr>
            <p:ph type="sldNum" sz="quarter" idx="4"/>
          </p:nvPr>
        </p:nvSpPr>
        <p:spPr/>
        <p:txBody>
          <a:bodyPr/>
          <a:lstStyle/>
          <a:p>
            <a:fld id="{EDCD20F5-771F-4428-9712-BA27E008D629}" type="slidenum">
              <a:rPr lang="zh-CN" altLang="en-US" smtClean="0"/>
            </a:fld>
            <a:endParaRPr lang="zh-CN" altLang="en-US" dirty="0"/>
          </a:p>
        </p:txBody>
      </p:sp>
      <p:sp>
        <p:nvSpPr>
          <p:cNvPr id="3" name="文本框 2"/>
          <p:cNvSpPr txBox="1"/>
          <p:nvPr/>
        </p:nvSpPr>
        <p:spPr>
          <a:xfrm>
            <a:off x="3726815" y="5053330"/>
            <a:ext cx="3048000" cy="583565"/>
          </a:xfrm>
          <a:prstGeom prst="rect">
            <a:avLst/>
          </a:prstGeom>
          <a:noFill/>
        </p:spPr>
        <p:txBody>
          <a:bodyPr wrap="square" rtlCol="0">
            <a:spAutoFit/>
          </a:bodyPr>
          <a:p>
            <a:r>
              <a:rPr lang="zh-CN" altLang="en-US">
                <a:solidFill>
                  <a:srgbClr val="FF0000"/>
                </a:solidFill>
              </a:rPr>
              <a:t>注意</a:t>
            </a:r>
            <a:endParaRPr lang="zh-CN" altLang="en-US">
              <a:solidFill>
                <a:srgbClr val="FF0000"/>
              </a:solidFill>
            </a:endParaRPr>
          </a:p>
          <a:p>
            <a:r>
              <a:rPr lang="zh-CN" altLang="en-US">
                <a:solidFill>
                  <a:srgbClr val="FF0000"/>
                </a:solidFill>
              </a:rPr>
              <a:t>此时尾数没有隐藏</a:t>
            </a:r>
            <a:r>
              <a:rPr lang="en-US" altLang="zh-CN">
                <a:solidFill>
                  <a:srgbClr val="FF0000"/>
                </a:solidFill>
              </a:rPr>
              <a:t>1</a:t>
            </a:r>
            <a:endParaRPr lang="en-US" altLang="zh-CN">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animEffect transition="in" filter="blinds(horizontal)">
                                      <p:cBhvr>
                                        <p:cTn id="7" dur="500"/>
                                        <p:tgtEl>
                                          <p:spTgt spid="31846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8467">
                                            <p:txEl>
                                              <p:pRg st="1" end="1"/>
                                            </p:txEl>
                                          </p:spTgt>
                                        </p:tgtEl>
                                        <p:attrNameLst>
                                          <p:attrName>style.visibility</p:attrName>
                                        </p:attrNameLst>
                                      </p:cBhvr>
                                      <p:to>
                                        <p:strVal val="visible"/>
                                      </p:to>
                                    </p:set>
                                    <p:animEffect transition="in" filter="blinds(horizontal)">
                                      <p:cBhvr>
                                        <p:cTn id="10" dur="500"/>
                                        <p:tgtEl>
                                          <p:spTgt spid="31846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18467">
                                            <p:txEl>
                                              <p:pRg st="2" end="2"/>
                                            </p:txEl>
                                          </p:spTgt>
                                        </p:tgtEl>
                                        <p:attrNameLst>
                                          <p:attrName>style.visibility</p:attrName>
                                        </p:attrNameLst>
                                      </p:cBhvr>
                                      <p:to>
                                        <p:strVal val="visible"/>
                                      </p:to>
                                    </p:set>
                                    <p:animEffect transition="in" filter="blinds(horizontal)">
                                      <p:cBhvr>
                                        <p:cTn id="15" dur="500"/>
                                        <p:tgtEl>
                                          <p:spTgt spid="31846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18467">
                                            <p:txEl>
                                              <p:pRg st="3" end="3"/>
                                            </p:txEl>
                                          </p:spTgt>
                                        </p:tgtEl>
                                        <p:attrNameLst>
                                          <p:attrName>style.visibility</p:attrName>
                                        </p:attrNameLst>
                                      </p:cBhvr>
                                      <p:to>
                                        <p:strVal val="visible"/>
                                      </p:to>
                                    </p:set>
                                    <p:animEffect transition="in" filter="blinds(horizontal)">
                                      <p:cBhvr>
                                        <p:cTn id="20" dur="500"/>
                                        <p:tgtEl>
                                          <p:spTgt spid="31846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18467">
                                            <p:txEl>
                                              <p:pRg st="4" end="4"/>
                                            </p:txEl>
                                          </p:spTgt>
                                        </p:tgtEl>
                                        <p:attrNameLst>
                                          <p:attrName>style.visibility</p:attrName>
                                        </p:attrNameLst>
                                      </p:cBhvr>
                                      <p:to>
                                        <p:strVal val="visible"/>
                                      </p:to>
                                    </p:set>
                                    <p:animEffect transition="in" filter="blinds(horizontal)">
                                      <p:cBhvr>
                                        <p:cTn id="25" dur="500"/>
                                        <p:tgtEl>
                                          <p:spTgt spid="318467">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18467">
                                            <p:txEl>
                                              <p:pRg st="5" end="5"/>
                                            </p:txEl>
                                          </p:spTgt>
                                        </p:tgtEl>
                                        <p:attrNameLst>
                                          <p:attrName>style.visibility</p:attrName>
                                        </p:attrNameLst>
                                      </p:cBhvr>
                                      <p:to>
                                        <p:strVal val="visible"/>
                                      </p:to>
                                    </p:set>
                                    <p:animEffect transition="in" filter="blinds(horizontal)">
                                      <p:cBhvr>
                                        <p:cTn id="28" dur="500"/>
                                        <p:tgtEl>
                                          <p:spTgt spid="3184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150938" y="173038"/>
            <a:ext cx="5210175" cy="479425"/>
          </a:xfrm>
          <a:noFill/>
        </p:spPr>
        <p:txBody>
          <a:bodyPr anchor="b"/>
          <a:lstStyle/>
          <a:p>
            <a:pPr algn="ctr"/>
            <a:r>
              <a:rPr lang="en-US" altLang="zh-CN" dirty="0">
                <a:ea typeface="宋体" panose="02010600030101010101" pitchFamily="2" charset="-122"/>
              </a:rPr>
              <a:t>±</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的</a:t>
            </a:r>
            <a:r>
              <a:rPr lang="zh-CN" altLang="en-US" dirty="0">
                <a:ea typeface="宋体" panose="02010600030101010101" pitchFamily="2" charset="-122"/>
              </a:rPr>
              <a:t>表示</a:t>
            </a:r>
            <a:endParaRPr lang="en-US" altLang="zh-CN" b="0" dirty="0">
              <a:solidFill>
                <a:srgbClr val="063DE9"/>
              </a:solidFill>
              <a:ea typeface="宋体" panose="02010600030101010101" pitchFamily="2" charset="-122"/>
            </a:endParaRPr>
          </a:p>
        </p:txBody>
      </p:sp>
      <p:sp>
        <p:nvSpPr>
          <p:cNvPr id="320515" name="Rectangle 3"/>
          <p:cNvSpPr>
            <a:spLocks noChangeArrowheads="1"/>
          </p:cNvSpPr>
          <p:nvPr/>
        </p:nvSpPr>
        <p:spPr bwMode="auto">
          <a:xfrm>
            <a:off x="549275" y="4217089"/>
            <a:ext cx="81534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buClr>
                <a:schemeClr val="folHlink"/>
              </a:buClr>
              <a:buSzPct val="60000"/>
              <a:buFont typeface="Wingdings" panose="05000000000000000000" pitchFamily="2" charset="2"/>
              <a:buNone/>
            </a:pPr>
            <a:r>
              <a:rPr kumimoji="1" lang="en-US" altLang="zh-CN" sz="2400" dirty="0">
                <a:solidFill>
                  <a:schemeClr val="accent2"/>
                </a:solidFill>
                <a:latin typeface="Arial" panose="020B0604020202020204" pitchFamily="34" charset="0"/>
              </a:rPr>
              <a:t>±</a:t>
            </a:r>
            <a:r>
              <a:rPr kumimoji="1" lang="en-US" altLang="zh-CN" sz="2400" dirty="0">
                <a:solidFill>
                  <a:srgbClr val="063DE9"/>
                </a:solidFill>
                <a:latin typeface="+mn-ea"/>
              </a:rPr>
              <a:t>∞</a:t>
            </a:r>
            <a:r>
              <a:rPr kumimoji="1" lang="zh-CN" altLang="en-US" sz="2400" dirty="0">
                <a:solidFill>
                  <a:schemeClr val="accent2"/>
                </a:solidFill>
                <a:latin typeface="Arial" panose="020B0604020202020204" pitchFamily="34" charset="0"/>
              </a:rPr>
              <a:t>的表示：</a:t>
            </a:r>
            <a:endParaRPr kumimoji="1" lang="en-US" altLang="zh-CN" sz="2400" dirty="0">
              <a:solidFill>
                <a:schemeClr val="accent2"/>
              </a:solidFill>
              <a:latin typeface="Arial" panose="020B0604020202020204" pitchFamily="34" charset="0"/>
            </a:endParaRPr>
          </a:p>
          <a:p>
            <a:pPr eaLnBrk="1" hangingPunct="1">
              <a:buClr>
                <a:schemeClr val="folHlink"/>
              </a:buClr>
              <a:buSzPct val="60000"/>
              <a:buFont typeface="Wingdings" panose="05000000000000000000" pitchFamily="2" charset="2"/>
              <a:buNone/>
            </a:pPr>
            <a:r>
              <a:rPr kumimoji="1" lang="en-US" altLang="zh-CN" sz="2400" b="0" dirty="0">
                <a:latin typeface="Arial" panose="020B0604020202020204" pitchFamily="34" charset="0"/>
              </a:rPr>
              <a:t>     • </a:t>
            </a:r>
            <a:r>
              <a:rPr kumimoji="1" lang="zh-CN" altLang="en-US" sz="2400" dirty="0">
                <a:solidFill>
                  <a:srgbClr val="CC0000"/>
                </a:solidFill>
                <a:latin typeface="Arial" panose="020B0604020202020204" pitchFamily="34" charset="0"/>
              </a:rPr>
              <a:t>指数</a:t>
            </a:r>
            <a:r>
              <a:rPr kumimoji="1" lang="en-US" altLang="zh-CN" sz="2400" dirty="0">
                <a:latin typeface="Arial" panose="020B0604020202020204" pitchFamily="34" charset="0"/>
              </a:rPr>
              <a:t> :</a:t>
            </a:r>
            <a:r>
              <a:rPr kumimoji="1" lang="en-US" altLang="zh-CN" sz="2400" b="0" dirty="0">
                <a:latin typeface="Arial" panose="020B0604020202020204" pitchFamily="34" charset="0"/>
              </a:rPr>
              <a:t> </a:t>
            </a:r>
            <a:r>
              <a:rPr kumimoji="1" lang="zh-CN" altLang="en-US" sz="2400" dirty="0">
                <a:latin typeface="Arial" panose="020B0604020202020204" pitchFamily="34" charset="0"/>
              </a:rPr>
              <a:t>全</a:t>
            </a:r>
            <a:r>
              <a:rPr kumimoji="1" lang="en-US" altLang="zh-CN" sz="2400" dirty="0" smtClean="0">
                <a:latin typeface="Arial" panose="020B0604020202020204" pitchFamily="34" charset="0"/>
              </a:rPr>
              <a:t>1 </a:t>
            </a:r>
            <a:endParaRPr kumimoji="1" lang="en-US" altLang="zh-CN" sz="2400" dirty="0" smtClean="0">
              <a:solidFill>
                <a:schemeClr val="accent2"/>
              </a:solidFill>
              <a:latin typeface="Arial" panose="020B0604020202020204" pitchFamily="34" charset="0"/>
            </a:endParaRPr>
          </a:p>
          <a:p>
            <a:pPr eaLnBrk="1" hangingPunct="1">
              <a:buClr>
                <a:schemeClr val="folHlink"/>
              </a:buClr>
              <a:buSzPct val="60000"/>
              <a:buFont typeface="Wingdings" panose="05000000000000000000" pitchFamily="2" charset="2"/>
              <a:buNone/>
            </a:pPr>
            <a:r>
              <a:rPr kumimoji="1" lang="en-US" altLang="zh-CN" sz="2400" b="0" dirty="0" smtClean="0">
                <a:latin typeface="Arial" panose="020B0604020202020204" pitchFamily="34" charset="0"/>
              </a:rPr>
              <a:t>     • </a:t>
            </a:r>
            <a:r>
              <a:rPr kumimoji="1" lang="zh-CN" altLang="en-US" sz="2400" dirty="0" smtClean="0">
                <a:latin typeface="Arial" panose="020B0604020202020204" pitchFamily="34" charset="0"/>
              </a:rPr>
              <a:t>尾数 </a:t>
            </a:r>
            <a:r>
              <a:rPr kumimoji="1" lang="en-US" altLang="zh-CN" sz="2400" dirty="0" smtClean="0">
                <a:latin typeface="Arial" panose="020B0604020202020204" pitchFamily="34" charset="0"/>
              </a:rPr>
              <a:t>: </a:t>
            </a:r>
            <a:r>
              <a:rPr kumimoji="1" lang="zh-CN" altLang="en-US" sz="2400" dirty="0" smtClean="0">
                <a:latin typeface="Arial" panose="020B0604020202020204" pitchFamily="34" charset="0"/>
              </a:rPr>
              <a:t>全</a:t>
            </a:r>
            <a:r>
              <a:rPr kumimoji="1" lang="en-US" altLang="zh-CN" sz="2400" dirty="0" smtClean="0">
                <a:latin typeface="Arial" panose="020B0604020202020204" pitchFamily="34" charset="0"/>
              </a:rPr>
              <a:t>0</a:t>
            </a:r>
            <a:endParaRPr kumimoji="1" lang="en-US" altLang="zh-CN" sz="2400" dirty="0" smtClean="0">
              <a:latin typeface="Arial" panose="020B0604020202020204" pitchFamily="34" charset="0"/>
            </a:endParaRPr>
          </a:p>
          <a:p>
            <a:pPr eaLnBrk="1" hangingPunct="1">
              <a:buClr>
                <a:schemeClr val="folHlink"/>
              </a:buClr>
              <a:buSzPct val="60000"/>
            </a:pPr>
            <a:r>
              <a:rPr kumimoji="1" lang="zh-CN" altLang="en-US" sz="2400" dirty="0">
                <a:solidFill>
                  <a:schemeClr val="accent2"/>
                </a:solidFill>
                <a:latin typeface="Arial" panose="020B0604020202020204" pitchFamily="34" charset="0"/>
              </a:rPr>
              <a:t>对于</a:t>
            </a:r>
            <a:r>
              <a:rPr kumimoji="1" lang="zh-CN" altLang="en-US" sz="2400" dirty="0" smtClean="0">
                <a:solidFill>
                  <a:schemeClr val="accent2"/>
                </a:solidFill>
                <a:latin typeface="Arial" panose="020B0604020202020204" pitchFamily="34" charset="0"/>
              </a:rPr>
              <a:t>单精度</a:t>
            </a:r>
            <a:r>
              <a:rPr kumimoji="1" lang="zh-CN" altLang="en-US" sz="2400" dirty="0">
                <a:solidFill>
                  <a:schemeClr val="accent2"/>
                </a:solidFill>
                <a:latin typeface="Arial" panose="020B0604020202020204" pitchFamily="34" charset="0"/>
              </a:rPr>
              <a:t>数</a:t>
            </a:r>
            <a:r>
              <a:rPr kumimoji="1" lang="zh-CN" altLang="en-US" sz="2400" dirty="0" smtClean="0">
                <a:solidFill>
                  <a:schemeClr val="accent2"/>
                </a:solidFill>
                <a:latin typeface="Arial" panose="020B0604020202020204" pitchFamily="34" charset="0"/>
              </a:rPr>
              <a:t>：</a:t>
            </a:r>
            <a:endParaRPr kumimoji="1" lang="en-US" altLang="zh-CN" sz="2400" dirty="0" smtClean="0">
              <a:latin typeface="+mn-ea"/>
              <a:ea typeface="+mn-ea"/>
            </a:endParaRPr>
          </a:p>
          <a:p>
            <a:pPr eaLnBrk="1" hangingPunct="1">
              <a:buClr>
                <a:schemeClr val="folHlink"/>
              </a:buClr>
              <a:buSzPct val="60000"/>
              <a:buFont typeface="Wingdings" panose="05000000000000000000" pitchFamily="2" charset="2"/>
              <a:buNone/>
            </a:pPr>
            <a:r>
              <a:rPr kumimoji="1" lang="en-US" altLang="zh-CN" sz="2400" dirty="0" smtClean="0">
                <a:latin typeface="+mn-ea"/>
                <a:ea typeface="+mn-ea"/>
              </a:rPr>
              <a:t>+</a:t>
            </a:r>
            <a:r>
              <a:rPr kumimoji="1" lang="en-US" altLang="zh-CN" sz="2400" dirty="0">
                <a:solidFill>
                  <a:srgbClr val="063DE9"/>
                </a:solidFill>
                <a:latin typeface="+mn-ea"/>
                <a:ea typeface="+mn-ea"/>
              </a:rPr>
              <a:t>∞</a:t>
            </a:r>
            <a:r>
              <a:rPr kumimoji="1" lang="en-US" altLang="zh-CN" sz="2400" dirty="0">
                <a:latin typeface="+mn-ea"/>
                <a:ea typeface="+mn-ea"/>
              </a:rPr>
              <a:t> : 0 11111111 00000000000000000000000</a:t>
            </a:r>
            <a:endParaRPr kumimoji="1" lang="en-US" altLang="zh-CN" sz="2400" dirty="0">
              <a:latin typeface="+mn-ea"/>
              <a:ea typeface="+mn-ea"/>
            </a:endParaRPr>
          </a:p>
          <a:p>
            <a:pPr eaLnBrk="1" hangingPunct="1">
              <a:buClr>
                <a:schemeClr val="folHlink"/>
              </a:buClr>
              <a:buSzPct val="60000"/>
              <a:buFont typeface="Wingdings" panose="05000000000000000000" pitchFamily="2" charset="2"/>
              <a:buNone/>
            </a:pPr>
            <a:r>
              <a:rPr kumimoji="1" lang="en-US" altLang="zh-CN" sz="2400" dirty="0">
                <a:latin typeface="+mn-ea"/>
                <a:ea typeface="+mn-ea"/>
              </a:rPr>
              <a:t>-</a:t>
            </a:r>
            <a:r>
              <a:rPr kumimoji="1" lang="en-US" altLang="zh-CN" sz="2400" dirty="0">
                <a:solidFill>
                  <a:srgbClr val="063DE9"/>
                </a:solidFill>
                <a:latin typeface="+mn-ea"/>
                <a:ea typeface="+mn-ea"/>
              </a:rPr>
              <a:t>∞</a:t>
            </a:r>
            <a:r>
              <a:rPr kumimoji="1" lang="en-US" altLang="zh-CN" sz="2400" dirty="0">
                <a:latin typeface="+mn-ea"/>
                <a:ea typeface="+mn-ea"/>
              </a:rPr>
              <a:t> : 1 11111111 00000000000000000000000</a:t>
            </a:r>
            <a:endParaRPr kumimoji="1" lang="en-US" altLang="zh-CN" sz="2400" dirty="0">
              <a:latin typeface="+mn-ea"/>
              <a:ea typeface="+mn-ea"/>
            </a:endParaRPr>
          </a:p>
        </p:txBody>
      </p:sp>
      <p:sp>
        <p:nvSpPr>
          <p:cNvPr id="320516" name="Rectangle 4"/>
          <p:cNvSpPr>
            <a:spLocks noChangeArrowheads="1"/>
          </p:cNvSpPr>
          <p:nvPr/>
        </p:nvSpPr>
        <p:spPr bwMode="auto">
          <a:xfrm>
            <a:off x="735479" y="2455010"/>
            <a:ext cx="7391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buClr>
                <a:schemeClr val="folHlink"/>
              </a:buClr>
              <a:buSzPct val="60000"/>
            </a:pPr>
            <a:r>
              <a:rPr kumimoji="1" lang="en-US" altLang="zh-CN" sz="2400" dirty="0">
                <a:solidFill>
                  <a:schemeClr val="accent2"/>
                </a:solidFill>
                <a:latin typeface="Arial" panose="020B0604020202020204" pitchFamily="34" charset="0"/>
                <a:ea typeface="黑体" panose="02010609060101010101" pitchFamily="49" charset="-122"/>
              </a:rPr>
              <a:t>• </a:t>
            </a:r>
            <a:r>
              <a:rPr kumimoji="1" lang="zh-CN" altLang="en-US" sz="2400" dirty="0">
                <a:solidFill>
                  <a:schemeClr val="accent2"/>
                </a:solidFill>
                <a:latin typeface="Arial" panose="020B0604020202020204" pitchFamily="34" charset="0"/>
                <a:ea typeface="黑体" panose="02010609060101010101" pitchFamily="49" charset="-122"/>
                <a:cs typeface="Arial" panose="020B0604020202020204" pitchFamily="34" charset="0"/>
              </a:rPr>
              <a:t>还有一些运算也需要用</a:t>
            </a:r>
            <a:r>
              <a:rPr kumimoji="1" lang="en-US" altLang="zh-CN" sz="2400" dirty="0">
                <a:solidFill>
                  <a:schemeClr val="accent2"/>
                </a:solidFill>
                <a:latin typeface="Arial" panose="020B0604020202020204" pitchFamily="34" charset="0"/>
                <a:ea typeface="黑体" panose="02010609060101010101" pitchFamily="49" charset="-122"/>
                <a:cs typeface="Arial" panose="020B0604020202020204" pitchFamily="34" charset="0"/>
              </a:rPr>
              <a:t>∞</a:t>
            </a:r>
            <a:r>
              <a:rPr kumimoji="1" lang="zh-CN" altLang="en-US" sz="2400" dirty="0">
                <a:solidFill>
                  <a:schemeClr val="accent2"/>
                </a:solidFill>
                <a:latin typeface="Arial" panose="020B0604020202020204" pitchFamily="34" charset="0"/>
                <a:ea typeface="黑体" panose="02010609060101010101" pitchFamily="49" charset="-122"/>
                <a:cs typeface="Arial" panose="020B0604020202020204" pitchFamily="34" charset="0"/>
              </a:rPr>
              <a:t>表示，例如：</a:t>
            </a:r>
            <a:r>
              <a:rPr kumimoji="1" lang="en-US" altLang="zh-CN" sz="2400" dirty="0">
                <a:solidFill>
                  <a:schemeClr val="accent2"/>
                </a:solidFill>
                <a:latin typeface="Arial" panose="020B0604020202020204" pitchFamily="34" charset="0"/>
                <a:ea typeface="黑体" panose="02010609060101010101" pitchFamily="49" charset="-122"/>
                <a:cs typeface="Arial" panose="020B0604020202020204" pitchFamily="34" charset="0"/>
              </a:rPr>
              <a:t> </a:t>
            </a:r>
            <a:endParaRPr kumimoji="1" lang="en-US" altLang="zh-CN" sz="2400" dirty="0">
              <a:solidFill>
                <a:schemeClr val="accent2"/>
              </a:solidFill>
              <a:latin typeface="Arial" panose="020B0604020202020204" pitchFamily="34" charset="0"/>
              <a:ea typeface="黑体" panose="02010609060101010101" pitchFamily="49" charset="-122"/>
              <a:cs typeface="Arial" panose="020B0604020202020204" pitchFamily="34" charset="0"/>
            </a:endParaRPr>
          </a:p>
          <a:p>
            <a:pPr eaLnBrk="1" hangingPunct="1">
              <a:buClr>
                <a:schemeClr val="folHlink"/>
              </a:buClr>
              <a:buSzPct val="60000"/>
              <a:buFont typeface="Wingdings" panose="05000000000000000000" pitchFamily="2" charset="2"/>
              <a:buNone/>
            </a:pPr>
            <a:r>
              <a:rPr kumimoji="1" lang="en-US" altLang="zh-CN" sz="2400" dirty="0">
                <a:latin typeface="Arial" panose="020B0604020202020204" pitchFamily="34" charset="0"/>
              </a:rPr>
              <a:t>          5.0 / 0 = +∞,            -5.0 / 0 =  -∞ </a:t>
            </a:r>
            <a:endParaRPr kumimoji="1" lang="en-US" altLang="zh-CN" sz="2400" dirty="0">
              <a:latin typeface="Arial" panose="020B0604020202020204" pitchFamily="34" charset="0"/>
            </a:endParaRPr>
          </a:p>
          <a:p>
            <a:pPr eaLnBrk="1" hangingPunct="1">
              <a:buClr>
                <a:schemeClr val="folHlink"/>
              </a:buClr>
              <a:buSzPct val="60000"/>
              <a:buFont typeface="Wingdings" panose="05000000000000000000" pitchFamily="2" charset="2"/>
              <a:buNone/>
            </a:pPr>
            <a:r>
              <a:rPr kumimoji="1" lang="en-US" altLang="zh-CN" sz="2400" dirty="0">
                <a:latin typeface="Arial" panose="020B0604020202020204" pitchFamily="34" charset="0"/>
              </a:rPr>
              <a:t>          5+(+∞) = +∞,      (+∞)+(+∞) = +∞</a:t>
            </a:r>
            <a:endParaRPr kumimoji="1" lang="en-US" altLang="zh-CN" sz="2400" dirty="0">
              <a:latin typeface="Arial" panose="020B0604020202020204" pitchFamily="34" charset="0"/>
            </a:endParaRPr>
          </a:p>
          <a:p>
            <a:pPr eaLnBrk="1" hangingPunct="1">
              <a:buClr>
                <a:schemeClr val="folHlink"/>
              </a:buClr>
              <a:buSzPct val="60000"/>
              <a:buFont typeface="Monotype Sorts" pitchFamily="2" charset="2"/>
              <a:buChar char=" "/>
            </a:pPr>
            <a:r>
              <a:rPr kumimoji="1" lang="en-US" altLang="zh-CN" sz="2400" dirty="0">
                <a:latin typeface="Arial" panose="020B0604020202020204" pitchFamily="34" charset="0"/>
              </a:rPr>
              <a:t>        5 - (+∞) = -∞,       (-∞) - (+∞) = -∞</a:t>
            </a:r>
            <a:endParaRPr kumimoji="1" lang="en-US" altLang="zh-CN" sz="2400" dirty="0">
              <a:latin typeface="Arial" panose="020B0604020202020204" pitchFamily="34" charset="0"/>
            </a:endParaRPr>
          </a:p>
        </p:txBody>
      </p:sp>
      <p:sp>
        <p:nvSpPr>
          <p:cNvPr id="320517" name="Rectangle 5"/>
          <p:cNvSpPr>
            <a:spLocks noChangeArrowheads="1"/>
          </p:cNvSpPr>
          <p:nvPr/>
        </p:nvSpPr>
        <p:spPr bwMode="auto">
          <a:xfrm>
            <a:off x="290513" y="1624013"/>
            <a:ext cx="86709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buClr>
                <a:schemeClr val="folHlink"/>
              </a:buClr>
              <a:buSzPct val="65000"/>
              <a:buFont typeface="Wingdings" panose="05000000000000000000" pitchFamily="2" charset="2"/>
              <a:buNone/>
            </a:pPr>
            <a:r>
              <a:rPr kumimoji="1" lang="zh-CN" altLang="en-US" sz="2400" dirty="0">
                <a:latin typeface="Arial" panose="020B0604020202020204" pitchFamily="34" charset="0"/>
                <a:ea typeface="黑体" panose="02010609060101010101" pitchFamily="49" charset="-122"/>
              </a:rPr>
              <a:t>为什么要这样处理</a:t>
            </a:r>
            <a:r>
              <a:rPr kumimoji="1" lang="en-US" altLang="zh-CN" sz="2400" dirty="0">
                <a:latin typeface="Arial" panose="020B0604020202020204" pitchFamily="34" charset="0"/>
                <a:ea typeface="黑体" panose="02010609060101010101" pitchFamily="49" charset="-122"/>
              </a:rPr>
              <a:t>?</a:t>
            </a:r>
            <a:endParaRPr kumimoji="1" lang="en-US" altLang="zh-CN" sz="2400" dirty="0">
              <a:latin typeface="Arial" panose="020B0604020202020204" pitchFamily="34" charset="0"/>
              <a:ea typeface="黑体" panose="02010609060101010101" pitchFamily="49" charset="-122"/>
            </a:endParaRPr>
          </a:p>
          <a:p>
            <a:pPr lvl="1" eaLnBrk="1" hangingPunct="1">
              <a:buClr>
                <a:schemeClr val="folHlink"/>
              </a:buClr>
              <a:buSzPct val="65000"/>
            </a:pPr>
            <a:r>
              <a:rPr kumimoji="1" lang="en-US" altLang="zh-CN" sz="2400" dirty="0">
                <a:solidFill>
                  <a:schemeClr val="accent2"/>
                </a:solidFill>
                <a:latin typeface="Arial" panose="020B0604020202020204" pitchFamily="34" charset="0"/>
                <a:ea typeface="黑体" panose="02010609060101010101" pitchFamily="49" charset="-122"/>
              </a:rPr>
              <a:t>•</a:t>
            </a:r>
            <a:r>
              <a:rPr kumimoji="1" lang="en-US" altLang="zh-CN" sz="2400" dirty="0">
                <a:latin typeface="Arial" panose="020B0604020202020204" pitchFamily="34" charset="0"/>
                <a:ea typeface="黑体" panose="02010609060101010101" pitchFamily="49" charset="-122"/>
              </a:rPr>
              <a:t> </a:t>
            </a:r>
            <a:r>
              <a:rPr kumimoji="1" lang="zh-CN" altLang="en-US" sz="2400" dirty="0">
                <a:solidFill>
                  <a:schemeClr val="accent2"/>
                </a:solidFill>
                <a:latin typeface="Arial" panose="020B0604020202020204" pitchFamily="34" charset="0"/>
                <a:ea typeface="黑体" panose="02010609060101010101" pitchFamily="49" charset="-122"/>
                <a:cs typeface="Arial" panose="020B0604020202020204" pitchFamily="34" charset="0"/>
              </a:rPr>
              <a:t>可以利用</a:t>
            </a:r>
            <a:r>
              <a:rPr kumimoji="1" lang="en-US" altLang="zh-CN" sz="2400" dirty="0">
                <a:solidFill>
                  <a:schemeClr val="accent2"/>
                </a:solidFill>
                <a:latin typeface="Arial" panose="020B0604020202020204" pitchFamily="34" charset="0"/>
                <a:ea typeface="黑体" panose="02010609060101010101" pitchFamily="49" charset="-122"/>
                <a:cs typeface="Arial" panose="020B0604020202020204" pitchFamily="34" charset="0"/>
              </a:rPr>
              <a:t>+∞</a:t>
            </a:r>
            <a:r>
              <a:rPr kumimoji="1" lang="zh-CN" altLang="en-US" sz="2400" dirty="0">
                <a:solidFill>
                  <a:schemeClr val="accent2"/>
                </a:solidFill>
                <a:latin typeface="Arial" panose="020B0604020202020204" pitchFamily="34" charset="0"/>
                <a:ea typeface="黑体" panose="02010609060101010101" pitchFamily="49" charset="-122"/>
                <a:cs typeface="Times New Roman" panose="02020603050405020304" pitchFamily="18" charset="0"/>
              </a:rPr>
              <a:t>或</a:t>
            </a:r>
            <a:r>
              <a:rPr kumimoji="1" lang="en-US" altLang="zh-CN" sz="2400" dirty="0">
                <a:solidFill>
                  <a:schemeClr val="accent2"/>
                </a:solidFill>
                <a:latin typeface="Arial" panose="020B0604020202020204" pitchFamily="34" charset="0"/>
                <a:ea typeface="黑体" panose="02010609060101010101" pitchFamily="49" charset="-122"/>
                <a:cs typeface="Times New Roman" panose="02020603050405020304" pitchFamily="18" charset="0"/>
              </a:rPr>
              <a:t>-</a:t>
            </a:r>
            <a:r>
              <a:rPr kumimoji="1" lang="en-US" altLang="zh-CN" sz="2400" dirty="0">
                <a:solidFill>
                  <a:schemeClr val="accent2"/>
                </a:solidFill>
                <a:latin typeface="Arial" panose="020B0604020202020204" pitchFamily="34" charset="0"/>
                <a:ea typeface="黑体" panose="02010609060101010101" pitchFamily="49" charset="-122"/>
                <a:cs typeface="Arial" panose="020B0604020202020204" pitchFamily="34" charset="0"/>
              </a:rPr>
              <a:t>∞</a:t>
            </a:r>
            <a:r>
              <a:rPr kumimoji="1" lang="zh-CN" altLang="en-US" sz="2400" dirty="0">
                <a:solidFill>
                  <a:schemeClr val="accent2"/>
                </a:solidFill>
                <a:latin typeface="Arial" panose="020B0604020202020204" pitchFamily="34" charset="0"/>
                <a:ea typeface="黑体" panose="02010609060101010101" pitchFamily="49" charset="-122"/>
              </a:rPr>
              <a:t>作比较。 例如：</a:t>
            </a:r>
            <a:r>
              <a:rPr kumimoji="1" lang="en-US" altLang="zh-CN" sz="2400" dirty="0">
                <a:solidFill>
                  <a:schemeClr val="accent2"/>
                </a:solidFill>
                <a:latin typeface="Arial" panose="020B0604020202020204" pitchFamily="34" charset="0"/>
                <a:ea typeface="黑体" panose="02010609060101010101" pitchFamily="49" charset="-122"/>
              </a:rPr>
              <a:t>X/0&gt;Y</a:t>
            </a:r>
            <a:r>
              <a:rPr kumimoji="1" lang="zh-CN" altLang="en-US" sz="2400" dirty="0">
                <a:solidFill>
                  <a:schemeClr val="accent2"/>
                </a:solidFill>
                <a:latin typeface="Arial" panose="020B0604020202020204" pitchFamily="34" charset="0"/>
                <a:ea typeface="黑体" panose="02010609060101010101" pitchFamily="49" charset="-122"/>
              </a:rPr>
              <a:t>可作为有效比较</a:t>
            </a:r>
            <a:endParaRPr kumimoji="1" lang="zh-CN" altLang="en-US" sz="2400" dirty="0">
              <a:solidFill>
                <a:schemeClr val="accent2"/>
              </a:solidFill>
              <a:latin typeface="Arial" panose="020B0604020202020204" pitchFamily="34" charset="0"/>
              <a:ea typeface="黑体" panose="02010609060101010101" pitchFamily="49" charset="-122"/>
            </a:endParaRPr>
          </a:p>
        </p:txBody>
      </p:sp>
      <p:sp>
        <p:nvSpPr>
          <p:cNvPr id="320518" name="Rectangle 6"/>
          <p:cNvSpPr>
            <a:spLocks noChangeArrowheads="1"/>
          </p:cNvSpPr>
          <p:nvPr/>
        </p:nvSpPr>
        <p:spPr bwMode="auto">
          <a:xfrm>
            <a:off x="0" y="750888"/>
            <a:ext cx="899636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buClr>
                <a:schemeClr val="folHlink"/>
              </a:buClr>
              <a:buSzPct val="65000"/>
              <a:buFont typeface="Wingdings" panose="05000000000000000000" pitchFamily="2" charset="2"/>
              <a:buNone/>
            </a:pPr>
            <a:r>
              <a:rPr kumimoji="1" lang="zh-CN" altLang="en-US" sz="2400" dirty="0">
                <a:latin typeface="Arial" panose="020B0604020202020204" pitchFamily="34" charset="0"/>
                <a:ea typeface="黑体" panose="02010609060101010101" pitchFamily="49" charset="-122"/>
              </a:rPr>
              <a:t>    在浮点数运算中</a:t>
            </a:r>
            <a:r>
              <a:rPr kumimoji="1" lang="en-US" altLang="zh-CN" sz="2400" dirty="0">
                <a:latin typeface="Arial" panose="020B0604020202020204" pitchFamily="34" charset="0"/>
                <a:ea typeface="黑体" panose="02010609060101010101" pitchFamily="49" charset="-122"/>
              </a:rPr>
              <a:t>, </a:t>
            </a:r>
            <a:r>
              <a:rPr kumimoji="1" lang="zh-CN" altLang="en-US" sz="2400" dirty="0">
                <a:latin typeface="Arial" panose="020B0604020202020204" pitchFamily="34" charset="0"/>
                <a:ea typeface="黑体" panose="02010609060101010101" pitchFamily="49" charset="-122"/>
              </a:rPr>
              <a:t>除数为</a:t>
            </a:r>
            <a:r>
              <a:rPr kumimoji="1" lang="en-US" altLang="zh-CN" sz="2400" dirty="0">
                <a:latin typeface="Arial" panose="020B0604020202020204" pitchFamily="34" charset="0"/>
                <a:ea typeface="黑体" panose="02010609060101010101" pitchFamily="49" charset="-122"/>
              </a:rPr>
              <a:t>0</a:t>
            </a:r>
            <a:r>
              <a:rPr kumimoji="1" lang="zh-CN" altLang="en-US" sz="2400" dirty="0">
                <a:latin typeface="Arial" panose="020B0604020202020204" pitchFamily="34" charset="0"/>
                <a:ea typeface="黑体" panose="02010609060101010101" pitchFamily="49" charset="-122"/>
              </a:rPr>
              <a:t>的结果是 </a:t>
            </a:r>
            <a:r>
              <a:rPr kumimoji="1" lang="en-US" altLang="zh-CN" sz="2400" dirty="0">
                <a:latin typeface="Arial" panose="020B0604020202020204" pitchFamily="34" charset="0"/>
                <a:ea typeface="黑体" panose="02010609060101010101" pitchFamily="49" charset="-122"/>
              </a:rPr>
              <a:t>± ∞, </a:t>
            </a:r>
            <a:r>
              <a:rPr kumimoji="1" lang="zh-CN" altLang="en-US" sz="2400" dirty="0">
                <a:latin typeface="Arial" panose="020B0604020202020204" pitchFamily="34" charset="0"/>
                <a:ea typeface="黑体" panose="02010609060101010101" pitchFamily="49" charset="-122"/>
              </a:rPr>
              <a:t>而不是发生溢出异常</a:t>
            </a:r>
            <a:r>
              <a:rPr kumimoji="1" lang="en-US" altLang="zh-CN" sz="2400" dirty="0">
                <a:latin typeface="Arial" panose="020B0604020202020204" pitchFamily="34" charset="0"/>
                <a:ea typeface="黑体" panose="02010609060101010101" pitchFamily="49" charset="-122"/>
              </a:rPr>
              <a:t>.</a:t>
            </a:r>
            <a:r>
              <a:rPr kumimoji="1" lang="zh-CN" altLang="en-US" sz="2400" dirty="0">
                <a:latin typeface="Arial" panose="020B0604020202020204" pitchFamily="34" charset="0"/>
                <a:ea typeface="黑体" panose="02010609060101010101" pitchFamily="49" charset="-122"/>
              </a:rPr>
              <a:t>（而整数除</a:t>
            </a:r>
            <a:r>
              <a:rPr kumimoji="1" lang="en-US" altLang="zh-CN" sz="2400" dirty="0">
                <a:latin typeface="Arial" panose="020B0604020202020204" pitchFamily="34" charset="0"/>
                <a:ea typeface="黑体" panose="02010609060101010101" pitchFamily="49" charset="-122"/>
              </a:rPr>
              <a:t>0</a:t>
            </a:r>
            <a:r>
              <a:rPr kumimoji="1" lang="zh-CN" altLang="en-US" sz="2400" dirty="0">
                <a:latin typeface="Arial" panose="020B0604020202020204" pitchFamily="34" charset="0"/>
                <a:ea typeface="黑体" panose="02010609060101010101" pitchFamily="49" charset="-122"/>
              </a:rPr>
              <a:t>将发生溢出异常）</a:t>
            </a:r>
            <a:endParaRPr kumimoji="1" lang="zh-CN" altLang="en-US" sz="2400" dirty="0">
              <a:latin typeface="Arial" panose="020B0604020202020204" pitchFamily="34" charset="0"/>
              <a:ea typeface="黑体" panose="02010609060101010101" pitchFamily="49" charset="-122"/>
            </a:endParaRPr>
          </a:p>
        </p:txBody>
      </p:sp>
      <p:sp>
        <p:nvSpPr>
          <p:cNvPr id="2" name="灯片编号占位符 1"/>
          <p:cNvSpPr>
            <a:spLocks noGrp="1"/>
          </p:cNvSpPr>
          <p:nvPr>
            <p:ph type="sldNum" sz="quarter" idx="4"/>
          </p:nvPr>
        </p:nvSpPr>
        <p:spPr/>
        <p:txBody>
          <a:bodyPr/>
          <a:lstStyle/>
          <a:p>
            <a:fld id="{EDCD20F5-771F-4428-9712-BA27E008D629}"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0518"/>
                                        </p:tgtEl>
                                        <p:attrNameLst>
                                          <p:attrName>style.visibility</p:attrName>
                                        </p:attrNameLst>
                                      </p:cBhvr>
                                      <p:to>
                                        <p:strVal val="visible"/>
                                      </p:to>
                                    </p:set>
                                    <p:animEffect transition="in" filter="blinds(horizontal)">
                                      <p:cBhvr>
                                        <p:cTn id="7" dur="500"/>
                                        <p:tgtEl>
                                          <p:spTgt spid="3205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20517">
                                            <p:txEl>
                                              <p:pRg st="0" end="0"/>
                                            </p:txEl>
                                          </p:spTgt>
                                        </p:tgtEl>
                                        <p:attrNameLst>
                                          <p:attrName>style.visibility</p:attrName>
                                        </p:attrNameLst>
                                      </p:cBhvr>
                                      <p:to>
                                        <p:strVal val="visible"/>
                                      </p:to>
                                    </p:set>
                                    <p:animEffect transition="in" filter="wipe(down)">
                                      <p:cBhvr>
                                        <p:cTn id="12" dur="500"/>
                                        <p:tgtEl>
                                          <p:spTgt spid="3205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20517">
                                            <p:txEl>
                                              <p:pRg st="1" end="1"/>
                                            </p:txEl>
                                          </p:spTgt>
                                        </p:tgtEl>
                                        <p:attrNameLst>
                                          <p:attrName>style.visibility</p:attrName>
                                        </p:attrNameLst>
                                      </p:cBhvr>
                                      <p:to>
                                        <p:strVal val="visible"/>
                                      </p:to>
                                    </p:set>
                                    <p:animEffect transition="in" filter="wipe(down)">
                                      <p:cBhvr>
                                        <p:cTn id="17" dur="500"/>
                                        <p:tgtEl>
                                          <p:spTgt spid="32051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2051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20515">
                                            <p:txEl>
                                              <p:pRg st="0" end="0"/>
                                            </p:txEl>
                                          </p:spTgt>
                                        </p:tgtEl>
                                        <p:attrNameLst>
                                          <p:attrName>style.visibility</p:attrName>
                                        </p:attrNameLst>
                                      </p:cBhvr>
                                      <p:to>
                                        <p:strVal val="visible"/>
                                      </p:to>
                                    </p:set>
                                    <p:animEffect transition="in" filter="wipe(down)">
                                      <p:cBhvr>
                                        <p:cTn id="26" dur="500"/>
                                        <p:tgtEl>
                                          <p:spTgt spid="32051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20515">
                                            <p:txEl>
                                              <p:pRg st="1" end="1"/>
                                            </p:txEl>
                                          </p:spTgt>
                                        </p:tgtEl>
                                        <p:attrNameLst>
                                          <p:attrName>style.visibility</p:attrName>
                                        </p:attrNameLst>
                                      </p:cBhvr>
                                      <p:to>
                                        <p:strVal val="visible"/>
                                      </p:to>
                                    </p:set>
                                    <p:animEffect transition="in" filter="wipe(down)">
                                      <p:cBhvr>
                                        <p:cTn id="31" dur="500"/>
                                        <p:tgtEl>
                                          <p:spTgt spid="320515">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20515">
                                            <p:txEl>
                                              <p:pRg st="2" end="2"/>
                                            </p:txEl>
                                          </p:spTgt>
                                        </p:tgtEl>
                                        <p:attrNameLst>
                                          <p:attrName>style.visibility</p:attrName>
                                        </p:attrNameLst>
                                      </p:cBhvr>
                                      <p:to>
                                        <p:strVal val="visible"/>
                                      </p:to>
                                    </p:set>
                                    <p:animEffect transition="in" filter="wipe(down)">
                                      <p:cBhvr>
                                        <p:cTn id="36" dur="500"/>
                                        <p:tgtEl>
                                          <p:spTgt spid="320515">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320515">
                                            <p:txEl>
                                              <p:pRg st="3" end="3"/>
                                            </p:txEl>
                                          </p:spTgt>
                                        </p:tgtEl>
                                        <p:attrNameLst>
                                          <p:attrName>style.visibility</p:attrName>
                                        </p:attrNameLst>
                                      </p:cBhvr>
                                      <p:to>
                                        <p:strVal val="visible"/>
                                      </p:to>
                                    </p:set>
                                    <p:animEffect transition="in" filter="wipe(down)">
                                      <p:cBhvr>
                                        <p:cTn id="41" dur="500"/>
                                        <p:tgtEl>
                                          <p:spTgt spid="320515">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320515">
                                            <p:txEl>
                                              <p:pRg st="4" end="4"/>
                                            </p:txEl>
                                          </p:spTgt>
                                        </p:tgtEl>
                                        <p:attrNameLst>
                                          <p:attrName>style.visibility</p:attrName>
                                        </p:attrNameLst>
                                      </p:cBhvr>
                                      <p:to>
                                        <p:strVal val="visible"/>
                                      </p:to>
                                    </p:set>
                                    <p:animEffect transition="in" filter="wipe(down)">
                                      <p:cBhvr>
                                        <p:cTn id="46" dur="500"/>
                                        <p:tgtEl>
                                          <p:spTgt spid="320515">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320515">
                                            <p:txEl>
                                              <p:pRg st="5" end="5"/>
                                            </p:txEl>
                                          </p:spTgt>
                                        </p:tgtEl>
                                        <p:attrNameLst>
                                          <p:attrName>style.visibility</p:attrName>
                                        </p:attrNameLst>
                                      </p:cBhvr>
                                      <p:to>
                                        <p:strVal val="visible"/>
                                      </p:to>
                                    </p:set>
                                    <p:animEffect transition="in" filter="wipe(down)">
                                      <p:cBhvr>
                                        <p:cTn id="51" dur="500"/>
                                        <p:tgtEl>
                                          <p:spTgt spid="3205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6" grpId="0" autoUpdateAnimBg="0"/>
      <p:bldP spid="320518"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838200" y="176213"/>
            <a:ext cx="7608888" cy="479425"/>
          </a:xfrm>
        </p:spPr>
        <p:txBody>
          <a:bodyPr/>
          <a:lstStyle/>
          <a:p>
            <a:r>
              <a:rPr lang="zh-CN" altLang="en-US" dirty="0">
                <a:ea typeface="宋体" panose="02010600030101010101" pitchFamily="2" charset="-122"/>
              </a:rPr>
              <a:t>“非数”</a:t>
            </a:r>
            <a:r>
              <a:rPr lang="en-US" altLang="zh-CN" dirty="0" err="1">
                <a:ea typeface="宋体" panose="02010600030101010101" pitchFamily="2" charset="-122"/>
              </a:rPr>
              <a:t>NaN</a:t>
            </a:r>
            <a:r>
              <a:rPr lang="en-US" altLang="zh-CN" dirty="0">
                <a:ea typeface="宋体" panose="02010600030101010101" pitchFamily="2" charset="-122"/>
              </a:rPr>
              <a:t> (Not a Number)</a:t>
            </a:r>
            <a:r>
              <a:rPr lang="zh-CN" altLang="en-US" dirty="0">
                <a:ea typeface="宋体" panose="02010600030101010101" pitchFamily="2" charset="-122"/>
              </a:rPr>
              <a:t>的表示</a:t>
            </a:r>
            <a:endParaRPr lang="en-US" altLang="zh-CN" dirty="0">
              <a:ea typeface="宋体" panose="02010600030101010101" pitchFamily="2" charset="-122"/>
            </a:endParaRPr>
          </a:p>
        </p:txBody>
      </p:sp>
      <p:sp>
        <p:nvSpPr>
          <p:cNvPr id="322563" name="Rectangle 3"/>
          <p:cNvSpPr>
            <a:spLocks noGrp="1" noChangeArrowheads="1"/>
          </p:cNvSpPr>
          <p:nvPr>
            <p:ph type="body" idx="1"/>
          </p:nvPr>
        </p:nvSpPr>
        <p:spPr>
          <a:xfrm>
            <a:off x="817563" y="795338"/>
            <a:ext cx="7464425" cy="974626"/>
          </a:xfrm>
        </p:spPr>
        <p:txBody>
          <a:bodyPr/>
          <a:lstStyle/>
          <a:p>
            <a:pPr marL="342900" indent="-342900">
              <a:buFont typeface="Wingdings" panose="05000000000000000000" pitchFamily="2" charset="2"/>
              <a:buNone/>
            </a:pPr>
            <a:r>
              <a:rPr lang="en-US" altLang="zh-CN" sz="2400" dirty="0">
                <a:ea typeface="Dotum" pitchFamily="34" charset="-127"/>
              </a:rPr>
              <a:t>                                     0/0 = ?</a:t>
            </a:r>
            <a:endParaRPr lang="en-US" altLang="zh-CN" sz="2400" dirty="0">
              <a:ea typeface="Dotum" pitchFamily="34" charset="-127"/>
            </a:endParaRPr>
          </a:p>
          <a:p>
            <a:pPr marL="742950" lvl="1" indent="-285750"/>
            <a:r>
              <a:rPr lang="en-US" altLang="zh-CN" sz="2400" dirty="0">
                <a:solidFill>
                  <a:srgbClr val="000000"/>
                </a:solidFill>
              </a:rPr>
              <a:t> </a:t>
            </a:r>
            <a:r>
              <a:rPr lang="zh-CN" altLang="en-US" sz="2400" dirty="0">
                <a:solidFill>
                  <a:srgbClr val="000000"/>
                </a:solidFill>
              </a:rPr>
              <a:t>这些结果称为</a:t>
            </a:r>
            <a:r>
              <a:rPr lang="en-US" altLang="zh-CN" sz="2400" dirty="0">
                <a:solidFill>
                  <a:srgbClr val="000000"/>
                </a:solidFill>
              </a:rPr>
              <a:t>  “</a:t>
            </a:r>
            <a:r>
              <a:rPr lang="zh-CN" altLang="en-US" sz="2400" dirty="0">
                <a:solidFill>
                  <a:srgbClr val="000000"/>
                </a:solidFill>
              </a:rPr>
              <a:t>非数</a:t>
            </a:r>
            <a:r>
              <a:rPr lang="zh-CN" altLang="en-US" sz="2400" dirty="0" smtClean="0">
                <a:solidFill>
                  <a:srgbClr val="000000"/>
                </a:solidFill>
              </a:rPr>
              <a:t>”</a:t>
            </a:r>
            <a:r>
              <a:rPr lang="en-US" altLang="zh-CN" sz="2400" dirty="0" smtClean="0">
                <a:solidFill>
                  <a:srgbClr val="000000"/>
                </a:solidFill>
              </a:rPr>
              <a:t>(</a:t>
            </a:r>
            <a:r>
              <a:rPr lang="en-US" altLang="zh-CN" sz="2400" dirty="0" err="1" smtClean="0">
                <a:solidFill>
                  <a:srgbClr val="000000"/>
                </a:solidFill>
              </a:rPr>
              <a:t>NaN</a:t>
            </a:r>
            <a:r>
              <a:rPr lang="en-US" altLang="zh-CN" sz="2400" dirty="0" smtClean="0">
                <a:solidFill>
                  <a:srgbClr val="000000"/>
                </a:solidFill>
              </a:rPr>
              <a:t>)</a:t>
            </a:r>
            <a:r>
              <a:rPr lang="zh-CN" altLang="en-US" sz="2400" dirty="0" smtClean="0">
                <a:solidFill>
                  <a:srgbClr val="000000"/>
                </a:solidFill>
              </a:rPr>
              <a:t>，</a:t>
            </a:r>
            <a:r>
              <a:rPr lang="zh-CN" altLang="en-US" sz="2400" dirty="0">
                <a:solidFill>
                  <a:srgbClr val="000000"/>
                </a:solidFill>
              </a:rPr>
              <a:t>指未定义的数。</a:t>
            </a:r>
            <a:endParaRPr lang="zh-CN" altLang="en-US" sz="2400" dirty="0">
              <a:solidFill>
                <a:srgbClr val="000000"/>
              </a:solidFill>
            </a:endParaRPr>
          </a:p>
        </p:txBody>
      </p:sp>
      <p:sp>
        <p:nvSpPr>
          <p:cNvPr id="322564" name="Rectangle 4"/>
          <p:cNvSpPr>
            <a:spLocks noChangeArrowheads="1"/>
          </p:cNvSpPr>
          <p:nvPr/>
        </p:nvSpPr>
        <p:spPr bwMode="auto">
          <a:xfrm>
            <a:off x="641910" y="1769964"/>
            <a:ext cx="751205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40000"/>
              </a:spcBef>
              <a:buClr>
                <a:schemeClr val="tx1"/>
              </a:buClr>
              <a:buSzPct val="60000"/>
              <a:buFont typeface="Wingdings" panose="05000000000000000000" pitchFamily="2" charset="2"/>
              <a:buNone/>
            </a:pPr>
            <a:r>
              <a:rPr kumimoji="1" lang="zh-CN" altLang="en-US" sz="2400" dirty="0">
                <a:solidFill>
                  <a:srgbClr val="000000"/>
                </a:solidFill>
                <a:latin typeface="Arial" panose="020B0604020202020204" pitchFamily="34" charset="0"/>
              </a:rPr>
              <a:t>例如：</a:t>
            </a:r>
            <a:endParaRPr kumimoji="1" lang="en-US" altLang="zh-CN" sz="2400" dirty="0">
              <a:solidFill>
                <a:srgbClr val="000000"/>
              </a:solidFill>
              <a:latin typeface="Arial" panose="020B0604020202020204" pitchFamily="34" charset="0"/>
            </a:endParaRPr>
          </a:p>
          <a:p>
            <a:pPr eaLnBrk="1" hangingPunct="1">
              <a:lnSpc>
                <a:spcPct val="90000"/>
              </a:lnSpc>
              <a:spcBef>
                <a:spcPct val="40000"/>
              </a:spcBef>
              <a:buClr>
                <a:schemeClr val="tx1"/>
              </a:buClr>
              <a:buSzPct val="60000"/>
              <a:buFont typeface="Wingdings" panose="05000000000000000000" pitchFamily="2" charset="2"/>
              <a:buNone/>
            </a:pPr>
            <a:r>
              <a:rPr kumimoji="1" lang="en-US" altLang="zh-CN" sz="2400" b="0" dirty="0">
                <a:latin typeface="Arial" panose="020B0604020202020204" pitchFamily="34" charset="0"/>
                <a:ea typeface="Dotum" pitchFamily="34" charset="-127"/>
                <a:cs typeface="Arial" panose="020B0604020202020204" pitchFamily="34" charset="0"/>
              </a:rPr>
              <a:t>    </a:t>
            </a:r>
            <a:r>
              <a:rPr kumimoji="1" lang="en-US" altLang="zh-CN" sz="2400" dirty="0" err="1">
                <a:solidFill>
                  <a:schemeClr val="accent2"/>
                </a:solidFill>
                <a:latin typeface="Arial" panose="020B0604020202020204" pitchFamily="34" charset="0"/>
                <a:ea typeface="Dotum" pitchFamily="34" charset="-127"/>
                <a:cs typeface="Arial" panose="020B0604020202020204" pitchFamily="34" charset="0"/>
              </a:rPr>
              <a:t>sqrt</a:t>
            </a:r>
            <a:r>
              <a:rPr kumimoji="1" lang="en-US" altLang="zh-CN" sz="2400" dirty="0">
                <a:solidFill>
                  <a:schemeClr val="accent2"/>
                </a:solidFill>
                <a:latin typeface="Arial" panose="020B0604020202020204" pitchFamily="34" charset="0"/>
                <a:ea typeface="Dotum" pitchFamily="34" charset="-127"/>
                <a:cs typeface="Arial" panose="020B0604020202020204" pitchFamily="34" charset="0"/>
              </a:rPr>
              <a:t> (-4.0) = </a:t>
            </a:r>
            <a:r>
              <a:rPr kumimoji="1" lang="en-US" altLang="zh-CN" sz="2400" dirty="0" err="1">
                <a:solidFill>
                  <a:schemeClr val="accent2"/>
                </a:solidFill>
                <a:latin typeface="Arial" panose="020B0604020202020204" pitchFamily="34" charset="0"/>
                <a:ea typeface="Dotum" pitchFamily="34" charset="-127"/>
                <a:cs typeface="Arial" panose="020B0604020202020204" pitchFamily="34" charset="0"/>
              </a:rPr>
              <a:t>NaN</a:t>
            </a:r>
            <a:r>
              <a:rPr kumimoji="1" lang="en-US" altLang="zh-CN" sz="2400" dirty="0">
                <a:solidFill>
                  <a:schemeClr val="accent2"/>
                </a:solidFill>
                <a:latin typeface="Arial" panose="020B0604020202020204" pitchFamily="34" charset="0"/>
                <a:ea typeface="Dotum" pitchFamily="34" charset="-127"/>
                <a:cs typeface="Arial" panose="020B0604020202020204" pitchFamily="34" charset="0"/>
              </a:rPr>
              <a:t>               0/0 = </a:t>
            </a:r>
            <a:r>
              <a:rPr kumimoji="1" lang="en-US" altLang="zh-CN" sz="2400" dirty="0" err="1">
                <a:solidFill>
                  <a:schemeClr val="accent2"/>
                </a:solidFill>
                <a:latin typeface="Arial" panose="020B0604020202020204" pitchFamily="34" charset="0"/>
                <a:ea typeface="Dotum" pitchFamily="34" charset="-127"/>
                <a:cs typeface="Arial" panose="020B0604020202020204" pitchFamily="34" charset="0"/>
              </a:rPr>
              <a:t>NaN</a:t>
            </a:r>
            <a:endParaRPr kumimoji="1" lang="en-US" altLang="zh-CN" sz="2400" dirty="0">
              <a:solidFill>
                <a:schemeClr val="accent2"/>
              </a:solidFill>
              <a:latin typeface="Arial" panose="020B0604020202020204" pitchFamily="34" charset="0"/>
              <a:ea typeface="Dotum" pitchFamily="34" charset="-127"/>
              <a:cs typeface="Arial" panose="020B0604020202020204" pitchFamily="34" charset="0"/>
            </a:endParaRPr>
          </a:p>
          <a:p>
            <a:pPr eaLnBrk="1" hangingPunct="1">
              <a:lnSpc>
                <a:spcPct val="90000"/>
              </a:lnSpc>
              <a:spcBef>
                <a:spcPct val="20000"/>
              </a:spcBef>
              <a:buClr>
                <a:schemeClr val="folHlink"/>
              </a:buClr>
              <a:buSzPct val="60000"/>
              <a:buFont typeface="Wingdings" panose="05000000000000000000" pitchFamily="2" charset="2"/>
              <a:buNone/>
            </a:pPr>
            <a:r>
              <a:rPr kumimoji="1" lang="en-US" altLang="zh-CN" sz="2400" dirty="0">
                <a:solidFill>
                  <a:schemeClr val="accent2"/>
                </a:solidFill>
                <a:latin typeface="Arial" panose="020B0604020202020204" pitchFamily="34" charset="0"/>
                <a:ea typeface="Dotum" pitchFamily="34" charset="-127"/>
                <a:cs typeface="Arial" panose="020B0604020202020204" pitchFamily="34" charset="0"/>
              </a:rPr>
              <a:t>    op (</a:t>
            </a:r>
            <a:r>
              <a:rPr kumimoji="1" lang="en-US" altLang="zh-CN" sz="2400" dirty="0" err="1">
                <a:solidFill>
                  <a:schemeClr val="accent2"/>
                </a:solidFill>
                <a:latin typeface="Arial" panose="020B0604020202020204" pitchFamily="34" charset="0"/>
                <a:ea typeface="Dotum" pitchFamily="34" charset="-127"/>
                <a:cs typeface="Arial" panose="020B0604020202020204" pitchFamily="34" charset="0"/>
              </a:rPr>
              <a:t>NaN,x</a:t>
            </a:r>
            <a:r>
              <a:rPr kumimoji="1" lang="en-US" altLang="zh-CN" sz="2400" dirty="0">
                <a:solidFill>
                  <a:schemeClr val="accent2"/>
                </a:solidFill>
                <a:latin typeface="Arial" panose="020B0604020202020204" pitchFamily="34" charset="0"/>
                <a:ea typeface="Dotum" pitchFamily="34" charset="-127"/>
                <a:cs typeface="Arial" panose="020B0604020202020204" pitchFamily="34" charset="0"/>
              </a:rPr>
              <a:t>) = </a:t>
            </a:r>
            <a:r>
              <a:rPr kumimoji="1" lang="en-US" altLang="zh-CN" sz="2400" dirty="0" err="1">
                <a:solidFill>
                  <a:schemeClr val="accent2"/>
                </a:solidFill>
                <a:latin typeface="Arial" panose="020B0604020202020204" pitchFamily="34" charset="0"/>
                <a:ea typeface="Dotum" pitchFamily="34" charset="-127"/>
                <a:cs typeface="Arial" panose="020B0604020202020204" pitchFamily="34" charset="0"/>
              </a:rPr>
              <a:t>NaN</a:t>
            </a:r>
            <a:r>
              <a:rPr kumimoji="1" lang="en-US" altLang="zh-CN" sz="2400" dirty="0">
                <a:solidFill>
                  <a:schemeClr val="accent2"/>
                </a:solidFill>
                <a:latin typeface="Arial" panose="020B0604020202020204" pitchFamily="34" charset="0"/>
                <a:ea typeface="Dotum" pitchFamily="34" charset="-127"/>
                <a:cs typeface="Arial" panose="020B0604020202020204" pitchFamily="34" charset="0"/>
              </a:rPr>
              <a:t>             +∞+(-∞) = </a:t>
            </a:r>
            <a:r>
              <a:rPr kumimoji="1" lang="en-US" altLang="zh-CN" sz="2400" dirty="0" err="1">
                <a:solidFill>
                  <a:schemeClr val="accent2"/>
                </a:solidFill>
                <a:latin typeface="Arial" panose="020B0604020202020204" pitchFamily="34" charset="0"/>
                <a:ea typeface="Dotum" pitchFamily="34" charset="-127"/>
                <a:cs typeface="Arial" panose="020B0604020202020204" pitchFamily="34" charset="0"/>
              </a:rPr>
              <a:t>NaN</a:t>
            </a:r>
            <a:endParaRPr kumimoji="1" lang="en-US" altLang="zh-CN" sz="2400" dirty="0">
              <a:solidFill>
                <a:schemeClr val="accent2"/>
              </a:solidFill>
              <a:latin typeface="Arial" panose="020B0604020202020204" pitchFamily="34" charset="0"/>
              <a:ea typeface="Dotum" pitchFamily="34" charset="-127"/>
              <a:cs typeface="Arial" panose="020B0604020202020204" pitchFamily="34" charset="0"/>
            </a:endParaRPr>
          </a:p>
          <a:p>
            <a:pPr eaLnBrk="1" hangingPunct="1">
              <a:lnSpc>
                <a:spcPct val="90000"/>
              </a:lnSpc>
              <a:spcBef>
                <a:spcPct val="20000"/>
              </a:spcBef>
              <a:buClr>
                <a:schemeClr val="folHlink"/>
              </a:buClr>
              <a:buSzPct val="60000"/>
              <a:buFont typeface="Wingdings" panose="05000000000000000000" pitchFamily="2" charset="2"/>
              <a:buNone/>
            </a:pPr>
            <a:r>
              <a:rPr kumimoji="1" lang="en-US" altLang="zh-CN" sz="2400" dirty="0">
                <a:solidFill>
                  <a:schemeClr val="accent2"/>
                </a:solidFill>
                <a:latin typeface="Arial" panose="020B0604020202020204" pitchFamily="34" charset="0"/>
                <a:ea typeface="Dotum" pitchFamily="34" charset="-127"/>
                <a:cs typeface="Arial" panose="020B0604020202020204" pitchFamily="34" charset="0"/>
              </a:rPr>
              <a:t>    +∞- (+∞) = </a:t>
            </a:r>
            <a:r>
              <a:rPr kumimoji="1" lang="en-US" altLang="zh-CN" sz="2400" dirty="0" err="1">
                <a:solidFill>
                  <a:schemeClr val="accent2"/>
                </a:solidFill>
                <a:latin typeface="Arial" panose="020B0604020202020204" pitchFamily="34" charset="0"/>
                <a:ea typeface="Dotum" pitchFamily="34" charset="-127"/>
                <a:cs typeface="Arial" panose="020B0604020202020204" pitchFamily="34" charset="0"/>
              </a:rPr>
              <a:t>NaN</a:t>
            </a:r>
            <a:r>
              <a:rPr kumimoji="1" lang="en-US" altLang="zh-CN" sz="2400" dirty="0">
                <a:solidFill>
                  <a:schemeClr val="accent2"/>
                </a:solidFill>
                <a:latin typeface="Arial" panose="020B0604020202020204" pitchFamily="34" charset="0"/>
                <a:ea typeface="Dotum" pitchFamily="34" charset="-127"/>
                <a:cs typeface="Arial" panose="020B0604020202020204" pitchFamily="34" charset="0"/>
              </a:rPr>
              <a:t>               ∞/∞ = </a:t>
            </a:r>
            <a:r>
              <a:rPr kumimoji="1" lang="en-US" altLang="zh-CN" sz="2400" dirty="0" err="1">
                <a:solidFill>
                  <a:schemeClr val="accent2"/>
                </a:solidFill>
                <a:latin typeface="Arial" panose="020B0604020202020204" pitchFamily="34" charset="0"/>
                <a:ea typeface="Dotum" pitchFamily="34" charset="-127"/>
                <a:cs typeface="Arial" panose="020B0604020202020204" pitchFamily="34" charset="0"/>
              </a:rPr>
              <a:t>NaN</a:t>
            </a:r>
            <a:r>
              <a:rPr kumimoji="1" lang="en-US" altLang="zh-CN" sz="2400" dirty="0">
                <a:solidFill>
                  <a:schemeClr val="accent2"/>
                </a:solidFill>
                <a:latin typeface="Arial" panose="020B0604020202020204" pitchFamily="34" charset="0"/>
                <a:ea typeface="Dotum" pitchFamily="34" charset="-127"/>
                <a:cs typeface="Arial" panose="020B0604020202020204" pitchFamily="34" charset="0"/>
              </a:rPr>
              <a:t>  </a:t>
            </a:r>
            <a:endParaRPr kumimoji="1" lang="en-US" altLang="zh-CN" sz="2400" dirty="0">
              <a:solidFill>
                <a:schemeClr val="accent2"/>
              </a:solidFill>
              <a:latin typeface="Arial" panose="020B0604020202020204" pitchFamily="34" charset="0"/>
              <a:ea typeface="Dotum" pitchFamily="34" charset="-127"/>
              <a:cs typeface="Arial" panose="020B0604020202020204" pitchFamily="34" charset="0"/>
            </a:endParaRPr>
          </a:p>
          <a:p>
            <a:pPr eaLnBrk="1" hangingPunct="1">
              <a:lnSpc>
                <a:spcPct val="90000"/>
              </a:lnSpc>
              <a:spcBef>
                <a:spcPct val="20000"/>
              </a:spcBef>
              <a:buClr>
                <a:schemeClr val="folHlink"/>
              </a:buClr>
              <a:buSzPct val="60000"/>
              <a:buFont typeface="Wingdings" panose="05000000000000000000" pitchFamily="2" charset="2"/>
              <a:buNone/>
            </a:pPr>
            <a:r>
              <a:rPr kumimoji="1" lang="en-US" altLang="zh-CN" sz="2400" dirty="0">
                <a:solidFill>
                  <a:schemeClr val="accent2"/>
                </a:solidFill>
                <a:latin typeface="Arial" panose="020B0604020202020204" pitchFamily="34" charset="0"/>
                <a:ea typeface="Dotum" pitchFamily="34" charset="-127"/>
                <a:cs typeface="Arial" panose="020B0604020202020204" pitchFamily="34" charset="0"/>
              </a:rPr>
              <a:t>      etc.  </a:t>
            </a:r>
            <a:endParaRPr kumimoji="1" lang="en-US" altLang="zh-CN" sz="2400" dirty="0">
              <a:solidFill>
                <a:schemeClr val="accent2"/>
              </a:solidFill>
              <a:latin typeface="Arial" panose="020B0604020202020204" pitchFamily="34" charset="0"/>
              <a:ea typeface="Dotum" pitchFamily="34" charset="-127"/>
              <a:cs typeface="Arial" panose="020B0604020202020204" pitchFamily="34" charset="0"/>
            </a:endParaRPr>
          </a:p>
        </p:txBody>
      </p:sp>
      <p:sp>
        <p:nvSpPr>
          <p:cNvPr id="322565" name="Rectangle 5"/>
          <p:cNvSpPr>
            <a:spLocks noChangeArrowheads="1"/>
          </p:cNvSpPr>
          <p:nvPr/>
        </p:nvSpPr>
        <p:spPr bwMode="auto">
          <a:xfrm>
            <a:off x="525368" y="4182744"/>
            <a:ext cx="6786563" cy="1793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10000"/>
              </a:spcBef>
              <a:buClr>
                <a:schemeClr val="tx1"/>
              </a:buClr>
              <a:buSzPct val="60000"/>
              <a:buFont typeface="Wingdings" panose="05000000000000000000" pitchFamily="2" charset="2"/>
              <a:buNone/>
            </a:pPr>
            <a:r>
              <a:rPr kumimoji="1" lang="zh-CN" altLang="en-US" sz="2400" dirty="0">
                <a:solidFill>
                  <a:srgbClr val="000000"/>
                </a:solidFill>
                <a:latin typeface="Arial" panose="020B0604020202020204" pitchFamily="34" charset="0"/>
              </a:rPr>
              <a:t>怎样表示“非数”？</a:t>
            </a:r>
            <a:r>
              <a:rPr kumimoji="1" lang="en-US" altLang="zh-CN" sz="2400" b="0" dirty="0">
                <a:solidFill>
                  <a:srgbClr val="000000"/>
                </a:solidFill>
                <a:latin typeface="Arial" panose="020B0604020202020204" pitchFamily="34" charset="0"/>
              </a:rPr>
              <a:t> </a:t>
            </a:r>
            <a:endParaRPr kumimoji="1" lang="en-US" altLang="zh-CN" sz="2400" b="0" dirty="0">
              <a:solidFill>
                <a:srgbClr val="000000"/>
              </a:solidFill>
              <a:latin typeface="Arial" panose="020B0604020202020204" pitchFamily="34" charset="0"/>
            </a:endParaRPr>
          </a:p>
          <a:p>
            <a:pPr eaLnBrk="1" hangingPunct="1">
              <a:buClr>
                <a:schemeClr val="folHlink"/>
              </a:buClr>
              <a:buSzPct val="60000"/>
              <a:buFont typeface="Wingdings" panose="05000000000000000000" pitchFamily="2" charset="2"/>
              <a:buNone/>
            </a:pPr>
            <a:r>
              <a:rPr kumimoji="1" lang="en-US" altLang="zh-CN" sz="2400" b="0" dirty="0">
                <a:solidFill>
                  <a:srgbClr val="000000"/>
                </a:solidFill>
                <a:latin typeface="Arial" panose="020B0604020202020204" pitchFamily="34" charset="0"/>
              </a:rPr>
              <a:t>    </a:t>
            </a:r>
            <a:r>
              <a:rPr kumimoji="1" lang="zh-CN" altLang="en-US" sz="2400" dirty="0">
                <a:solidFill>
                  <a:schemeClr val="accent2"/>
                </a:solidFill>
                <a:latin typeface="Arial" panose="020B0604020202020204" pitchFamily="34" charset="0"/>
              </a:rPr>
              <a:t>指数</a:t>
            </a:r>
            <a:r>
              <a:rPr kumimoji="1" lang="zh-CN" altLang="en-US" sz="2400" dirty="0">
                <a:solidFill>
                  <a:srgbClr val="000000"/>
                </a:solidFill>
                <a:latin typeface="Arial" panose="020B0604020202020204" pitchFamily="34" charset="0"/>
              </a:rPr>
              <a:t>：</a:t>
            </a:r>
            <a:r>
              <a:rPr kumimoji="1" lang="zh-CN" altLang="en-US" sz="2400" dirty="0">
                <a:latin typeface="Arial" panose="020B0604020202020204" pitchFamily="34" charset="0"/>
              </a:rPr>
              <a:t>全</a:t>
            </a:r>
            <a:r>
              <a:rPr kumimoji="1" lang="en-US" altLang="zh-CN" sz="2400" dirty="0" smtClean="0">
                <a:latin typeface="Arial" panose="020B0604020202020204" pitchFamily="34" charset="0"/>
              </a:rPr>
              <a:t>1    (</a:t>
            </a:r>
            <a:r>
              <a:rPr kumimoji="1" lang="zh-CN" altLang="en-US" sz="2400" dirty="0" smtClean="0">
                <a:latin typeface="Arial" panose="020B0604020202020204" pitchFamily="34" charset="0"/>
              </a:rPr>
              <a:t>单精度：</a:t>
            </a:r>
            <a:r>
              <a:rPr kumimoji="1" lang="en-US" altLang="zh-CN" sz="2400" dirty="0" smtClean="0">
                <a:latin typeface="Arial" panose="020B0604020202020204" pitchFamily="34" charset="0"/>
              </a:rPr>
              <a:t>11111111B)</a:t>
            </a:r>
            <a:endParaRPr kumimoji="1" lang="en-US" altLang="zh-CN" sz="2400" dirty="0">
              <a:latin typeface="Arial" panose="020B0604020202020204" pitchFamily="34" charset="0"/>
            </a:endParaRPr>
          </a:p>
          <a:p>
            <a:pPr eaLnBrk="1" hangingPunct="1">
              <a:lnSpc>
                <a:spcPct val="110000"/>
              </a:lnSpc>
              <a:spcBef>
                <a:spcPct val="10000"/>
              </a:spcBef>
              <a:buClr>
                <a:schemeClr val="folHlink"/>
              </a:buClr>
              <a:buSzPct val="60000"/>
              <a:buFont typeface="Wingdings" panose="05000000000000000000" pitchFamily="2" charset="2"/>
              <a:buNone/>
            </a:pPr>
            <a:r>
              <a:rPr kumimoji="1" lang="en-US" altLang="zh-CN" sz="2400" dirty="0">
                <a:solidFill>
                  <a:srgbClr val="000000"/>
                </a:solidFill>
                <a:latin typeface="Arial" panose="020B0604020202020204" pitchFamily="34" charset="0"/>
              </a:rPr>
              <a:t>    </a:t>
            </a:r>
            <a:r>
              <a:rPr kumimoji="1" lang="zh-CN" altLang="en-US" sz="2400" dirty="0">
                <a:solidFill>
                  <a:srgbClr val="3333FF"/>
                </a:solidFill>
                <a:latin typeface="Arial" panose="020B0604020202020204" pitchFamily="34" charset="0"/>
              </a:rPr>
              <a:t>尾数</a:t>
            </a:r>
            <a:r>
              <a:rPr kumimoji="1" lang="zh-CN" altLang="en-US" sz="2400" dirty="0">
                <a:solidFill>
                  <a:srgbClr val="000000"/>
                </a:solidFill>
                <a:latin typeface="Arial" panose="020B0604020202020204" pitchFamily="34" charset="0"/>
              </a:rPr>
              <a:t>：非零值</a:t>
            </a:r>
            <a:endParaRPr kumimoji="1" lang="en-US" altLang="zh-CN" sz="2400" dirty="0">
              <a:solidFill>
                <a:srgbClr val="000000"/>
              </a:solidFill>
              <a:latin typeface="Arial" panose="020B0604020202020204" pitchFamily="34" charset="0"/>
            </a:endParaRPr>
          </a:p>
          <a:p>
            <a:pPr eaLnBrk="1" hangingPunct="1">
              <a:lnSpc>
                <a:spcPct val="110000"/>
              </a:lnSpc>
              <a:spcBef>
                <a:spcPct val="10000"/>
              </a:spcBef>
              <a:buClr>
                <a:schemeClr val="folHlink"/>
              </a:buClr>
              <a:buSzPct val="60000"/>
              <a:buFont typeface="Wingdings" panose="05000000000000000000" pitchFamily="2" charset="2"/>
              <a:buNone/>
            </a:pPr>
            <a:r>
              <a:rPr kumimoji="1" lang="en-US" altLang="zh-CN" sz="2400" dirty="0" err="1">
                <a:solidFill>
                  <a:srgbClr val="DE2916"/>
                </a:solidFill>
                <a:latin typeface="Arial" panose="020B0604020202020204" pitchFamily="34" charset="0"/>
              </a:rPr>
              <a:t>NaN</a:t>
            </a:r>
            <a:r>
              <a:rPr kumimoji="1" lang="en-US" altLang="zh-CN" sz="2400" dirty="0">
                <a:solidFill>
                  <a:srgbClr val="DE2916"/>
                </a:solidFill>
                <a:latin typeface="Arial" panose="020B0604020202020204" pitchFamily="34" charset="0"/>
              </a:rPr>
              <a:t> </a:t>
            </a:r>
            <a:r>
              <a:rPr kumimoji="1" lang="zh-CN" altLang="en-US" sz="2400" dirty="0">
                <a:solidFill>
                  <a:srgbClr val="DE2916"/>
                </a:solidFill>
                <a:latin typeface="Arial" panose="020B0604020202020204" pitchFamily="34" charset="0"/>
              </a:rPr>
              <a:t>常用于程序调试过程</a:t>
            </a:r>
            <a:endParaRPr kumimoji="1" lang="en-US" altLang="zh-CN" sz="2400" dirty="0">
              <a:solidFill>
                <a:srgbClr val="000000"/>
              </a:solidFill>
              <a:latin typeface="Arial" panose="020B0604020202020204" pitchFamily="34" charset="0"/>
            </a:endParaRPr>
          </a:p>
        </p:txBody>
      </p:sp>
      <p:graphicFrame>
        <p:nvGraphicFramePr>
          <p:cNvPr id="2" name="对象 1"/>
          <p:cNvGraphicFramePr>
            <a:graphicFrameLocks noChangeAspect="1"/>
          </p:cNvGraphicFramePr>
          <p:nvPr/>
        </p:nvGraphicFramePr>
        <p:xfrm>
          <a:off x="1429837" y="667095"/>
          <a:ext cx="2200869" cy="536186"/>
        </p:xfrm>
        <a:graphic>
          <a:graphicData uri="http://schemas.openxmlformats.org/presentationml/2006/ole">
            <mc:AlternateContent xmlns:mc="http://schemas.openxmlformats.org/markup-compatibility/2006">
              <mc:Choice xmlns:v="urn:schemas-microsoft-com:vml" Requires="v">
                <p:oleObj spid="_x0000_s34255" name="公式" r:id="rId1" imgW="23774400" imgH="5791200" progId="Equation.3">
                  <p:embed/>
                </p:oleObj>
              </mc:Choice>
              <mc:Fallback>
                <p:oleObj name="公式" r:id="rId1" imgW="23774400" imgH="5791200" progId="Equation.3">
                  <p:embed/>
                  <p:pic>
                    <p:nvPicPr>
                      <p:cNvPr id="0" name="图片 34254"/>
                      <p:cNvPicPr/>
                      <p:nvPr/>
                    </p:nvPicPr>
                    <p:blipFill>
                      <a:blip r:embed="rId2"/>
                      <a:stretch>
                        <a:fillRect/>
                      </a:stretch>
                    </p:blipFill>
                    <p:spPr>
                      <a:xfrm>
                        <a:off x="1429837" y="667095"/>
                        <a:ext cx="2200869" cy="536186"/>
                      </a:xfrm>
                      <a:prstGeom prst="rect">
                        <a:avLst/>
                      </a:prstGeom>
                    </p:spPr>
                  </p:pic>
                </p:oleObj>
              </mc:Fallback>
            </mc:AlternateContent>
          </a:graphicData>
        </a:graphic>
      </p:graphicFrame>
      <p:sp>
        <p:nvSpPr>
          <p:cNvPr id="3" name="灯片编号占位符 2"/>
          <p:cNvSpPr>
            <a:spLocks noGrp="1"/>
          </p:cNvSpPr>
          <p:nvPr>
            <p:ph type="sldNum" sz="quarter" idx="4"/>
          </p:nvPr>
        </p:nvSpPr>
        <p:spPr/>
        <p:txBody>
          <a:bodyPr/>
          <a:lstStyle/>
          <a:p>
            <a:fld id="{EDCD20F5-771F-4428-9712-BA27E008D629}" type="slidenum">
              <a:rPr lang="zh-CN" altLang="en-US" smtClean="0"/>
            </a:fld>
            <a:endParaRPr lang="zh-CN" altLang="en-US" dirty="0"/>
          </a:p>
        </p:txBody>
      </p:sp>
      <p:sp>
        <p:nvSpPr>
          <p:cNvPr id="4" name="文本框 3"/>
          <p:cNvSpPr txBox="1"/>
          <p:nvPr/>
        </p:nvSpPr>
        <p:spPr>
          <a:xfrm>
            <a:off x="4438650" y="6449060"/>
            <a:ext cx="3048000" cy="337185"/>
          </a:xfrm>
          <a:prstGeom prst="rect">
            <a:avLst/>
          </a:prstGeom>
          <a:noFill/>
        </p:spPr>
        <p:txBody>
          <a:bodyPr wrap="square" rtlCol="0">
            <a:spAutoFit/>
          </a:bodyPr>
          <a:p>
            <a:r>
              <a:rPr lang="zh-CN" altLang="en-US">
                <a:solidFill>
                  <a:srgbClr val="FF0000"/>
                </a:solidFill>
              </a:rPr>
              <a:t>非数不取</a:t>
            </a:r>
            <a:r>
              <a:rPr lang="en-US" altLang="zh-CN">
                <a:solidFill>
                  <a:srgbClr val="FF0000"/>
                </a:solidFill>
              </a:rPr>
              <a:t>0</a:t>
            </a:r>
            <a:r>
              <a:rPr lang="zh-CN" altLang="en-US">
                <a:solidFill>
                  <a:srgbClr val="FF0000"/>
                </a:solidFill>
              </a:rPr>
              <a:t>即可</a:t>
            </a: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2256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256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25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22565">
                                            <p:txEl>
                                              <p:pRg st="0" end="0"/>
                                            </p:txEl>
                                          </p:spTgt>
                                        </p:tgtEl>
                                        <p:attrNameLst>
                                          <p:attrName>style.visibility</p:attrName>
                                        </p:attrNameLst>
                                      </p:cBhvr>
                                      <p:to>
                                        <p:strVal val="visible"/>
                                      </p:to>
                                    </p:set>
                                    <p:animEffect transition="in" filter="wipe(down)">
                                      <p:cBhvr>
                                        <p:cTn id="23" dur="500"/>
                                        <p:tgtEl>
                                          <p:spTgt spid="32256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22565">
                                            <p:txEl>
                                              <p:pRg st="1" end="1"/>
                                            </p:txEl>
                                          </p:spTgt>
                                        </p:tgtEl>
                                        <p:attrNameLst>
                                          <p:attrName>style.visibility</p:attrName>
                                        </p:attrNameLst>
                                      </p:cBhvr>
                                      <p:to>
                                        <p:strVal val="visible"/>
                                      </p:to>
                                    </p:set>
                                    <p:animEffect transition="in" filter="wipe(down)">
                                      <p:cBhvr>
                                        <p:cTn id="28" dur="500"/>
                                        <p:tgtEl>
                                          <p:spTgt spid="322565">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22565">
                                            <p:txEl>
                                              <p:pRg st="2" end="2"/>
                                            </p:txEl>
                                          </p:spTgt>
                                        </p:tgtEl>
                                        <p:attrNameLst>
                                          <p:attrName>style.visibility</p:attrName>
                                        </p:attrNameLst>
                                      </p:cBhvr>
                                      <p:to>
                                        <p:strVal val="visible"/>
                                      </p:to>
                                    </p:set>
                                    <p:animEffect transition="in" filter="wipe(down)">
                                      <p:cBhvr>
                                        <p:cTn id="33" dur="500"/>
                                        <p:tgtEl>
                                          <p:spTgt spid="322565">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322565">
                                            <p:txEl>
                                              <p:pRg st="3" end="3"/>
                                            </p:txEl>
                                          </p:spTgt>
                                        </p:tgtEl>
                                        <p:attrNameLst>
                                          <p:attrName>style.visibility</p:attrName>
                                        </p:attrNameLst>
                                      </p:cBhvr>
                                      <p:to>
                                        <p:strVal val="visible"/>
                                      </p:to>
                                    </p:set>
                                    <p:animEffect transition="in" filter="wipe(down)">
                                      <p:cBhvr>
                                        <p:cTn id="38" dur="500"/>
                                        <p:tgtEl>
                                          <p:spTgt spid="32256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autoUpdateAnimBg="0" uiExpand="1" build="p"/>
      <p:bldP spid="32256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527050" y="890588"/>
            <a:ext cx="7962526"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kumimoji="1" lang="zh-CN" altLang="en-US" sz="2800" dirty="0">
                <a:solidFill>
                  <a:srgbClr val="990000"/>
                </a:solidFill>
                <a:latin typeface="Arial" panose="020B0604020202020204" pitchFamily="34" charset="0"/>
                <a:ea typeface="黑体" panose="02010609060101010101" pitchFamily="49" charset="-122"/>
              </a:rPr>
              <a:t>前面我们定义了哪些数据格式</a:t>
            </a:r>
            <a:r>
              <a:rPr kumimoji="1" lang="en-US" altLang="zh-CN" sz="2800" dirty="0">
                <a:solidFill>
                  <a:srgbClr val="990000"/>
                </a:solidFill>
                <a:latin typeface="Arial" panose="020B0604020202020204" pitchFamily="34" charset="0"/>
                <a:ea typeface="黑体" panose="02010609060101010101" pitchFamily="49" charset="-122"/>
              </a:rPr>
              <a:t>? (</a:t>
            </a:r>
            <a:r>
              <a:rPr kumimoji="1" lang="zh-CN" altLang="en-US" sz="2800" dirty="0">
                <a:solidFill>
                  <a:srgbClr val="990000"/>
                </a:solidFill>
                <a:latin typeface="Arial" panose="020B0604020202020204" pitchFamily="34" charset="0"/>
                <a:ea typeface="黑体" panose="02010609060101010101" pitchFamily="49" charset="-122"/>
              </a:rPr>
              <a:t>以单精度为例</a:t>
            </a:r>
            <a:r>
              <a:rPr kumimoji="1" lang="en-US" altLang="zh-CN" sz="2800" dirty="0">
                <a:solidFill>
                  <a:srgbClr val="990000"/>
                </a:solidFill>
                <a:latin typeface="Arial" panose="020B0604020202020204" pitchFamily="34" charset="0"/>
                <a:ea typeface="黑体" panose="02010609060101010101" pitchFamily="49" charset="-122"/>
              </a:rPr>
              <a:t>)</a:t>
            </a:r>
            <a:endParaRPr kumimoji="1" lang="en-US" altLang="zh-CN" sz="2800" dirty="0">
              <a:solidFill>
                <a:srgbClr val="990000"/>
              </a:solidFill>
              <a:latin typeface="Arial" panose="020B0604020202020204" pitchFamily="34" charset="0"/>
              <a:ea typeface="黑体" panose="02010609060101010101" pitchFamily="49" charset="-122"/>
            </a:endParaRPr>
          </a:p>
        </p:txBody>
      </p:sp>
      <p:sp>
        <p:nvSpPr>
          <p:cNvPr id="35843" name="Rectangle 4"/>
          <p:cNvSpPr>
            <a:spLocks noGrp="1" noChangeArrowheads="1"/>
          </p:cNvSpPr>
          <p:nvPr>
            <p:ph type="title"/>
          </p:nvPr>
        </p:nvSpPr>
        <p:spPr>
          <a:xfrm>
            <a:off x="566738" y="185416"/>
            <a:ext cx="8078787" cy="479747"/>
          </a:xfrm>
          <a:noFill/>
        </p:spPr>
        <p:txBody>
          <a:bodyPr anchor="b"/>
          <a:lstStyle/>
          <a:p>
            <a:r>
              <a:rPr lang="zh-CN" altLang="en-US" dirty="0">
                <a:ea typeface="宋体" panose="02010600030101010101" pitchFamily="2" charset="-122"/>
              </a:rPr>
              <a:t>非规格化数</a:t>
            </a:r>
            <a:r>
              <a:rPr lang="en-US" altLang="zh-CN" dirty="0">
                <a:ea typeface="宋体" panose="02010600030101010101" pitchFamily="2" charset="-122"/>
              </a:rPr>
              <a:t> (</a:t>
            </a:r>
            <a:r>
              <a:rPr lang="en-US" altLang="zh-CN" dirty="0" err="1"/>
              <a:t>Denormalized</a:t>
            </a:r>
            <a:r>
              <a:rPr lang="en-US" altLang="zh-CN" dirty="0"/>
              <a:t> Numbers</a:t>
            </a:r>
            <a:r>
              <a:rPr lang="en-US" altLang="zh-CN" dirty="0">
                <a:ea typeface="宋体" panose="02010600030101010101" pitchFamily="2" charset="-122"/>
              </a:rPr>
              <a:t>)</a:t>
            </a:r>
            <a:endParaRPr lang="zh-CN" altLang="en-US" dirty="0">
              <a:ea typeface="宋体" panose="02010600030101010101" pitchFamily="2" charset="-122"/>
            </a:endParaRPr>
          </a:p>
        </p:txBody>
      </p:sp>
      <p:sp>
        <p:nvSpPr>
          <p:cNvPr id="324614" name="AutoShape 6"/>
          <p:cNvSpPr>
            <a:spLocks noChangeArrowheads="1"/>
          </p:cNvSpPr>
          <p:nvPr/>
        </p:nvSpPr>
        <p:spPr bwMode="auto">
          <a:xfrm>
            <a:off x="6317222" y="1500189"/>
            <a:ext cx="2826777" cy="1270686"/>
          </a:xfrm>
          <a:prstGeom prst="wedgeEllipseCallout">
            <a:avLst>
              <a:gd name="adj1" fmla="val -55711"/>
              <a:gd name="adj2" fmla="val 68883"/>
            </a:avLst>
          </a:prstGeom>
          <a:noFill/>
          <a:ln w="28575">
            <a:solidFill>
              <a:srgbClr val="FF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sz="2200" dirty="0">
                <a:solidFill>
                  <a:srgbClr val="CC0000"/>
                </a:solidFill>
                <a:ea typeface="Dotum" pitchFamily="34" charset="-127"/>
              </a:rPr>
              <a:t> </a:t>
            </a:r>
            <a:r>
              <a:rPr lang="zh-CN" altLang="en-US" sz="2000" b="0" dirty="0">
                <a:solidFill>
                  <a:srgbClr val="CC0000"/>
                </a:solidFill>
                <a:latin typeface="+mn-ea"/>
                <a:ea typeface="+mn-ea"/>
                <a:cs typeface="Arial" panose="020B0604020202020204" pitchFamily="34" charset="0"/>
              </a:rPr>
              <a:t>用来表示非规格化的数</a:t>
            </a:r>
            <a:endParaRPr lang="en-US" altLang="zh-CN" sz="2000" b="0" dirty="0">
              <a:solidFill>
                <a:srgbClr val="CC0000"/>
              </a:solidFill>
              <a:latin typeface="+mn-ea"/>
              <a:ea typeface="+mn-ea"/>
              <a:cs typeface="Arial" panose="020B0604020202020204" pitchFamily="34" charset="0"/>
            </a:endParaRPr>
          </a:p>
          <a:p>
            <a:pPr algn="ctr"/>
            <a:r>
              <a:rPr lang="en-US" altLang="zh-CN" sz="2000" dirty="0">
                <a:solidFill>
                  <a:srgbClr val="CC0000"/>
                </a:solidFill>
                <a:latin typeface="Arial" panose="020B0604020202020204" pitchFamily="34" charset="0"/>
                <a:ea typeface="Dotum" pitchFamily="34" charset="-127"/>
                <a:cs typeface="Arial" panose="020B0604020202020204" pitchFamily="34" charset="0"/>
              </a:rPr>
              <a:t>0.f x 2</a:t>
            </a:r>
            <a:r>
              <a:rPr lang="en-US" altLang="zh-CN" sz="2000" baseline="30000" dirty="0">
                <a:solidFill>
                  <a:srgbClr val="CC0000"/>
                </a:solidFill>
                <a:latin typeface="Arial" panose="020B0604020202020204" pitchFamily="34" charset="0"/>
                <a:ea typeface="Dotum" pitchFamily="34" charset="-127"/>
                <a:cs typeface="Arial" panose="020B0604020202020204" pitchFamily="34" charset="0"/>
              </a:rPr>
              <a:t>-126</a:t>
            </a:r>
            <a:endParaRPr lang="en-US" altLang="zh-CN" sz="2000" dirty="0">
              <a:solidFill>
                <a:srgbClr val="CC0000"/>
              </a:solidFill>
              <a:latin typeface="Arial" panose="020B0604020202020204" pitchFamily="34" charset="0"/>
              <a:ea typeface="Dotum" pitchFamily="34" charset="-127"/>
              <a:cs typeface="Arial" panose="020B0604020202020204" pitchFamily="34" charset="0"/>
            </a:endParaRPr>
          </a:p>
        </p:txBody>
      </p:sp>
      <p:sp>
        <p:nvSpPr>
          <p:cNvPr id="324615" name="Text Box 7"/>
          <p:cNvSpPr txBox="1">
            <a:spLocks noChangeArrowheads="1"/>
          </p:cNvSpPr>
          <p:nvPr/>
        </p:nvSpPr>
        <p:spPr bwMode="auto">
          <a:xfrm>
            <a:off x="149131" y="1796604"/>
            <a:ext cx="8385268" cy="375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800" dirty="0">
                <a:solidFill>
                  <a:schemeClr val="tx2"/>
                </a:solidFill>
                <a:latin typeface="Arial" panose="020B0604020202020204" pitchFamily="34" charset="0"/>
              </a:rPr>
              <a:t>阶码</a:t>
            </a:r>
            <a:r>
              <a:rPr kumimoji="1" lang="en-US" altLang="zh-CN" sz="2800" dirty="0">
                <a:solidFill>
                  <a:schemeClr val="tx2"/>
                </a:solidFill>
                <a:latin typeface="Arial" panose="020B0604020202020204" pitchFamily="34" charset="0"/>
              </a:rPr>
              <a:t>E         </a:t>
            </a:r>
            <a:r>
              <a:rPr kumimoji="1" lang="zh-CN" altLang="en-US" sz="2800" dirty="0">
                <a:solidFill>
                  <a:schemeClr val="tx2"/>
                </a:solidFill>
                <a:latin typeface="Arial" panose="020B0604020202020204" pitchFamily="34" charset="0"/>
              </a:rPr>
              <a:t>尾数             </a:t>
            </a:r>
            <a:r>
              <a:rPr kumimoji="1" lang="en-US" altLang="zh-CN" sz="2800" dirty="0">
                <a:solidFill>
                  <a:schemeClr val="tx2"/>
                </a:solidFill>
                <a:latin typeface="Arial" panose="020B0604020202020204" pitchFamily="34" charset="0"/>
              </a:rPr>
              <a:t>           </a:t>
            </a:r>
            <a:r>
              <a:rPr kumimoji="1" lang="zh-CN" altLang="en-US" sz="2800" dirty="0">
                <a:solidFill>
                  <a:schemeClr val="tx2"/>
                </a:solidFill>
                <a:latin typeface="Arial" panose="020B0604020202020204" pitchFamily="34" charset="0"/>
              </a:rPr>
              <a:t>含义</a:t>
            </a:r>
            <a:endParaRPr kumimoji="1" lang="en-US" altLang="zh-CN" sz="2800" dirty="0">
              <a:solidFill>
                <a:schemeClr val="tx2"/>
              </a:solidFill>
              <a:latin typeface="Arial" panose="020B0604020202020204" pitchFamily="34" charset="0"/>
            </a:endParaRPr>
          </a:p>
          <a:p>
            <a:pPr eaLnBrk="1" hangingPunct="1">
              <a:spcBef>
                <a:spcPct val="50000"/>
              </a:spcBef>
            </a:pPr>
            <a:r>
              <a:rPr kumimoji="1" lang="zh-CN" altLang="en-US" sz="2800" dirty="0">
                <a:solidFill>
                  <a:schemeClr val="accent2"/>
                </a:solidFill>
                <a:latin typeface="Arial" panose="020B0604020202020204" pitchFamily="34" charset="0"/>
              </a:rPr>
              <a:t>全</a:t>
            </a:r>
            <a:r>
              <a:rPr kumimoji="1" lang="en-US" altLang="zh-CN" sz="2800" dirty="0">
                <a:solidFill>
                  <a:schemeClr val="accent2"/>
                </a:solidFill>
                <a:latin typeface="Arial" panose="020B0604020202020204" pitchFamily="34" charset="0"/>
              </a:rPr>
              <a:t>0              0                            +/-0</a:t>
            </a:r>
            <a:endParaRPr kumimoji="1" lang="en-US" altLang="zh-CN" sz="2800" dirty="0">
              <a:solidFill>
                <a:schemeClr val="accent2"/>
              </a:solidFill>
              <a:latin typeface="Arial" panose="020B0604020202020204" pitchFamily="34" charset="0"/>
            </a:endParaRPr>
          </a:p>
          <a:p>
            <a:pPr eaLnBrk="1" hangingPunct="1">
              <a:spcBef>
                <a:spcPct val="50000"/>
              </a:spcBef>
            </a:pPr>
            <a:r>
              <a:rPr kumimoji="1" lang="en-US" altLang="zh-CN" sz="2800" dirty="0">
                <a:solidFill>
                  <a:srgbClr val="CC0000"/>
                </a:solidFill>
                <a:latin typeface="Arial" panose="020B0604020202020204" pitchFamily="34" charset="0"/>
              </a:rPr>
              <a:t>0                </a:t>
            </a:r>
            <a:r>
              <a:rPr kumimoji="1" lang="zh-CN" altLang="en-US" sz="2800" dirty="0">
                <a:solidFill>
                  <a:srgbClr val="CC0000"/>
                </a:solidFill>
                <a:latin typeface="Arial" panose="020B0604020202020204" pitchFamily="34" charset="0"/>
              </a:rPr>
              <a:t>非零值</a:t>
            </a:r>
            <a:r>
              <a:rPr kumimoji="1" lang="en-US" altLang="zh-CN" sz="2800" dirty="0">
                <a:solidFill>
                  <a:srgbClr val="CC0000"/>
                </a:solidFill>
                <a:latin typeface="Arial" panose="020B0604020202020204" pitchFamily="34" charset="0"/>
              </a:rPr>
              <a:t>f </a:t>
            </a:r>
            <a:endParaRPr kumimoji="1" lang="en-US" altLang="zh-CN" sz="2800" dirty="0">
              <a:latin typeface="Arial" panose="020B0604020202020204" pitchFamily="34" charset="0"/>
            </a:endParaRPr>
          </a:p>
          <a:p>
            <a:pPr eaLnBrk="1" hangingPunct="1">
              <a:spcBef>
                <a:spcPct val="50000"/>
              </a:spcBef>
            </a:pPr>
            <a:r>
              <a:rPr kumimoji="1" lang="zh-CN" altLang="en-US" sz="2800" dirty="0">
                <a:solidFill>
                  <a:schemeClr val="accent2"/>
                </a:solidFill>
                <a:latin typeface="Arial" panose="020B0604020202020204" pitchFamily="34" charset="0"/>
              </a:rPr>
              <a:t>非全</a:t>
            </a:r>
            <a:r>
              <a:rPr kumimoji="1" lang="en-US" altLang="zh-CN" sz="2800" dirty="0">
                <a:solidFill>
                  <a:schemeClr val="accent2"/>
                </a:solidFill>
                <a:latin typeface="Arial" panose="020B0604020202020204" pitchFamily="34" charset="0"/>
              </a:rPr>
              <a:t>0</a:t>
            </a:r>
            <a:r>
              <a:rPr kumimoji="1" lang="zh-CN" altLang="en-US" sz="2800" dirty="0">
                <a:solidFill>
                  <a:schemeClr val="accent2"/>
                </a:solidFill>
                <a:latin typeface="Arial" panose="020B0604020202020204" pitchFamily="34" charset="0"/>
              </a:rPr>
              <a:t>全</a:t>
            </a:r>
            <a:r>
              <a:rPr kumimoji="1" lang="en-US" altLang="zh-CN" sz="2800" dirty="0">
                <a:solidFill>
                  <a:schemeClr val="accent2"/>
                </a:solidFill>
                <a:latin typeface="Arial" panose="020B0604020202020204" pitchFamily="34" charset="0"/>
              </a:rPr>
              <a:t>1   </a:t>
            </a:r>
            <a:r>
              <a:rPr kumimoji="1" lang="zh-CN" altLang="en-US" sz="2800" dirty="0">
                <a:solidFill>
                  <a:schemeClr val="accent2"/>
                </a:solidFill>
                <a:latin typeface="Arial" panose="020B0604020202020204" pitchFamily="34" charset="0"/>
              </a:rPr>
              <a:t>任意</a:t>
            </a:r>
            <a:r>
              <a:rPr kumimoji="1" lang="en-US" altLang="zh-CN" sz="2800" dirty="0">
                <a:solidFill>
                  <a:schemeClr val="accent2"/>
                </a:solidFill>
                <a:latin typeface="Arial" panose="020B0604020202020204" pitchFamily="34" charset="0"/>
              </a:rPr>
              <a:t>(</a:t>
            </a:r>
            <a:r>
              <a:rPr kumimoji="1" lang="zh-CN" altLang="en-US" sz="2800" dirty="0">
                <a:solidFill>
                  <a:schemeClr val="accent2"/>
                </a:solidFill>
                <a:latin typeface="Arial" panose="020B0604020202020204" pitchFamily="34" charset="0"/>
              </a:rPr>
              <a:t>隐含整数</a:t>
            </a:r>
            <a:r>
              <a:rPr kumimoji="1" lang="en-US" altLang="zh-CN" sz="2800" dirty="0">
                <a:solidFill>
                  <a:schemeClr val="accent2"/>
                </a:solidFill>
                <a:latin typeface="Arial" panose="020B0604020202020204" pitchFamily="34" charset="0"/>
              </a:rPr>
              <a:t>1)     </a:t>
            </a:r>
            <a:r>
              <a:rPr kumimoji="1" lang="zh-CN" altLang="en-US" sz="2800" dirty="0">
                <a:solidFill>
                  <a:schemeClr val="accent2"/>
                </a:solidFill>
                <a:latin typeface="Arial" panose="020B0604020202020204" pitchFamily="34" charset="0"/>
              </a:rPr>
              <a:t>一般数据（规格化数）</a:t>
            </a:r>
            <a:endParaRPr kumimoji="1" lang="en-US" altLang="zh-CN" sz="2800" dirty="0">
              <a:solidFill>
                <a:schemeClr val="accent2"/>
              </a:solidFill>
              <a:latin typeface="Arial" panose="020B0604020202020204" pitchFamily="34" charset="0"/>
            </a:endParaRPr>
          </a:p>
          <a:p>
            <a:pPr eaLnBrk="1" hangingPunct="1">
              <a:spcBef>
                <a:spcPct val="50000"/>
              </a:spcBef>
            </a:pPr>
            <a:r>
              <a:rPr kumimoji="1" lang="zh-CN" altLang="en-US" sz="2800" dirty="0">
                <a:solidFill>
                  <a:srgbClr val="0000FF"/>
                </a:solidFill>
                <a:latin typeface="Arial" panose="020B0604020202020204" pitchFamily="34" charset="0"/>
              </a:rPr>
              <a:t>全</a:t>
            </a:r>
            <a:r>
              <a:rPr kumimoji="1" lang="en-US" altLang="zh-CN" sz="2800" dirty="0">
                <a:solidFill>
                  <a:srgbClr val="0000FF"/>
                </a:solidFill>
                <a:latin typeface="Arial" panose="020B0604020202020204" pitchFamily="34" charset="0"/>
              </a:rPr>
              <a:t>1</a:t>
            </a:r>
            <a:r>
              <a:rPr kumimoji="1" lang="en-US" altLang="zh-CN" sz="2800" dirty="0">
                <a:latin typeface="Arial" panose="020B0604020202020204" pitchFamily="34" charset="0"/>
              </a:rPr>
              <a:t>      </a:t>
            </a:r>
            <a:r>
              <a:rPr kumimoji="1" lang="en-US" altLang="zh-CN" sz="2800" dirty="0">
                <a:solidFill>
                  <a:schemeClr val="accent2"/>
                </a:solidFill>
                <a:latin typeface="Arial" panose="020B0604020202020204" pitchFamily="34" charset="0"/>
              </a:rPr>
              <a:t>        0                            +/- </a:t>
            </a:r>
            <a:r>
              <a:rPr lang="en-US" altLang="zh-CN" sz="2800" dirty="0">
                <a:latin typeface="宋体" panose="02010600030101010101" pitchFamily="2" charset="-122"/>
              </a:rPr>
              <a:t>∞ </a:t>
            </a:r>
            <a:endParaRPr lang="en-US" altLang="zh-CN" sz="2800" dirty="0">
              <a:latin typeface="宋体" panose="02010600030101010101" pitchFamily="2" charset="-122"/>
            </a:endParaRPr>
          </a:p>
          <a:p>
            <a:pPr eaLnBrk="1" hangingPunct="1">
              <a:spcBef>
                <a:spcPct val="50000"/>
              </a:spcBef>
            </a:pPr>
            <a:r>
              <a:rPr kumimoji="1" lang="zh-CN" altLang="en-US" sz="2800" dirty="0">
                <a:solidFill>
                  <a:srgbClr val="0000FF"/>
                </a:solidFill>
                <a:latin typeface="Arial" panose="020B0604020202020204" pitchFamily="34" charset="0"/>
              </a:rPr>
              <a:t>全</a:t>
            </a:r>
            <a:r>
              <a:rPr kumimoji="1" lang="en-US" altLang="zh-CN" sz="2800" dirty="0">
                <a:solidFill>
                  <a:srgbClr val="0000FF"/>
                </a:solidFill>
                <a:latin typeface="Arial" panose="020B0604020202020204" pitchFamily="34" charset="0"/>
              </a:rPr>
              <a:t>1            </a:t>
            </a:r>
            <a:r>
              <a:rPr kumimoji="1" lang="zh-CN" altLang="en-US" sz="2800" dirty="0">
                <a:solidFill>
                  <a:schemeClr val="accent2"/>
                </a:solidFill>
                <a:latin typeface="Arial" panose="020B0604020202020204" pitchFamily="34" charset="0"/>
              </a:rPr>
              <a:t>非零       </a:t>
            </a:r>
            <a:r>
              <a:rPr kumimoji="1" lang="en-US" altLang="zh-CN" sz="2800" dirty="0">
                <a:solidFill>
                  <a:schemeClr val="accent2"/>
                </a:solidFill>
                <a:latin typeface="Arial" panose="020B0604020202020204" pitchFamily="34" charset="0"/>
              </a:rPr>
              <a:t>                </a:t>
            </a:r>
            <a:r>
              <a:rPr kumimoji="1" lang="en-US" altLang="zh-CN" sz="2800" dirty="0" err="1">
                <a:solidFill>
                  <a:schemeClr val="accent2"/>
                </a:solidFill>
                <a:latin typeface="Arial" panose="020B0604020202020204" pitchFamily="34" charset="0"/>
              </a:rPr>
              <a:t>NaN</a:t>
            </a:r>
            <a:r>
              <a:rPr kumimoji="1" lang="zh-CN" altLang="en-US" sz="2800" dirty="0">
                <a:solidFill>
                  <a:schemeClr val="accent2"/>
                </a:solidFill>
                <a:latin typeface="Arial" panose="020B0604020202020204" pitchFamily="34" charset="0"/>
              </a:rPr>
              <a:t>（非数）</a:t>
            </a:r>
            <a:endParaRPr kumimoji="1" lang="en-US" altLang="zh-CN" sz="2800" dirty="0">
              <a:solidFill>
                <a:schemeClr val="accent2"/>
              </a:solidFill>
              <a:latin typeface="Arial" panose="020B0604020202020204" pitchFamily="34" charset="0"/>
            </a:endParaRPr>
          </a:p>
        </p:txBody>
      </p:sp>
      <p:sp>
        <p:nvSpPr>
          <p:cNvPr id="2" name="椭圆 1"/>
          <p:cNvSpPr/>
          <p:nvPr/>
        </p:nvSpPr>
        <p:spPr bwMode="auto">
          <a:xfrm>
            <a:off x="-45757" y="2983759"/>
            <a:ext cx="4554070" cy="690282"/>
          </a:xfrm>
          <a:prstGeom prst="ellipse">
            <a:avLst/>
          </a:prstGeom>
          <a:noFill/>
          <a:ln w="12700" cap="flat" cmpd="sng" algn="ctr">
            <a:solidFill>
              <a:srgbClr val="000000"/>
            </a:solidFill>
            <a:prstDash val="lg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600" b="1" i="0" u="none" strike="noStrike" cap="none" normalizeH="0" baseline="0">
              <a:ln>
                <a:noFill/>
              </a:ln>
              <a:solidFill>
                <a:schemeClr val="tx1"/>
              </a:solidFill>
              <a:effectLst/>
              <a:latin typeface="Times New Roman" panose="02020603050405020304" pitchFamily="18" charset="0"/>
            </a:endParaRPr>
          </a:p>
        </p:txBody>
      </p:sp>
      <p:sp>
        <p:nvSpPr>
          <p:cNvPr id="3" name="文本框 2"/>
          <p:cNvSpPr txBox="1"/>
          <p:nvPr/>
        </p:nvSpPr>
        <p:spPr>
          <a:xfrm>
            <a:off x="4961917" y="2871556"/>
            <a:ext cx="2030553" cy="523220"/>
          </a:xfrm>
          <a:prstGeom prst="rect">
            <a:avLst/>
          </a:prstGeom>
          <a:noFill/>
        </p:spPr>
        <p:txBody>
          <a:bodyPr wrap="square" rtlCol="0">
            <a:spAutoFit/>
          </a:bodyPr>
          <a:lstStyle/>
          <a:p>
            <a:r>
              <a:rPr kumimoji="1" lang="zh-CN" altLang="en-US" sz="2800" dirty="0">
                <a:solidFill>
                  <a:srgbClr val="CC0000"/>
                </a:solidFill>
                <a:latin typeface="黑体" panose="02010609060101010101" pitchFamily="49" charset="-122"/>
                <a:ea typeface="黑体" panose="02010609060101010101" pitchFamily="49" charset="-122"/>
              </a:rPr>
              <a:t>非规格化数</a:t>
            </a:r>
            <a:endParaRPr lang="zh-CN" altLang="en-US" sz="2800"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4"/>
          </p:nvPr>
        </p:nvSpPr>
        <p:spPr/>
        <p:txBody>
          <a:bodyPr/>
          <a:lstStyle/>
          <a:p>
            <a:fld id="{EDCD20F5-771F-4428-9712-BA27E008D629}" type="slidenum">
              <a:rPr lang="zh-CN" altLang="en-US" smtClean="0"/>
            </a:fld>
            <a:endParaRPr lang="zh-CN" altLang="en-US" dirty="0"/>
          </a:p>
        </p:txBody>
      </p:sp>
      <p:sp>
        <p:nvSpPr>
          <p:cNvPr id="10" name="矩形 9"/>
          <p:cNvSpPr/>
          <p:nvPr/>
        </p:nvSpPr>
        <p:spPr>
          <a:xfrm>
            <a:off x="238295" y="5672323"/>
            <a:ext cx="8735671" cy="954107"/>
          </a:xfrm>
          <a:prstGeom prst="rect">
            <a:avLst/>
          </a:prstGeom>
        </p:spPr>
        <p:txBody>
          <a:bodyPr wrap="square">
            <a:spAutoFit/>
          </a:bodyPr>
          <a:lstStyle/>
          <a:p>
            <a:pPr eaLnBrk="1" hangingPunct="1">
              <a:spcBef>
                <a:spcPct val="50000"/>
              </a:spcBef>
            </a:pPr>
            <a:r>
              <a:rPr kumimoji="1" lang="zh-CN" altLang="en-US" sz="2800" dirty="0">
                <a:solidFill>
                  <a:srgbClr val="CC0000"/>
                </a:solidFill>
                <a:latin typeface="Arial" panose="020B0604020202020204" pitchFamily="34" charset="0"/>
              </a:rPr>
              <a:t>什么是非规格化数呢？下面从</a:t>
            </a:r>
            <a:r>
              <a:rPr kumimoji="1" lang="en-US" altLang="zh-CN" sz="2800" dirty="0">
                <a:solidFill>
                  <a:srgbClr val="CC0000"/>
                </a:solidFill>
                <a:latin typeface="Arial" panose="020B0604020202020204" pitchFamily="34" charset="0"/>
              </a:rPr>
              <a:t>IEEE754</a:t>
            </a:r>
            <a:r>
              <a:rPr kumimoji="1" lang="zh-CN" altLang="en-US" sz="2800" dirty="0">
                <a:solidFill>
                  <a:srgbClr val="CC0000"/>
                </a:solidFill>
                <a:latin typeface="Arial" panose="020B0604020202020204" pitchFamily="34" charset="0"/>
              </a:rPr>
              <a:t>浮点数在坐标轴上的表示来说明。</a:t>
            </a:r>
            <a:endParaRPr kumimoji="1" lang="en-US" altLang="zh-CN" sz="2800" dirty="0">
              <a:solidFill>
                <a:srgbClr val="CC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barn(inVertical)">
                                      <p:cBhvr>
                                        <p:cTn id="7" dur="500"/>
                                        <p:tgtEl>
                                          <p:spTgt spid="3584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24615">
                                            <p:txEl>
                                              <p:pRg st="0" end="0"/>
                                            </p:txEl>
                                          </p:spTgt>
                                        </p:tgtEl>
                                        <p:attrNameLst>
                                          <p:attrName>style.visibility</p:attrName>
                                        </p:attrNameLst>
                                      </p:cBhvr>
                                      <p:to>
                                        <p:strVal val="visible"/>
                                      </p:to>
                                    </p:set>
                                    <p:animEffect transition="in" filter="barn(inVertical)">
                                      <p:cBhvr>
                                        <p:cTn id="12" dur="500"/>
                                        <p:tgtEl>
                                          <p:spTgt spid="3246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4615">
                                            <p:txEl>
                                              <p:pRg st="1" end="1"/>
                                            </p:txEl>
                                          </p:spTgt>
                                        </p:tgtEl>
                                        <p:attrNameLst>
                                          <p:attrName>style.visibility</p:attrName>
                                        </p:attrNameLst>
                                      </p:cBhvr>
                                      <p:to>
                                        <p:strVal val="visible"/>
                                      </p:to>
                                    </p:set>
                                    <p:animEffect transition="in" filter="blinds(horizontal)">
                                      <p:cBhvr>
                                        <p:cTn id="17" dur="500"/>
                                        <p:tgtEl>
                                          <p:spTgt spid="3246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24615">
                                            <p:txEl>
                                              <p:pRg st="3" end="3"/>
                                            </p:txEl>
                                          </p:spTgt>
                                        </p:tgtEl>
                                        <p:attrNameLst>
                                          <p:attrName>style.visibility</p:attrName>
                                        </p:attrNameLst>
                                      </p:cBhvr>
                                      <p:to>
                                        <p:strVal val="visible"/>
                                      </p:to>
                                    </p:set>
                                    <p:animEffect transition="in" filter="blinds(horizontal)">
                                      <p:cBhvr>
                                        <p:cTn id="22" dur="500"/>
                                        <p:tgtEl>
                                          <p:spTgt spid="3246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24615">
                                            <p:txEl>
                                              <p:pRg st="4" end="4"/>
                                            </p:txEl>
                                          </p:spTgt>
                                        </p:tgtEl>
                                        <p:attrNameLst>
                                          <p:attrName>style.visibility</p:attrName>
                                        </p:attrNameLst>
                                      </p:cBhvr>
                                      <p:to>
                                        <p:strVal val="visible"/>
                                      </p:to>
                                    </p:set>
                                    <p:animEffect transition="in" filter="blinds(horizontal)">
                                      <p:cBhvr>
                                        <p:cTn id="27" dur="500"/>
                                        <p:tgtEl>
                                          <p:spTgt spid="3246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24615">
                                            <p:txEl>
                                              <p:pRg st="5" end="5"/>
                                            </p:txEl>
                                          </p:spTgt>
                                        </p:tgtEl>
                                        <p:attrNameLst>
                                          <p:attrName>style.visibility</p:attrName>
                                        </p:attrNameLst>
                                      </p:cBhvr>
                                      <p:to>
                                        <p:strVal val="visible"/>
                                      </p:to>
                                    </p:set>
                                    <p:animEffect transition="in" filter="blinds(horizontal)">
                                      <p:cBhvr>
                                        <p:cTn id="32" dur="500"/>
                                        <p:tgtEl>
                                          <p:spTgt spid="3246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24615">
                                            <p:txEl>
                                              <p:pRg st="2" end="2"/>
                                            </p:txEl>
                                          </p:spTgt>
                                        </p:tgtEl>
                                        <p:attrNameLst>
                                          <p:attrName>style.visibility</p:attrName>
                                        </p:attrNameLst>
                                      </p:cBhvr>
                                      <p:to>
                                        <p:strVal val="visible"/>
                                      </p:to>
                                    </p:set>
                                    <p:animEffect transition="in" filter="blinds(horizontal)">
                                      <p:cBhvr>
                                        <p:cTn id="37" dur="500"/>
                                        <p:tgtEl>
                                          <p:spTgt spid="324615">
                                            <p:txEl>
                                              <p:pRg st="2" end="2"/>
                                            </p:txEl>
                                          </p:spTgt>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fade">
                                      <p:cBhvr>
                                        <p:cTn id="41" dur="500"/>
                                        <p:tgtEl>
                                          <p:spTgt spid="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down)">
                                      <p:cBhvr>
                                        <p:cTn id="46" dur="500"/>
                                        <p:tgtEl>
                                          <p:spTgt spid="3"/>
                                        </p:tgtEl>
                                      </p:cBhvr>
                                    </p:animEffect>
                                  </p:childTnLst>
                                </p:cTn>
                              </p:par>
                            </p:childTnLst>
                          </p:cTn>
                        </p:par>
                        <p:par>
                          <p:cTn id="47" fill="hold">
                            <p:stCondLst>
                              <p:cond delay="500"/>
                            </p:stCondLst>
                            <p:childTnLst>
                              <p:par>
                                <p:cTn id="48" presetID="3" presetClass="entr" presetSubtype="10" fill="hold" grpId="0" nodeType="afterEffect">
                                  <p:stCondLst>
                                    <p:cond delay="0"/>
                                  </p:stCondLst>
                                  <p:childTnLst>
                                    <p:set>
                                      <p:cBhvr>
                                        <p:cTn id="49" dur="1" fill="hold">
                                          <p:stCondLst>
                                            <p:cond delay="0"/>
                                          </p:stCondLst>
                                        </p:cTn>
                                        <p:tgtEl>
                                          <p:spTgt spid="324614"/>
                                        </p:tgtEl>
                                        <p:attrNameLst>
                                          <p:attrName>style.visibility</p:attrName>
                                        </p:attrNameLst>
                                      </p:cBhvr>
                                      <p:to>
                                        <p:strVal val="visible"/>
                                      </p:to>
                                    </p:set>
                                    <p:animEffect transition="in" filter="blinds(horizontal)">
                                      <p:cBhvr>
                                        <p:cTn id="50" dur="500"/>
                                        <p:tgtEl>
                                          <p:spTgt spid="32461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down)">
                                      <p:cBhvr>
                                        <p:cTn id="5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24614" grpId="0" animBg="1"/>
      <p:bldP spid="2" grpId="0" animBg="1"/>
      <p:bldP spid="3"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a:off x="623084" y="3466291"/>
            <a:ext cx="8029575" cy="1066800"/>
          </a:xfrm>
          <a:prstGeom prst="rect">
            <a:avLst/>
          </a:prstGeom>
        </p:spPr>
      </p:pic>
      <p:sp>
        <p:nvSpPr>
          <p:cNvPr id="4" name="灯片编号占位符 3"/>
          <p:cNvSpPr>
            <a:spLocks noGrp="1"/>
          </p:cNvSpPr>
          <p:nvPr>
            <p:ph type="sldNum" sz="quarter" idx="4"/>
          </p:nvPr>
        </p:nvSpPr>
        <p:spPr/>
        <p:txBody>
          <a:bodyPr/>
          <a:lstStyle/>
          <a:p>
            <a:fld id="{EDCD20F5-771F-4428-9712-BA27E008D629}" type="slidenum">
              <a:rPr lang="zh-CN" altLang="en-US" smtClean="0"/>
            </a:fld>
            <a:endParaRPr lang="zh-CN" altLang="en-US" dirty="0"/>
          </a:p>
        </p:txBody>
      </p:sp>
      <p:pic>
        <p:nvPicPr>
          <p:cNvPr id="6" name="图片 5"/>
          <p:cNvPicPr>
            <a:picLocks noChangeAspect="1"/>
          </p:cNvPicPr>
          <p:nvPr/>
        </p:nvPicPr>
        <p:blipFill>
          <a:blip r:embed="rId2"/>
          <a:stretch>
            <a:fillRect/>
          </a:stretch>
        </p:blipFill>
        <p:spPr>
          <a:xfrm>
            <a:off x="548301" y="1131172"/>
            <a:ext cx="8086725" cy="1095375"/>
          </a:xfrm>
          <a:prstGeom prst="rect">
            <a:avLst/>
          </a:prstGeom>
        </p:spPr>
      </p:pic>
      <p:pic>
        <p:nvPicPr>
          <p:cNvPr id="7" name="图片 6"/>
          <p:cNvPicPr>
            <a:picLocks noChangeAspect="1"/>
          </p:cNvPicPr>
          <p:nvPr/>
        </p:nvPicPr>
        <p:blipFill>
          <a:blip r:embed="rId3"/>
          <a:stretch>
            <a:fillRect/>
          </a:stretch>
        </p:blipFill>
        <p:spPr>
          <a:xfrm>
            <a:off x="939595" y="665163"/>
            <a:ext cx="2171700" cy="723900"/>
          </a:xfrm>
          <a:prstGeom prst="rect">
            <a:avLst/>
          </a:prstGeom>
        </p:spPr>
      </p:pic>
      <p:cxnSp>
        <p:nvCxnSpPr>
          <p:cNvPr id="13" name="直接连接符 12"/>
          <p:cNvCxnSpPr/>
          <p:nvPr/>
        </p:nvCxnSpPr>
        <p:spPr bwMode="auto">
          <a:xfrm>
            <a:off x="1579220" y="2374119"/>
            <a:ext cx="0" cy="0"/>
          </a:xfrm>
          <a:prstGeom prst="line">
            <a:avLst/>
          </a:prstGeom>
          <a:noFill/>
          <a:ln w="12700" cap="flat" cmpd="sng" algn="ctr">
            <a:solidFill>
              <a:srgbClr val="000000"/>
            </a:solidFill>
            <a:prstDash val="solid"/>
            <a:round/>
            <a:headEnd type="none" w="med" len="med"/>
            <a:tailEnd type="none" w="med" len="med"/>
          </a:ln>
          <a:effectLst/>
        </p:spPr>
      </p:cxnSp>
      <p:grpSp>
        <p:nvGrpSpPr>
          <p:cNvPr id="16" name="组合 15"/>
          <p:cNvGrpSpPr/>
          <p:nvPr/>
        </p:nvGrpSpPr>
        <p:grpSpPr>
          <a:xfrm>
            <a:off x="1548912" y="1389063"/>
            <a:ext cx="6611861" cy="1439862"/>
            <a:chOff x="1548912" y="1389063"/>
            <a:chExt cx="6611861" cy="1439862"/>
          </a:xfrm>
        </p:grpSpPr>
        <p:sp>
          <p:nvSpPr>
            <p:cNvPr id="8" name="Line 22"/>
            <p:cNvSpPr>
              <a:spLocks noChangeShapeType="1"/>
            </p:cNvSpPr>
            <p:nvPr/>
          </p:nvSpPr>
          <p:spPr bwMode="auto">
            <a:xfrm flipH="1">
              <a:off x="1577873" y="1389063"/>
              <a:ext cx="13467" cy="1277222"/>
            </a:xfrm>
            <a:prstGeom prst="line">
              <a:avLst/>
            </a:prstGeom>
            <a:noFill/>
            <a:ln w="38100">
              <a:solidFill>
                <a:srgbClr val="3333FF"/>
              </a:solidFill>
              <a:prstDash val="sysDot"/>
              <a:miter lim="800000"/>
            </a:ln>
            <a:extLst>
              <a:ext uri="{909E8E84-426E-40DD-AFC4-6F175D3DCCD1}">
                <a14:hiddenFill xmlns:a14="http://schemas.microsoft.com/office/drawing/2010/main">
                  <a:noFill/>
                </a14:hiddenFill>
              </a:ext>
            </a:extLst>
          </p:spPr>
          <p:txBody>
            <a:bodyPr wrap="none"/>
            <a:lstStyle/>
            <a:p>
              <a:endParaRPr lang="zh-CN" altLang="en-US"/>
            </a:p>
          </p:txBody>
        </p:sp>
        <p:grpSp>
          <p:nvGrpSpPr>
            <p:cNvPr id="9" name="Group 28"/>
            <p:cNvGrpSpPr/>
            <p:nvPr/>
          </p:nvGrpSpPr>
          <p:grpSpPr bwMode="auto">
            <a:xfrm>
              <a:off x="1548912" y="2139950"/>
              <a:ext cx="6611861" cy="688975"/>
              <a:chOff x="1199" y="2017"/>
              <a:chExt cx="2895" cy="434"/>
            </a:xfrm>
          </p:grpSpPr>
          <p:sp>
            <p:nvSpPr>
              <p:cNvPr id="10" name="Text Box 29"/>
              <p:cNvSpPr txBox="1">
                <a:spLocks noChangeArrowheads="1"/>
              </p:cNvSpPr>
              <p:nvPr/>
            </p:nvSpPr>
            <p:spPr bwMode="auto">
              <a:xfrm>
                <a:off x="1550" y="2017"/>
                <a:ext cx="2544"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2160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dirty="0">
                    <a:latin typeface="Tahoma" panose="020B0604030504040204" pitchFamily="34" charset="0"/>
                  </a:rPr>
                  <a:t> </a:t>
                </a:r>
                <a:r>
                  <a:rPr kumimoji="1" lang="zh-CN" altLang="en-US" sz="2800" dirty="0">
                    <a:solidFill>
                      <a:srgbClr val="CC0000"/>
                    </a:solidFill>
                    <a:latin typeface="Arial" panose="020B0604020202020204" pitchFamily="34" charset="0"/>
                  </a:rPr>
                  <a:t>规格化数</a:t>
                </a:r>
                <a:endParaRPr kumimoji="1" lang="en-US" altLang="zh-CN" sz="2800" dirty="0">
                  <a:solidFill>
                    <a:srgbClr val="CC0000"/>
                  </a:solidFill>
                  <a:latin typeface="Arial" panose="020B0604020202020204" pitchFamily="34" charset="0"/>
                </a:endParaRPr>
              </a:p>
            </p:txBody>
          </p:sp>
          <p:sp>
            <p:nvSpPr>
              <p:cNvPr id="11" name="Line 30"/>
              <p:cNvSpPr>
                <a:spLocks noChangeShapeType="1"/>
              </p:cNvSpPr>
              <p:nvPr/>
            </p:nvSpPr>
            <p:spPr bwMode="auto">
              <a:xfrm>
                <a:off x="1199" y="2294"/>
                <a:ext cx="2705" cy="1"/>
              </a:xfrm>
              <a:prstGeom prst="line">
                <a:avLst/>
              </a:prstGeom>
              <a:noFill/>
              <a:ln w="57150">
                <a:solidFill>
                  <a:srgbClr val="3333FF"/>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cxnSp>
          <p:nvCxnSpPr>
            <p:cNvPr id="15" name="直接连接符 14"/>
            <p:cNvCxnSpPr/>
            <p:nvPr/>
          </p:nvCxnSpPr>
          <p:spPr bwMode="auto">
            <a:xfrm>
              <a:off x="1558744" y="2455293"/>
              <a:ext cx="0" cy="228907"/>
            </a:xfrm>
            <a:prstGeom prst="line">
              <a:avLst/>
            </a:prstGeom>
            <a:noFill/>
            <a:ln w="57150" cap="flat" cmpd="sng" algn="ctr">
              <a:solidFill>
                <a:schemeClr val="accent2"/>
              </a:solidFill>
              <a:prstDash val="solid"/>
              <a:round/>
              <a:headEnd type="none" w="med" len="med"/>
              <a:tailEnd type="none" w="med" len="med"/>
            </a:ln>
            <a:effectLst/>
          </p:spPr>
        </p:cxnSp>
      </p:grpSp>
      <p:grpSp>
        <p:nvGrpSpPr>
          <p:cNvPr id="23" name="组合 22"/>
          <p:cNvGrpSpPr/>
          <p:nvPr/>
        </p:nvGrpSpPr>
        <p:grpSpPr>
          <a:xfrm>
            <a:off x="678219" y="1333618"/>
            <a:ext cx="884238" cy="558800"/>
            <a:chOff x="629059" y="1490930"/>
            <a:chExt cx="884238" cy="558800"/>
          </a:xfrm>
        </p:grpSpPr>
        <p:sp>
          <p:nvSpPr>
            <p:cNvPr id="21" name="Oval 26"/>
            <p:cNvSpPr>
              <a:spLocks noChangeArrowheads="1"/>
            </p:cNvSpPr>
            <p:nvPr/>
          </p:nvSpPr>
          <p:spPr bwMode="auto">
            <a:xfrm>
              <a:off x="629059" y="1490930"/>
              <a:ext cx="882650" cy="558800"/>
            </a:xfrm>
            <a:prstGeom prst="ellipse">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2" name="Text Box 27"/>
            <p:cNvSpPr txBox="1">
              <a:spLocks noChangeArrowheads="1"/>
            </p:cNvSpPr>
            <p:nvPr/>
          </p:nvSpPr>
          <p:spPr bwMode="auto">
            <a:xfrm>
              <a:off x="676684" y="1617930"/>
              <a:ext cx="8366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000" dirty="0">
                  <a:latin typeface="Tahoma" panose="020B0604030504040204" pitchFamily="34" charset="0"/>
                </a:rPr>
                <a:t>空隙</a:t>
              </a:r>
              <a:endParaRPr kumimoji="1" lang="en-US" altLang="zh-CN" sz="2000" dirty="0">
                <a:latin typeface="Tahoma" panose="020B0604030504040204" pitchFamily="34" charset="0"/>
              </a:endParaRPr>
            </a:p>
          </p:txBody>
        </p:sp>
      </p:grpSp>
      <p:grpSp>
        <p:nvGrpSpPr>
          <p:cNvPr id="29" name="组合 28"/>
          <p:cNvGrpSpPr/>
          <p:nvPr/>
        </p:nvGrpSpPr>
        <p:grpSpPr>
          <a:xfrm>
            <a:off x="708527" y="2755696"/>
            <a:ext cx="2729526" cy="821372"/>
            <a:chOff x="678219" y="2961265"/>
            <a:chExt cx="2729526" cy="821372"/>
          </a:xfrm>
        </p:grpSpPr>
        <p:sp>
          <p:nvSpPr>
            <p:cNvPr id="26" name="Line 23"/>
            <p:cNvSpPr>
              <a:spLocks noChangeShapeType="1"/>
            </p:cNvSpPr>
            <p:nvPr/>
          </p:nvSpPr>
          <p:spPr bwMode="auto">
            <a:xfrm flipH="1">
              <a:off x="678219" y="3782637"/>
              <a:ext cx="915987" cy="0"/>
            </a:xfrm>
            <a:prstGeom prst="line">
              <a:avLst/>
            </a:prstGeom>
            <a:noFill/>
            <a:ln w="57150">
              <a:solidFill>
                <a:srgbClr val="3333FF"/>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 name="AutoShape 32"/>
            <p:cNvSpPr>
              <a:spLocks noChangeArrowheads="1"/>
            </p:cNvSpPr>
            <p:nvPr/>
          </p:nvSpPr>
          <p:spPr bwMode="auto">
            <a:xfrm>
              <a:off x="1518620" y="2961265"/>
              <a:ext cx="1889125" cy="706438"/>
            </a:xfrm>
            <a:prstGeom prst="wedgeRoundRectCallout">
              <a:avLst>
                <a:gd name="adj1" fmla="val -72063"/>
                <a:gd name="adj2" fmla="val 57561"/>
                <a:gd name="adj3" fmla="val 16667"/>
              </a:avLst>
            </a:prstGeom>
            <a:solidFill>
              <a:srgbClr val="CC99FF"/>
            </a:solidFill>
            <a:ln w="9525">
              <a:solidFill>
                <a:schemeClr val="tx1"/>
              </a:solidFill>
              <a:miter lim="800000"/>
            </a:ln>
          </p:spPr>
          <p:txBody>
            <a:bodyPr lIns="18000" rIns="18000"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kumimoji="1" lang="zh-CN" altLang="en-US" sz="2400" dirty="0">
                  <a:latin typeface="Arial" panose="020B0604020202020204" pitchFamily="34" charset="0"/>
                </a:rPr>
                <a:t>非规格化数</a:t>
              </a:r>
              <a:endParaRPr kumimoji="1" lang="en-US" altLang="zh-CN" sz="2400" dirty="0">
                <a:latin typeface="Arial" panose="020B0604020202020204" pitchFamily="34" charset="0"/>
              </a:endParaRPr>
            </a:p>
          </p:txBody>
        </p:sp>
      </p:grpSp>
      <p:sp>
        <p:nvSpPr>
          <p:cNvPr id="28" name="Rectangle 33"/>
          <p:cNvSpPr>
            <a:spLocks noChangeArrowheads="1"/>
          </p:cNvSpPr>
          <p:nvPr/>
        </p:nvSpPr>
        <p:spPr bwMode="auto">
          <a:xfrm>
            <a:off x="3438053" y="2783001"/>
            <a:ext cx="4192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latin typeface="Arial" panose="020B0604020202020204" pitchFamily="34" charset="0"/>
              </a:rPr>
              <a:t>(-1)</a:t>
            </a:r>
            <a:r>
              <a:rPr kumimoji="1" lang="en-US" altLang="zh-CN" sz="2800" baseline="30000" dirty="0">
                <a:latin typeface="Arial" panose="020B0604020202020204" pitchFamily="34" charset="0"/>
              </a:rPr>
              <a:t>s</a:t>
            </a:r>
            <a:r>
              <a:rPr kumimoji="1" lang="en-US" altLang="zh-CN" sz="2800" dirty="0">
                <a:latin typeface="Arial" panose="020B0604020202020204" pitchFamily="34" charset="0"/>
              </a:rPr>
              <a:t>×</a:t>
            </a:r>
            <a:r>
              <a:rPr kumimoji="1" lang="en-US" altLang="zh-CN" sz="2800" dirty="0">
                <a:solidFill>
                  <a:srgbClr val="FF0066"/>
                </a:solidFill>
                <a:latin typeface="Arial" panose="020B0604020202020204" pitchFamily="34" charset="0"/>
              </a:rPr>
              <a:t>0.</a:t>
            </a:r>
            <a:r>
              <a:rPr kumimoji="1" lang="en-US" altLang="zh-CN" sz="2800" dirty="0">
                <a:latin typeface="Arial" panose="020B0604020202020204" pitchFamily="34" charset="0"/>
              </a:rPr>
              <a:t>aa…a ×2</a:t>
            </a:r>
            <a:r>
              <a:rPr kumimoji="1" lang="en-US" altLang="zh-CN" sz="2800" baseline="30000" dirty="0">
                <a:latin typeface="Arial" panose="020B0604020202020204" pitchFamily="34" charset="0"/>
              </a:rPr>
              <a:t>-126</a:t>
            </a:r>
            <a:endParaRPr kumimoji="1" lang="en-US" altLang="zh-CN" sz="2800" baseline="30000" dirty="0">
              <a:latin typeface="Arial" panose="020B0604020202020204" pitchFamily="34" charset="0"/>
            </a:endParaRPr>
          </a:p>
        </p:txBody>
      </p:sp>
      <p:sp>
        <p:nvSpPr>
          <p:cNvPr id="30" name="Text Box 12"/>
          <p:cNvSpPr txBox="1">
            <a:spLocks noChangeArrowheads="1"/>
          </p:cNvSpPr>
          <p:nvPr/>
        </p:nvSpPr>
        <p:spPr bwMode="auto">
          <a:xfrm>
            <a:off x="1645105" y="4619612"/>
            <a:ext cx="5985535"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dirty="0"/>
              <a:t>取值范围：</a:t>
            </a:r>
            <a:r>
              <a:rPr kumimoji="1" lang="zh-CN" altLang="en-US" sz="2400" dirty="0">
                <a:solidFill>
                  <a:srgbClr val="FF0000"/>
                </a:solidFill>
              </a:rPr>
              <a:t>0</a:t>
            </a:r>
            <a:r>
              <a:rPr kumimoji="1" lang="zh-CN" altLang="en-US" sz="2400" dirty="0"/>
              <a:t>.</a:t>
            </a:r>
            <a:r>
              <a:rPr kumimoji="1" lang="en-US" altLang="zh-CN" sz="2400" dirty="0"/>
              <a:t>0</a:t>
            </a:r>
            <a:r>
              <a:rPr kumimoji="1" lang="zh-CN" altLang="en-US" sz="2400" dirty="0"/>
              <a:t>…</a:t>
            </a:r>
            <a:r>
              <a:rPr kumimoji="1" lang="en-US" altLang="zh-CN" sz="2400" dirty="0"/>
              <a:t>01x2</a:t>
            </a:r>
            <a:r>
              <a:rPr kumimoji="1" lang="en-US" altLang="zh-CN" sz="2400" baseline="30000" dirty="0"/>
              <a:t>-126</a:t>
            </a:r>
            <a:r>
              <a:rPr kumimoji="1" lang="en-US" altLang="zh-CN" sz="2400" dirty="0"/>
              <a:t>~ </a:t>
            </a:r>
            <a:r>
              <a:rPr kumimoji="1" lang="en-US" altLang="zh-CN" sz="2400" dirty="0">
                <a:solidFill>
                  <a:srgbClr val="FF0000"/>
                </a:solidFill>
              </a:rPr>
              <a:t>0</a:t>
            </a:r>
            <a:r>
              <a:rPr kumimoji="1" lang="en-US" altLang="zh-CN" sz="2400" dirty="0"/>
              <a:t>.1…1x2</a:t>
            </a:r>
            <a:r>
              <a:rPr kumimoji="1" lang="en-US" altLang="zh-CN" sz="2400" baseline="30000" dirty="0"/>
              <a:t>-126</a:t>
            </a:r>
            <a:endParaRPr kumimoji="1" lang="en-US" altLang="zh-CN" sz="2400" baseline="30000" dirty="0"/>
          </a:p>
        </p:txBody>
      </p:sp>
      <p:cxnSp>
        <p:nvCxnSpPr>
          <p:cNvPr id="34" name="直接连接符 33"/>
          <p:cNvCxnSpPr/>
          <p:nvPr/>
        </p:nvCxnSpPr>
        <p:spPr bwMode="auto">
          <a:xfrm>
            <a:off x="1111856" y="3589685"/>
            <a:ext cx="0" cy="1160206"/>
          </a:xfrm>
          <a:prstGeom prst="line">
            <a:avLst/>
          </a:prstGeom>
          <a:noFill/>
          <a:ln w="57150" cap="flat" cmpd="sng" algn="ctr">
            <a:solidFill>
              <a:schemeClr val="accent2"/>
            </a:solidFill>
            <a:prstDash val="solid"/>
            <a:round/>
            <a:headEnd type="none" w="med" len="med"/>
            <a:tailEnd type="none" w="med" len="med"/>
          </a:ln>
          <a:effectLst/>
        </p:spPr>
      </p:cxnSp>
      <p:cxnSp>
        <p:nvCxnSpPr>
          <p:cNvPr id="36" name="直接箭头连接符 35"/>
          <p:cNvCxnSpPr/>
          <p:nvPr/>
        </p:nvCxnSpPr>
        <p:spPr bwMode="auto">
          <a:xfrm>
            <a:off x="1082360" y="4759724"/>
            <a:ext cx="437072" cy="0"/>
          </a:xfrm>
          <a:prstGeom prst="straightConnector1">
            <a:avLst/>
          </a:prstGeom>
          <a:noFill/>
          <a:ln w="57150" cap="flat" cmpd="sng" algn="ctr">
            <a:solidFill>
              <a:schemeClr val="accent2"/>
            </a:solidFill>
            <a:prstDash val="solid"/>
            <a:round/>
            <a:headEnd type="none" w="med" len="med"/>
            <a:tailEnd type="triangle"/>
          </a:ln>
          <a:effectLst/>
        </p:spPr>
      </p:cxnSp>
      <p:sp>
        <p:nvSpPr>
          <p:cNvPr id="31" name="Rectangle 4"/>
          <p:cNvSpPr>
            <a:spLocks noGrp="1" noChangeArrowheads="1"/>
          </p:cNvSpPr>
          <p:nvPr>
            <p:ph type="title"/>
          </p:nvPr>
        </p:nvSpPr>
        <p:spPr>
          <a:xfrm>
            <a:off x="360795" y="149095"/>
            <a:ext cx="8507901" cy="426142"/>
          </a:xfrm>
          <a:noFill/>
        </p:spPr>
        <p:txBody>
          <a:bodyPr anchor="b"/>
          <a:lstStyle/>
          <a:p>
            <a:r>
              <a:rPr lang="en-US" altLang="zh-CN" sz="2800" dirty="0">
                <a:ea typeface="宋体" panose="02010600030101010101" pitchFamily="2" charset="-122"/>
              </a:rPr>
              <a:t>32</a:t>
            </a:r>
            <a:r>
              <a:rPr lang="zh-CN" altLang="en-US" sz="2800" dirty="0">
                <a:ea typeface="宋体" panose="02010600030101010101" pitchFamily="2" charset="-122"/>
              </a:rPr>
              <a:t>位单精度</a:t>
            </a:r>
            <a:r>
              <a:rPr lang="en-US" altLang="zh-CN" sz="2800" dirty="0">
                <a:ea typeface="宋体" panose="02010600030101010101" pitchFamily="2" charset="-122"/>
              </a:rPr>
              <a:t>IEEE754</a:t>
            </a:r>
            <a:r>
              <a:rPr lang="zh-CN" altLang="en-US" sz="2800" dirty="0">
                <a:ea typeface="宋体" panose="02010600030101010101" pitchFamily="2" charset="-122"/>
              </a:rPr>
              <a:t>浮点数在数轴上的表示</a:t>
            </a:r>
            <a:r>
              <a:rPr lang="en-US" altLang="zh-CN" sz="2800" dirty="0">
                <a:ea typeface="宋体" panose="02010600030101010101" pitchFamily="2" charset="-122"/>
              </a:rPr>
              <a:t>(</a:t>
            </a:r>
            <a:r>
              <a:rPr lang="zh-CN" altLang="en-US" sz="2800" dirty="0">
                <a:ea typeface="宋体" panose="02010600030101010101" pitchFamily="2" charset="-122"/>
              </a:rPr>
              <a:t>仅画</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0</a:t>
            </a:r>
            <a:r>
              <a:rPr lang="en-US" altLang="zh-CN" sz="2800" dirty="0">
                <a:ea typeface="宋体" panose="02010600030101010101" pitchFamily="2" charset="-122"/>
              </a:rPr>
              <a:t>)</a:t>
            </a:r>
            <a:endParaRPr lang="en-US" altLang="zh-CN" sz="2800" dirty="0">
              <a:ea typeface="宋体" panose="02010600030101010101" pitchFamily="2" charset="-122"/>
            </a:endParaRPr>
          </a:p>
        </p:txBody>
      </p:sp>
      <p:sp>
        <p:nvSpPr>
          <p:cNvPr id="32" name="文本框 31"/>
          <p:cNvSpPr txBox="1"/>
          <p:nvPr/>
        </p:nvSpPr>
        <p:spPr>
          <a:xfrm>
            <a:off x="98425" y="4994430"/>
            <a:ext cx="9045575" cy="1138773"/>
          </a:xfrm>
          <a:prstGeom prst="rect">
            <a:avLst/>
          </a:prstGeom>
          <a:noFill/>
        </p:spPr>
        <p:txBody>
          <a:bodyPr wrap="square" rtlCol="0">
            <a:spAutoFit/>
          </a:bodyPr>
          <a:lstStyle/>
          <a:p>
            <a:r>
              <a:rPr lang="zh-CN" altLang="en-US" sz="2200" dirty="0">
                <a:solidFill>
                  <a:srgbClr val="FF0000"/>
                </a:solidFill>
              </a:rPr>
              <a:t>注意：</a:t>
            </a:r>
            <a:endParaRPr lang="en-US" altLang="zh-CN" sz="2200" dirty="0">
              <a:solidFill>
                <a:srgbClr val="FF0000"/>
              </a:solidFill>
            </a:endParaRPr>
          </a:p>
          <a:p>
            <a:r>
              <a:rPr lang="en-US" altLang="zh-CN" sz="2200" dirty="0"/>
              <a:t>1.</a:t>
            </a:r>
            <a:r>
              <a:rPr lang="zh-CN" altLang="en-US" sz="2200" dirty="0"/>
              <a:t>单精度非规格化数的阶码为全</a:t>
            </a:r>
            <a:r>
              <a:rPr lang="en-US" altLang="zh-CN" sz="2200" dirty="0"/>
              <a:t>0</a:t>
            </a:r>
            <a:r>
              <a:rPr lang="zh-CN" altLang="en-US" sz="2200" dirty="0"/>
              <a:t>时，其真值为</a:t>
            </a:r>
            <a:r>
              <a:rPr lang="en-US" altLang="zh-CN" sz="2200" dirty="0"/>
              <a:t>-126</a:t>
            </a:r>
            <a:r>
              <a:rPr lang="zh-CN" altLang="en-US" sz="2200" dirty="0"/>
              <a:t>，而非</a:t>
            </a:r>
            <a:r>
              <a:rPr lang="en-US" altLang="zh-CN" sz="2200" dirty="0"/>
              <a:t>-127.</a:t>
            </a:r>
            <a:endParaRPr lang="en-US" altLang="zh-CN" sz="2200" dirty="0"/>
          </a:p>
          <a:p>
            <a:r>
              <a:rPr lang="en-US" altLang="zh-CN" sz="2200" dirty="0"/>
              <a:t>2. </a:t>
            </a:r>
            <a:r>
              <a:rPr lang="zh-CN" altLang="en-US" sz="2200" dirty="0"/>
              <a:t>尾数表示中没有隐含的“</a:t>
            </a:r>
            <a:r>
              <a:rPr lang="en-US" altLang="zh-CN" sz="2200" dirty="0">
                <a:solidFill>
                  <a:srgbClr val="FF0000"/>
                </a:solidFill>
              </a:rPr>
              <a:t>1</a:t>
            </a:r>
            <a:r>
              <a:rPr lang="zh-CN" altLang="en-US" sz="2200" dirty="0"/>
              <a:t>”，</a:t>
            </a:r>
            <a:r>
              <a:rPr kumimoji="1" lang="zh-CN" altLang="en-US" sz="2400" dirty="0">
                <a:solidFill>
                  <a:srgbClr val="CC0000"/>
                </a:solidFill>
                <a:latin typeface="Arial" panose="020B0604020202020204" pitchFamily="34" charset="0"/>
              </a:rPr>
              <a:t>隐含的整数是</a:t>
            </a:r>
            <a:r>
              <a:rPr kumimoji="1" lang="en-US" altLang="zh-CN" sz="2400" dirty="0">
                <a:solidFill>
                  <a:srgbClr val="CC0000"/>
                </a:solidFill>
                <a:latin typeface="Arial" panose="020B0604020202020204" pitchFamily="34" charset="0"/>
              </a:rPr>
              <a:t>0</a:t>
            </a:r>
            <a:r>
              <a:rPr kumimoji="1" lang="zh-CN" altLang="en-US" sz="2400" dirty="0">
                <a:solidFill>
                  <a:srgbClr val="CC0000"/>
                </a:solidFill>
                <a:latin typeface="Arial" panose="020B0604020202020204" pitchFamily="34" charset="0"/>
              </a:rPr>
              <a:t>！</a:t>
            </a:r>
            <a:r>
              <a:rPr lang="zh-CN" altLang="en-US" sz="2200" dirty="0"/>
              <a:t>即为一个纯小数。</a:t>
            </a:r>
            <a:endParaRPr lang="zh-CN" altLang="en-US" sz="2200" dirty="0"/>
          </a:p>
        </p:txBody>
      </p:sp>
      <p:sp>
        <p:nvSpPr>
          <p:cNvPr id="3" name="文本框 2"/>
          <p:cNvSpPr txBox="1"/>
          <p:nvPr/>
        </p:nvSpPr>
        <p:spPr>
          <a:xfrm>
            <a:off x="360795" y="6199168"/>
            <a:ext cx="6814319" cy="461665"/>
          </a:xfrm>
          <a:prstGeom prst="rect">
            <a:avLst/>
          </a:prstGeom>
          <a:noFill/>
        </p:spPr>
        <p:txBody>
          <a:bodyPr wrap="square" rtlCol="0">
            <a:spAutoFit/>
          </a:bodyPr>
          <a:lstStyle/>
          <a:p>
            <a:r>
              <a:rPr lang="zh-CN" altLang="en-US" sz="2400" dirty="0">
                <a:solidFill>
                  <a:srgbClr val="FF0000"/>
                </a:solidFill>
              </a:rPr>
              <a:t>讨论问题：</a:t>
            </a:r>
            <a:r>
              <a:rPr lang="en-US" altLang="zh-CN" sz="2400" dirty="0">
                <a:solidFill>
                  <a:srgbClr val="FF0000"/>
                </a:solidFill>
              </a:rPr>
              <a:t>IEEE754</a:t>
            </a:r>
            <a:r>
              <a:rPr lang="zh-CN" altLang="en-US" sz="2400" dirty="0">
                <a:solidFill>
                  <a:srgbClr val="FF0000"/>
                </a:solidFill>
              </a:rPr>
              <a:t>浮点数还有上溢、下溢吗？</a:t>
            </a:r>
            <a:endParaRPr lang="zh-CN" altLang="en-US" sz="2400" dirty="0">
              <a:solidFill>
                <a:srgbClr val="FF0000"/>
              </a:solidFill>
            </a:endParaRPr>
          </a:p>
        </p:txBody>
      </p:sp>
      <p:sp>
        <p:nvSpPr>
          <p:cNvPr id="2" name="文本框 1"/>
          <p:cNvSpPr txBox="1"/>
          <p:nvPr/>
        </p:nvSpPr>
        <p:spPr>
          <a:xfrm>
            <a:off x="7014210" y="6261735"/>
            <a:ext cx="2079625" cy="583565"/>
          </a:xfrm>
          <a:prstGeom prst="rect">
            <a:avLst/>
          </a:prstGeom>
          <a:noFill/>
        </p:spPr>
        <p:txBody>
          <a:bodyPr wrap="square" rtlCol="0">
            <a:spAutoFit/>
          </a:bodyPr>
          <a:p>
            <a:r>
              <a:rPr lang="zh-CN" altLang="en-US">
                <a:solidFill>
                  <a:srgbClr val="FF0000"/>
                </a:solidFill>
              </a:rPr>
              <a:t>仍然存在！只是缩小了下溢出的范围</a:t>
            </a: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down)">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down)">
                                      <p:cBhvr>
                                        <p:cTn id="27" dur="500"/>
                                        <p:tgtEl>
                                          <p:spTgt spid="38"/>
                                        </p:tgtEl>
                                      </p:cBhvr>
                                    </p:animEffect>
                                  </p:childTnLst>
                                </p:cTn>
                              </p:par>
                            </p:childTnLst>
                          </p:cTn>
                        </p:par>
                        <p:par>
                          <p:cTn id="28" fill="hold">
                            <p:stCondLst>
                              <p:cond delay="500"/>
                            </p:stCondLst>
                            <p:childTnLst>
                              <p:par>
                                <p:cTn id="29" presetID="22" presetClass="entr" presetSubtype="4"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down)">
                                      <p:cBhvr>
                                        <p:cTn id="31" dur="500"/>
                                        <p:tgtEl>
                                          <p:spTgt spid="29"/>
                                        </p:tgtEl>
                                      </p:cBhvr>
                                    </p:animEffect>
                                  </p:childTnLst>
                                </p:cTn>
                              </p:par>
                            </p:childTnLst>
                          </p:cTn>
                        </p:par>
                        <p:par>
                          <p:cTn id="32" fill="hold">
                            <p:stCondLst>
                              <p:cond delay="1000"/>
                            </p:stCondLst>
                            <p:childTnLst>
                              <p:par>
                                <p:cTn id="33" presetID="3" presetClass="entr" presetSubtype="10" fill="hold" grpId="0"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blinds(horizontal)">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wipe(up)">
                                      <p:cBhvr>
                                        <p:cTn id="40" dur="500"/>
                                        <p:tgtEl>
                                          <p:spTgt spid="34"/>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wipe(left)">
                                      <p:cBhvr>
                                        <p:cTn id="44" dur="500"/>
                                        <p:tgtEl>
                                          <p:spTgt spid="36"/>
                                        </p:tgtEl>
                                      </p:cBhvr>
                                    </p:animEffect>
                                  </p:childTnLst>
                                </p:cTn>
                              </p:par>
                            </p:childTnLst>
                          </p:cTn>
                        </p:par>
                        <p:par>
                          <p:cTn id="45" fill="hold">
                            <p:stCondLst>
                              <p:cond delay="1000"/>
                            </p:stCondLst>
                            <p:childTnLst>
                              <p:par>
                                <p:cTn id="46" presetID="3" presetClass="entr" presetSubtype="10" fill="hold" grpId="0" nodeType="after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blinds(horizontal)">
                                      <p:cBhvr>
                                        <p:cTn id="48" dur="500"/>
                                        <p:tgtEl>
                                          <p:spTgt spid="3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32">
                                            <p:txEl>
                                              <p:pRg st="0" end="0"/>
                                            </p:txEl>
                                          </p:spTgt>
                                        </p:tgtEl>
                                        <p:attrNameLst>
                                          <p:attrName>style.visibility</p:attrName>
                                        </p:attrNameLst>
                                      </p:cBhvr>
                                      <p:to>
                                        <p:strVal val="visible"/>
                                      </p:to>
                                    </p:set>
                                    <p:animEffect transition="in" filter="wipe(down)">
                                      <p:cBhvr>
                                        <p:cTn id="53" dur="500"/>
                                        <p:tgtEl>
                                          <p:spTgt spid="32">
                                            <p:txEl>
                                              <p:pRg st="0" end="0"/>
                                            </p:txEl>
                                          </p:spTgt>
                                        </p:tgtEl>
                                      </p:cBhvr>
                                    </p:animEffect>
                                  </p:childTnLst>
                                </p:cTn>
                              </p:par>
                            </p:childTnLst>
                          </p:cTn>
                        </p:par>
                        <p:par>
                          <p:cTn id="54" fill="hold">
                            <p:stCondLst>
                              <p:cond delay="500"/>
                            </p:stCondLst>
                            <p:childTnLst>
                              <p:par>
                                <p:cTn id="55" presetID="22" presetClass="entr" presetSubtype="4" fill="hold" grpId="0" nodeType="afterEffect">
                                  <p:stCondLst>
                                    <p:cond delay="0"/>
                                  </p:stCondLst>
                                  <p:childTnLst>
                                    <p:set>
                                      <p:cBhvr>
                                        <p:cTn id="56" dur="1" fill="hold">
                                          <p:stCondLst>
                                            <p:cond delay="0"/>
                                          </p:stCondLst>
                                        </p:cTn>
                                        <p:tgtEl>
                                          <p:spTgt spid="32">
                                            <p:txEl>
                                              <p:pRg st="1" end="1"/>
                                            </p:txEl>
                                          </p:spTgt>
                                        </p:tgtEl>
                                        <p:attrNameLst>
                                          <p:attrName>style.visibility</p:attrName>
                                        </p:attrNameLst>
                                      </p:cBhvr>
                                      <p:to>
                                        <p:strVal val="visible"/>
                                      </p:to>
                                    </p:set>
                                    <p:animEffect transition="in" filter="wipe(down)">
                                      <p:cBhvr>
                                        <p:cTn id="57" dur="500"/>
                                        <p:tgtEl>
                                          <p:spTgt spid="32">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2">
                                            <p:txEl>
                                              <p:pRg st="2" end="2"/>
                                            </p:txEl>
                                          </p:spTgt>
                                        </p:tgtEl>
                                        <p:attrNameLst>
                                          <p:attrName>style.visibility</p:attrName>
                                        </p:attrNameLst>
                                      </p:cBhvr>
                                      <p:to>
                                        <p:strVal val="visible"/>
                                      </p:to>
                                    </p:set>
                                    <p:animEffect transition="in" filter="wipe(down)">
                                      <p:cBhvr>
                                        <p:cTn id="62" dur="500"/>
                                        <p:tgtEl>
                                          <p:spTgt spid="32">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wipe(down)">
                                      <p:cBhvr>
                                        <p:cTn id="6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animBg="1"/>
      <p:bldP spid="32" grpId="0" uiExpand="1" build="p"/>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0100" y="190500"/>
            <a:ext cx="6073775" cy="479747"/>
          </a:xfrm>
        </p:spPr>
        <p:txBody>
          <a:bodyPr/>
          <a:lstStyle/>
          <a:p>
            <a:r>
              <a:rPr lang="en-US" altLang="zh-CN" dirty="0"/>
              <a:t>C</a:t>
            </a:r>
            <a:r>
              <a:rPr lang="zh-CN" altLang="en-US" dirty="0"/>
              <a:t>语言中的浮点数的表示</a:t>
            </a:r>
            <a:endParaRPr lang="zh-CN" altLang="en-US" dirty="0"/>
          </a:p>
        </p:txBody>
      </p:sp>
      <p:sp>
        <p:nvSpPr>
          <p:cNvPr id="3" name="内容占位符 2"/>
          <p:cNvSpPr>
            <a:spLocks noGrp="1"/>
          </p:cNvSpPr>
          <p:nvPr>
            <p:ph idx="1"/>
          </p:nvPr>
        </p:nvSpPr>
        <p:spPr>
          <a:xfrm>
            <a:off x="444500" y="889000"/>
            <a:ext cx="8191500" cy="5960606"/>
          </a:xfrm>
        </p:spPr>
        <p:txBody>
          <a:bodyPr/>
          <a:lstStyle/>
          <a:p>
            <a:r>
              <a:rPr lang="en-US" altLang="zh-CN" sz="2400" dirty="0"/>
              <a:t>C</a:t>
            </a:r>
            <a:r>
              <a:rPr lang="zh-CN" altLang="en-US" sz="2400" dirty="0"/>
              <a:t>语言中的</a:t>
            </a:r>
            <a:r>
              <a:rPr lang="en-US" altLang="zh-CN" sz="2400" dirty="0">
                <a:solidFill>
                  <a:schemeClr val="accent2"/>
                </a:solidFill>
              </a:rPr>
              <a:t>float</a:t>
            </a:r>
            <a:r>
              <a:rPr lang="zh-CN" altLang="en-US" sz="2400" dirty="0"/>
              <a:t>和</a:t>
            </a:r>
            <a:r>
              <a:rPr lang="en-US" altLang="zh-CN" sz="2400" dirty="0">
                <a:solidFill>
                  <a:schemeClr val="accent2"/>
                </a:solidFill>
              </a:rPr>
              <a:t>double</a:t>
            </a:r>
            <a:r>
              <a:rPr lang="zh-CN" altLang="en-US" sz="2400" dirty="0"/>
              <a:t>分别对应</a:t>
            </a:r>
            <a:r>
              <a:rPr lang="en-US" altLang="zh-CN" sz="2400" dirty="0"/>
              <a:t>IEEE754</a:t>
            </a:r>
            <a:r>
              <a:rPr lang="zh-CN" altLang="en-US" sz="2400" dirty="0"/>
              <a:t>的单精度和双精度浮点数格式。</a:t>
            </a:r>
            <a:r>
              <a:rPr lang="en-US" altLang="zh-CN" sz="2400" dirty="0">
                <a:solidFill>
                  <a:schemeClr val="accent2"/>
                </a:solidFill>
              </a:rPr>
              <a:t>long double</a:t>
            </a:r>
            <a:r>
              <a:rPr lang="zh-CN" altLang="en-US" sz="2400" dirty="0"/>
              <a:t>型一般对应的是双精度扩展格式，但不同的编译器编译的结果可能不同。</a:t>
            </a:r>
            <a:endParaRPr lang="en-US" altLang="zh-CN" sz="2400" dirty="0"/>
          </a:p>
          <a:p>
            <a:r>
              <a:rPr lang="zh-CN" altLang="en-US" sz="2400" dirty="0"/>
              <a:t>在</a:t>
            </a:r>
            <a:r>
              <a:rPr lang="en-US" altLang="zh-CN" sz="2400" dirty="0"/>
              <a:t>IEEE754</a:t>
            </a:r>
            <a:r>
              <a:rPr lang="zh-CN" altLang="en-US" sz="2400" dirty="0"/>
              <a:t>标准中没有规定具体的双精度扩展浮点数的格式，只是</a:t>
            </a:r>
            <a:r>
              <a:rPr lang="zh-CN" altLang="en-US" sz="2400" dirty="0" smtClean="0"/>
              <a:t>规定</a:t>
            </a:r>
            <a:r>
              <a:rPr lang="zh-CN" altLang="en-US" sz="2400" dirty="0" smtClean="0">
                <a:solidFill>
                  <a:srgbClr val="FF0000"/>
                </a:solidFill>
              </a:rPr>
              <a:t>尾数的有效数字</a:t>
            </a:r>
            <a:r>
              <a:rPr lang="zh-CN" altLang="en-US" sz="2400" dirty="0">
                <a:solidFill>
                  <a:srgbClr val="FF0000"/>
                </a:solidFill>
              </a:rPr>
              <a:t>位数不能少于</a:t>
            </a:r>
            <a:r>
              <a:rPr lang="en-US" altLang="zh-CN" sz="2400" dirty="0">
                <a:solidFill>
                  <a:srgbClr val="FF0000"/>
                </a:solidFill>
              </a:rPr>
              <a:t>64</a:t>
            </a:r>
            <a:r>
              <a:rPr lang="zh-CN" altLang="en-US" sz="2400" dirty="0"/>
              <a:t>。</a:t>
            </a:r>
            <a:endParaRPr lang="en-US" altLang="zh-CN" sz="2400" dirty="0"/>
          </a:p>
          <a:p>
            <a:r>
              <a:rPr lang="zh-CN" altLang="en-US" sz="2400" dirty="0"/>
              <a:t>例如，</a:t>
            </a:r>
            <a:r>
              <a:rPr lang="en-US" altLang="zh-CN" sz="2400" dirty="0">
                <a:solidFill>
                  <a:schemeClr val="accent2"/>
                </a:solidFill>
              </a:rPr>
              <a:t>Intel x87 FPU</a:t>
            </a:r>
            <a:r>
              <a:rPr lang="zh-CN" altLang="en-US" sz="2400" dirty="0"/>
              <a:t>采用</a:t>
            </a:r>
            <a:r>
              <a:rPr lang="en-US" altLang="zh-CN" sz="2400" dirty="0"/>
              <a:t>80</a:t>
            </a:r>
            <a:r>
              <a:rPr lang="zh-CN" altLang="en-US" sz="2400" dirty="0"/>
              <a:t>位双精度扩展格式：</a:t>
            </a:r>
            <a:r>
              <a:rPr lang="en-US" altLang="zh-CN" sz="2400" dirty="0"/>
              <a:t>1</a:t>
            </a:r>
            <a:r>
              <a:rPr lang="zh-CN" altLang="en-US" sz="2400" dirty="0"/>
              <a:t>位符号位、</a:t>
            </a:r>
            <a:r>
              <a:rPr lang="en-US" altLang="zh-CN" sz="2400" dirty="0"/>
              <a:t>15</a:t>
            </a:r>
            <a:r>
              <a:rPr lang="zh-CN" altLang="en-US" sz="2400" dirty="0"/>
              <a:t>位阶码、</a:t>
            </a:r>
            <a:r>
              <a:rPr lang="en-US" altLang="zh-CN" sz="2400" dirty="0"/>
              <a:t>1</a:t>
            </a:r>
            <a:r>
              <a:rPr lang="zh-CN" altLang="en-US" sz="2400" dirty="0"/>
              <a:t>位显示首位有效位和</a:t>
            </a:r>
            <a:r>
              <a:rPr lang="en-US" altLang="zh-CN" sz="2400" dirty="0"/>
              <a:t>63</a:t>
            </a:r>
            <a:r>
              <a:rPr lang="zh-CN" altLang="en-US" sz="2400" dirty="0"/>
              <a:t>位尾数。没有隐藏位。</a:t>
            </a:r>
            <a:endParaRPr lang="en-US" altLang="zh-CN" sz="2400" dirty="0"/>
          </a:p>
          <a:p>
            <a:r>
              <a:rPr lang="zh-CN" altLang="en-US" sz="2400" dirty="0"/>
              <a:t>而在</a:t>
            </a:r>
            <a:r>
              <a:rPr lang="en-US" altLang="zh-CN" sz="2400" dirty="0">
                <a:solidFill>
                  <a:schemeClr val="accent2"/>
                </a:solidFill>
              </a:rPr>
              <a:t>SPARC</a:t>
            </a:r>
            <a:r>
              <a:rPr lang="zh-CN" altLang="en-US" sz="2400" dirty="0"/>
              <a:t>和</a:t>
            </a:r>
            <a:r>
              <a:rPr lang="en-US" altLang="zh-CN" sz="2400" dirty="0">
                <a:solidFill>
                  <a:schemeClr val="accent2"/>
                </a:solidFill>
              </a:rPr>
              <a:t>PowerPC</a:t>
            </a:r>
            <a:r>
              <a:rPr lang="zh-CN" altLang="en-US" sz="2400" dirty="0"/>
              <a:t>处理器中采用</a:t>
            </a:r>
            <a:r>
              <a:rPr lang="en-US" altLang="zh-CN" sz="2400" dirty="0"/>
              <a:t>128</a:t>
            </a:r>
            <a:r>
              <a:rPr lang="zh-CN" altLang="en-US" sz="2400" dirty="0"/>
              <a:t>位扩展双精度浮点数格式：</a:t>
            </a:r>
            <a:r>
              <a:rPr lang="en-US" altLang="zh-CN" sz="2400" dirty="0"/>
              <a:t>1</a:t>
            </a:r>
            <a:r>
              <a:rPr lang="zh-CN" altLang="en-US" sz="2400" dirty="0"/>
              <a:t>位符号位、</a:t>
            </a:r>
            <a:r>
              <a:rPr lang="en-US" altLang="zh-CN" sz="2400" dirty="0"/>
              <a:t>15</a:t>
            </a:r>
            <a:r>
              <a:rPr lang="zh-CN" altLang="en-US" sz="2400" dirty="0"/>
              <a:t>位阶码和</a:t>
            </a:r>
            <a:r>
              <a:rPr lang="en-US" altLang="zh-CN" sz="2400" dirty="0"/>
              <a:t>112</a:t>
            </a:r>
            <a:r>
              <a:rPr lang="zh-CN" altLang="en-US" sz="2400" dirty="0"/>
              <a:t>位尾数，另有</a:t>
            </a:r>
            <a:r>
              <a:rPr lang="en-US" altLang="zh-CN" sz="2400" dirty="0"/>
              <a:t>1</a:t>
            </a:r>
            <a:r>
              <a:rPr lang="zh-CN" altLang="en-US" sz="2400" dirty="0"/>
              <a:t>位隐藏位。</a:t>
            </a:r>
            <a:endParaRPr lang="en-US" altLang="zh-CN" sz="2400" dirty="0"/>
          </a:p>
          <a:p>
            <a:r>
              <a:rPr lang="zh-CN" altLang="en-US" sz="2400" dirty="0"/>
              <a:t>不同类型数据间转换时，可能发生</a:t>
            </a:r>
            <a:r>
              <a:rPr lang="zh-CN" altLang="en-US" sz="2400" dirty="0">
                <a:solidFill>
                  <a:srgbClr val="FF0000"/>
                </a:solidFill>
              </a:rPr>
              <a:t>有效位数丢失或高位截断（溢出）</a:t>
            </a:r>
            <a:r>
              <a:rPr lang="zh-CN" altLang="en-US" sz="2400" dirty="0"/>
              <a:t>。</a:t>
            </a:r>
            <a:endParaRPr lang="zh-CN" altLang="en-US" sz="2400" dirty="0"/>
          </a:p>
        </p:txBody>
      </p:sp>
      <p:sp>
        <p:nvSpPr>
          <p:cNvPr id="4" name="灯片编号占位符 3"/>
          <p:cNvSpPr>
            <a:spLocks noGrp="1"/>
          </p:cNvSpPr>
          <p:nvPr>
            <p:ph type="sldNum" sz="quarter" idx="4"/>
          </p:nvPr>
        </p:nvSpPr>
        <p:spPr/>
        <p:txBody>
          <a:bodyPr/>
          <a:lstStyle/>
          <a:p>
            <a:fld id="{EDCD20F5-771F-4428-9712-BA27E008D629}"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body" idx="1"/>
          </p:nvPr>
        </p:nvSpPr>
        <p:spPr>
          <a:xfrm>
            <a:off x="274638" y="723900"/>
            <a:ext cx="8685212" cy="5453481"/>
          </a:xfrm>
        </p:spPr>
        <p:txBody>
          <a:bodyPr/>
          <a:lstStyle/>
          <a:p>
            <a:pPr marL="342900" indent="-342900" algn="just">
              <a:lnSpc>
                <a:spcPct val="135000"/>
              </a:lnSpc>
            </a:pPr>
            <a:r>
              <a:rPr lang="zh-CN" altLang="en-US" dirty="0">
                <a:ea typeface="黑体" panose="02010609060101010101" pitchFamily="49" charset="-122"/>
              </a:rPr>
              <a:t>数值数据（</a:t>
            </a:r>
            <a:r>
              <a:rPr lang="en-US" altLang="zh-CN" dirty="0">
                <a:ea typeface="黑体" panose="02010609060101010101" pitchFamily="49" charset="-122"/>
              </a:rPr>
              <a:t>numerical data</a:t>
            </a:r>
            <a:r>
              <a:rPr lang="zh-CN" altLang="en-US" dirty="0">
                <a:ea typeface="黑体" panose="02010609060101010101" pitchFamily="49" charset="-122"/>
              </a:rPr>
              <a:t>）的两种常用表示</a:t>
            </a:r>
            <a:endParaRPr lang="zh-CN" altLang="en-US" dirty="0">
              <a:ea typeface="黑体" panose="02010609060101010101" pitchFamily="49" charset="-122"/>
            </a:endParaRPr>
          </a:p>
          <a:p>
            <a:pPr marL="742950" lvl="1" indent="-285750" algn="just">
              <a:lnSpc>
                <a:spcPct val="135000"/>
              </a:lnSpc>
              <a:buClr>
                <a:srgbClr val="00CC99"/>
              </a:buClr>
              <a:buFont typeface="Wingdings" panose="05000000000000000000" pitchFamily="2" charset="2"/>
              <a:buNone/>
            </a:pPr>
            <a:r>
              <a:rPr lang="en-US" altLang="zh-CN" sz="2200" dirty="0">
                <a:ea typeface="黑体" panose="02010609060101010101" pitchFamily="49" charset="-122"/>
              </a:rPr>
              <a:t>Binary (</a:t>
            </a:r>
            <a:r>
              <a:rPr lang="zh-CN" altLang="en-US" sz="2200" dirty="0">
                <a:ea typeface="黑体" panose="02010609060101010101" pitchFamily="49" charset="-122"/>
              </a:rPr>
              <a:t>二进制数)</a:t>
            </a:r>
            <a:endParaRPr lang="zh-CN" altLang="en-US" sz="2200" dirty="0">
              <a:ea typeface="黑体" panose="02010609060101010101" pitchFamily="49" charset="-122"/>
            </a:endParaRPr>
          </a:p>
          <a:p>
            <a:pPr marL="1143000" lvl="2" indent="-228600" algn="just">
              <a:lnSpc>
                <a:spcPct val="135000"/>
              </a:lnSpc>
              <a:buClr>
                <a:srgbClr val="00CC99"/>
              </a:buClr>
              <a:buFontTx/>
              <a:buChar char="o"/>
            </a:pPr>
            <a:r>
              <a:rPr lang="zh-CN" altLang="en-US" sz="2200" dirty="0">
                <a:ea typeface="黑体" panose="02010609060101010101" pitchFamily="49" charset="-122"/>
              </a:rPr>
              <a:t>定点整数：</a:t>
            </a:r>
            <a:r>
              <a:rPr lang="zh-CN" altLang="en-US" sz="2200" b="1" dirty="0">
                <a:solidFill>
                  <a:schemeClr val="accent2"/>
                </a:solidFill>
                <a:latin typeface="Arial" panose="020B0604020202020204" pitchFamily="34" charset="0"/>
                <a:ea typeface="黑体" panose="02010609060101010101" pitchFamily="49" charset="-122"/>
              </a:rPr>
              <a:t>带符号整数</a:t>
            </a:r>
            <a:r>
              <a:rPr lang="zh-CN" altLang="en-US" sz="2200" b="1" dirty="0">
                <a:latin typeface="Arial" panose="020B0604020202020204" pitchFamily="34" charset="0"/>
                <a:ea typeface="黑体" panose="02010609060101010101" pitchFamily="49" charset="-122"/>
              </a:rPr>
              <a:t>与</a:t>
            </a:r>
            <a:r>
              <a:rPr lang="zh-CN" altLang="en-US" sz="2200" b="1" dirty="0">
                <a:solidFill>
                  <a:schemeClr val="accent2"/>
                </a:solidFill>
                <a:latin typeface="Arial" panose="020B0604020202020204" pitchFamily="34" charset="0"/>
                <a:ea typeface="黑体" panose="02010609060101010101" pitchFamily="49" charset="-122"/>
              </a:rPr>
              <a:t>无符号整数</a:t>
            </a:r>
            <a:endParaRPr lang="en-US" altLang="zh-CN" sz="2200" b="1" dirty="0">
              <a:solidFill>
                <a:schemeClr val="accent2"/>
              </a:solidFill>
              <a:latin typeface="Arial" panose="020B0604020202020204" pitchFamily="34" charset="0"/>
              <a:ea typeface="黑体" panose="02010609060101010101" pitchFamily="49" charset="-122"/>
            </a:endParaRPr>
          </a:p>
          <a:p>
            <a:pPr marL="1143000" lvl="2" indent="-228600" algn="just">
              <a:lnSpc>
                <a:spcPct val="135000"/>
              </a:lnSpc>
              <a:buClr>
                <a:srgbClr val="00CC99"/>
              </a:buClr>
              <a:buFontTx/>
              <a:buChar char="o"/>
            </a:pPr>
            <a:r>
              <a:rPr lang="zh-CN" altLang="en-US" sz="2200" dirty="0">
                <a:ea typeface="黑体" panose="02010609060101010101" pitchFamily="49" charset="-122"/>
              </a:rPr>
              <a:t>浮点数：</a:t>
            </a:r>
            <a:r>
              <a:rPr lang="zh-CN" altLang="en-US" sz="2200" dirty="0">
                <a:solidFill>
                  <a:schemeClr val="accent2"/>
                </a:solidFill>
                <a:ea typeface="黑体" panose="02010609060101010101" pitchFamily="49" charset="-122"/>
              </a:rPr>
              <a:t>实数</a:t>
            </a:r>
            <a:endParaRPr lang="en-US" altLang="zh-CN" sz="2200" dirty="0">
              <a:solidFill>
                <a:schemeClr val="accent2"/>
              </a:solidFill>
              <a:ea typeface="黑体" panose="02010609060101010101" pitchFamily="49" charset="-122"/>
            </a:endParaRPr>
          </a:p>
          <a:p>
            <a:pPr marL="742950" lvl="1" indent="-285750" algn="just">
              <a:lnSpc>
                <a:spcPct val="135000"/>
              </a:lnSpc>
              <a:buClr>
                <a:srgbClr val="00CC99"/>
              </a:buClr>
              <a:buFont typeface="Wingdings" panose="05000000000000000000" pitchFamily="2" charset="2"/>
              <a:buNone/>
            </a:pPr>
            <a:r>
              <a:rPr lang="en-US" altLang="zh-CN" sz="2200" dirty="0">
                <a:solidFill>
                  <a:srgbClr val="CC0000"/>
                </a:solidFill>
                <a:ea typeface="黑体" panose="02010609060101010101" pitchFamily="49" charset="-122"/>
              </a:rPr>
              <a:t>Decimal (</a:t>
            </a:r>
            <a:r>
              <a:rPr lang="zh-CN" altLang="en-US" sz="2200" dirty="0">
                <a:solidFill>
                  <a:srgbClr val="CC0000"/>
                </a:solidFill>
                <a:ea typeface="黑体" panose="02010609060101010101" pitchFamily="49" charset="-122"/>
              </a:rPr>
              <a:t>十进制数)</a:t>
            </a:r>
            <a:endParaRPr lang="zh-CN" altLang="en-US" sz="2200" dirty="0">
              <a:solidFill>
                <a:srgbClr val="CC0000"/>
              </a:solidFill>
              <a:ea typeface="黑体" panose="02010609060101010101" pitchFamily="49" charset="-122"/>
            </a:endParaRPr>
          </a:p>
          <a:p>
            <a:pPr marL="1143000" lvl="2" indent="-228600" algn="just">
              <a:lnSpc>
                <a:spcPct val="135000"/>
              </a:lnSpc>
              <a:buClr>
                <a:srgbClr val="00CC99"/>
              </a:buClr>
              <a:buFontTx/>
              <a:buChar char="o"/>
            </a:pPr>
            <a:r>
              <a:rPr lang="en-US" altLang="zh-CN" sz="2200" dirty="0">
                <a:ea typeface="黑体" panose="02010609060101010101" pitchFamily="49" charset="-122"/>
              </a:rPr>
              <a:t> </a:t>
            </a:r>
            <a:r>
              <a:rPr lang="zh-CN" altLang="en-US" sz="2200" dirty="0">
                <a:ea typeface="黑体" panose="02010609060101010101" pitchFamily="49" charset="-122"/>
              </a:rPr>
              <a:t>用</a:t>
            </a:r>
            <a:r>
              <a:rPr lang="en-US" altLang="zh-CN" sz="2200" dirty="0">
                <a:ea typeface="黑体" panose="02010609060101010101" pitchFamily="49" charset="-122"/>
              </a:rPr>
              <a:t>ASCII</a:t>
            </a:r>
            <a:r>
              <a:rPr lang="zh-CN" altLang="en-US" sz="2200" dirty="0">
                <a:ea typeface="黑体" panose="02010609060101010101" pitchFamily="49" charset="-122"/>
              </a:rPr>
              <a:t>码表示</a:t>
            </a:r>
            <a:endParaRPr lang="en-US" altLang="zh-CN" sz="2200" dirty="0">
              <a:ea typeface="黑体" panose="02010609060101010101" pitchFamily="49" charset="-122"/>
            </a:endParaRPr>
          </a:p>
          <a:p>
            <a:pPr marL="1143000" lvl="2" indent="-228600" algn="just">
              <a:lnSpc>
                <a:spcPct val="135000"/>
              </a:lnSpc>
              <a:buClr>
                <a:srgbClr val="00CC99"/>
              </a:buClr>
              <a:buFontTx/>
              <a:buChar char="o"/>
            </a:pPr>
            <a:r>
              <a:rPr lang="zh-CN" altLang="en-US" sz="2200" dirty="0">
                <a:ea typeface="黑体" panose="02010609060101010101" pitchFamily="49" charset="-122"/>
              </a:rPr>
              <a:t>用</a:t>
            </a:r>
            <a:r>
              <a:rPr lang="en-US" altLang="zh-CN" sz="2200" dirty="0">
                <a:ea typeface="黑体" panose="02010609060101010101" pitchFamily="49" charset="-122"/>
              </a:rPr>
              <a:t>BCD</a:t>
            </a:r>
            <a:r>
              <a:rPr lang="zh-CN" altLang="en-US" sz="2200" dirty="0">
                <a:ea typeface="黑体" panose="02010609060101010101" pitchFamily="49" charset="-122"/>
              </a:rPr>
              <a:t>（</a:t>
            </a:r>
            <a:r>
              <a:rPr lang="en-US" altLang="zh-CN" sz="2200" dirty="0">
                <a:ea typeface="黑体" panose="02010609060101010101" pitchFamily="49" charset="-122"/>
              </a:rPr>
              <a:t>Binary Coded Decimal</a:t>
            </a:r>
            <a:r>
              <a:rPr lang="zh-CN" altLang="en-US" sz="2200" dirty="0">
                <a:ea typeface="黑体" panose="02010609060101010101" pitchFamily="49" charset="-122"/>
              </a:rPr>
              <a:t>）码表示</a:t>
            </a:r>
            <a:endParaRPr lang="en-US" altLang="zh-CN" sz="2200" dirty="0">
              <a:ea typeface="黑体" panose="02010609060101010101" pitchFamily="49" charset="-122"/>
            </a:endParaRPr>
          </a:p>
          <a:p>
            <a:pPr marL="342900" indent="-342900" algn="just">
              <a:lnSpc>
                <a:spcPct val="135000"/>
              </a:lnSpc>
            </a:pPr>
            <a:r>
              <a:rPr lang="zh-CN" altLang="en-US" dirty="0">
                <a:ea typeface="黑体" panose="02010609060101010101" pitchFamily="49" charset="-122"/>
              </a:rPr>
              <a:t>计算机中为什么要用十进制数表示数值？</a:t>
            </a:r>
            <a:endParaRPr lang="zh-CN" altLang="en-US" dirty="0">
              <a:ea typeface="黑体" panose="02010609060101010101" pitchFamily="49" charset="-122"/>
            </a:endParaRPr>
          </a:p>
          <a:p>
            <a:pPr marL="742950" lvl="1" indent="-285750" algn="just">
              <a:spcBef>
                <a:spcPct val="0"/>
              </a:spcBef>
            </a:pPr>
            <a:r>
              <a:rPr lang="zh-CN" altLang="en-US" dirty="0">
                <a:ea typeface="黑体" panose="02010609060101010101" pitchFamily="49" charset="-122"/>
              </a:rPr>
              <a:t>日常使用的都是十进制数，计算机外部一般都使用十进制数。</a:t>
            </a:r>
            <a:endParaRPr lang="en-US" altLang="zh-CN" dirty="0">
              <a:ea typeface="黑体" panose="02010609060101010101" pitchFamily="49" charset="-122"/>
            </a:endParaRPr>
          </a:p>
          <a:p>
            <a:pPr marL="742950" lvl="1" indent="-285750" algn="just">
              <a:spcBef>
                <a:spcPct val="0"/>
              </a:spcBef>
            </a:pPr>
            <a:r>
              <a:rPr lang="zh-CN" altLang="en-US" dirty="0">
                <a:ea typeface="黑体" panose="02010609060101010101" pitchFamily="49" charset="-122"/>
              </a:rPr>
              <a:t>在一些有大量数据输入</a:t>
            </a:r>
            <a:r>
              <a:rPr lang="en-US" altLang="zh-CN" dirty="0">
                <a:ea typeface="黑体" panose="02010609060101010101" pitchFamily="49" charset="-122"/>
              </a:rPr>
              <a:t>/</a:t>
            </a:r>
            <a:r>
              <a:rPr lang="zh-CN" altLang="en-US" dirty="0">
                <a:ea typeface="黑体" panose="02010609060101010101" pitchFamily="49" charset="-122"/>
              </a:rPr>
              <a:t>输出的系统中，为减少二进制数和十进制数之间的转换，最好在计算机内部直接用十进制数表示形式。</a:t>
            </a:r>
            <a:endParaRPr lang="zh-CN" altLang="en-US" dirty="0">
              <a:solidFill>
                <a:srgbClr val="008000"/>
              </a:solidFill>
              <a:ea typeface="黑体" panose="02010609060101010101" pitchFamily="49" charset="-122"/>
            </a:endParaRPr>
          </a:p>
          <a:p>
            <a:pPr marL="742950" lvl="1" indent="-285750" algn="just">
              <a:lnSpc>
                <a:spcPct val="135000"/>
              </a:lnSpc>
              <a:buFontTx/>
              <a:buNone/>
            </a:pPr>
            <a:r>
              <a:rPr lang="zh-CN" altLang="en-US" dirty="0">
                <a:solidFill>
                  <a:srgbClr val="008000"/>
                </a:solidFill>
              </a:rPr>
              <a:t>    </a:t>
            </a:r>
            <a:endParaRPr lang="zh-CN" altLang="en-US" dirty="0">
              <a:solidFill>
                <a:srgbClr val="008000"/>
              </a:solidFill>
            </a:endParaRPr>
          </a:p>
        </p:txBody>
      </p:sp>
      <p:sp>
        <p:nvSpPr>
          <p:cNvPr id="41987" name="Rectangle 3"/>
          <p:cNvSpPr>
            <a:spLocks noGrp="1" noChangeArrowheads="1"/>
          </p:cNvSpPr>
          <p:nvPr>
            <p:ph type="title"/>
          </p:nvPr>
        </p:nvSpPr>
        <p:spPr>
          <a:xfrm>
            <a:off x="568325" y="190500"/>
            <a:ext cx="8148638" cy="474663"/>
          </a:xfrm>
          <a:noFill/>
        </p:spPr>
        <p:txBody>
          <a:bodyPr lIns="91440" tIns="45720" rIns="91440" bIns="45720" anchor="ctr"/>
          <a:lstStyle/>
          <a:p>
            <a:r>
              <a:rPr lang="zh-CN" altLang="en-US">
                <a:ea typeface="宋体" panose="02010600030101010101" pitchFamily="2" charset="-122"/>
                <a:cs typeface="Arial" panose="020B0604020202020204" pitchFamily="34" charset="0"/>
              </a:rPr>
              <a:t>十进制数的表示</a:t>
            </a:r>
            <a:endParaRPr lang="zh-CN" altLang="en-US">
              <a:ea typeface="宋体" panose="02010600030101010101" pitchFamily="2" charset="-122"/>
              <a:cs typeface="Arial" panose="020B0604020202020204" pitchFamily="34" charset="0"/>
            </a:endParaRPr>
          </a:p>
        </p:txBody>
      </p:sp>
      <p:sp>
        <p:nvSpPr>
          <p:cNvPr id="2" name="灯片编号占位符 1"/>
          <p:cNvSpPr>
            <a:spLocks noGrp="1"/>
          </p:cNvSpPr>
          <p:nvPr>
            <p:ph type="sldNum" sz="quarter" idx="4"/>
          </p:nvPr>
        </p:nvSpPr>
        <p:spPr/>
        <p:txBody>
          <a:bodyPr/>
          <a:lstStyle/>
          <a:p>
            <a:fld id="{EDCD20F5-771F-4428-9712-BA27E008D629}"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31778">
                                            <p:txEl>
                                              <p:pRg st="0" end="0"/>
                                            </p:txEl>
                                          </p:spTgt>
                                        </p:tgtEl>
                                        <p:attrNameLst>
                                          <p:attrName>style.visibility</p:attrName>
                                        </p:attrNameLst>
                                      </p:cBhvr>
                                      <p:to>
                                        <p:strVal val="visible"/>
                                      </p:to>
                                    </p:set>
                                    <p:animEffect transition="in" filter="wipe(down)">
                                      <p:cBhvr>
                                        <p:cTn id="7" dur="500"/>
                                        <p:tgtEl>
                                          <p:spTgt spid="3317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31778">
                                            <p:txEl>
                                              <p:pRg st="1" end="1"/>
                                            </p:txEl>
                                          </p:spTgt>
                                        </p:tgtEl>
                                        <p:attrNameLst>
                                          <p:attrName>style.visibility</p:attrName>
                                        </p:attrNameLst>
                                      </p:cBhvr>
                                      <p:to>
                                        <p:strVal val="visible"/>
                                      </p:to>
                                    </p:set>
                                    <p:animEffect transition="in" filter="wipe(down)">
                                      <p:cBhvr>
                                        <p:cTn id="12" dur="500"/>
                                        <p:tgtEl>
                                          <p:spTgt spid="331778">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31778">
                                            <p:txEl>
                                              <p:pRg st="4" end="4"/>
                                            </p:txEl>
                                          </p:spTgt>
                                        </p:tgtEl>
                                        <p:attrNameLst>
                                          <p:attrName>style.visibility</p:attrName>
                                        </p:attrNameLst>
                                      </p:cBhvr>
                                      <p:to>
                                        <p:strVal val="visible"/>
                                      </p:to>
                                    </p:set>
                                    <p:animEffect transition="in" filter="wipe(down)">
                                      <p:cBhvr>
                                        <p:cTn id="15" dur="500"/>
                                        <p:tgtEl>
                                          <p:spTgt spid="331778">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31778">
                                            <p:txEl>
                                              <p:pRg st="2" end="2"/>
                                            </p:txEl>
                                          </p:spTgt>
                                        </p:tgtEl>
                                        <p:attrNameLst>
                                          <p:attrName>style.visibility</p:attrName>
                                        </p:attrNameLst>
                                      </p:cBhvr>
                                      <p:to>
                                        <p:strVal val="visible"/>
                                      </p:to>
                                    </p:set>
                                    <p:animEffect transition="in" filter="blinds(horizontal)">
                                      <p:cBhvr>
                                        <p:cTn id="20" dur="500"/>
                                        <p:tgtEl>
                                          <p:spTgt spid="33177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31778">
                                            <p:txEl>
                                              <p:pRg st="3" end="3"/>
                                            </p:txEl>
                                          </p:spTgt>
                                        </p:tgtEl>
                                        <p:attrNameLst>
                                          <p:attrName>style.visibility</p:attrName>
                                        </p:attrNameLst>
                                      </p:cBhvr>
                                      <p:to>
                                        <p:strVal val="visible"/>
                                      </p:to>
                                    </p:set>
                                    <p:animEffect transition="in" filter="blinds(horizontal)">
                                      <p:cBhvr>
                                        <p:cTn id="25" dur="500"/>
                                        <p:tgtEl>
                                          <p:spTgt spid="33177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31778">
                                            <p:txEl>
                                              <p:pRg st="5" end="5"/>
                                            </p:txEl>
                                          </p:spTgt>
                                        </p:tgtEl>
                                        <p:attrNameLst>
                                          <p:attrName>style.visibility</p:attrName>
                                        </p:attrNameLst>
                                      </p:cBhvr>
                                      <p:to>
                                        <p:strVal val="visible"/>
                                      </p:to>
                                    </p:set>
                                    <p:animEffect transition="in" filter="blinds(horizontal)">
                                      <p:cBhvr>
                                        <p:cTn id="30" dur="500"/>
                                        <p:tgtEl>
                                          <p:spTgt spid="331778">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31778">
                                            <p:txEl>
                                              <p:pRg st="6" end="6"/>
                                            </p:txEl>
                                          </p:spTgt>
                                        </p:tgtEl>
                                        <p:attrNameLst>
                                          <p:attrName>style.visibility</p:attrName>
                                        </p:attrNameLst>
                                      </p:cBhvr>
                                      <p:to>
                                        <p:strVal val="visible"/>
                                      </p:to>
                                    </p:set>
                                    <p:animEffect transition="in" filter="blinds(horizontal)">
                                      <p:cBhvr>
                                        <p:cTn id="35" dur="500"/>
                                        <p:tgtEl>
                                          <p:spTgt spid="331778">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31778">
                                            <p:txEl>
                                              <p:pRg st="7" end="7"/>
                                            </p:txEl>
                                          </p:spTgt>
                                        </p:tgtEl>
                                        <p:attrNameLst>
                                          <p:attrName>style.visibility</p:attrName>
                                        </p:attrNameLst>
                                      </p:cBhvr>
                                      <p:to>
                                        <p:strVal val="visible"/>
                                      </p:to>
                                    </p:set>
                                    <p:animEffect transition="in" filter="blinds(horizontal)">
                                      <p:cBhvr>
                                        <p:cTn id="40" dur="500"/>
                                        <p:tgtEl>
                                          <p:spTgt spid="331778">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31778">
                                            <p:txEl>
                                              <p:pRg st="8" end="8"/>
                                            </p:txEl>
                                          </p:spTgt>
                                        </p:tgtEl>
                                        <p:attrNameLst>
                                          <p:attrName>style.visibility</p:attrName>
                                        </p:attrNameLst>
                                      </p:cBhvr>
                                      <p:to>
                                        <p:strVal val="visible"/>
                                      </p:to>
                                    </p:set>
                                    <p:animEffect transition="in" filter="blinds(horizontal)">
                                      <p:cBhvr>
                                        <p:cTn id="45" dur="500"/>
                                        <p:tgtEl>
                                          <p:spTgt spid="331778">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31778">
                                            <p:txEl>
                                              <p:pRg st="9" end="9"/>
                                            </p:txEl>
                                          </p:spTgt>
                                        </p:tgtEl>
                                        <p:attrNameLst>
                                          <p:attrName>style.visibility</p:attrName>
                                        </p:attrNameLst>
                                      </p:cBhvr>
                                      <p:to>
                                        <p:strVal val="visible"/>
                                      </p:to>
                                    </p:set>
                                    <p:animEffect transition="in" filter="blinds(horizontal)">
                                      <p:cBhvr>
                                        <p:cTn id="50" dur="500"/>
                                        <p:tgtEl>
                                          <p:spTgt spid="33177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800100" y="190500"/>
            <a:ext cx="7447429" cy="479747"/>
          </a:xfrm>
        </p:spPr>
        <p:txBody>
          <a:bodyPr/>
          <a:lstStyle/>
          <a:p>
            <a:r>
              <a:rPr lang="zh-CN" altLang="en-US" dirty="0">
                <a:ea typeface="宋体" panose="02010600030101010101" pitchFamily="2" charset="-122"/>
              </a:rPr>
              <a:t>用</a:t>
            </a:r>
            <a:r>
              <a:rPr lang="en-US" altLang="zh-CN" dirty="0">
                <a:ea typeface="宋体" panose="02010600030101010101" pitchFamily="2" charset="-122"/>
              </a:rPr>
              <a:t>ASCII</a:t>
            </a:r>
            <a:r>
              <a:rPr lang="zh-CN" altLang="en-US" dirty="0">
                <a:ea typeface="宋体" panose="02010600030101010101" pitchFamily="2" charset="-122"/>
              </a:rPr>
              <a:t>码表示十进制数</a:t>
            </a:r>
            <a:r>
              <a:rPr lang="en-US" altLang="zh-CN" dirty="0">
                <a:solidFill>
                  <a:schemeClr val="tx1"/>
                </a:solidFill>
                <a:ea typeface="宋体" panose="02010600030101010101" pitchFamily="2" charset="-122"/>
              </a:rPr>
              <a:t>—</a:t>
            </a:r>
            <a:r>
              <a:rPr lang="zh-CN" altLang="en-US" dirty="0">
                <a:solidFill>
                  <a:schemeClr val="tx1"/>
                </a:solidFill>
                <a:ea typeface="宋体" panose="02010600030101010101" pitchFamily="2" charset="-122"/>
              </a:rPr>
              <a:t>有两种方式</a:t>
            </a:r>
            <a:endParaRPr lang="zh-CN" altLang="en-US" dirty="0">
              <a:solidFill>
                <a:schemeClr val="tx1"/>
              </a:solidFill>
              <a:ea typeface="宋体" panose="02010600030101010101" pitchFamily="2" charset="-122"/>
            </a:endParaRPr>
          </a:p>
        </p:txBody>
      </p:sp>
      <p:sp>
        <p:nvSpPr>
          <p:cNvPr id="407555" name="Rectangle 3"/>
          <p:cNvSpPr>
            <a:spLocks noGrp="1" noChangeArrowheads="1"/>
          </p:cNvSpPr>
          <p:nvPr>
            <p:ph type="body" idx="1"/>
          </p:nvPr>
        </p:nvSpPr>
        <p:spPr>
          <a:xfrm>
            <a:off x="0" y="755650"/>
            <a:ext cx="9144000" cy="6021705"/>
          </a:xfrm>
        </p:spPr>
        <p:txBody>
          <a:bodyPr/>
          <a:lstStyle/>
          <a:p>
            <a:r>
              <a:rPr lang="zh-CN" altLang="en-US" sz="2000" dirty="0">
                <a:solidFill>
                  <a:srgbClr val="FF0000"/>
                </a:solidFill>
                <a:ea typeface="黑体" panose="02010609060101010101" pitchFamily="49" charset="-122"/>
              </a:rPr>
              <a:t>前分隔</a:t>
            </a:r>
            <a:r>
              <a:rPr lang="zh-CN" altLang="en-US" sz="2000" dirty="0">
                <a:ea typeface="黑体" panose="02010609060101010101" pitchFamily="49" charset="-122"/>
              </a:rPr>
              <a:t>数字串</a:t>
            </a:r>
            <a:endParaRPr lang="zh-CN" altLang="en-US" sz="2000" dirty="0">
              <a:ea typeface="黑体" panose="02010609060101010101" pitchFamily="49" charset="-122"/>
            </a:endParaRPr>
          </a:p>
          <a:p>
            <a:pPr lvl="1"/>
            <a:r>
              <a:rPr lang="zh-CN" altLang="en-US" dirty="0">
                <a:ea typeface="黑体" panose="02010609060101010101" pitchFamily="49" charset="-122"/>
              </a:rPr>
              <a:t>表示正负的符号单独用一个字节表示，位于数字串之前。</a:t>
            </a:r>
            <a:endParaRPr lang="zh-CN" altLang="en-US" dirty="0">
              <a:ea typeface="黑体" panose="02010609060101010101" pitchFamily="49" charset="-122"/>
            </a:endParaRPr>
          </a:p>
          <a:p>
            <a:pPr lvl="1"/>
            <a:r>
              <a:rPr lang="zh-CN" altLang="en-US" dirty="0">
                <a:ea typeface="黑体" panose="02010609060101010101" pitchFamily="49" charset="-122"/>
              </a:rPr>
              <a:t>正号用“</a:t>
            </a:r>
            <a:r>
              <a:rPr lang="en-US" altLang="zh-CN" dirty="0">
                <a:ea typeface="黑体" panose="02010609060101010101" pitchFamily="49" charset="-122"/>
              </a:rPr>
              <a:t>+”</a:t>
            </a:r>
            <a:r>
              <a:rPr lang="zh-CN" altLang="en-US" dirty="0">
                <a:ea typeface="黑体" panose="02010609060101010101" pitchFamily="49" charset="-122"/>
              </a:rPr>
              <a:t>的</a:t>
            </a:r>
            <a:r>
              <a:rPr lang="en-US" altLang="zh-CN" dirty="0">
                <a:ea typeface="黑体" panose="02010609060101010101" pitchFamily="49" charset="-122"/>
              </a:rPr>
              <a:t>ASCII</a:t>
            </a:r>
            <a:r>
              <a:rPr lang="zh-CN" altLang="en-US" dirty="0">
                <a:ea typeface="黑体" panose="02010609060101010101" pitchFamily="49" charset="-122"/>
              </a:rPr>
              <a:t>码</a:t>
            </a:r>
            <a:r>
              <a:rPr lang="en-US" altLang="zh-CN" dirty="0">
                <a:ea typeface="黑体" panose="02010609060101010101" pitchFamily="49" charset="-122"/>
              </a:rPr>
              <a:t>(</a:t>
            </a:r>
            <a:r>
              <a:rPr lang="en-US" altLang="zh-CN" dirty="0">
                <a:solidFill>
                  <a:srgbClr val="FF0000"/>
                </a:solidFill>
                <a:ea typeface="黑体" panose="02010609060101010101" pitchFamily="49" charset="-122"/>
              </a:rPr>
              <a:t>2BH</a:t>
            </a:r>
            <a:r>
              <a:rPr lang="en-US" altLang="zh-CN" dirty="0">
                <a:ea typeface="黑体" panose="02010609060101010101" pitchFamily="49" charset="-122"/>
              </a:rPr>
              <a:t>)</a:t>
            </a:r>
            <a:r>
              <a:rPr lang="zh-CN" altLang="en-US" dirty="0">
                <a:ea typeface="黑体" panose="02010609060101010101" pitchFamily="49" charset="-122"/>
              </a:rPr>
              <a:t>表示；负号用“</a:t>
            </a:r>
            <a:r>
              <a:rPr lang="en-US" altLang="zh-CN" dirty="0">
                <a:ea typeface="黑体" panose="02010609060101010101" pitchFamily="49" charset="-122"/>
              </a:rPr>
              <a:t>-”</a:t>
            </a:r>
            <a:r>
              <a:rPr lang="zh-CN" altLang="en-US" dirty="0">
                <a:ea typeface="黑体" panose="02010609060101010101" pitchFamily="49" charset="-122"/>
              </a:rPr>
              <a:t>的</a:t>
            </a:r>
            <a:r>
              <a:rPr lang="en-US" altLang="zh-CN" dirty="0">
                <a:ea typeface="黑体" panose="02010609060101010101" pitchFamily="49" charset="-122"/>
              </a:rPr>
              <a:t>ASCII</a:t>
            </a:r>
            <a:r>
              <a:rPr lang="zh-CN" altLang="en-US" dirty="0">
                <a:ea typeface="黑体" panose="02010609060101010101" pitchFamily="49" charset="-122"/>
              </a:rPr>
              <a:t>码</a:t>
            </a:r>
            <a:r>
              <a:rPr lang="en-US" altLang="zh-CN" dirty="0">
                <a:ea typeface="黑体" panose="02010609060101010101" pitchFamily="49" charset="-122"/>
              </a:rPr>
              <a:t>(</a:t>
            </a:r>
            <a:r>
              <a:rPr lang="en-US" altLang="zh-CN" dirty="0">
                <a:solidFill>
                  <a:srgbClr val="FF0000"/>
                </a:solidFill>
                <a:ea typeface="黑体" panose="02010609060101010101" pitchFamily="49" charset="-122"/>
              </a:rPr>
              <a:t>2DH</a:t>
            </a:r>
            <a:r>
              <a:rPr lang="en-US" altLang="zh-CN" dirty="0">
                <a:ea typeface="黑体" panose="02010609060101010101" pitchFamily="49" charset="-122"/>
              </a:rPr>
              <a:t>)</a:t>
            </a:r>
            <a:r>
              <a:rPr lang="zh-CN" altLang="en-US" dirty="0">
                <a:ea typeface="黑体" panose="02010609060101010101" pitchFamily="49" charset="-122"/>
              </a:rPr>
              <a:t>表示</a:t>
            </a:r>
            <a:endParaRPr lang="zh-CN" altLang="en-US" dirty="0">
              <a:ea typeface="黑体" panose="02010609060101010101" pitchFamily="49" charset="-122"/>
            </a:endParaRPr>
          </a:p>
          <a:p>
            <a:pPr lvl="1"/>
            <a:r>
              <a:rPr lang="zh-CN" altLang="en-US" dirty="0">
                <a:ea typeface="黑体" panose="02010609060101010101" pitchFamily="49" charset="-122"/>
              </a:rPr>
              <a:t>例：十进制数</a:t>
            </a:r>
            <a:r>
              <a:rPr lang="en-US" altLang="zh-CN" dirty="0">
                <a:ea typeface="黑体" panose="02010609060101010101" pitchFamily="49" charset="-122"/>
              </a:rPr>
              <a:t>+236</a:t>
            </a:r>
            <a:r>
              <a:rPr lang="zh-CN" altLang="en-US" dirty="0">
                <a:ea typeface="黑体" panose="02010609060101010101" pitchFamily="49" charset="-122"/>
              </a:rPr>
              <a:t>表示为</a:t>
            </a:r>
            <a:r>
              <a:rPr lang="en-US" altLang="zh-CN" dirty="0">
                <a:ea typeface="黑体" panose="02010609060101010101" pitchFamily="49" charset="-122"/>
              </a:rPr>
              <a:t>: </a:t>
            </a:r>
            <a:r>
              <a:rPr lang="en-US" altLang="zh-CN" dirty="0">
                <a:solidFill>
                  <a:srgbClr val="CC0000"/>
                </a:solidFill>
                <a:ea typeface="黑体" panose="02010609060101010101" pitchFamily="49" charset="-122"/>
              </a:rPr>
              <a:t>2B</a:t>
            </a:r>
            <a:r>
              <a:rPr lang="en-US" altLang="zh-CN" dirty="0">
                <a:ea typeface="黑体" panose="02010609060101010101" pitchFamily="49" charset="-122"/>
              </a:rPr>
              <a:t> 3</a:t>
            </a:r>
            <a:r>
              <a:rPr lang="en-US" altLang="zh-CN" dirty="0">
                <a:solidFill>
                  <a:srgbClr val="FF0000"/>
                </a:solidFill>
                <a:ea typeface="黑体" panose="02010609060101010101" pitchFamily="49" charset="-122"/>
              </a:rPr>
              <a:t>2</a:t>
            </a:r>
            <a:r>
              <a:rPr lang="en-US" altLang="zh-CN" dirty="0">
                <a:ea typeface="黑体" panose="02010609060101010101" pitchFamily="49" charset="-122"/>
              </a:rPr>
              <a:t> 3</a:t>
            </a:r>
            <a:r>
              <a:rPr lang="en-US" altLang="zh-CN" dirty="0">
                <a:solidFill>
                  <a:srgbClr val="FF0000"/>
                </a:solidFill>
                <a:ea typeface="黑体" panose="02010609060101010101" pitchFamily="49" charset="-122"/>
              </a:rPr>
              <a:t>3 </a:t>
            </a:r>
            <a:r>
              <a:rPr lang="en-US" altLang="zh-CN" dirty="0">
                <a:ea typeface="黑体" panose="02010609060101010101" pitchFamily="49" charset="-122"/>
              </a:rPr>
              <a:t>3</a:t>
            </a:r>
            <a:r>
              <a:rPr lang="en-US" altLang="zh-CN" dirty="0">
                <a:solidFill>
                  <a:srgbClr val="FF0000"/>
                </a:solidFill>
                <a:ea typeface="黑体" panose="02010609060101010101" pitchFamily="49" charset="-122"/>
              </a:rPr>
              <a:t>6</a:t>
            </a:r>
            <a:r>
              <a:rPr lang="en-US" altLang="zh-CN" dirty="0">
                <a:ea typeface="黑体" panose="02010609060101010101" pitchFamily="49" charset="-122"/>
              </a:rPr>
              <a:t>H</a:t>
            </a:r>
            <a:endParaRPr lang="en-US" altLang="zh-CN" dirty="0">
              <a:ea typeface="黑体" panose="02010609060101010101" pitchFamily="49" charset="-122"/>
            </a:endParaRPr>
          </a:p>
          <a:p>
            <a:pPr lvl="1">
              <a:buFontTx/>
              <a:buNone/>
            </a:pPr>
            <a:r>
              <a:rPr lang="zh-CN" altLang="en-US" dirty="0">
                <a:ea typeface="黑体" panose="02010609060101010101" pitchFamily="49" charset="-122"/>
              </a:rPr>
              <a:t>         </a:t>
            </a:r>
            <a:r>
              <a:rPr lang="en-US" altLang="zh-CN" dirty="0">
                <a:solidFill>
                  <a:srgbClr val="CC0000"/>
                </a:solidFill>
                <a:ea typeface="黑体" panose="02010609060101010101" pitchFamily="49" charset="-122"/>
              </a:rPr>
              <a:t>0010 1011</a:t>
            </a:r>
            <a:r>
              <a:rPr lang="en-US" altLang="zh-CN" dirty="0">
                <a:ea typeface="黑体" panose="02010609060101010101" pitchFamily="49" charset="-122"/>
              </a:rPr>
              <a:t> 0011</a:t>
            </a:r>
            <a:r>
              <a:rPr lang="en-US" altLang="zh-CN" dirty="0">
                <a:solidFill>
                  <a:srgbClr val="00B0F0"/>
                </a:solidFill>
                <a:ea typeface="黑体" panose="02010609060101010101" pitchFamily="49" charset="-122"/>
              </a:rPr>
              <a:t> </a:t>
            </a:r>
            <a:r>
              <a:rPr lang="en-US" altLang="zh-CN" dirty="0">
                <a:solidFill>
                  <a:srgbClr val="FF0000"/>
                </a:solidFill>
                <a:ea typeface="黑体" panose="02010609060101010101" pitchFamily="49" charset="-122"/>
              </a:rPr>
              <a:t>0010 </a:t>
            </a:r>
            <a:r>
              <a:rPr lang="en-US" altLang="zh-CN" dirty="0">
                <a:ea typeface="黑体" panose="02010609060101010101" pitchFamily="49" charset="-122"/>
              </a:rPr>
              <a:t>0011</a:t>
            </a:r>
            <a:r>
              <a:rPr lang="en-US" altLang="zh-CN" dirty="0">
                <a:solidFill>
                  <a:srgbClr val="00B0F0"/>
                </a:solidFill>
                <a:ea typeface="黑体" panose="02010609060101010101" pitchFamily="49" charset="-122"/>
              </a:rPr>
              <a:t> </a:t>
            </a:r>
            <a:r>
              <a:rPr lang="en-US" altLang="zh-CN" dirty="0">
                <a:solidFill>
                  <a:srgbClr val="FF0000"/>
                </a:solidFill>
                <a:ea typeface="黑体" panose="02010609060101010101" pitchFamily="49" charset="-122"/>
              </a:rPr>
              <a:t>0011 </a:t>
            </a:r>
            <a:r>
              <a:rPr lang="en-US" altLang="zh-CN" dirty="0">
                <a:ea typeface="黑体" panose="02010609060101010101" pitchFamily="49" charset="-122"/>
              </a:rPr>
              <a:t>0011</a:t>
            </a:r>
            <a:r>
              <a:rPr lang="en-US" altLang="zh-CN" dirty="0">
                <a:solidFill>
                  <a:srgbClr val="00B0F0"/>
                </a:solidFill>
                <a:ea typeface="黑体" panose="02010609060101010101" pitchFamily="49" charset="-122"/>
              </a:rPr>
              <a:t> </a:t>
            </a:r>
            <a:r>
              <a:rPr lang="en-US" altLang="zh-CN" dirty="0">
                <a:solidFill>
                  <a:srgbClr val="FF0000"/>
                </a:solidFill>
                <a:ea typeface="黑体" panose="02010609060101010101" pitchFamily="49" charset="-122"/>
              </a:rPr>
              <a:t>0110(</a:t>
            </a:r>
            <a:r>
              <a:rPr lang="zh-CN" altLang="en-US" dirty="0">
                <a:solidFill>
                  <a:srgbClr val="FF0000"/>
                </a:solidFill>
                <a:ea typeface="黑体" panose="02010609060101010101" pitchFamily="49" charset="-122"/>
              </a:rPr>
              <a:t>分别取每一位，前面添</a:t>
            </a:r>
            <a:r>
              <a:rPr lang="en-US" altLang="zh-CN" dirty="0">
                <a:solidFill>
                  <a:srgbClr val="FF0000"/>
                </a:solidFill>
                <a:ea typeface="黑体" panose="02010609060101010101" pitchFamily="49" charset="-122"/>
              </a:rPr>
              <a:t>3)</a:t>
            </a:r>
            <a:endParaRPr lang="zh-CN" altLang="en-US" dirty="0">
              <a:solidFill>
                <a:srgbClr val="FF0000"/>
              </a:solidFill>
              <a:ea typeface="黑体" panose="02010609060101010101" pitchFamily="49" charset="-122"/>
            </a:endParaRPr>
          </a:p>
          <a:p>
            <a:pPr lvl="1">
              <a:buFontTx/>
              <a:buNone/>
            </a:pPr>
            <a:r>
              <a:rPr lang="zh-CN" altLang="en-US" dirty="0">
                <a:ea typeface="黑体" panose="02010609060101010101" pitchFamily="49" charset="-122"/>
              </a:rPr>
              <a:t>          十进制数</a:t>
            </a:r>
            <a:r>
              <a:rPr lang="en-US" altLang="zh-CN" dirty="0">
                <a:ea typeface="黑体" panose="02010609060101010101" pitchFamily="49" charset="-122"/>
              </a:rPr>
              <a:t>-2369</a:t>
            </a:r>
            <a:r>
              <a:rPr lang="zh-CN" altLang="en-US" dirty="0">
                <a:ea typeface="黑体" panose="02010609060101010101" pitchFamily="49" charset="-122"/>
              </a:rPr>
              <a:t>表示为</a:t>
            </a:r>
            <a:r>
              <a:rPr lang="en-US" altLang="zh-CN" dirty="0">
                <a:ea typeface="黑体" panose="02010609060101010101" pitchFamily="49" charset="-122"/>
              </a:rPr>
              <a:t>: </a:t>
            </a:r>
            <a:r>
              <a:rPr lang="en-US" altLang="zh-CN" dirty="0">
                <a:solidFill>
                  <a:srgbClr val="CC0000"/>
                </a:solidFill>
                <a:ea typeface="黑体" panose="02010609060101010101" pitchFamily="49" charset="-122"/>
              </a:rPr>
              <a:t>2D </a:t>
            </a:r>
            <a:r>
              <a:rPr lang="en-US" altLang="zh-CN" dirty="0">
                <a:ea typeface="黑体" panose="02010609060101010101" pitchFamily="49" charset="-122"/>
              </a:rPr>
              <a:t>32 33 36 39H</a:t>
            </a:r>
            <a:endParaRPr lang="en-US" altLang="zh-CN" dirty="0">
              <a:ea typeface="黑体" panose="02010609060101010101" pitchFamily="49" charset="-122"/>
            </a:endParaRPr>
          </a:p>
          <a:p>
            <a:pPr lvl="1">
              <a:buFontTx/>
              <a:buNone/>
            </a:pPr>
            <a:r>
              <a:rPr lang="en-US" altLang="zh-CN" dirty="0">
                <a:ea typeface="黑体" panose="02010609060101010101" pitchFamily="49" charset="-122"/>
              </a:rPr>
              <a:t>           </a:t>
            </a:r>
            <a:r>
              <a:rPr lang="en-US" altLang="zh-CN" dirty="0">
                <a:solidFill>
                  <a:srgbClr val="CC0000"/>
                </a:solidFill>
                <a:ea typeface="黑体" panose="02010609060101010101" pitchFamily="49" charset="-122"/>
              </a:rPr>
              <a:t>0010 1101</a:t>
            </a:r>
            <a:r>
              <a:rPr lang="en-US" altLang="zh-CN" dirty="0">
                <a:ea typeface="黑体" panose="02010609060101010101" pitchFamily="49" charset="-122"/>
              </a:rPr>
              <a:t> 0011 0010 0011 0011 0011 0110 0011 1001B</a:t>
            </a:r>
            <a:endParaRPr lang="en-US" altLang="zh-CN" dirty="0">
              <a:ea typeface="黑体" panose="02010609060101010101" pitchFamily="49" charset="-122"/>
            </a:endParaRPr>
          </a:p>
          <a:p>
            <a:r>
              <a:rPr lang="zh-CN" altLang="en-US" sz="2000" dirty="0">
                <a:solidFill>
                  <a:srgbClr val="FF0000"/>
                </a:solidFill>
                <a:ea typeface="黑体" panose="02010609060101010101" pitchFamily="49" charset="-122"/>
              </a:rPr>
              <a:t>后嵌入</a:t>
            </a:r>
            <a:r>
              <a:rPr lang="zh-CN" altLang="en-US" sz="2000" dirty="0">
                <a:ea typeface="黑体" panose="02010609060101010101" pitchFamily="49" charset="-122"/>
              </a:rPr>
              <a:t>数字串</a:t>
            </a:r>
            <a:endParaRPr lang="zh-CN" altLang="en-US" sz="2000" dirty="0">
              <a:ea typeface="黑体" panose="02010609060101010101" pitchFamily="49" charset="-122"/>
            </a:endParaRPr>
          </a:p>
          <a:p>
            <a:pPr lvl="1"/>
            <a:r>
              <a:rPr lang="zh-CN" altLang="en-US" dirty="0">
                <a:ea typeface="黑体" panose="02010609060101010101" pitchFamily="49" charset="-122"/>
              </a:rPr>
              <a:t>将符号嵌入最低位数字的</a:t>
            </a:r>
            <a:r>
              <a:rPr lang="en-US" altLang="zh-CN" dirty="0">
                <a:ea typeface="黑体" panose="02010609060101010101" pitchFamily="49" charset="-122"/>
              </a:rPr>
              <a:t>ASCII</a:t>
            </a:r>
            <a:r>
              <a:rPr lang="zh-CN" altLang="en-US" dirty="0">
                <a:ea typeface="黑体" panose="02010609060101010101" pitchFamily="49" charset="-122"/>
              </a:rPr>
              <a:t>码高</a:t>
            </a:r>
            <a:r>
              <a:rPr lang="en-US" altLang="zh-CN" dirty="0">
                <a:ea typeface="黑体" panose="02010609060101010101" pitchFamily="49" charset="-122"/>
              </a:rPr>
              <a:t>4</a:t>
            </a:r>
            <a:r>
              <a:rPr lang="zh-CN" altLang="en-US" dirty="0">
                <a:ea typeface="黑体" panose="02010609060101010101" pitchFamily="49" charset="-122"/>
              </a:rPr>
              <a:t>位中。比“</a:t>
            </a:r>
            <a:r>
              <a:rPr lang="zh-CN" altLang="en-US" dirty="0">
                <a:solidFill>
                  <a:srgbClr val="FF0000"/>
                </a:solidFill>
                <a:ea typeface="黑体" panose="02010609060101010101" pitchFamily="49" charset="-122"/>
              </a:rPr>
              <a:t>前分隔</a:t>
            </a:r>
            <a:r>
              <a:rPr lang="en-US" altLang="zh-CN" dirty="0">
                <a:solidFill>
                  <a:srgbClr val="FF0000"/>
                </a:solidFill>
                <a:ea typeface="黑体" panose="02010609060101010101" pitchFamily="49" charset="-122"/>
              </a:rPr>
              <a:t>”</a:t>
            </a:r>
            <a:r>
              <a:rPr lang="zh-CN" altLang="en-US" dirty="0">
                <a:ea typeface="黑体" panose="02010609060101010101" pitchFamily="49" charset="-122"/>
              </a:rPr>
              <a:t>方式</a:t>
            </a:r>
            <a:r>
              <a:rPr lang="zh-CN" altLang="en-US" dirty="0">
                <a:solidFill>
                  <a:schemeClr val="accent2"/>
                </a:solidFill>
                <a:ea typeface="黑体" panose="02010609060101010101" pitchFamily="49" charset="-122"/>
              </a:rPr>
              <a:t>省一个字节</a:t>
            </a:r>
            <a:endParaRPr lang="zh-CN" altLang="en-US" dirty="0">
              <a:solidFill>
                <a:schemeClr val="accent2"/>
              </a:solidFill>
              <a:ea typeface="黑体" panose="02010609060101010101" pitchFamily="49" charset="-122"/>
            </a:endParaRPr>
          </a:p>
          <a:p>
            <a:pPr lvl="1"/>
            <a:r>
              <a:rPr lang="zh-CN" altLang="en-US" dirty="0">
                <a:solidFill>
                  <a:srgbClr val="FF0000"/>
                </a:solidFill>
                <a:ea typeface="黑体" panose="02010609060101010101" pitchFamily="49" charset="-122"/>
              </a:rPr>
              <a:t>嵌入式方法：正数不变；负数高</a:t>
            </a:r>
            <a:r>
              <a:rPr lang="en-US" altLang="zh-CN" dirty="0">
                <a:solidFill>
                  <a:srgbClr val="FF0000"/>
                </a:solidFill>
                <a:ea typeface="黑体" panose="02010609060101010101" pitchFamily="49" charset="-122"/>
              </a:rPr>
              <a:t>4</a:t>
            </a:r>
            <a:r>
              <a:rPr lang="zh-CN" altLang="en-US" dirty="0">
                <a:solidFill>
                  <a:srgbClr val="FF0000"/>
                </a:solidFill>
                <a:ea typeface="黑体" panose="02010609060101010101" pitchFamily="49" charset="-122"/>
              </a:rPr>
              <a:t>位变为</a:t>
            </a:r>
            <a:r>
              <a:rPr lang="en-US" altLang="zh-CN" dirty="0">
                <a:solidFill>
                  <a:srgbClr val="FF0000"/>
                </a:solidFill>
                <a:ea typeface="黑体" panose="02010609060101010101" pitchFamily="49" charset="-122"/>
              </a:rPr>
              <a:t>0111.</a:t>
            </a:r>
            <a:endParaRPr lang="en-US" altLang="zh-CN" dirty="0">
              <a:solidFill>
                <a:srgbClr val="FF0000"/>
              </a:solidFill>
              <a:ea typeface="黑体" panose="02010609060101010101" pitchFamily="49" charset="-122"/>
            </a:endParaRPr>
          </a:p>
          <a:p>
            <a:pPr lvl="1"/>
            <a:r>
              <a:rPr lang="zh-CN" altLang="en-US" dirty="0">
                <a:ea typeface="黑体" panose="02010609060101010101" pitchFamily="49" charset="-122"/>
              </a:rPr>
              <a:t>例：十进制数</a:t>
            </a:r>
            <a:r>
              <a:rPr lang="en-US" altLang="zh-CN" dirty="0">
                <a:ea typeface="黑体" panose="02010609060101010101" pitchFamily="49" charset="-122"/>
              </a:rPr>
              <a:t>+236</a:t>
            </a:r>
            <a:r>
              <a:rPr lang="zh-CN" altLang="en-US" dirty="0">
                <a:ea typeface="黑体" panose="02010609060101010101" pitchFamily="49" charset="-122"/>
              </a:rPr>
              <a:t>表示为</a:t>
            </a:r>
            <a:r>
              <a:rPr lang="en-US" altLang="zh-CN" dirty="0">
                <a:ea typeface="黑体" panose="02010609060101010101" pitchFamily="49" charset="-122"/>
              </a:rPr>
              <a:t>: 32 33 </a:t>
            </a:r>
            <a:r>
              <a:rPr lang="en-US" altLang="zh-CN" dirty="0">
                <a:solidFill>
                  <a:srgbClr val="CC0000"/>
                </a:solidFill>
                <a:ea typeface="黑体" panose="02010609060101010101" pitchFamily="49" charset="-122"/>
              </a:rPr>
              <a:t>3</a:t>
            </a:r>
            <a:r>
              <a:rPr lang="en-US" altLang="zh-CN" dirty="0">
                <a:ea typeface="黑体" panose="02010609060101010101" pitchFamily="49" charset="-122"/>
              </a:rPr>
              <a:t>6H</a:t>
            </a:r>
            <a:endParaRPr lang="en-US" altLang="zh-CN" dirty="0">
              <a:ea typeface="黑体" panose="02010609060101010101" pitchFamily="49" charset="-122"/>
            </a:endParaRPr>
          </a:p>
          <a:p>
            <a:pPr lvl="1">
              <a:buFontTx/>
              <a:buNone/>
            </a:pPr>
            <a:r>
              <a:rPr lang="zh-CN" altLang="en-US" dirty="0">
                <a:ea typeface="黑体" panose="02010609060101010101" pitchFamily="49" charset="-122"/>
              </a:rPr>
              <a:t>           </a:t>
            </a:r>
            <a:r>
              <a:rPr lang="en-US" altLang="zh-CN" dirty="0">
                <a:ea typeface="黑体" panose="02010609060101010101" pitchFamily="49" charset="-122"/>
              </a:rPr>
              <a:t>0011 0010 0011 0011 </a:t>
            </a:r>
            <a:r>
              <a:rPr lang="en-US" altLang="zh-CN" dirty="0">
                <a:solidFill>
                  <a:srgbClr val="CC0000"/>
                </a:solidFill>
                <a:ea typeface="黑体" panose="02010609060101010101" pitchFamily="49" charset="-122"/>
              </a:rPr>
              <a:t>0011</a:t>
            </a:r>
            <a:r>
              <a:rPr lang="en-US" altLang="zh-CN" dirty="0">
                <a:ea typeface="黑体" panose="02010609060101010101" pitchFamily="49" charset="-122"/>
              </a:rPr>
              <a:t> 0110B</a:t>
            </a:r>
            <a:endParaRPr lang="zh-CN" altLang="en-US" dirty="0">
              <a:ea typeface="黑体" panose="02010609060101010101" pitchFamily="49" charset="-122"/>
            </a:endParaRPr>
          </a:p>
          <a:p>
            <a:pPr lvl="1">
              <a:buFontTx/>
              <a:buNone/>
            </a:pPr>
            <a:r>
              <a:rPr lang="zh-CN" altLang="en-US" dirty="0">
                <a:ea typeface="黑体" panose="02010609060101010101" pitchFamily="49" charset="-122"/>
              </a:rPr>
              <a:t>          十进制数</a:t>
            </a:r>
            <a:r>
              <a:rPr lang="en-US" altLang="zh-CN" dirty="0">
                <a:ea typeface="黑体" panose="02010609060101010101" pitchFamily="49" charset="-122"/>
              </a:rPr>
              <a:t>-2369</a:t>
            </a:r>
            <a:r>
              <a:rPr lang="zh-CN" altLang="en-US" dirty="0">
                <a:ea typeface="黑体" panose="02010609060101010101" pitchFamily="49" charset="-122"/>
              </a:rPr>
              <a:t>表示为</a:t>
            </a:r>
            <a:r>
              <a:rPr lang="en-US" altLang="zh-CN" dirty="0">
                <a:ea typeface="黑体" panose="02010609060101010101" pitchFamily="49" charset="-122"/>
              </a:rPr>
              <a:t>: 32 33 36 </a:t>
            </a:r>
            <a:r>
              <a:rPr lang="en-US" altLang="zh-CN" dirty="0">
                <a:solidFill>
                  <a:srgbClr val="CC0000"/>
                </a:solidFill>
                <a:ea typeface="黑体" panose="02010609060101010101" pitchFamily="49" charset="-122"/>
              </a:rPr>
              <a:t>7</a:t>
            </a:r>
            <a:r>
              <a:rPr lang="en-US" altLang="zh-CN" dirty="0">
                <a:ea typeface="黑体" panose="02010609060101010101" pitchFamily="49" charset="-122"/>
              </a:rPr>
              <a:t>9H</a:t>
            </a:r>
            <a:endParaRPr lang="en-US" altLang="zh-CN" dirty="0">
              <a:ea typeface="黑体" panose="02010609060101010101" pitchFamily="49" charset="-122"/>
            </a:endParaRPr>
          </a:p>
          <a:p>
            <a:pPr lvl="1">
              <a:buFontTx/>
              <a:buNone/>
            </a:pPr>
            <a:r>
              <a:rPr lang="en-US" altLang="zh-CN" dirty="0">
                <a:ea typeface="黑体" panose="02010609060101010101" pitchFamily="49" charset="-122"/>
              </a:rPr>
              <a:t>           0011 0010 0011 0011 0011 0110 </a:t>
            </a:r>
            <a:r>
              <a:rPr lang="en-US" altLang="zh-CN" dirty="0">
                <a:solidFill>
                  <a:srgbClr val="CC0000"/>
                </a:solidFill>
                <a:ea typeface="黑体" panose="02010609060101010101" pitchFamily="49" charset="-122"/>
              </a:rPr>
              <a:t>0111</a:t>
            </a:r>
            <a:r>
              <a:rPr lang="en-US" altLang="zh-CN" dirty="0">
                <a:ea typeface="黑体" panose="02010609060101010101" pitchFamily="49" charset="-122"/>
              </a:rPr>
              <a:t> 1001B</a:t>
            </a:r>
            <a:endParaRPr lang="en-US" altLang="zh-CN" dirty="0">
              <a:ea typeface="黑体" panose="02010609060101010101" pitchFamily="49" charset="-122"/>
            </a:endParaRPr>
          </a:p>
          <a:p>
            <a:pPr>
              <a:buFont typeface="Wingdings" panose="05000000000000000000" pitchFamily="2" charset="2"/>
              <a:buNone/>
            </a:pPr>
            <a:r>
              <a:rPr lang="en-US" altLang="zh-CN" sz="2000" dirty="0">
                <a:solidFill>
                  <a:srgbClr val="FF0000"/>
                </a:solidFill>
                <a:ea typeface="黑体" panose="02010609060101010101" pitchFamily="49" charset="-122"/>
              </a:rPr>
              <a:t>ASCII</a:t>
            </a:r>
            <a:r>
              <a:rPr lang="zh-CN" altLang="en-US" sz="2000" dirty="0">
                <a:solidFill>
                  <a:srgbClr val="FF0000"/>
                </a:solidFill>
                <a:ea typeface="黑体" panose="02010609060101010101" pitchFamily="49" charset="-122"/>
              </a:rPr>
              <a:t>码方式的缺点：占空间大，且需转换成二进制数或</a:t>
            </a:r>
            <a:r>
              <a:rPr lang="en-US" altLang="zh-CN" sz="2000" dirty="0">
                <a:solidFill>
                  <a:srgbClr val="FF0000"/>
                </a:solidFill>
                <a:ea typeface="黑体" panose="02010609060101010101" pitchFamily="49" charset="-122"/>
              </a:rPr>
              <a:t>BCD</a:t>
            </a:r>
            <a:r>
              <a:rPr lang="zh-CN" altLang="en-US" sz="2000" dirty="0">
                <a:solidFill>
                  <a:srgbClr val="FF0000"/>
                </a:solidFill>
                <a:ea typeface="黑体" panose="02010609060101010101" pitchFamily="49" charset="-122"/>
              </a:rPr>
              <a:t>码才能计算。</a:t>
            </a:r>
            <a:endParaRPr lang="zh-CN" altLang="en-US" sz="2000" dirty="0">
              <a:solidFill>
                <a:srgbClr val="FF0000"/>
              </a:solidFill>
              <a:ea typeface="黑体" panose="02010609060101010101" pitchFamily="49" charset="-122"/>
            </a:endParaRPr>
          </a:p>
        </p:txBody>
      </p:sp>
      <p:sp>
        <p:nvSpPr>
          <p:cNvPr id="2" name="灯片编号占位符 1"/>
          <p:cNvSpPr>
            <a:spLocks noGrp="1"/>
          </p:cNvSpPr>
          <p:nvPr>
            <p:ph type="sldNum" sz="quarter" idx="4"/>
          </p:nvPr>
        </p:nvSpPr>
        <p:spPr/>
        <p:txBody>
          <a:bodyPr/>
          <a:lstStyle/>
          <a:p>
            <a:fld id="{EDCD20F5-771F-4428-9712-BA27E008D629}"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7555">
                                            <p:txEl>
                                              <p:pRg st="0" end="0"/>
                                            </p:txEl>
                                          </p:spTgt>
                                        </p:tgtEl>
                                        <p:attrNameLst>
                                          <p:attrName>style.visibility</p:attrName>
                                        </p:attrNameLst>
                                      </p:cBhvr>
                                      <p:to>
                                        <p:strVal val="visible"/>
                                      </p:to>
                                    </p:set>
                                    <p:animEffect transition="in" filter="wipe(down)">
                                      <p:cBhvr>
                                        <p:cTn id="7" dur="500"/>
                                        <p:tgtEl>
                                          <p:spTgt spid="40755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07555">
                                            <p:txEl>
                                              <p:pRg st="7" end="7"/>
                                            </p:txEl>
                                          </p:spTgt>
                                        </p:tgtEl>
                                        <p:attrNameLst>
                                          <p:attrName>style.visibility</p:attrName>
                                        </p:attrNameLst>
                                      </p:cBhvr>
                                      <p:to>
                                        <p:strVal val="visible"/>
                                      </p:to>
                                    </p:set>
                                    <p:animEffect transition="in" filter="wipe(down)">
                                      <p:cBhvr>
                                        <p:cTn id="10" dur="500"/>
                                        <p:tgtEl>
                                          <p:spTgt spid="407555">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07555">
                                            <p:txEl>
                                              <p:pRg st="1" end="1"/>
                                            </p:txEl>
                                          </p:spTgt>
                                        </p:tgtEl>
                                        <p:attrNameLst>
                                          <p:attrName>style.visibility</p:attrName>
                                        </p:attrNameLst>
                                      </p:cBhvr>
                                      <p:to>
                                        <p:strVal val="visible"/>
                                      </p:to>
                                    </p:set>
                                    <p:animEffect transition="in" filter="blinds(horizontal)">
                                      <p:cBhvr>
                                        <p:cTn id="15" dur="500"/>
                                        <p:tgtEl>
                                          <p:spTgt spid="40755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07555">
                                            <p:txEl>
                                              <p:pRg st="2" end="2"/>
                                            </p:txEl>
                                          </p:spTgt>
                                        </p:tgtEl>
                                        <p:attrNameLst>
                                          <p:attrName>style.visibility</p:attrName>
                                        </p:attrNameLst>
                                      </p:cBhvr>
                                      <p:to>
                                        <p:strVal val="visible"/>
                                      </p:to>
                                    </p:set>
                                    <p:animEffect transition="in" filter="blinds(horizontal)">
                                      <p:cBhvr>
                                        <p:cTn id="20" dur="500"/>
                                        <p:tgtEl>
                                          <p:spTgt spid="40755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07555">
                                            <p:txEl>
                                              <p:pRg st="3" end="3"/>
                                            </p:txEl>
                                          </p:spTgt>
                                        </p:tgtEl>
                                        <p:attrNameLst>
                                          <p:attrName>style.visibility</p:attrName>
                                        </p:attrNameLst>
                                      </p:cBhvr>
                                      <p:to>
                                        <p:strVal val="visible"/>
                                      </p:to>
                                    </p:set>
                                    <p:animEffect transition="in" filter="blinds(horizontal)">
                                      <p:cBhvr>
                                        <p:cTn id="25" dur="500"/>
                                        <p:tgtEl>
                                          <p:spTgt spid="407555">
                                            <p:txEl>
                                              <p:pRg st="3" end="3"/>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07555">
                                            <p:txEl>
                                              <p:pRg st="4" end="4"/>
                                            </p:txEl>
                                          </p:spTgt>
                                        </p:tgtEl>
                                        <p:attrNameLst>
                                          <p:attrName>style.visibility</p:attrName>
                                        </p:attrNameLst>
                                      </p:cBhvr>
                                      <p:to>
                                        <p:strVal val="visible"/>
                                      </p:to>
                                    </p:set>
                                    <p:animEffect transition="in" filter="blinds(horizontal)">
                                      <p:cBhvr>
                                        <p:cTn id="28" dur="500"/>
                                        <p:tgtEl>
                                          <p:spTgt spid="407555">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407555">
                                            <p:txEl>
                                              <p:pRg st="5" end="5"/>
                                            </p:txEl>
                                          </p:spTgt>
                                        </p:tgtEl>
                                        <p:attrNameLst>
                                          <p:attrName>style.visibility</p:attrName>
                                        </p:attrNameLst>
                                      </p:cBhvr>
                                      <p:to>
                                        <p:strVal val="visible"/>
                                      </p:to>
                                    </p:set>
                                    <p:animEffect transition="in" filter="blinds(horizontal)">
                                      <p:cBhvr>
                                        <p:cTn id="33" dur="500"/>
                                        <p:tgtEl>
                                          <p:spTgt spid="407555">
                                            <p:txEl>
                                              <p:pRg st="5" end="5"/>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407555">
                                            <p:txEl>
                                              <p:pRg st="6" end="6"/>
                                            </p:txEl>
                                          </p:spTgt>
                                        </p:tgtEl>
                                        <p:attrNameLst>
                                          <p:attrName>style.visibility</p:attrName>
                                        </p:attrNameLst>
                                      </p:cBhvr>
                                      <p:to>
                                        <p:strVal val="visible"/>
                                      </p:to>
                                    </p:set>
                                    <p:animEffect transition="in" filter="blinds(horizontal)">
                                      <p:cBhvr>
                                        <p:cTn id="36" dur="500"/>
                                        <p:tgtEl>
                                          <p:spTgt spid="407555">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407555">
                                            <p:txEl>
                                              <p:pRg st="8" end="8"/>
                                            </p:txEl>
                                          </p:spTgt>
                                        </p:tgtEl>
                                        <p:attrNameLst>
                                          <p:attrName>style.visibility</p:attrName>
                                        </p:attrNameLst>
                                      </p:cBhvr>
                                      <p:to>
                                        <p:strVal val="visible"/>
                                      </p:to>
                                    </p:set>
                                    <p:animEffect transition="in" filter="blinds(horizontal)">
                                      <p:cBhvr>
                                        <p:cTn id="41" dur="500"/>
                                        <p:tgtEl>
                                          <p:spTgt spid="407555">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407555">
                                            <p:txEl>
                                              <p:pRg st="9" end="9"/>
                                            </p:txEl>
                                          </p:spTgt>
                                        </p:tgtEl>
                                        <p:attrNameLst>
                                          <p:attrName>style.visibility</p:attrName>
                                        </p:attrNameLst>
                                      </p:cBhvr>
                                      <p:to>
                                        <p:strVal val="visible"/>
                                      </p:to>
                                    </p:set>
                                    <p:animEffect transition="in" filter="blinds(horizontal)">
                                      <p:cBhvr>
                                        <p:cTn id="46" dur="500"/>
                                        <p:tgtEl>
                                          <p:spTgt spid="407555">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407555">
                                            <p:txEl>
                                              <p:pRg st="10" end="10"/>
                                            </p:txEl>
                                          </p:spTgt>
                                        </p:tgtEl>
                                        <p:attrNameLst>
                                          <p:attrName>style.visibility</p:attrName>
                                        </p:attrNameLst>
                                      </p:cBhvr>
                                      <p:to>
                                        <p:strVal val="visible"/>
                                      </p:to>
                                    </p:set>
                                    <p:animEffect transition="in" filter="blinds(horizontal)">
                                      <p:cBhvr>
                                        <p:cTn id="51" dur="500"/>
                                        <p:tgtEl>
                                          <p:spTgt spid="407555">
                                            <p:txEl>
                                              <p:pRg st="10" end="10"/>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407555">
                                            <p:txEl>
                                              <p:pRg st="11" end="11"/>
                                            </p:txEl>
                                          </p:spTgt>
                                        </p:tgtEl>
                                        <p:attrNameLst>
                                          <p:attrName>style.visibility</p:attrName>
                                        </p:attrNameLst>
                                      </p:cBhvr>
                                      <p:to>
                                        <p:strVal val="visible"/>
                                      </p:to>
                                    </p:set>
                                    <p:animEffect transition="in" filter="blinds(horizontal)">
                                      <p:cBhvr>
                                        <p:cTn id="54" dur="500"/>
                                        <p:tgtEl>
                                          <p:spTgt spid="407555">
                                            <p:txEl>
                                              <p:pRg st="11" end="1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407555">
                                            <p:txEl>
                                              <p:pRg st="12" end="12"/>
                                            </p:txEl>
                                          </p:spTgt>
                                        </p:tgtEl>
                                        <p:attrNameLst>
                                          <p:attrName>style.visibility</p:attrName>
                                        </p:attrNameLst>
                                      </p:cBhvr>
                                      <p:to>
                                        <p:strVal val="visible"/>
                                      </p:to>
                                    </p:set>
                                    <p:animEffect transition="in" filter="blinds(horizontal)">
                                      <p:cBhvr>
                                        <p:cTn id="59" dur="500"/>
                                        <p:tgtEl>
                                          <p:spTgt spid="407555">
                                            <p:txEl>
                                              <p:pRg st="12" end="12"/>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407555">
                                            <p:txEl>
                                              <p:pRg st="13" end="13"/>
                                            </p:txEl>
                                          </p:spTgt>
                                        </p:tgtEl>
                                        <p:attrNameLst>
                                          <p:attrName>style.visibility</p:attrName>
                                        </p:attrNameLst>
                                      </p:cBhvr>
                                      <p:to>
                                        <p:strVal val="visible"/>
                                      </p:to>
                                    </p:set>
                                    <p:animEffect transition="in" filter="blinds(horizontal)">
                                      <p:cBhvr>
                                        <p:cTn id="62" dur="500"/>
                                        <p:tgtEl>
                                          <p:spTgt spid="407555">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407555">
                                            <p:txEl>
                                              <p:pRg st="14" end="14"/>
                                            </p:txEl>
                                          </p:spTgt>
                                        </p:tgtEl>
                                        <p:attrNameLst>
                                          <p:attrName>style.visibility</p:attrName>
                                        </p:attrNameLst>
                                      </p:cBhvr>
                                      <p:to>
                                        <p:strVal val="visible"/>
                                      </p:to>
                                    </p:set>
                                    <p:animEffect transition="in" filter="blinds(horizontal)">
                                      <p:cBhvr>
                                        <p:cTn id="67" dur="500"/>
                                        <p:tgtEl>
                                          <p:spTgt spid="40755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body" idx="1"/>
          </p:nvPr>
        </p:nvSpPr>
        <p:spPr>
          <a:xfrm>
            <a:off x="330200" y="812799"/>
            <a:ext cx="8813800" cy="4117024"/>
          </a:xfrm>
        </p:spPr>
        <p:txBody>
          <a:bodyPr/>
          <a:lstStyle/>
          <a:p>
            <a:pPr marL="342900" indent="-342900" algn="just"/>
            <a:r>
              <a:rPr lang="zh-CN" altLang="en-US" sz="2000" dirty="0">
                <a:ea typeface="黑体" panose="02010609060101010101" pitchFamily="49" charset="-122"/>
              </a:rPr>
              <a:t>编码思想</a:t>
            </a:r>
            <a:r>
              <a:rPr lang="en-US" altLang="zh-CN" sz="2000" dirty="0">
                <a:ea typeface="黑体" panose="02010609060101010101" pitchFamily="49" charset="-122"/>
              </a:rPr>
              <a:t>: </a:t>
            </a:r>
            <a:r>
              <a:rPr lang="zh-CN" altLang="en-US" sz="2000" dirty="0">
                <a:solidFill>
                  <a:srgbClr val="008000"/>
                </a:solidFill>
                <a:ea typeface="黑体" panose="02010609060101010101" pitchFamily="49" charset="-122"/>
              </a:rPr>
              <a:t>每</a:t>
            </a:r>
            <a:r>
              <a:rPr lang="en-US" altLang="zh-CN" sz="2000" dirty="0">
                <a:solidFill>
                  <a:srgbClr val="008000"/>
                </a:solidFill>
                <a:ea typeface="黑体" panose="02010609060101010101" pitchFamily="49" charset="-122"/>
              </a:rPr>
              <a:t>1</a:t>
            </a:r>
            <a:r>
              <a:rPr lang="zh-CN" altLang="en-US" sz="2000" dirty="0">
                <a:solidFill>
                  <a:srgbClr val="008000"/>
                </a:solidFill>
                <a:ea typeface="黑体" panose="02010609060101010101" pitchFamily="49" charset="-122"/>
              </a:rPr>
              <a:t>位十进制数用4位二进制表示。而4位二进制数可组合成16种状态，只需要选</a:t>
            </a:r>
            <a:r>
              <a:rPr lang="en-US" altLang="zh-CN" sz="2000" dirty="0">
                <a:solidFill>
                  <a:srgbClr val="008000"/>
                </a:solidFill>
                <a:ea typeface="黑体" panose="02010609060101010101" pitchFamily="49" charset="-122"/>
              </a:rPr>
              <a:t>10</a:t>
            </a:r>
            <a:r>
              <a:rPr lang="zh-CN" altLang="en-US" sz="2000" dirty="0">
                <a:solidFill>
                  <a:srgbClr val="008000"/>
                </a:solidFill>
                <a:ea typeface="黑体" panose="02010609060101010101" pitchFamily="49" charset="-122"/>
              </a:rPr>
              <a:t>种状态来表示十进制数。</a:t>
            </a:r>
            <a:endParaRPr lang="zh-CN" altLang="en-US" sz="2000" dirty="0">
              <a:ea typeface="黑体" panose="02010609060101010101" pitchFamily="49" charset="-122"/>
            </a:endParaRPr>
          </a:p>
          <a:p>
            <a:pPr marL="342900" indent="-342900" algn="just"/>
            <a:r>
              <a:rPr lang="zh-CN" altLang="en-US" sz="2000" dirty="0">
                <a:ea typeface="黑体" panose="02010609060101010101" pitchFamily="49" charset="-122"/>
              </a:rPr>
              <a:t>编码方案</a:t>
            </a:r>
            <a:endParaRPr lang="zh-CN" altLang="en-US" sz="2000" dirty="0">
              <a:ea typeface="黑体" panose="02010609060101010101" pitchFamily="49" charset="-122"/>
            </a:endParaRPr>
          </a:p>
          <a:p>
            <a:pPr marL="571500" lvl="1" indent="-228600"/>
            <a:r>
              <a:rPr lang="zh-CN" altLang="en-US" sz="2200" dirty="0">
                <a:ea typeface="黑体" panose="02010609060101010101" pitchFamily="49" charset="-122"/>
              </a:rPr>
              <a:t>选</a:t>
            </a:r>
            <a:r>
              <a:rPr lang="en-US" altLang="zh-CN" sz="2200" dirty="0">
                <a:ea typeface="黑体" panose="02010609060101010101" pitchFamily="49" charset="-122"/>
              </a:rPr>
              <a:t>0000~1001</a:t>
            </a:r>
            <a:r>
              <a:rPr lang="zh-CN" altLang="en-US" sz="2200" dirty="0">
                <a:ea typeface="黑体" panose="02010609060101010101" pitchFamily="49" charset="-122"/>
              </a:rPr>
              <a:t>十个组合来表示</a:t>
            </a:r>
            <a:r>
              <a:rPr lang="en-US" altLang="zh-CN" sz="2200" dirty="0">
                <a:ea typeface="黑体" panose="02010609060101010101" pitchFamily="49" charset="-122"/>
              </a:rPr>
              <a:t>0~9</a:t>
            </a:r>
            <a:r>
              <a:rPr lang="zh-CN" altLang="en-US" sz="2200" dirty="0">
                <a:ea typeface="黑体" panose="02010609060101010101" pitchFamily="49" charset="-122"/>
              </a:rPr>
              <a:t>，</a:t>
            </a:r>
            <a:r>
              <a:rPr lang="en-US" altLang="zh-CN" sz="2200" dirty="0">
                <a:solidFill>
                  <a:srgbClr val="FF0000"/>
                </a:solidFill>
                <a:ea typeface="黑体" panose="02010609060101010101" pitchFamily="49" charset="-122"/>
              </a:rPr>
              <a:t>1010~1111</a:t>
            </a:r>
            <a:r>
              <a:rPr lang="zh-CN" altLang="en-US" sz="2200" dirty="0">
                <a:solidFill>
                  <a:srgbClr val="FF0000"/>
                </a:solidFill>
                <a:ea typeface="黑体" panose="02010609060101010101" pitchFamily="49" charset="-122"/>
              </a:rPr>
              <a:t>这6种状态不用</a:t>
            </a:r>
            <a:r>
              <a:rPr lang="zh-CN" altLang="en-US" sz="2200" dirty="0">
                <a:ea typeface="黑体" panose="02010609060101010101" pitchFamily="49" charset="-122"/>
              </a:rPr>
              <a:t>。</a:t>
            </a:r>
            <a:endParaRPr lang="en-US" altLang="zh-CN" sz="2200" dirty="0">
              <a:ea typeface="黑体" panose="02010609060101010101" pitchFamily="49" charset="-122"/>
            </a:endParaRPr>
          </a:p>
          <a:p>
            <a:pPr marL="571500" lvl="1" indent="-228600"/>
            <a:r>
              <a:rPr lang="en-US" altLang="zh-CN" sz="2200" dirty="0">
                <a:ea typeface="黑体" panose="02010609060101010101" pitchFamily="49" charset="-122"/>
              </a:rPr>
              <a:t>4</a:t>
            </a:r>
            <a:r>
              <a:rPr lang="zh-CN" altLang="en-US" sz="2200" dirty="0">
                <a:ea typeface="黑体" panose="02010609060101010101" pitchFamily="49" charset="-122"/>
              </a:rPr>
              <a:t>个二进制位的权值分别为</a:t>
            </a:r>
            <a:r>
              <a:rPr lang="en-US" altLang="zh-CN" sz="2200" dirty="0">
                <a:ea typeface="黑体" panose="02010609060101010101" pitchFamily="49" charset="-122"/>
              </a:rPr>
              <a:t>8</a:t>
            </a:r>
            <a:r>
              <a:rPr lang="zh-CN" altLang="en-US" sz="2200" dirty="0">
                <a:ea typeface="黑体" panose="02010609060101010101" pitchFamily="49" charset="-122"/>
              </a:rPr>
              <a:t>、</a:t>
            </a:r>
            <a:r>
              <a:rPr lang="en-US" altLang="zh-CN" sz="2200" dirty="0">
                <a:ea typeface="黑体" panose="02010609060101010101" pitchFamily="49" charset="-122"/>
              </a:rPr>
              <a:t>4</a:t>
            </a:r>
            <a:r>
              <a:rPr lang="zh-CN" altLang="en-US" sz="2200" dirty="0">
                <a:ea typeface="黑体" panose="02010609060101010101" pitchFamily="49" charset="-122"/>
              </a:rPr>
              <a:t>、</a:t>
            </a:r>
            <a:r>
              <a:rPr lang="en-US" altLang="zh-CN" sz="2200" dirty="0">
                <a:ea typeface="黑体" panose="02010609060101010101" pitchFamily="49" charset="-122"/>
              </a:rPr>
              <a:t>2</a:t>
            </a:r>
            <a:r>
              <a:rPr lang="zh-CN" altLang="en-US" sz="2200" dirty="0">
                <a:ea typeface="黑体" panose="02010609060101010101" pitchFamily="49" charset="-122"/>
              </a:rPr>
              <a:t>、</a:t>
            </a:r>
            <a:r>
              <a:rPr lang="en-US" altLang="zh-CN" sz="2200" dirty="0">
                <a:ea typeface="黑体" panose="02010609060101010101" pitchFamily="49" charset="-122"/>
              </a:rPr>
              <a:t>1</a:t>
            </a:r>
            <a:r>
              <a:rPr lang="zh-CN" altLang="en-US" sz="2200" dirty="0">
                <a:ea typeface="黑体" panose="02010609060101010101" pitchFamily="49" charset="-122"/>
              </a:rPr>
              <a:t>，所以也称为</a:t>
            </a:r>
            <a:r>
              <a:rPr lang="en-US" altLang="zh-CN" sz="2200" dirty="0">
                <a:ea typeface="黑体" panose="02010609060101010101" pitchFamily="49" charset="-122"/>
              </a:rPr>
              <a:t>8421</a:t>
            </a:r>
            <a:r>
              <a:rPr lang="zh-CN" altLang="en-US" sz="2200" dirty="0">
                <a:ea typeface="黑体" panose="02010609060101010101" pitchFamily="49" charset="-122"/>
              </a:rPr>
              <a:t>码。</a:t>
            </a:r>
            <a:r>
              <a:rPr lang="zh-CN" altLang="en-US" sz="2200" dirty="0">
                <a:solidFill>
                  <a:srgbClr val="FF0000"/>
                </a:solidFill>
                <a:ea typeface="黑体" panose="02010609060101010101" pitchFamily="49" charset="-122"/>
              </a:rPr>
              <a:t>8421码</a:t>
            </a:r>
            <a:r>
              <a:rPr lang="zh-CN" altLang="en-US" sz="2200" dirty="0">
                <a:solidFill>
                  <a:srgbClr val="0000FF"/>
                </a:solidFill>
                <a:ea typeface="黑体" panose="02010609060101010101" pitchFamily="49" charset="-122"/>
              </a:rPr>
              <a:t>是最常用的十进制有权码。也称</a:t>
            </a:r>
            <a:r>
              <a:rPr lang="zh-CN" altLang="en-US" sz="2200" dirty="0">
                <a:solidFill>
                  <a:srgbClr val="FF0000"/>
                </a:solidFill>
                <a:ea typeface="黑体" panose="02010609060101010101" pitchFamily="49" charset="-122"/>
              </a:rPr>
              <a:t>自然</a:t>
            </a:r>
            <a:r>
              <a:rPr lang="en-US" altLang="zh-CN" sz="2200" dirty="0">
                <a:solidFill>
                  <a:srgbClr val="FF0000"/>
                </a:solidFill>
                <a:ea typeface="黑体" panose="02010609060101010101" pitchFamily="49" charset="-122"/>
              </a:rPr>
              <a:t>BCD</a:t>
            </a:r>
            <a:r>
              <a:rPr lang="zh-CN" altLang="en-US" sz="2200" dirty="0">
                <a:solidFill>
                  <a:srgbClr val="FF0000"/>
                </a:solidFill>
                <a:ea typeface="黑体" panose="02010609060101010101" pitchFamily="49" charset="-122"/>
              </a:rPr>
              <a:t>（</a:t>
            </a:r>
            <a:r>
              <a:rPr lang="en-US" altLang="zh-CN" sz="2200" dirty="0">
                <a:solidFill>
                  <a:srgbClr val="FF0000"/>
                </a:solidFill>
                <a:ea typeface="黑体" panose="02010609060101010101" pitchFamily="49" charset="-122"/>
              </a:rPr>
              <a:t>NBCD</a:t>
            </a:r>
            <a:r>
              <a:rPr lang="zh-CN" altLang="en-US" sz="2200" dirty="0">
                <a:solidFill>
                  <a:srgbClr val="FF0000"/>
                </a:solidFill>
                <a:ea typeface="黑体" panose="02010609060101010101" pitchFamily="49" charset="-122"/>
              </a:rPr>
              <a:t>）码</a:t>
            </a:r>
            <a:r>
              <a:rPr lang="zh-CN" altLang="en-US" sz="2200" dirty="0">
                <a:solidFill>
                  <a:srgbClr val="0000FF"/>
                </a:solidFill>
                <a:ea typeface="黑体" panose="02010609060101010101" pitchFamily="49" charset="-122"/>
              </a:rPr>
              <a:t>。</a:t>
            </a:r>
            <a:endParaRPr lang="en-US" altLang="zh-CN" sz="2200" dirty="0">
              <a:solidFill>
                <a:srgbClr val="FF0000"/>
              </a:solidFill>
              <a:ea typeface="黑体" panose="02010609060101010101" pitchFamily="49" charset="-122"/>
            </a:endParaRPr>
          </a:p>
          <a:p>
            <a:pPr marL="342900" indent="-342900"/>
            <a:r>
              <a:rPr lang="zh-CN" altLang="en-US" sz="2000">
                <a:ea typeface="黑体" panose="02010609060101010101" pitchFamily="49" charset="-122"/>
              </a:rPr>
              <a:t>符号的</a:t>
            </a:r>
            <a:r>
              <a:rPr lang="zh-CN" altLang="en-US" sz="2000" dirty="0">
                <a:ea typeface="黑体" panose="02010609060101010101" pitchFamily="49" charset="-122"/>
              </a:rPr>
              <a:t>表示：</a:t>
            </a:r>
            <a:endParaRPr lang="zh-CN" altLang="en-US" sz="2000" dirty="0">
              <a:ea typeface="黑体" panose="02010609060101010101" pitchFamily="49" charset="-122"/>
            </a:endParaRPr>
          </a:p>
          <a:p>
            <a:pPr marL="742950" lvl="1" indent="-285750"/>
            <a:r>
              <a:rPr lang="zh-CN" altLang="en-US" dirty="0">
                <a:ea typeface="黑体" panose="02010609060101010101" pitchFamily="49" charset="-122"/>
              </a:rPr>
              <a:t> </a:t>
            </a:r>
            <a:r>
              <a:rPr lang="zh-CN" altLang="en-US" dirty="0">
                <a:solidFill>
                  <a:srgbClr val="FF0000"/>
                </a:solidFill>
                <a:ea typeface="黑体" panose="02010609060101010101" pitchFamily="49" charset="-122"/>
              </a:rPr>
              <a:t>“</a:t>
            </a:r>
            <a:r>
              <a:rPr lang="en-US" altLang="zh-CN" dirty="0">
                <a:solidFill>
                  <a:srgbClr val="FF0000"/>
                </a:solidFill>
                <a:ea typeface="黑体" panose="02010609060101010101" pitchFamily="49" charset="-122"/>
              </a:rPr>
              <a:t>+”</a:t>
            </a:r>
            <a:r>
              <a:rPr lang="zh-CN" altLang="en-US" dirty="0">
                <a:solidFill>
                  <a:srgbClr val="FF0000"/>
                </a:solidFill>
                <a:ea typeface="黑体" panose="02010609060101010101" pitchFamily="49" charset="-122"/>
              </a:rPr>
              <a:t>：</a:t>
            </a:r>
            <a:r>
              <a:rPr lang="en-US" altLang="zh-CN" dirty="0">
                <a:solidFill>
                  <a:srgbClr val="FF0000"/>
                </a:solidFill>
                <a:ea typeface="黑体" panose="02010609060101010101" pitchFamily="49" charset="-122"/>
              </a:rPr>
              <a:t>1100 </a:t>
            </a:r>
            <a:r>
              <a:rPr lang="zh-CN" altLang="en-US" dirty="0">
                <a:solidFill>
                  <a:srgbClr val="FF0000"/>
                </a:solidFill>
                <a:ea typeface="黑体" panose="02010609060101010101" pitchFamily="49" charset="-122"/>
              </a:rPr>
              <a:t>； </a:t>
            </a:r>
            <a:r>
              <a:rPr lang="en-US" altLang="zh-CN" dirty="0">
                <a:solidFill>
                  <a:srgbClr val="FF0000"/>
                </a:solidFill>
                <a:ea typeface="黑体" panose="02010609060101010101" pitchFamily="49" charset="-122"/>
              </a:rPr>
              <a:t>“ ̶ ”</a:t>
            </a:r>
            <a:r>
              <a:rPr lang="zh-CN" altLang="en-US" dirty="0">
                <a:solidFill>
                  <a:srgbClr val="FF0000"/>
                </a:solidFill>
                <a:ea typeface="黑体" panose="02010609060101010101" pitchFamily="49" charset="-122"/>
              </a:rPr>
              <a:t>  </a:t>
            </a:r>
            <a:r>
              <a:rPr lang="en-US" altLang="zh-CN" dirty="0">
                <a:solidFill>
                  <a:srgbClr val="FF0000"/>
                </a:solidFill>
                <a:ea typeface="黑体" panose="02010609060101010101" pitchFamily="49" charset="-122"/>
              </a:rPr>
              <a:t>1101</a:t>
            </a:r>
            <a:endParaRPr lang="en-US" altLang="zh-CN" dirty="0">
              <a:solidFill>
                <a:srgbClr val="FF0000"/>
              </a:solidFill>
              <a:ea typeface="黑体" panose="02010609060101010101" pitchFamily="49" charset="-122"/>
            </a:endParaRPr>
          </a:p>
          <a:p>
            <a:pPr marL="742950" lvl="1" indent="-285750"/>
            <a:r>
              <a:rPr lang="zh-CN" altLang="en-US" dirty="0">
                <a:ea typeface="黑体" panose="02010609060101010101" pitchFamily="49" charset="-122"/>
              </a:rPr>
              <a:t>例：</a:t>
            </a:r>
            <a:r>
              <a:rPr lang="en-US" altLang="zh-CN" dirty="0">
                <a:ea typeface="黑体" panose="02010609060101010101" pitchFamily="49" charset="-122"/>
              </a:rPr>
              <a:t>+236=(</a:t>
            </a:r>
            <a:r>
              <a:rPr lang="en-US" altLang="zh-CN" dirty="0">
                <a:solidFill>
                  <a:srgbClr val="CC0000"/>
                </a:solidFill>
                <a:ea typeface="黑体" panose="02010609060101010101" pitchFamily="49" charset="-122"/>
              </a:rPr>
              <a:t>1100</a:t>
            </a:r>
            <a:r>
              <a:rPr lang="en-US" altLang="zh-CN" dirty="0">
                <a:ea typeface="黑体" panose="02010609060101010101" pitchFamily="49" charset="-122"/>
              </a:rPr>
              <a:t> 0010 0011 0110)</a:t>
            </a:r>
            <a:r>
              <a:rPr lang="en-US" altLang="zh-CN" baseline="-25000" dirty="0">
                <a:ea typeface="黑体" panose="02010609060101010101" pitchFamily="49" charset="-122"/>
              </a:rPr>
              <a:t>8421</a:t>
            </a:r>
            <a:r>
              <a:rPr lang="en-US" altLang="zh-CN" dirty="0">
                <a:ea typeface="黑体" panose="02010609060101010101" pitchFamily="49" charset="-122"/>
              </a:rPr>
              <a:t>    (</a:t>
            </a:r>
            <a:r>
              <a:rPr lang="zh-CN" altLang="en-US" dirty="0">
                <a:ea typeface="黑体" panose="02010609060101010101" pitchFamily="49" charset="-122"/>
              </a:rPr>
              <a:t>占</a:t>
            </a:r>
            <a:r>
              <a:rPr lang="en-US" altLang="zh-CN" dirty="0">
                <a:ea typeface="黑体" panose="02010609060101010101" pitchFamily="49" charset="-122"/>
              </a:rPr>
              <a:t>2</a:t>
            </a:r>
            <a:r>
              <a:rPr lang="zh-CN" altLang="en-US" dirty="0">
                <a:ea typeface="黑体" panose="02010609060101010101" pitchFamily="49" charset="-122"/>
              </a:rPr>
              <a:t>个字节</a:t>
            </a:r>
            <a:r>
              <a:rPr lang="en-US" altLang="zh-CN" dirty="0">
                <a:ea typeface="黑体" panose="02010609060101010101" pitchFamily="49" charset="-122"/>
              </a:rPr>
              <a:t>)</a:t>
            </a:r>
            <a:endParaRPr lang="en-US" altLang="zh-CN" dirty="0">
              <a:ea typeface="黑体" panose="02010609060101010101" pitchFamily="49" charset="-122"/>
            </a:endParaRPr>
          </a:p>
          <a:p>
            <a:pPr marL="742950" lvl="1" indent="-285750">
              <a:buFontTx/>
              <a:buNone/>
            </a:pPr>
            <a:r>
              <a:rPr lang="en-US" altLang="zh-CN" dirty="0">
                <a:ea typeface="黑体" panose="02010609060101010101" pitchFamily="49" charset="-122"/>
              </a:rPr>
              <a:t>            -2369=(</a:t>
            </a:r>
            <a:r>
              <a:rPr lang="en-US" altLang="zh-CN" dirty="0">
                <a:solidFill>
                  <a:srgbClr val="CC0000"/>
                </a:solidFill>
                <a:ea typeface="黑体" panose="02010609060101010101" pitchFamily="49" charset="-122"/>
              </a:rPr>
              <a:t>1101</a:t>
            </a:r>
            <a:r>
              <a:rPr lang="en-US" altLang="zh-CN" dirty="0">
                <a:ea typeface="黑体" panose="02010609060101010101" pitchFamily="49" charset="-122"/>
              </a:rPr>
              <a:t> </a:t>
            </a:r>
            <a:r>
              <a:rPr lang="en-US" altLang="zh-CN" dirty="0">
                <a:solidFill>
                  <a:srgbClr val="009900"/>
                </a:solidFill>
                <a:ea typeface="黑体" panose="02010609060101010101" pitchFamily="49" charset="-122"/>
              </a:rPr>
              <a:t>0000</a:t>
            </a:r>
            <a:r>
              <a:rPr lang="en-US" altLang="zh-CN" dirty="0">
                <a:ea typeface="黑体" panose="02010609060101010101" pitchFamily="49" charset="-122"/>
              </a:rPr>
              <a:t> 0010 0011 0110 1001)</a:t>
            </a:r>
            <a:r>
              <a:rPr lang="en-US" altLang="zh-CN" baseline="-25000" dirty="0">
                <a:ea typeface="黑体" panose="02010609060101010101" pitchFamily="49" charset="-122"/>
              </a:rPr>
              <a:t>8421</a:t>
            </a:r>
            <a:r>
              <a:rPr lang="en-US" altLang="zh-CN" dirty="0">
                <a:ea typeface="黑体" panose="02010609060101010101" pitchFamily="49" charset="-122"/>
              </a:rPr>
              <a:t>    (</a:t>
            </a:r>
            <a:r>
              <a:rPr lang="zh-CN" altLang="en-US" dirty="0">
                <a:ea typeface="黑体" panose="02010609060101010101" pitchFamily="49" charset="-122"/>
              </a:rPr>
              <a:t>占</a:t>
            </a:r>
            <a:r>
              <a:rPr lang="en-US" altLang="zh-CN" dirty="0">
                <a:ea typeface="黑体" panose="02010609060101010101" pitchFamily="49" charset="-122"/>
              </a:rPr>
              <a:t>3</a:t>
            </a:r>
            <a:r>
              <a:rPr lang="zh-CN" altLang="en-US" dirty="0">
                <a:ea typeface="黑体" panose="02010609060101010101" pitchFamily="49" charset="-122"/>
              </a:rPr>
              <a:t>个字节</a:t>
            </a:r>
            <a:r>
              <a:rPr lang="en-US" altLang="zh-CN" dirty="0">
                <a:ea typeface="黑体" panose="02010609060101010101" pitchFamily="49" charset="-122"/>
              </a:rPr>
              <a:t>)</a:t>
            </a:r>
            <a:endParaRPr lang="en-US" altLang="zh-CN" sz="1800" dirty="0">
              <a:ea typeface="黑体" panose="02010609060101010101" pitchFamily="49" charset="-122"/>
            </a:endParaRPr>
          </a:p>
        </p:txBody>
      </p:sp>
      <p:sp>
        <p:nvSpPr>
          <p:cNvPr id="45059" name="Rectangle 3"/>
          <p:cNvSpPr>
            <a:spLocks noGrp="1" noChangeArrowheads="1"/>
          </p:cNvSpPr>
          <p:nvPr>
            <p:ph type="title"/>
          </p:nvPr>
        </p:nvSpPr>
        <p:spPr>
          <a:noFill/>
        </p:spPr>
        <p:txBody>
          <a:bodyPr lIns="91440" tIns="45720" rIns="91440" bIns="45720" anchor="ctr"/>
          <a:lstStyle/>
          <a:p>
            <a:r>
              <a:rPr lang="zh-CN" altLang="en-US">
                <a:ea typeface="宋体" panose="02010600030101010101" pitchFamily="2" charset="-122"/>
              </a:rPr>
              <a:t>用</a:t>
            </a:r>
            <a:r>
              <a:rPr lang="en-US" altLang="zh-CN">
                <a:ea typeface="宋体" panose="02010600030101010101" pitchFamily="2" charset="-122"/>
                <a:cs typeface="Arial" panose="020B0604020202020204" pitchFamily="34" charset="0"/>
              </a:rPr>
              <a:t>BCD</a:t>
            </a:r>
            <a:r>
              <a:rPr lang="zh-CN" altLang="en-US">
                <a:ea typeface="宋体" panose="02010600030101010101" pitchFamily="2" charset="-122"/>
                <a:cs typeface="Arial" panose="020B0604020202020204" pitchFamily="34" charset="0"/>
              </a:rPr>
              <a:t>码表示十进制数</a:t>
            </a:r>
            <a:endParaRPr lang="zh-CN" altLang="en-US">
              <a:ea typeface="宋体" panose="02010600030101010101" pitchFamily="2" charset="-122"/>
              <a:cs typeface="Arial" panose="020B0604020202020204" pitchFamily="34" charset="0"/>
            </a:endParaRPr>
          </a:p>
        </p:txBody>
      </p:sp>
      <p:grpSp>
        <p:nvGrpSpPr>
          <p:cNvPr id="38919" name="Group 7"/>
          <p:cNvGrpSpPr/>
          <p:nvPr/>
        </p:nvGrpSpPr>
        <p:grpSpPr bwMode="auto">
          <a:xfrm>
            <a:off x="1981947" y="4800440"/>
            <a:ext cx="3981450" cy="863601"/>
            <a:chOff x="1192" y="3842"/>
            <a:chExt cx="2508" cy="544"/>
          </a:xfrm>
        </p:grpSpPr>
        <p:sp>
          <p:nvSpPr>
            <p:cNvPr id="45061" name="Text Box 5"/>
            <p:cNvSpPr txBox="1">
              <a:spLocks noChangeArrowheads="1"/>
            </p:cNvSpPr>
            <p:nvPr/>
          </p:nvSpPr>
          <p:spPr bwMode="auto">
            <a:xfrm>
              <a:off x="1192" y="3941"/>
              <a:ext cx="2508"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rgbClr val="FF0000"/>
                  </a:solidFill>
                  <a:latin typeface="黑体" panose="02010609060101010101" pitchFamily="49" charset="-122"/>
                  <a:ea typeface="黑体" panose="02010609060101010101" pitchFamily="49" charset="-122"/>
                </a:rPr>
                <a:t>补</a:t>
              </a:r>
              <a:r>
                <a:rPr lang="en-US" altLang="zh-CN" sz="2000" dirty="0">
                  <a:solidFill>
                    <a:srgbClr val="FF0000"/>
                  </a:solidFill>
                  <a:latin typeface="黑体" panose="02010609060101010101" pitchFamily="49" charset="-122"/>
                  <a:ea typeface="黑体" panose="02010609060101010101" pitchFamily="49" charset="-122"/>
                </a:rPr>
                <a:t>0</a:t>
              </a:r>
              <a:r>
                <a:rPr lang="zh-CN" altLang="en-US" sz="2000" dirty="0">
                  <a:solidFill>
                    <a:srgbClr val="FF0000"/>
                  </a:solidFill>
                  <a:latin typeface="黑体" panose="02010609060101010101" pitchFamily="49" charset="-122"/>
                  <a:ea typeface="黑体" panose="02010609060101010101" pitchFamily="49" charset="-122"/>
                </a:rPr>
                <a:t>以使数的长度为字节的整数倍！</a:t>
              </a:r>
              <a:endParaRPr lang="zh-CN" altLang="en-US" sz="2000" dirty="0">
                <a:solidFill>
                  <a:srgbClr val="FF0000"/>
                </a:solidFill>
                <a:latin typeface="黑体" panose="02010609060101010101" pitchFamily="49" charset="-122"/>
                <a:ea typeface="黑体" panose="02010609060101010101" pitchFamily="49" charset="-122"/>
              </a:endParaRPr>
            </a:p>
          </p:txBody>
        </p:sp>
        <p:sp>
          <p:nvSpPr>
            <p:cNvPr id="45062" name="Line 6"/>
            <p:cNvSpPr>
              <a:spLocks noChangeShapeType="1"/>
            </p:cNvSpPr>
            <p:nvPr/>
          </p:nvSpPr>
          <p:spPr bwMode="auto">
            <a:xfrm flipV="1">
              <a:off x="2150" y="3842"/>
              <a:ext cx="0" cy="134"/>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 name="灯片编号占位符 1"/>
          <p:cNvSpPr>
            <a:spLocks noGrp="1"/>
          </p:cNvSpPr>
          <p:nvPr>
            <p:ph type="sldNum" sz="quarter" idx="4"/>
          </p:nvPr>
        </p:nvSpPr>
        <p:spPr/>
        <p:txBody>
          <a:bodyPr/>
          <a:lstStyle/>
          <a:p>
            <a:fld id="{EDCD20F5-771F-4428-9712-BA27E008D629}"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33826">
                                            <p:txEl>
                                              <p:pRg st="0" end="0"/>
                                            </p:txEl>
                                          </p:spTgt>
                                        </p:tgtEl>
                                        <p:attrNameLst>
                                          <p:attrName>style.visibility</p:attrName>
                                        </p:attrNameLst>
                                      </p:cBhvr>
                                      <p:to>
                                        <p:strVal val="visible"/>
                                      </p:to>
                                    </p:set>
                                    <p:animEffect transition="in" filter="wipe(down)">
                                      <p:cBhvr>
                                        <p:cTn id="7" dur="500"/>
                                        <p:tgtEl>
                                          <p:spTgt spid="3338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33826">
                                            <p:txEl>
                                              <p:pRg st="1" end="1"/>
                                            </p:txEl>
                                          </p:spTgt>
                                        </p:tgtEl>
                                        <p:attrNameLst>
                                          <p:attrName>style.visibility</p:attrName>
                                        </p:attrNameLst>
                                      </p:cBhvr>
                                      <p:to>
                                        <p:strVal val="visible"/>
                                      </p:to>
                                    </p:set>
                                    <p:animEffect transition="in" filter="wipe(down)">
                                      <p:cBhvr>
                                        <p:cTn id="12" dur="500"/>
                                        <p:tgtEl>
                                          <p:spTgt spid="3338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33826">
                                            <p:txEl>
                                              <p:pRg st="2" end="2"/>
                                            </p:txEl>
                                          </p:spTgt>
                                        </p:tgtEl>
                                        <p:attrNameLst>
                                          <p:attrName>style.visibility</p:attrName>
                                        </p:attrNameLst>
                                      </p:cBhvr>
                                      <p:to>
                                        <p:strVal val="visible"/>
                                      </p:to>
                                    </p:set>
                                    <p:animEffect transition="in" filter="wipe(down)">
                                      <p:cBhvr>
                                        <p:cTn id="17" dur="500"/>
                                        <p:tgtEl>
                                          <p:spTgt spid="3338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33826">
                                            <p:txEl>
                                              <p:pRg st="3" end="3"/>
                                            </p:txEl>
                                          </p:spTgt>
                                        </p:tgtEl>
                                        <p:attrNameLst>
                                          <p:attrName>style.visibility</p:attrName>
                                        </p:attrNameLst>
                                      </p:cBhvr>
                                      <p:to>
                                        <p:strVal val="visible"/>
                                      </p:to>
                                    </p:set>
                                    <p:animEffect transition="in" filter="blinds(horizontal)">
                                      <p:cBhvr>
                                        <p:cTn id="22" dur="500"/>
                                        <p:tgtEl>
                                          <p:spTgt spid="3338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33826">
                                            <p:txEl>
                                              <p:pRg st="4" end="4"/>
                                            </p:txEl>
                                          </p:spTgt>
                                        </p:tgtEl>
                                        <p:attrNameLst>
                                          <p:attrName>style.visibility</p:attrName>
                                        </p:attrNameLst>
                                      </p:cBhvr>
                                      <p:to>
                                        <p:strVal val="visible"/>
                                      </p:to>
                                    </p:set>
                                    <p:animEffect transition="in" filter="wipe(down)">
                                      <p:cBhvr>
                                        <p:cTn id="27" dur="500"/>
                                        <p:tgtEl>
                                          <p:spTgt spid="33382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33826">
                                            <p:txEl>
                                              <p:pRg st="5" end="5"/>
                                            </p:txEl>
                                          </p:spTgt>
                                        </p:tgtEl>
                                        <p:attrNameLst>
                                          <p:attrName>style.visibility</p:attrName>
                                        </p:attrNameLst>
                                      </p:cBhvr>
                                      <p:to>
                                        <p:strVal val="visible"/>
                                      </p:to>
                                    </p:set>
                                    <p:animEffect transition="in" filter="blinds(horizontal)">
                                      <p:cBhvr>
                                        <p:cTn id="32" dur="500"/>
                                        <p:tgtEl>
                                          <p:spTgt spid="33382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33826">
                                            <p:txEl>
                                              <p:pRg st="6" end="6"/>
                                            </p:txEl>
                                          </p:spTgt>
                                        </p:tgtEl>
                                        <p:attrNameLst>
                                          <p:attrName>style.visibility</p:attrName>
                                        </p:attrNameLst>
                                      </p:cBhvr>
                                      <p:to>
                                        <p:strVal val="visible"/>
                                      </p:to>
                                    </p:set>
                                    <p:animEffect transition="in" filter="blinds(horizontal)">
                                      <p:cBhvr>
                                        <p:cTn id="37" dur="500"/>
                                        <p:tgtEl>
                                          <p:spTgt spid="33382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33826">
                                            <p:txEl>
                                              <p:pRg st="7" end="7"/>
                                            </p:txEl>
                                          </p:spTgt>
                                        </p:tgtEl>
                                        <p:attrNameLst>
                                          <p:attrName>style.visibility</p:attrName>
                                        </p:attrNameLst>
                                      </p:cBhvr>
                                      <p:to>
                                        <p:strVal val="visible"/>
                                      </p:to>
                                    </p:set>
                                    <p:animEffect transition="in" filter="blinds(horizontal)">
                                      <p:cBhvr>
                                        <p:cTn id="42" dur="500"/>
                                        <p:tgtEl>
                                          <p:spTgt spid="33382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8919"/>
                                        </p:tgtEl>
                                        <p:attrNameLst>
                                          <p:attrName>style.visibility</p:attrName>
                                        </p:attrNameLst>
                                      </p:cBhvr>
                                      <p:to>
                                        <p:strVal val="visible"/>
                                      </p:to>
                                    </p:set>
                                    <p:animEffect transition="in" filter="blinds(horizontal)">
                                      <p:cBhvr>
                                        <p:cTn id="47" dur="500"/>
                                        <p:tgtEl>
                                          <p:spTgt spid="38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800100" y="190500"/>
            <a:ext cx="6073775" cy="479747"/>
          </a:xfrm>
        </p:spPr>
        <p:txBody>
          <a:bodyPr/>
          <a:lstStyle/>
          <a:p>
            <a:r>
              <a:rPr lang="zh-CN" altLang="en-US" dirty="0">
                <a:ea typeface="宋体" panose="02010600030101010101" pitchFamily="2" charset="-122"/>
              </a:rPr>
              <a:t>小结</a:t>
            </a:r>
            <a:endParaRPr lang="zh-CN" altLang="en-US" dirty="0">
              <a:ea typeface="宋体" panose="02010600030101010101" pitchFamily="2" charset="-122"/>
            </a:endParaRPr>
          </a:p>
        </p:txBody>
      </p:sp>
      <p:sp>
        <p:nvSpPr>
          <p:cNvPr id="39939" name="Rectangle 4"/>
          <p:cNvSpPr>
            <a:spLocks noGrp="1" noChangeArrowheads="1"/>
          </p:cNvSpPr>
          <p:nvPr>
            <p:ph type="body" idx="1"/>
          </p:nvPr>
        </p:nvSpPr>
        <p:spPr>
          <a:xfrm>
            <a:off x="257175" y="735013"/>
            <a:ext cx="8383588" cy="5341975"/>
          </a:xfrm>
          <a:noFill/>
        </p:spPr>
        <p:txBody>
          <a:bodyPr/>
          <a:lstStyle/>
          <a:p>
            <a:pPr marL="342900" indent="-342900">
              <a:lnSpc>
                <a:spcPct val="110000"/>
              </a:lnSpc>
            </a:pPr>
            <a:r>
              <a:rPr lang="zh-CN" altLang="en-US" sz="1800" dirty="0">
                <a:ea typeface="黑体" panose="02010609060101010101" pitchFamily="49" charset="-122"/>
              </a:rPr>
              <a:t>在机器内部编码后的数称为</a:t>
            </a:r>
            <a:r>
              <a:rPr lang="zh-CN" altLang="en-US" sz="1800" dirty="0">
                <a:solidFill>
                  <a:srgbClr val="FF0000"/>
                </a:solidFill>
                <a:ea typeface="黑体" panose="02010609060101010101" pitchFamily="49" charset="-122"/>
              </a:rPr>
              <a:t>机器数</a:t>
            </a:r>
            <a:r>
              <a:rPr lang="zh-CN" altLang="en-US" sz="1800" dirty="0">
                <a:ea typeface="黑体" panose="02010609060101010101" pitchFamily="49" charset="-122"/>
              </a:rPr>
              <a:t>，其值称为</a:t>
            </a:r>
            <a:r>
              <a:rPr lang="zh-CN" altLang="en-US" sz="1800" dirty="0">
                <a:solidFill>
                  <a:srgbClr val="FF0000"/>
                </a:solidFill>
                <a:ea typeface="黑体" panose="02010609060101010101" pitchFamily="49" charset="-122"/>
              </a:rPr>
              <a:t>真值</a:t>
            </a:r>
            <a:endParaRPr lang="zh-CN" altLang="en-US" sz="1800" dirty="0">
              <a:ea typeface="黑体" panose="02010609060101010101" pitchFamily="49" charset="-122"/>
            </a:endParaRPr>
          </a:p>
          <a:p>
            <a:pPr marL="342900" indent="-342900">
              <a:lnSpc>
                <a:spcPct val="110000"/>
              </a:lnSpc>
            </a:pPr>
            <a:r>
              <a:rPr lang="zh-CN" altLang="en-US" sz="1800" dirty="0">
                <a:ea typeface="黑体" panose="02010609060101010101" pitchFamily="49" charset="-122"/>
              </a:rPr>
              <a:t>定义数值数据有三个要素：进制、定点</a:t>
            </a:r>
            <a:r>
              <a:rPr lang="en-US" altLang="zh-CN" sz="1800" dirty="0">
                <a:ea typeface="黑体" panose="02010609060101010101" pitchFamily="49" charset="-122"/>
              </a:rPr>
              <a:t>/</a:t>
            </a:r>
            <a:r>
              <a:rPr lang="zh-CN" altLang="en-US" sz="1800" dirty="0">
                <a:ea typeface="黑体" panose="02010609060101010101" pitchFamily="49" charset="-122"/>
              </a:rPr>
              <a:t>浮点、编码</a:t>
            </a:r>
            <a:endParaRPr lang="zh-CN" altLang="en-US" sz="1800" dirty="0">
              <a:ea typeface="黑体" panose="02010609060101010101" pitchFamily="49" charset="-122"/>
            </a:endParaRPr>
          </a:p>
          <a:p>
            <a:pPr marL="342900" indent="-342900">
              <a:lnSpc>
                <a:spcPct val="110000"/>
              </a:lnSpc>
            </a:pPr>
            <a:r>
              <a:rPr lang="zh-CN" altLang="en-US" sz="1800" dirty="0">
                <a:ea typeface="黑体" panose="02010609060101010101" pitchFamily="49" charset="-122"/>
              </a:rPr>
              <a:t>整数的表示</a:t>
            </a:r>
            <a:endParaRPr lang="zh-CN" altLang="en-US" sz="1800" dirty="0">
              <a:ea typeface="黑体" panose="02010609060101010101" pitchFamily="49" charset="-122"/>
            </a:endParaRPr>
          </a:p>
          <a:p>
            <a:pPr marL="742950" lvl="1" indent="-285750">
              <a:lnSpc>
                <a:spcPct val="110000"/>
              </a:lnSpc>
            </a:pPr>
            <a:r>
              <a:rPr lang="zh-CN" altLang="en-US" sz="1800" dirty="0">
                <a:ea typeface="黑体" panose="02010609060101010101" pitchFamily="49" charset="-122"/>
              </a:rPr>
              <a:t>无符号数：</a:t>
            </a:r>
            <a:r>
              <a:rPr lang="zh-CN" altLang="en-US" sz="1800" dirty="0">
                <a:solidFill>
                  <a:srgbClr val="009242"/>
                </a:solidFill>
                <a:ea typeface="黑体" panose="02010609060101010101" pitchFamily="49" charset="-122"/>
              </a:rPr>
              <a:t>正整数，用来表示地址等</a:t>
            </a:r>
            <a:r>
              <a:rPr lang="zh-CN" altLang="en-US" sz="1800" dirty="0">
                <a:ea typeface="黑体" panose="02010609060101010101" pitchFamily="49" charset="-122"/>
              </a:rPr>
              <a:t>；带符号整数：</a:t>
            </a:r>
            <a:r>
              <a:rPr lang="zh-CN" altLang="en-US" sz="1800" dirty="0">
                <a:solidFill>
                  <a:srgbClr val="009242"/>
                </a:solidFill>
                <a:ea typeface="黑体" panose="02010609060101010101" pitchFamily="49" charset="-122"/>
              </a:rPr>
              <a:t>用补码表示</a:t>
            </a:r>
            <a:endParaRPr lang="zh-CN" altLang="en-US" sz="1800" dirty="0">
              <a:solidFill>
                <a:srgbClr val="009242"/>
              </a:solidFill>
              <a:ea typeface="黑体" panose="02010609060101010101" pitchFamily="49" charset="-122"/>
            </a:endParaRPr>
          </a:p>
          <a:p>
            <a:pPr marL="342900" indent="-342900">
              <a:lnSpc>
                <a:spcPct val="110000"/>
              </a:lnSpc>
            </a:pPr>
            <a:r>
              <a:rPr lang="zh-CN" altLang="en-US" sz="1800" dirty="0">
                <a:ea typeface="黑体" panose="02010609060101010101" pitchFamily="49" charset="-122"/>
              </a:rPr>
              <a:t>浮点数的表示</a:t>
            </a:r>
            <a:endParaRPr lang="zh-CN" altLang="en-US" sz="1800" dirty="0">
              <a:ea typeface="黑体" panose="02010609060101010101" pitchFamily="49" charset="-122"/>
            </a:endParaRPr>
          </a:p>
          <a:p>
            <a:pPr marL="742950" lvl="1" indent="-285750">
              <a:lnSpc>
                <a:spcPct val="110000"/>
              </a:lnSpc>
            </a:pPr>
            <a:r>
              <a:rPr lang="zh-CN" altLang="en-US" sz="1800" dirty="0">
                <a:solidFill>
                  <a:srgbClr val="FF0066"/>
                </a:solidFill>
                <a:ea typeface="黑体" panose="02010609060101010101" pitchFamily="49" charset="-122"/>
              </a:rPr>
              <a:t>符号</a:t>
            </a:r>
            <a:r>
              <a:rPr lang="zh-CN" altLang="en-US" sz="1800" dirty="0">
                <a:ea typeface="黑体" panose="02010609060101010101" pitchFamily="49" charset="-122"/>
              </a:rPr>
              <a:t>；</a:t>
            </a:r>
            <a:r>
              <a:rPr lang="zh-CN" altLang="en-US" sz="1800" dirty="0">
                <a:solidFill>
                  <a:srgbClr val="FF0066"/>
                </a:solidFill>
                <a:ea typeface="黑体" panose="02010609060101010101" pitchFamily="49" charset="-122"/>
              </a:rPr>
              <a:t>尾数</a:t>
            </a:r>
            <a:r>
              <a:rPr lang="zh-CN" altLang="en-US" sz="1800" dirty="0">
                <a:ea typeface="黑体" panose="02010609060101010101" pitchFamily="49" charset="-122"/>
              </a:rPr>
              <a:t>：定点小数；</a:t>
            </a:r>
            <a:r>
              <a:rPr lang="zh-CN" altLang="en-US" sz="1800" dirty="0">
                <a:solidFill>
                  <a:srgbClr val="FF0066"/>
                </a:solidFill>
                <a:ea typeface="黑体" panose="02010609060101010101" pitchFamily="49" charset="-122"/>
              </a:rPr>
              <a:t>指数（阶）：</a:t>
            </a:r>
            <a:r>
              <a:rPr lang="zh-CN" altLang="en-US" sz="1800" dirty="0">
                <a:ea typeface="黑体" panose="02010609060101010101" pitchFamily="49" charset="-122"/>
              </a:rPr>
              <a:t>定点整数（基不用表示）</a:t>
            </a:r>
            <a:endParaRPr lang="en-US" altLang="zh-CN" sz="1800" dirty="0">
              <a:ea typeface="黑体" panose="02010609060101010101" pitchFamily="49" charset="-122"/>
            </a:endParaRPr>
          </a:p>
          <a:p>
            <a:pPr marL="342900" indent="-342900">
              <a:lnSpc>
                <a:spcPct val="110000"/>
              </a:lnSpc>
            </a:pPr>
            <a:r>
              <a:rPr lang="zh-CN" altLang="en-US" sz="1800" dirty="0">
                <a:ea typeface="黑体" panose="02010609060101010101" pitchFamily="49" charset="-122"/>
              </a:rPr>
              <a:t>浮点数的范围</a:t>
            </a:r>
            <a:endParaRPr lang="zh-CN" altLang="en-US" sz="1800" dirty="0">
              <a:ea typeface="黑体" panose="02010609060101010101" pitchFamily="49" charset="-122"/>
            </a:endParaRPr>
          </a:p>
          <a:p>
            <a:pPr marL="742950" lvl="1" indent="-285750">
              <a:lnSpc>
                <a:spcPct val="110000"/>
              </a:lnSpc>
            </a:pPr>
            <a:r>
              <a:rPr lang="zh-CN" altLang="en-US" sz="1800" dirty="0">
                <a:ea typeface="黑体" panose="02010609060101010101" pitchFamily="49" charset="-122"/>
              </a:rPr>
              <a:t>正上溢、正下溢、负上溢、负下溢；与阶码的位数和基的大小有关</a:t>
            </a:r>
            <a:endParaRPr lang="zh-CN" altLang="en-US" sz="1800" dirty="0">
              <a:ea typeface="黑体" panose="02010609060101010101" pitchFamily="49" charset="-122"/>
            </a:endParaRPr>
          </a:p>
          <a:p>
            <a:pPr marL="342900" indent="-342900">
              <a:lnSpc>
                <a:spcPct val="110000"/>
              </a:lnSpc>
            </a:pPr>
            <a:r>
              <a:rPr lang="zh-CN" altLang="en-US" sz="1800" dirty="0">
                <a:ea typeface="黑体" panose="02010609060101010101" pitchFamily="49" charset="-122"/>
              </a:rPr>
              <a:t>浮点数的精度：</a:t>
            </a:r>
            <a:r>
              <a:rPr lang="zh-CN" altLang="en-US" sz="1800" dirty="0">
                <a:solidFill>
                  <a:srgbClr val="3333FF"/>
                </a:solidFill>
                <a:ea typeface="黑体" panose="02010609060101010101" pitchFamily="49" charset="-122"/>
              </a:rPr>
              <a:t>与尾数的位数和是否规格化有关</a:t>
            </a:r>
            <a:endParaRPr lang="zh-CN" altLang="en-US" sz="1800" dirty="0">
              <a:solidFill>
                <a:srgbClr val="3333FF"/>
              </a:solidFill>
              <a:ea typeface="黑体" panose="02010609060101010101" pitchFamily="49" charset="-122"/>
            </a:endParaRPr>
          </a:p>
          <a:p>
            <a:pPr marL="342900" indent="-342900">
              <a:lnSpc>
                <a:spcPct val="110000"/>
              </a:lnSpc>
            </a:pPr>
            <a:r>
              <a:rPr lang="zh-CN" altLang="en-US" sz="1800" dirty="0">
                <a:ea typeface="黑体" panose="02010609060101010101" pitchFamily="49" charset="-122"/>
              </a:rPr>
              <a:t>浮点数的标准（</a:t>
            </a:r>
            <a:r>
              <a:rPr lang="en-US" altLang="zh-CN" sz="1800" dirty="0">
                <a:ea typeface="黑体" panose="02010609060101010101" pitchFamily="49" charset="-122"/>
              </a:rPr>
              <a:t>IEEE 754</a:t>
            </a:r>
            <a:r>
              <a:rPr lang="zh-CN" altLang="en-US" sz="1800" dirty="0">
                <a:ea typeface="黑体" panose="02010609060101010101" pitchFamily="49" charset="-122"/>
              </a:rPr>
              <a:t>标准）：</a:t>
            </a:r>
            <a:r>
              <a:rPr lang="zh-CN" altLang="en-US" sz="1800" dirty="0">
                <a:solidFill>
                  <a:srgbClr val="3333FF"/>
                </a:solidFill>
                <a:ea typeface="黑体" panose="02010609060101010101" pitchFamily="49" charset="-122"/>
              </a:rPr>
              <a:t>单精度</a:t>
            </a:r>
            <a:r>
              <a:rPr lang="en-US" altLang="zh-CN" sz="1800" dirty="0">
                <a:solidFill>
                  <a:srgbClr val="3333FF"/>
                </a:solidFill>
                <a:ea typeface="黑体" panose="02010609060101010101" pitchFamily="49" charset="-122"/>
              </a:rPr>
              <a:t>SP</a:t>
            </a:r>
            <a:r>
              <a:rPr lang="zh-CN" altLang="en-US" sz="1800" dirty="0">
                <a:solidFill>
                  <a:srgbClr val="3333FF"/>
                </a:solidFill>
                <a:ea typeface="黑体" panose="02010609060101010101" pitchFamily="49" charset="-122"/>
              </a:rPr>
              <a:t>（</a:t>
            </a:r>
            <a:r>
              <a:rPr lang="en-US" altLang="zh-CN" sz="1800" dirty="0">
                <a:solidFill>
                  <a:srgbClr val="3333FF"/>
                </a:solidFill>
                <a:ea typeface="黑体" panose="02010609060101010101" pitchFamily="49" charset="-122"/>
              </a:rPr>
              <a:t>float</a:t>
            </a:r>
            <a:r>
              <a:rPr lang="zh-CN" altLang="en-US" sz="1800" dirty="0">
                <a:solidFill>
                  <a:srgbClr val="3333FF"/>
                </a:solidFill>
                <a:ea typeface="黑体" panose="02010609060101010101" pitchFamily="49" charset="-122"/>
              </a:rPr>
              <a:t>）和双精度</a:t>
            </a:r>
            <a:r>
              <a:rPr lang="en-US" altLang="zh-CN" sz="1800" dirty="0">
                <a:solidFill>
                  <a:srgbClr val="3333FF"/>
                </a:solidFill>
                <a:ea typeface="黑体" panose="02010609060101010101" pitchFamily="49" charset="-122"/>
              </a:rPr>
              <a:t>DP</a:t>
            </a:r>
            <a:r>
              <a:rPr lang="zh-CN" altLang="en-US" sz="1800" dirty="0">
                <a:solidFill>
                  <a:srgbClr val="3333FF"/>
                </a:solidFill>
                <a:ea typeface="黑体" panose="02010609060101010101" pitchFamily="49" charset="-122"/>
              </a:rPr>
              <a:t>（</a:t>
            </a:r>
            <a:r>
              <a:rPr lang="en-US" altLang="zh-CN" sz="1800" dirty="0">
                <a:solidFill>
                  <a:srgbClr val="3333FF"/>
                </a:solidFill>
                <a:ea typeface="黑体" panose="02010609060101010101" pitchFamily="49" charset="-122"/>
              </a:rPr>
              <a:t>double</a:t>
            </a:r>
            <a:r>
              <a:rPr lang="zh-CN" altLang="en-US" sz="1800" dirty="0">
                <a:solidFill>
                  <a:srgbClr val="3333FF"/>
                </a:solidFill>
                <a:ea typeface="黑体" panose="02010609060101010101" pitchFamily="49" charset="-122"/>
              </a:rPr>
              <a:t>）</a:t>
            </a:r>
            <a:endParaRPr lang="zh-CN" altLang="en-US" sz="1800" dirty="0">
              <a:solidFill>
                <a:srgbClr val="3333FF"/>
              </a:solidFill>
              <a:ea typeface="黑体" panose="02010609060101010101" pitchFamily="49" charset="-122"/>
            </a:endParaRPr>
          </a:p>
          <a:p>
            <a:pPr marL="1143000" lvl="2" indent="-228600">
              <a:lnSpc>
                <a:spcPct val="110000"/>
              </a:lnSpc>
            </a:pPr>
            <a:r>
              <a:rPr lang="zh-CN" altLang="en-US" dirty="0">
                <a:solidFill>
                  <a:srgbClr val="006600"/>
                </a:solidFill>
                <a:ea typeface="黑体" panose="02010609060101010101" pitchFamily="49" charset="-122"/>
              </a:rPr>
              <a:t>规格化数</a:t>
            </a:r>
            <a:r>
              <a:rPr lang="en-US" altLang="zh-CN" dirty="0">
                <a:solidFill>
                  <a:srgbClr val="006600"/>
                </a:solidFill>
                <a:ea typeface="黑体" panose="02010609060101010101" pitchFamily="49" charset="-122"/>
              </a:rPr>
              <a:t>(SP)</a:t>
            </a:r>
            <a:r>
              <a:rPr lang="zh-CN" altLang="en-US" dirty="0">
                <a:solidFill>
                  <a:srgbClr val="006600"/>
                </a:solidFill>
                <a:ea typeface="黑体" panose="02010609060101010101" pitchFamily="49" charset="-122"/>
              </a:rPr>
              <a:t>：阶码</a:t>
            </a:r>
            <a:r>
              <a:rPr lang="en-US" altLang="zh-CN" dirty="0">
                <a:solidFill>
                  <a:srgbClr val="006600"/>
                </a:solidFill>
                <a:ea typeface="黑体" panose="02010609060101010101" pitchFamily="49" charset="-122"/>
              </a:rPr>
              <a:t>1</a:t>
            </a:r>
            <a:r>
              <a:rPr lang="en-US" altLang="zh-CN" dirty="0">
                <a:solidFill>
                  <a:srgbClr val="006600"/>
                </a:solidFill>
                <a:ea typeface="黑体" panose="02010609060101010101" pitchFamily="49" charset="-122"/>
                <a:cs typeface="Arial" panose="020B0604020202020204" pitchFamily="34" charset="0"/>
              </a:rPr>
              <a:t>~254</a:t>
            </a:r>
            <a:r>
              <a:rPr lang="zh-CN" altLang="en-US" dirty="0">
                <a:solidFill>
                  <a:srgbClr val="006600"/>
                </a:solidFill>
                <a:ea typeface="黑体" panose="02010609060101010101" pitchFamily="49" charset="-122"/>
                <a:cs typeface="Arial" panose="020B0604020202020204" pitchFamily="34" charset="0"/>
              </a:rPr>
              <a:t>，尾数最高位隐含为</a:t>
            </a:r>
            <a:r>
              <a:rPr lang="en-US" altLang="zh-CN" dirty="0">
                <a:solidFill>
                  <a:srgbClr val="006600"/>
                </a:solidFill>
                <a:ea typeface="黑体" panose="02010609060101010101" pitchFamily="49" charset="-122"/>
                <a:cs typeface="Arial" panose="020B0604020202020204" pitchFamily="34" charset="0"/>
              </a:rPr>
              <a:t>1</a:t>
            </a:r>
            <a:endParaRPr lang="en-US" altLang="zh-CN" dirty="0">
              <a:solidFill>
                <a:srgbClr val="006600"/>
              </a:solidFill>
              <a:ea typeface="黑体" panose="02010609060101010101" pitchFamily="49" charset="-122"/>
              <a:cs typeface="Arial" panose="020B0604020202020204" pitchFamily="34" charset="0"/>
            </a:endParaRPr>
          </a:p>
          <a:p>
            <a:pPr marL="1143000" lvl="2" indent="-228600">
              <a:lnSpc>
                <a:spcPct val="110000"/>
              </a:lnSpc>
            </a:pPr>
            <a:r>
              <a:rPr lang="en-US" altLang="zh-CN" dirty="0">
                <a:solidFill>
                  <a:srgbClr val="006600"/>
                </a:solidFill>
                <a:ea typeface="黑体" panose="02010609060101010101" pitchFamily="49" charset="-122"/>
                <a:cs typeface="Arial" panose="020B0604020202020204" pitchFamily="34" charset="0"/>
              </a:rPr>
              <a:t>“</a:t>
            </a:r>
            <a:r>
              <a:rPr lang="zh-CN" altLang="en-US" dirty="0">
                <a:solidFill>
                  <a:srgbClr val="006600"/>
                </a:solidFill>
                <a:ea typeface="黑体" panose="02010609060101010101" pitchFamily="49" charset="-122"/>
                <a:cs typeface="Arial" panose="020B0604020202020204" pitchFamily="34" charset="0"/>
              </a:rPr>
              <a:t>零”</a:t>
            </a:r>
            <a:r>
              <a:rPr lang="en-US" altLang="zh-CN" dirty="0">
                <a:solidFill>
                  <a:srgbClr val="006600"/>
                </a:solidFill>
                <a:ea typeface="黑体" panose="02010609060101010101" pitchFamily="49" charset="-122"/>
                <a:cs typeface="Arial" panose="020B0604020202020204" pitchFamily="34" charset="0"/>
              </a:rPr>
              <a:t>:</a:t>
            </a:r>
            <a:r>
              <a:rPr lang="zh-CN" altLang="en-US" dirty="0">
                <a:solidFill>
                  <a:srgbClr val="006600"/>
                </a:solidFill>
                <a:ea typeface="黑体" panose="02010609060101010101" pitchFamily="49" charset="-122"/>
                <a:cs typeface="Arial" panose="020B0604020202020204" pitchFamily="34" charset="0"/>
              </a:rPr>
              <a:t>阶为全</a:t>
            </a:r>
            <a:r>
              <a:rPr lang="en-US" altLang="zh-CN" dirty="0">
                <a:solidFill>
                  <a:srgbClr val="006600"/>
                </a:solidFill>
                <a:ea typeface="黑体" panose="02010609060101010101" pitchFamily="49" charset="-122"/>
                <a:cs typeface="Arial" panose="020B0604020202020204" pitchFamily="34" charset="0"/>
              </a:rPr>
              <a:t>0</a:t>
            </a:r>
            <a:r>
              <a:rPr lang="zh-CN" altLang="en-US" dirty="0">
                <a:solidFill>
                  <a:srgbClr val="006600"/>
                </a:solidFill>
                <a:ea typeface="黑体" panose="02010609060101010101" pitchFamily="49" charset="-122"/>
                <a:cs typeface="Arial" panose="020B0604020202020204" pitchFamily="34" charset="0"/>
              </a:rPr>
              <a:t>，尾数为全</a:t>
            </a:r>
            <a:r>
              <a:rPr lang="en-US" altLang="zh-CN" dirty="0">
                <a:solidFill>
                  <a:srgbClr val="006600"/>
                </a:solidFill>
                <a:ea typeface="黑体" panose="02010609060101010101" pitchFamily="49" charset="-122"/>
                <a:cs typeface="Arial" panose="020B0604020202020204" pitchFamily="34" charset="0"/>
              </a:rPr>
              <a:t>0</a:t>
            </a:r>
            <a:endParaRPr lang="en-US" altLang="zh-CN" dirty="0">
              <a:solidFill>
                <a:srgbClr val="006600"/>
              </a:solidFill>
              <a:ea typeface="黑体" panose="02010609060101010101" pitchFamily="49" charset="-122"/>
              <a:cs typeface="Arial" panose="020B0604020202020204" pitchFamily="34" charset="0"/>
            </a:endParaRPr>
          </a:p>
          <a:p>
            <a:pPr marL="1143000" lvl="2" indent="-228600">
              <a:lnSpc>
                <a:spcPct val="110000"/>
              </a:lnSpc>
            </a:pPr>
            <a:r>
              <a:rPr lang="zh-CN" altLang="zh-CN" dirty="0">
                <a:solidFill>
                  <a:srgbClr val="006600"/>
                </a:solidFill>
                <a:ea typeface="黑体" panose="02010609060101010101" pitchFamily="49" charset="-122"/>
                <a:cs typeface="Arial" panose="020B0604020202020204" pitchFamily="34" charset="0"/>
              </a:rPr>
              <a:t>∞</a:t>
            </a:r>
            <a:r>
              <a:rPr lang="zh-CN" altLang="en-US" dirty="0">
                <a:solidFill>
                  <a:srgbClr val="006600"/>
                </a:solidFill>
                <a:ea typeface="黑体" panose="02010609060101010101" pitchFamily="49" charset="-122"/>
                <a:cs typeface="Arial" panose="020B0604020202020204" pitchFamily="34" charset="0"/>
              </a:rPr>
              <a:t> </a:t>
            </a:r>
            <a:r>
              <a:rPr lang="en-US" altLang="zh-CN" dirty="0">
                <a:solidFill>
                  <a:srgbClr val="006600"/>
                </a:solidFill>
                <a:ea typeface="黑体" panose="02010609060101010101" pitchFamily="49" charset="-122"/>
                <a:cs typeface="Arial" panose="020B0604020202020204" pitchFamily="34" charset="0"/>
              </a:rPr>
              <a:t>:</a:t>
            </a:r>
            <a:r>
              <a:rPr lang="zh-CN" altLang="en-US" dirty="0">
                <a:solidFill>
                  <a:srgbClr val="006600"/>
                </a:solidFill>
                <a:ea typeface="黑体" panose="02010609060101010101" pitchFamily="49" charset="-122"/>
                <a:cs typeface="Arial" panose="020B0604020202020204" pitchFamily="34" charset="0"/>
              </a:rPr>
              <a:t>阶为全</a:t>
            </a:r>
            <a:r>
              <a:rPr lang="en-US" altLang="zh-CN" dirty="0">
                <a:solidFill>
                  <a:srgbClr val="006600"/>
                </a:solidFill>
                <a:ea typeface="黑体" panose="02010609060101010101" pitchFamily="49" charset="-122"/>
                <a:cs typeface="Arial" panose="020B0604020202020204" pitchFamily="34" charset="0"/>
              </a:rPr>
              <a:t>1</a:t>
            </a:r>
            <a:r>
              <a:rPr lang="zh-CN" altLang="en-US" dirty="0">
                <a:solidFill>
                  <a:srgbClr val="006600"/>
                </a:solidFill>
                <a:ea typeface="黑体" panose="02010609060101010101" pitchFamily="49" charset="-122"/>
                <a:cs typeface="Arial" panose="020B0604020202020204" pitchFamily="34" charset="0"/>
              </a:rPr>
              <a:t>，尾数全</a:t>
            </a:r>
            <a:r>
              <a:rPr lang="en-US" altLang="zh-CN" dirty="0">
                <a:solidFill>
                  <a:srgbClr val="006600"/>
                </a:solidFill>
                <a:ea typeface="黑体" panose="02010609060101010101" pitchFamily="49" charset="-122"/>
                <a:cs typeface="Arial" panose="020B0604020202020204" pitchFamily="34" charset="0"/>
              </a:rPr>
              <a:t>0</a:t>
            </a:r>
            <a:endParaRPr lang="zh-CN" altLang="en-US" dirty="0">
              <a:solidFill>
                <a:srgbClr val="006600"/>
              </a:solidFill>
              <a:ea typeface="黑体" panose="02010609060101010101" pitchFamily="49" charset="-122"/>
              <a:cs typeface="Arial" panose="020B0604020202020204" pitchFamily="34" charset="0"/>
            </a:endParaRPr>
          </a:p>
          <a:p>
            <a:pPr marL="1143000" lvl="2" indent="-228600">
              <a:lnSpc>
                <a:spcPct val="110000"/>
              </a:lnSpc>
            </a:pPr>
            <a:r>
              <a:rPr lang="en-US" altLang="zh-CN" dirty="0" err="1">
                <a:solidFill>
                  <a:srgbClr val="006600"/>
                </a:solidFill>
                <a:ea typeface="黑体" panose="02010609060101010101" pitchFamily="49" charset="-122"/>
                <a:cs typeface="Arial" panose="020B0604020202020204" pitchFamily="34" charset="0"/>
              </a:rPr>
              <a:t>NaN</a:t>
            </a:r>
            <a:r>
              <a:rPr lang="en-US" altLang="zh-CN" dirty="0">
                <a:solidFill>
                  <a:srgbClr val="006600"/>
                </a:solidFill>
                <a:ea typeface="黑体" panose="02010609060101010101" pitchFamily="49" charset="-122"/>
                <a:cs typeface="Arial" panose="020B0604020202020204" pitchFamily="34" charset="0"/>
              </a:rPr>
              <a:t> :</a:t>
            </a:r>
            <a:r>
              <a:rPr lang="zh-CN" altLang="en-US" dirty="0">
                <a:solidFill>
                  <a:srgbClr val="006600"/>
                </a:solidFill>
                <a:ea typeface="黑体" panose="02010609060101010101" pitchFamily="49" charset="-122"/>
                <a:cs typeface="Arial" panose="020B0604020202020204" pitchFamily="34" charset="0"/>
              </a:rPr>
              <a:t>阶为全</a:t>
            </a:r>
            <a:r>
              <a:rPr lang="en-US" altLang="zh-CN" dirty="0">
                <a:solidFill>
                  <a:srgbClr val="006600"/>
                </a:solidFill>
                <a:ea typeface="黑体" panose="02010609060101010101" pitchFamily="49" charset="-122"/>
                <a:cs typeface="Arial" panose="020B0604020202020204" pitchFamily="34" charset="0"/>
              </a:rPr>
              <a:t>1</a:t>
            </a:r>
            <a:r>
              <a:rPr lang="zh-CN" altLang="en-US" dirty="0">
                <a:solidFill>
                  <a:srgbClr val="006600"/>
                </a:solidFill>
                <a:ea typeface="黑体" panose="02010609060101010101" pitchFamily="49" charset="-122"/>
                <a:cs typeface="Arial" panose="020B0604020202020204" pitchFamily="34" charset="0"/>
              </a:rPr>
              <a:t>，尾数为非</a:t>
            </a:r>
            <a:r>
              <a:rPr lang="en-US" altLang="zh-CN" dirty="0">
                <a:solidFill>
                  <a:srgbClr val="006600"/>
                </a:solidFill>
                <a:ea typeface="黑体" panose="02010609060101010101" pitchFamily="49" charset="-122"/>
                <a:cs typeface="Arial" panose="020B0604020202020204" pitchFamily="34" charset="0"/>
              </a:rPr>
              <a:t>0</a:t>
            </a:r>
            <a:endParaRPr lang="en-US" altLang="zh-CN" dirty="0">
              <a:solidFill>
                <a:srgbClr val="006600"/>
              </a:solidFill>
              <a:ea typeface="黑体" panose="02010609060101010101" pitchFamily="49" charset="-122"/>
              <a:cs typeface="Arial" panose="020B0604020202020204" pitchFamily="34" charset="0"/>
            </a:endParaRPr>
          </a:p>
          <a:p>
            <a:pPr marL="1143000" lvl="2" indent="-228600">
              <a:lnSpc>
                <a:spcPct val="110000"/>
              </a:lnSpc>
            </a:pPr>
            <a:r>
              <a:rPr lang="zh-CN" altLang="zh-CN" dirty="0">
                <a:solidFill>
                  <a:srgbClr val="006600"/>
                </a:solidFill>
                <a:ea typeface="黑体" panose="02010609060101010101" pitchFamily="49" charset="-122"/>
                <a:cs typeface="Arial" panose="020B0604020202020204" pitchFamily="34" charset="0"/>
              </a:rPr>
              <a:t>非规</a:t>
            </a:r>
            <a:r>
              <a:rPr lang="zh-CN" altLang="en-US" dirty="0">
                <a:solidFill>
                  <a:srgbClr val="006600"/>
                </a:solidFill>
                <a:ea typeface="黑体" panose="02010609060101010101" pitchFamily="49" charset="-122"/>
                <a:cs typeface="Arial" panose="020B0604020202020204" pitchFamily="34" charset="0"/>
              </a:rPr>
              <a:t>格化</a:t>
            </a:r>
            <a:r>
              <a:rPr lang="zh-CN" altLang="zh-CN" dirty="0">
                <a:solidFill>
                  <a:srgbClr val="006600"/>
                </a:solidFill>
                <a:ea typeface="黑体" panose="02010609060101010101" pitchFamily="49" charset="-122"/>
                <a:cs typeface="Arial" panose="020B0604020202020204" pitchFamily="34" charset="0"/>
              </a:rPr>
              <a:t>数</a:t>
            </a:r>
            <a:r>
              <a:rPr lang="zh-CN" altLang="en-US" dirty="0">
                <a:solidFill>
                  <a:srgbClr val="006600"/>
                </a:solidFill>
                <a:ea typeface="黑体" panose="02010609060101010101" pitchFamily="49" charset="-122"/>
                <a:cs typeface="Arial" panose="020B0604020202020204" pitchFamily="34" charset="0"/>
              </a:rPr>
              <a:t> </a:t>
            </a:r>
            <a:r>
              <a:rPr lang="en-US" altLang="zh-CN" dirty="0">
                <a:solidFill>
                  <a:srgbClr val="006600"/>
                </a:solidFill>
                <a:ea typeface="黑体" panose="02010609060101010101" pitchFamily="49" charset="-122"/>
                <a:cs typeface="Arial" panose="020B0604020202020204" pitchFamily="34" charset="0"/>
              </a:rPr>
              <a:t>:</a:t>
            </a:r>
            <a:r>
              <a:rPr lang="zh-CN" altLang="en-US" dirty="0">
                <a:solidFill>
                  <a:srgbClr val="006600"/>
                </a:solidFill>
                <a:ea typeface="黑体" panose="02010609060101010101" pitchFamily="49" charset="-122"/>
                <a:cs typeface="Arial" panose="020B0604020202020204" pitchFamily="34" charset="0"/>
              </a:rPr>
              <a:t>阶为全</a:t>
            </a:r>
            <a:r>
              <a:rPr lang="en-US" altLang="zh-CN" dirty="0">
                <a:solidFill>
                  <a:srgbClr val="006600"/>
                </a:solidFill>
                <a:ea typeface="黑体" panose="02010609060101010101" pitchFamily="49" charset="-122"/>
                <a:cs typeface="Arial" panose="020B0604020202020204" pitchFamily="34" charset="0"/>
              </a:rPr>
              <a:t>0(</a:t>
            </a:r>
            <a:r>
              <a:rPr lang="zh-CN" altLang="en-US" dirty="0">
                <a:solidFill>
                  <a:srgbClr val="006600"/>
                </a:solidFill>
                <a:ea typeface="黑体" panose="02010609060101010101" pitchFamily="49" charset="-122"/>
                <a:cs typeface="Arial" panose="020B0604020202020204" pitchFamily="34" charset="0"/>
              </a:rPr>
              <a:t>真值</a:t>
            </a:r>
            <a:r>
              <a:rPr lang="en-US" altLang="zh-CN" dirty="0">
                <a:solidFill>
                  <a:srgbClr val="006600"/>
                </a:solidFill>
                <a:ea typeface="黑体" panose="02010609060101010101" pitchFamily="49" charset="-122"/>
                <a:cs typeface="Arial" panose="020B0604020202020204" pitchFamily="34" charset="0"/>
              </a:rPr>
              <a:t>-126)</a:t>
            </a:r>
            <a:r>
              <a:rPr lang="zh-CN" altLang="en-US" dirty="0">
                <a:solidFill>
                  <a:srgbClr val="006600"/>
                </a:solidFill>
                <a:ea typeface="黑体" panose="02010609060101010101" pitchFamily="49" charset="-122"/>
                <a:cs typeface="Arial" panose="020B0604020202020204" pitchFamily="34" charset="0"/>
              </a:rPr>
              <a:t>，尾数为非</a:t>
            </a:r>
            <a:r>
              <a:rPr lang="en-US" altLang="zh-CN" dirty="0">
                <a:solidFill>
                  <a:srgbClr val="006600"/>
                </a:solidFill>
                <a:ea typeface="黑体" panose="02010609060101010101" pitchFamily="49" charset="-122"/>
                <a:cs typeface="Arial" panose="020B0604020202020204" pitchFamily="34" charset="0"/>
              </a:rPr>
              <a:t>0</a:t>
            </a:r>
            <a:r>
              <a:rPr lang="zh-CN" altLang="en-US" dirty="0">
                <a:solidFill>
                  <a:srgbClr val="006600"/>
                </a:solidFill>
                <a:ea typeface="黑体" panose="02010609060101010101" pitchFamily="49" charset="-122"/>
                <a:cs typeface="Arial" panose="020B0604020202020204" pitchFamily="34" charset="0"/>
              </a:rPr>
              <a:t>（隐藏位为</a:t>
            </a:r>
            <a:r>
              <a:rPr lang="en-US" altLang="zh-CN" dirty="0">
                <a:solidFill>
                  <a:srgbClr val="006600"/>
                </a:solidFill>
                <a:ea typeface="黑体" panose="02010609060101010101" pitchFamily="49" charset="-122"/>
                <a:cs typeface="Arial" panose="020B0604020202020204" pitchFamily="34" charset="0"/>
              </a:rPr>
              <a:t>0</a:t>
            </a:r>
            <a:r>
              <a:rPr lang="zh-CN" altLang="en-US" dirty="0">
                <a:solidFill>
                  <a:srgbClr val="006600"/>
                </a:solidFill>
                <a:ea typeface="黑体" panose="02010609060101010101" pitchFamily="49" charset="-122"/>
                <a:cs typeface="Arial" panose="020B0604020202020204" pitchFamily="34" charset="0"/>
              </a:rPr>
              <a:t>）</a:t>
            </a:r>
            <a:endParaRPr lang="en-US" altLang="zh-CN" dirty="0">
              <a:solidFill>
                <a:srgbClr val="FF0066"/>
              </a:solidFill>
              <a:ea typeface="黑体" panose="02010609060101010101" pitchFamily="49" charset="-122"/>
              <a:cs typeface="Arial" panose="020B0604020202020204" pitchFamily="34" charset="0"/>
            </a:endParaRPr>
          </a:p>
          <a:p>
            <a:pPr marL="342900" indent="-342900">
              <a:lnSpc>
                <a:spcPct val="110000"/>
              </a:lnSpc>
            </a:pPr>
            <a:r>
              <a:rPr lang="zh-CN" altLang="en-US" sz="1800" dirty="0">
                <a:ea typeface="黑体" panose="02010609060101010101" pitchFamily="49" charset="-122"/>
                <a:cs typeface="Arial" panose="020B0604020202020204" pitchFamily="34" charset="0"/>
              </a:rPr>
              <a:t>十进制数的表示：</a:t>
            </a:r>
            <a:r>
              <a:rPr lang="zh-CN" altLang="en-US" sz="1800" dirty="0">
                <a:solidFill>
                  <a:schemeClr val="accent2"/>
                </a:solidFill>
                <a:ea typeface="黑体" panose="02010609060101010101" pitchFamily="49" charset="-122"/>
                <a:cs typeface="Arial" panose="020B0604020202020204" pitchFamily="34" charset="0"/>
              </a:rPr>
              <a:t>用</a:t>
            </a:r>
            <a:r>
              <a:rPr lang="en-US" altLang="zh-CN" sz="1800" dirty="0">
                <a:solidFill>
                  <a:schemeClr val="accent2"/>
                </a:solidFill>
                <a:ea typeface="黑体" panose="02010609060101010101" pitchFamily="49" charset="-122"/>
                <a:cs typeface="Arial" panose="020B0604020202020204" pitchFamily="34" charset="0"/>
              </a:rPr>
              <a:t>ASCII</a:t>
            </a:r>
            <a:r>
              <a:rPr lang="zh-CN" altLang="en-US" sz="1800" dirty="0">
                <a:solidFill>
                  <a:schemeClr val="accent2"/>
                </a:solidFill>
                <a:ea typeface="黑体" panose="02010609060101010101" pitchFamily="49" charset="-122"/>
                <a:cs typeface="Arial" panose="020B0604020202020204" pitchFamily="34" charset="0"/>
              </a:rPr>
              <a:t>码或</a:t>
            </a:r>
            <a:r>
              <a:rPr lang="en-US" altLang="zh-CN" sz="1800" dirty="0">
                <a:solidFill>
                  <a:schemeClr val="accent2"/>
                </a:solidFill>
                <a:ea typeface="黑体" panose="02010609060101010101" pitchFamily="49" charset="-122"/>
                <a:cs typeface="Arial" panose="020B0604020202020204" pitchFamily="34" charset="0"/>
              </a:rPr>
              <a:t>BCD</a:t>
            </a:r>
            <a:r>
              <a:rPr lang="zh-CN" altLang="en-US" sz="1800" dirty="0">
                <a:solidFill>
                  <a:schemeClr val="accent2"/>
                </a:solidFill>
                <a:ea typeface="黑体" panose="02010609060101010101" pitchFamily="49" charset="-122"/>
                <a:cs typeface="Arial" panose="020B0604020202020204" pitchFamily="34" charset="0"/>
              </a:rPr>
              <a:t>码表示</a:t>
            </a:r>
            <a:endParaRPr lang="zh-CN" altLang="en-US" sz="1800" dirty="0">
              <a:solidFill>
                <a:schemeClr val="accent2"/>
              </a:solidFill>
              <a:ea typeface="黑体" panose="02010609060101010101" pitchFamily="49" charset="-122"/>
              <a:cs typeface="Arial" panose="020B0604020202020204" pitchFamily="34" charset="0"/>
            </a:endParaRPr>
          </a:p>
        </p:txBody>
      </p:sp>
      <p:sp>
        <p:nvSpPr>
          <p:cNvPr id="2" name="灯片编号占位符 1"/>
          <p:cNvSpPr>
            <a:spLocks noGrp="1"/>
          </p:cNvSpPr>
          <p:nvPr>
            <p:ph type="sldNum" sz="quarter" idx="4"/>
          </p:nvPr>
        </p:nvSpPr>
        <p:spPr/>
        <p:txBody>
          <a:bodyPr/>
          <a:lstStyle/>
          <a:p>
            <a:fld id="{EDCD20F5-771F-4428-9712-BA27E008D629}"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blinds(horizontal)">
                                      <p:cBhvr>
                                        <p:cTn id="7" dur="500"/>
                                        <p:tgtEl>
                                          <p:spTgt spid="39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blinds(horizontal)">
                                      <p:cBhvr>
                                        <p:cTn id="12" dur="500"/>
                                        <p:tgtEl>
                                          <p:spTgt spid="399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Effect transition="in" filter="blinds(horizontal)">
                                      <p:cBhvr>
                                        <p:cTn id="17" dur="500"/>
                                        <p:tgtEl>
                                          <p:spTgt spid="39939">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9939">
                                            <p:txEl>
                                              <p:pRg st="3" end="3"/>
                                            </p:txEl>
                                          </p:spTgt>
                                        </p:tgtEl>
                                        <p:attrNameLst>
                                          <p:attrName>style.visibility</p:attrName>
                                        </p:attrNameLst>
                                      </p:cBhvr>
                                      <p:to>
                                        <p:strVal val="visible"/>
                                      </p:to>
                                    </p:set>
                                    <p:animEffect transition="in" filter="blinds(horizontal)">
                                      <p:cBhvr>
                                        <p:cTn id="20" dur="500"/>
                                        <p:tgtEl>
                                          <p:spTgt spid="3993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9939">
                                            <p:txEl>
                                              <p:pRg st="4" end="4"/>
                                            </p:txEl>
                                          </p:spTgt>
                                        </p:tgtEl>
                                        <p:attrNameLst>
                                          <p:attrName>style.visibility</p:attrName>
                                        </p:attrNameLst>
                                      </p:cBhvr>
                                      <p:to>
                                        <p:strVal val="visible"/>
                                      </p:to>
                                    </p:set>
                                    <p:animEffect transition="in" filter="blinds(horizontal)">
                                      <p:cBhvr>
                                        <p:cTn id="25" dur="500"/>
                                        <p:tgtEl>
                                          <p:spTgt spid="39939">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9939">
                                            <p:txEl>
                                              <p:pRg st="5" end="5"/>
                                            </p:txEl>
                                          </p:spTgt>
                                        </p:tgtEl>
                                        <p:attrNameLst>
                                          <p:attrName>style.visibility</p:attrName>
                                        </p:attrNameLst>
                                      </p:cBhvr>
                                      <p:to>
                                        <p:strVal val="visible"/>
                                      </p:to>
                                    </p:set>
                                    <p:animEffect transition="in" filter="blinds(horizontal)">
                                      <p:cBhvr>
                                        <p:cTn id="28" dur="500"/>
                                        <p:tgtEl>
                                          <p:spTgt spid="39939">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9939">
                                            <p:txEl>
                                              <p:pRg st="6" end="6"/>
                                            </p:txEl>
                                          </p:spTgt>
                                        </p:tgtEl>
                                        <p:attrNameLst>
                                          <p:attrName>style.visibility</p:attrName>
                                        </p:attrNameLst>
                                      </p:cBhvr>
                                      <p:to>
                                        <p:strVal val="visible"/>
                                      </p:to>
                                    </p:set>
                                    <p:animEffect transition="in" filter="blinds(horizontal)">
                                      <p:cBhvr>
                                        <p:cTn id="33" dur="500"/>
                                        <p:tgtEl>
                                          <p:spTgt spid="39939">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9939">
                                            <p:txEl>
                                              <p:pRg st="7" end="7"/>
                                            </p:txEl>
                                          </p:spTgt>
                                        </p:tgtEl>
                                        <p:attrNameLst>
                                          <p:attrName>style.visibility</p:attrName>
                                        </p:attrNameLst>
                                      </p:cBhvr>
                                      <p:to>
                                        <p:strVal val="visible"/>
                                      </p:to>
                                    </p:set>
                                    <p:animEffect transition="in" filter="blinds(horizontal)">
                                      <p:cBhvr>
                                        <p:cTn id="36" dur="500"/>
                                        <p:tgtEl>
                                          <p:spTgt spid="39939">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39939">
                                            <p:txEl>
                                              <p:pRg st="8" end="8"/>
                                            </p:txEl>
                                          </p:spTgt>
                                        </p:tgtEl>
                                        <p:attrNameLst>
                                          <p:attrName>style.visibility</p:attrName>
                                        </p:attrNameLst>
                                      </p:cBhvr>
                                      <p:to>
                                        <p:strVal val="visible"/>
                                      </p:to>
                                    </p:set>
                                    <p:animEffect transition="in" filter="blinds(horizontal)">
                                      <p:cBhvr>
                                        <p:cTn id="41" dur="500"/>
                                        <p:tgtEl>
                                          <p:spTgt spid="39939">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39939">
                                            <p:txEl>
                                              <p:pRg st="9" end="9"/>
                                            </p:txEl>
                                          </p:spTgt>
                                        </p:tgtEl>
                                        <p:attrNameLst>
                                          <p:attrName>style.visibility</p:attrName>
                                        </p:attrNameLst>
                                      </p:cBhvr>
                                      <p:to>
                                        <p:strVal val="visible"/>
                                      </p:to>
                                    </p:set>
                                    <p:animEffect transition="in" filter="blinds(horizontal)">
                                      <p:cBhvr>
                                        <p:cTn id="46" dur="500"/>
                                        <p:tgtEl>
                                          <p:spTgt spid="39939">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39939">
                                            <p:txEl>
                                              <p:pRg st="10" end="10"/>
                                            </p:txEl>
                                          </p:spTgt>
                                        </p:tgtEl>
                                        <p:attrNameLst>
                                          <p:attrName>style.visibility</p:attrName>
                                        </p:attrNameLst>
                                      </p:cBhvr>
                                      <p:to>
                                        <p:strVal val="visible"/>
                                      </p:to>
                                    </p:set>
                                    <p:animEffect transition="in" filter="blinds(horizontal)">
                                      <p:cBhvr>
                                        <p:cTn id="51" dur="500"/>
                                        <p:tgtEl>
                                          <p:spTgt spid="39939">
                                            <p:txEl>
                                              <p:pRg st="10" end="10"/>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39939">
                                            <p:txEl>
                                              <p:pRg st="11" end="11"/>
                                            </p:txEl>
                                          </p:spTgt>
                                        </p:tgtEl>
                                        <p:attrNameLst>
                                          <p:attrName>style.visibility</p:attrName>
                                        </p:attrNameLst>
                                      </p:cBhvr>
                                      <p:to>
                                        <p:strVal val="visible"/>
                                      </p:to>
                                    </p:set>
                                    <p:animEffect transition="in" filter="blinds(horizontal)">
                                      <p:cBhvr>
                                        <p:cTn id="54" dur="500"/>
                                        <p:tgtEl>
                                          <p:spTgt spid="39939">
                                            <p:txEl>
                                              <p:pRg st="11" end="11"/>
                                            </p:txEl>
                                          </p:spTgt>
                                        </p:tgtEl>
                                      </p:cBhvr>
                                    </p:animEffect>
                                  </p:childTnLst>
                                </p:cTn>
                              </p:par>
                              <p:par>
                                <p:cTn id="55" presetID="3" presetClass="entr" presetSubtype="10" fill="hold" nodeType="withEffect">
                                  <p:stCondLst>
                                    <p:cond delay="0"/>
                                  </p:stCondLst>
                                  <p:childTnLst>
                                    <p:set>
                                      <p:cBhvr>
                                        <p:cTn id="56" dur="1" fill="hold">
                                          <p:stCondLst>
                                            <p:cond delay="0"/>
                                          </p:stCondLst>
                                        </p:cTn>
                                        <p:tgtEl>
                                          <p:spTgt spid="39939">
                                            <p:txEl>
                                              <p:pRg st="12" end="12"/>
                                            </p:txEl>
                                          </p:spTgt>
                                        </p:tgtEl>
                                        <p:attrNameLst>
                                          <p:attrName>style.visibility</p:attrName>
                                        </p:attrNameLst>
                                      </p:cBhvr>
                                      <p:to>
                                        <p:strVal val="visible"/>
                                      </p:to>
                                    </p:set>
                                    <p:animEffect transition="in" filter="blinds(horizontal)">
                                      <p:cBhvr>
                                        <p:cTn id="57" dur="500"/>
                                        <p:tgtEl>
                                          <p:spTgt spid="39939">
                                            <p:txEl>
                                              <p:pRg st="12" end="12"/>
                                            </p:txEl>
                                          </p:spTgt>
                                        </p:tgtEl>
                                      </p:cBhvr>
                                    </p:animEffect>
                                  </p:childTnLst>
                                </p:cTn>
                              </p:par>
                              <p:par>
                                <p:cTn id="58" presetID="3" presetClass="entr" presetSubtype="10" fill="hold" nodeType="withEffect">
                                  <p:stCondLst>
                                    <p:cond delay="0"/>
                                  </p:stCondLst>
                                  <p:childTnLst>
                                    <p:set>
                                      <p:cBhvr>
                                        <p:cTn id="59" dur="1" fill="hold">
                                          <p:stCondLst>
                                            <p:cond delay="0"/>
                                          </p:stCondLst>
                                        </p:cTn>
                                        <p:tgtEl>
                                          <p:spTgt spid="39939">
                                            <p:txEl>
                                              <p:pRg st="13" end="13"/>
                                            </p:txEl>
                                          </p:spTgt>
                                        </p:tgtEl>
                                        <p:attrNameLst>
                                          <p:attrName>style.visibility</p:attrName>
                                        </p:attrNameLst>
                                      </p:cBhvr>
                                      <p:to>
                                        <p:strVal val="visible"/>
                                      </p:to>
                                    </p:set>
                                    <p:animEffect transition="in" filter="blinds(horizontal)">
                                      <p:cBhvr>
                                        <p:cTn id="60" dur="500"/>
                                        <p:tgtEl>
                                          <p:spTgt spid="39939">
                                            <p:txEl>
                                              <p:pRg st="13" end="13"/>
                                            </p:txEl>
                                          </p:spTgt>
                                        </p:tgtEl>
                                      </p:cBhvr>
                                    </p:animEffect>
                                  </p:childTnLst>
                                </p:cTn>
                              </p:par>
                              <p:par>
                                <p:cTn id="61" presetID="3" presetClass="entr" presetSubtype="10" fill="hold" nodeType="withEffect">
                                  <p:stCondLst>
                                    <p:cond delay="0"/>
                                  </p:stCondLst>
                                  <p:childTnLst>
                                    <p:set>
                                      <p:cBhvr>
                                        <p:cTn id="62" dur="1" fill="hold">
                                          <p:stCondLst>
                                            <p:cond delay="0"/>
                                          </p:stCondLst>
                                        </p:cTn>
                                        <p:tgtEl>
                                          <p:spTgt spid="39939">
                                            <p:txEl>
                                              <p:pRg st="14" end="14"/>
                                            </p:txEl>
                                          </p:spTgt>
                                        </p:tgtEl>
                                        <p:attrNameLst>
                                          <p:attrName>style.visibility</p:attrName>
                                        </p:attrNameLst>
                                      </p:cBhvr>
                                      <p:to>
                                        <p:strVal val="visible"/>
                                      </p:to>
                                    </p:set>
                                    <p:animEffect transition="in" filter="blinds(horizontal)">
                                      <p:cBhvr>
                                        <p:cTn id="63" dur="500"/>
                                        <p:tgtEl>
                                          <p:spTgt spid="39939">
                                            <p:txEl>
                                              <p:pRg st="14" end="14"/>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39939">
                                            <p:txEl>
                                              <p:pRg st="15" end="15"/>
                                            </p:txEl>
                                          </p:spTgt>
                                        </p:tgtEl>
                                        <p:attrNameLst>
                                          <p:attrName>style.visibility</p:attrName>
                                        </p:attrNameLst>
                                      </p:cBhvr>
                                      <p:to>
                                        <p:strVal val="visible"/>
                                      </p:to>
                                    </p:set>
                                    <p:animEffect transition="in" filter="blinds(horizontal)">
                                      <p:cBhvr>
                                        <p:cTn id="68" dur="500"/>
                                        <p:tgtEl>
                                          <p:spTgt spid="3993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a:ea typeface="宋体" panose="02010600030101010101" pitchFamily="2" charset="-122"/>
              </a:rPr>
              <a:t>信息的二进制编码</a:t>
            </a:r>
            <a:endParaRPr lang="zh-CN" altLang="en-US">
              <a:ea typeface="宋体" panose="02010600030101010101" pitchFamily="2" charset="-122"/>
            </a:endParaRPr>
          </a:p>
        </p:txBody>
      </p:sp>
      <p:sp>
        <p:nvSpPr>
          <p:cNvPr id="396291" name="Rectangle 3"/>
          <p:cNvSpPr>
            <a:spLocks noGrp="1" noChangeArrowheads="1"/>
          </p:cNvSpPr>
          <p:nvPr>
            <p:ph type="body" idx="1"/>
          </p:nvPr>
        </p:nvSpPr>
        <p:spPr>
          <a:xfrm>
            <a:off x="266548" y="665163"/>
            <a:ext cx="8404225" cy="6145272"/>
          </a:xfrm>
        </p:spPr>
        <p:txBody>
          <a:bodyPr/>
          <a:lstStyle/>
          <a:p>
            <a:pPr>
              <a:spcBef>
                <a:spcPct val="20000"/>
              </a:spcBef>
              <a:defRPr/>
            </a:pPr>
            <a:r>
              <a:rPr lang="zh-CN" altLang="en-US" dirty="0">
                <a:ea typeface="+mj-ea"/>
              </a:rPr>
              <a:t>计算机信息表示可分为外部信息与内部机器级数据 </a:t>
            </a:r>
            <a:endParaRPr lang="en-US" altLang="zh-CN" dirty="0">
              <a:ea typeface="+mj-ea"/>
            </a:endParaRPr>
          </a:p>
          <a:p>
            <a:pPr marL="0" indent="0">
              <a:lnSpc>
                <a:spcPct val="100000"/>
              </a:lnSpc>
              <a:spcBef>
                <a:spcPct val="20000"/>
              </a:spcBef>
              <a:buNone/>
              <a:defRPr/>
            </a:pPr>
            <a:r>
              <a:rPr lang="en-US" altLang="zh-CN" dirty="0">
                <a:ea typeface="+mj-ea"/>
              </a:rPr>
              <a:t>   </a:t>
            </a:r>
            <a:r>
              <a:rPr lang="zh-CN" altLang="en-US" sz="2000" dirty="0">
                <a:solidFill>
                  <a:schemeClr val="accent2"/>
                </a:solidFill>
                <a:ea typeface="+mj-ea"/>
              </a:rPr>
              <a:t>外部</a:t>
            </a:r>
            <a:r>
              <a:rPr lang="zh-CN" altLang="en-US" sz="2000" dirty="0">
                <a:ea typeface="+mj-ea"/>
              </a:rPr>
              <a:t>：数值、文字、图形图像、声音等等</a:t>
            </a:r>
            <a:endParaRPr lang="en-US" altLang="zh-CN" sz="2000" dirty="0">
              <a:ea typeface="+mj-ea"/>
            </a:endParaRPr>
          </a:p>
          <a:p>
            <a:pPr marL="0" indent="0">
              <a:lnSpc>
                <a:spcPct val="100000"/>
              </a:lnSpc>
              <a:spcBef>
                <a:spcPct val="20000"/>
              </a:spcBef>
              <a:buNone/>
              <a:defRPr/>
            </a:pPr>
            <a:r>
              <a:rPr lang="en-US" altLang="zh-CN" sz="2000" dirty="0">
                <a:ea typeface="+mj-ea"/>
              </a:rPr>
              <a:t>   </a:t>
            </a:r>
            <a:r>
              <a:rPr lang="zh-CN" altLang="en-US" sz="2000" dirty="0" smtClean="0">
                <a:solidFill>
                  <a:schemeClr val="accent2"/>
                </a:solidFill>
                <a:ea typeface="+mj-ea"/>
              </a:rPr>
              <a:t>内部</a:t>
            </a:r>
            <a:r>
              <a:rPr lang="zh-CN" altLang="en-US" sz="2000" dirty="0">
                <a:ea typeface="+mj-ea"/>
              </a:rPr>
              <a:t>：都是用二进制来表示</a:t>
            </a:r>
            <a:endParaRPr lang="zh-CN" altLang="en-US" sz="2000" dirty="0">
              <a:ea typeface="+mj-ea"/>
            </a:endParaRPr>
          </a:p>
          <a:p>
            <a:pPr>
              <a:spcBef>
                <a:spcPct val="20000"/>
              </a:spcBef>
              <a:defRPr/>
            </a:pPr>
            <a:r>
              <a:rPr lang="zh-CN" altLang="en-US" dirty="0">
                <a:ea typeface="+mj-ea"/>
              </a:rPr>
              <a:t>机器级数据分两大类：</a:t>
            </a:r>
            <a:endParaRPr lang="zh-CN" altLang="en-US" dirty="0">
              <a:ea typeface="+mj-ea"/>
            </a:endParaRPr>
          </a:p>
          <a:p>
            <a:pPr lvl="1">
              <a:lnSpc>
                <a:spcPct val="100000"/>
              </a:lnSpc>
              <a:spcBef>
                <a:spcPct val="20000"/>
              </a:spcBef>
              <a:defRPr/>
            </a:pPr>
            <a:r>
              <a:rPr lang="zh-CN" altLang="en-US" dirty="0">
                <a:solidFill>
                  <a:schemeClr val="accent2"/>
                </a:solidFill>
                <a:ea typeface="+mj-ea"/>
              </a:rPr>
              <a:t>数值数据：</a:t>
            </a:r>
            <a:endParaRPr lang="zh-CN" altLang="en-US" dirty="0">
              <a:solidFill>
                <a:schemeClr val="accent2"/>
              </a:solidFill>
              <a:ea typeface="+mj-ea"/>
            </a:endParaRPr>
          </a:p>
          <a:p>
            <a:pPr lvl="1">
              <a:lnSpc>
                <a:spcPct val="100000"/>
              </a:lnSpc>
              <a:spcBef>
                <a:spcPct val="20000"/>
              </a:spcBef>
              <a:defRPr/>
            </a:pPr>
            <a:r>
              <a:rPr lang="zh-CN" altLang="en-US" dirty="0">
                <a:solidFill>
                  <a:schemeClr val="accent2"/>
                </a:solidFill>
                <a:ea typeface="+mj-ea"/>
              </a:rPr>
              <a:t>非数值数据：</a:t>
            </a:r>
            <a:endParaRPr lang="zh-CN" altLang="en-US" dirty="0">
              <a:solidFill>
                <a:schemeClr val="accent2"/>
              </a:solidFill>
              <a:ea typeface="+mj-ea"/>
            </a:endParaRPr>
          </a:p>
          <a:p>
            <a:pPr>
              <a:spcBef>
                <a:spcPct val="20000"/>
              </a:spcBef>
              <a:defRPr/>
            </a:pPr>
            <a:r>
              <a:rPr lang="zh-CN" altLang="en-US" dirty="0">
                <a:ea typeface="+mj-ea"/>
              </a:rPr>
              <a:t>计算机内部所有信息都用二进制（即：</a:t>
            </a:r>
            <a:r>
              <a:rPr lang="en-US" altLang="zh-CN" dirty="0">
                <a:ea typeface="+mj-ea"/>
              </a:rPr>
              <a:t>0</a:t>
            </a:r>
            <a:r>
              <a:rPr lang="zh-CN" altLang="en-US" dirty="0">
                <a:ea typeface="+mj-ea"/>
              </a:rPr>
              <a:t>和</a:t>
            </a:r>
            <a:r>
              <a:rPr lang="en-US" altLang="zh-CN" dirty="0">
                <a:ea typeface="+mj-ea"/>
              </a:rPr>
              <a:t>1</a:t>
            </a:r>
            <a:r>
              <a:rPr lang="zh-CN" altLang="en-US" dirty="0">
                <a:ea typeface="+mj-ea"/>
              </a:rPr>
              <a:t>）进行编码</a:t>
            </a:r>
            <a:endParaRPr lang="zh-CN" altLang="en-US" dirty="0">
              <a:ea typeface="+mj-ea"/>
            </a:endParaRPr>
          </a:p>
          <a:p>
            <a:pPr>
              <a:spcBef>
                <a:spcPct val="20000"/>
              </a:spcBef>
              <a:defRPr/>
            </a:pPr>
            <a:r>
              <a:rPr lang="zh-CN" altLang="en-US" dirty="0">
                <a:ea typeface="+mj-ea"/>
              </a:rPr>
              <a:t>用二进制编码的原因：</a:t>
            </a:r>
            <a:endParaRPr lang="zh-CN" altLang="en-US" dirty="0">
              <a:ea typeface="+mj-ea"/>
            </a:endParaRPr>
          </a:p>
          <a:p>
            <a:pPr lvl="1">
              <a:lnSpc>
                <a:spcPct val="100000"/>
              </a:lnSpc>
              <a:spcBef>
                <a:spcPct val="20000"/>
              </a:spcBef>
              <a:defRPr/>
            </a:pPr>
            <a:r>
              <a:rPr lang="zh-CN" altLang="en-US" dirty="0">
                <a:ea typeface="+mj-ea"/>
              </a:rPr>
              <a:t>制造二个稳定态的物理器件容易</a:t>
            </a:r>
            <a:endParaRPr lang="zh-CN" altLang="en-US" dirty="0">
              <a:ea typeface="+mj-ea"/>
            </a:endParaRPr>
          </a:p>
          <a:p>
            <a:pPr lvl="1">
              <a:lnSpc>
                <a:spcPct val="100000"/>
              </a:lnSpc>
              <a:spcBef>
                <a:spcPct val="20000"/>
              </a:spcBef>
              <a:defRPr/>
            </a:pPr>
            <a:r>
              <a:rPr lang="zh-CN" altLang="en-US" dirty="0">
                <a:ea typeface="+mj-ea"/>
              </a:rPr>
              <a:t>二进制编码、计数、运算规则</a:t>
            </a:r>
            <a:r>
              <a:rPr lang="zh-CN" altLang="en-US" dirty="0" smtClean="0">
                <a:ea typeface="+mj-ea"/>
              </a:rPr>
              <a:t>简单。</a:t>
            </a:r>
            <a:endParaRPr lang="zh-CN" altLang="en-US" dirty="0">
              <a:ea typeface="+mj-ea"/>
            </a:endParaRPr>
          </a:p>
          <a:p>
            <a:pPr lvl="1">
              <a:lnSpc>
                <a:spcPct val="100000"/>
              </a:lnSpc>
              <a:spcBef>
                <a:spcPct val="20000"/>
              </a:spcBef>
              <a:defRPr/>
            </a:pPr>
            <a:r>
              <a:rPr lang="zh-CN" altLang="en-US" dirty="0">
                <a:ea typeface="+mj-ea"/>
              </a:rPr>
              <a:t>正好与逻辑命题对应，便于逻辑运算，并可方便地用逻辑电路实现</a:t>
            </a:r>
            <a:r>
              <a:rPr lang="zh-CN" altLang="en-US" dirty="0" smtClean="0">
                <a:ea typeface="+mj-ea"/>
              </a:rPr>
              <a:t>算术运算</a:t>
            </a:r>
            <a:r>
              <a:rPr lang="zh-CN" altLang="en-US" dirty="0">
                <a:ea typeface="+mj-ea"/>
              </a:rPr>
              <a:t>。</a:t>
            </a:r>
            <a:endParaRPr lang="zh-CN" altLang="en-US" dirty="0">
              <a:ea typeface="+mj-ea"/>
            </a:endParaRPr>
          </a:p>
          <a:p>
            <a:pPr>
              <a:spcBef>
                <a:spcPct val="20000"/>
              </a:spcBef>
              <a:defRPr/>
            </a:pPr>
            <a:r>
              <a:rPr lang="zh-CN" altLang="en-US" dirty="0">
                <a:ea typeface="+mj-ea"/>
              </a:rPr>
              <a:t>机器数和真值</a:t>
            </a:r>
            <a:endParaRPr lang="zh-CN" altLang="en-US" dirty="0">
              <a:ea typeface="+mj-ea"/>
            </a:endParaRPr>
          </a:p>
          <a:p>
            <a:pPr lvl="1">
              <a:spcBef>
                <a:spcPct val="20000"/>
              </a:spcBef>
              <a:defRPr/>
            </a:pPr>
            <a:r>
              <a:rPr lang="zh-CN" altLang="en-US" dirty="0">
                <a:solidFill>
                  <a:srgbClr val="FF0000"/>
                </a:solidFill>
                <a:ea typeface="+mj-ea"/>
              </a:rPr>
              <a:t>机器数：</a:t>
            </a:r>
            <a:r>
              <a:rPr lang="zh-CN" altLang="en-US" dirty="0">
                <a:ea typeface="+mj-ea"/>
              </a:rPr>
              <a:t>用</a:t>
            </a:r>
            <a:r>
              <a:rPr lang="en-US" altLang="zh-CN" dirty="0">
                <a:ea typeface="+mj-ea"/>
              </a:rPr>
              <a:t>0</a:t>
            </a:r>
            <a:r>
              <a:rPr lang="zh-CN" altLang="en-US" dirty="0">
                <a:ea typeface="+mj-ea"/>
              </a:rPr>
              <a:t>和</a:t>
            </a:r>
            <a:r>
              <a:rPr lang="en-US" altLang="zh-CN" dirty="0">
                <a:ea typeface="+mj-ea"/>
              </a:rPr>
              <a:t>1</a:t>
            </a:r>
            <a:r>
              <a:rPr lang="zh-CN" altLang="en-US" dirty="0">
                <a:ea typeface="+mj-ea"/>
              </a:rPr>
              <a:t>编码的计算机内部的</a:t>
            </a:r>
            <a:r>
              <a:rPr lang="en-US" altLang="zh-CN" dirty="0">
                <a:ea typeface="+mj-ea"/>
              </a:rPr>
              <a:t>0/1</a:t>
            </a:r>
            <a:r>
              <a:rPr lang="zh-CN" altLang="en-US" dirty="0">
                <a:ea typeface="+mj-ea"/>
              </a:rPr>
              <a:t>序列</a:t>
            </a:r>
            <a:endParaRPr lang="zh-CN" altLang="en-US" dirty="0">
              <a:ea typeface="+mj-ea"/>
            </a:endParaRPr>
          </a:p>
          <a:p>
            <a:pPr lvl="1">
              <a:spcBef>
                <a:spcPct val="20000"/>
              </a:spcBef>
              <a:defRPr/>
            </a:pPr>
            <a:r>
              <a:rPr lang="zh-CN" altLang="en-US" dirty="0">
                <a:solidFill>
                  <a:srgbClr val="FF0000"/>
                </a:solidFill>
                <a:ea typeface="+mj-ea"/>
              </a:rPr>
              <a:t>真值：</a:t>
            </a:r>
            <a:r>
              <a:rPr lang="zh-CN" altLang="en-US" dirty="0">
                <a:ea typeface="+mj-ea"/>
              </a:rPr>
              <a:t>机器数真正的值，即：现实中带正负号的</a:t>
            </a:r>
            <a:r>
              <a:rPr lang="zh-CN" altLang="en-US" dirty="0" smtClean="0">
                <a:ea typeface="+mj-ea"/>
              </a:rPr>
              <a:t>数。</a:t>
            </a:r>
            <a:endParaRPr lang="zh-CN" altLang="en-US" dirty="0">
              <a:ea typeface="+mj-ea"/>
            </a:endParaRPr>
          </a:p>
        </p:txBody>
      </p:sp>
      <p:sp>
        <p:nvSpPr>
          <p:cNvPr id="396295" name="AutoShape 7"/>
          <p:cNvSpPr>
            <a:spLocks noChangeArrowheads="1"/>
          </p:cNvSpPr>
          <p:nvPr/>
        </p:nvSpPr>
        <p:spPr bwMode="auto">
          <a:xfrm>
            <a:off x="5731342" y="1480246"/>
            <a:ext cx="3412658" cy="812800"/>
          </a:xfrm>
          <a:prstGeom prst="cloudCallout">
            <a:avLst>
              <a:gd name="adj1" fmla="val 3171"/>
              <a:gd name="adj2" fmla="val 46681"/>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语言中哪些类型是数值数据？哪些是非</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algn="ctr"/>
            <a:endParaRPr lang="zh-CN" altLang="en-US"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4"/>
          </p:nvPr>
        </p:nvSpPr>
        <p:spPr/>
        <p:txBody>
          <a:bodyPr/>
          <a:lstStyle/>
          <a:p>
            <a:fld id="{EDCD20F5-771F-4428-9712-BA27E008D629}" type="slidenum">
              <a:rPr lang="zh-CN" altLang="en-US" smtClean="0"/>
            </a:fld>
            <a:endParaRPr lang="zh-CN" altLang="en-US" dirty="0"/>
          </a:p>
        </p:txBody>
      </p:sp>
      <p:sp>
        <p:nvSpPr>
          <p:cNvPr id="3" name="矩形 2"/>
          <p:cNvSpPr/>
          <p:nvPr/>
        </p:nvSpPr>
        <p:spPr>
          <a:xfrm>
            <a:off x="2325078" y="2354876"/>
            <a:ext cx="6378669" cy="400110"/>
          </a:xfrm>
          <a:prstGeom prst="rect">
            <a:avLst/>
          </a:prstGeom>
        </p:spPr>
        <p:txBody>
          <a:bodyPr wrap="none">
            <a:spAutoFit/>
          </a:bodyPr>
          <a:lstStyle/>
          <a:p>
            <a:r>
              <a:rPr lang="zh-CN" altLang="en-US" sz="2000" dirty="0">
                <a:latin typeface="黑体" panose="02010609060101010101" pitchFamily="49" charset="-122"/>
                <a:ea typeface="黑体" panose="02010609060101010101" pitchFamily="49" charset="-122"/>
              </a:rPr>
              <a:t>无符号整数、带符号整数、浮点数（实数）、十进制数</a:t>
            </a:r>
            <a:endParaRPr lang="zh-CN" altLang="en-US" sz="2000" dirty="0">
              <a:latin typeface="黑体" panose="02010609060101010101" pitchFamily="49" charset="-122"/>
              <a:ea typeface="黑体" panose="02010609060101010101" pitchFamily="49" charset="-122"/>
            </a:endParaRPr>
          </a:p>
        </p:txBody>
      </p:sp>
      <p:sp>
        <p:nvSpPr>
          <p:cNvPr id="4" name="矩形 3"/>
          <p:cNvSpPr/>
          <p:nvPr/>
        </p:nvSpPr>
        <p:spPr>
          <a:xfrm>
            <a:off x="1951785" y="2708019"/>
            <a:ext cx="5033750" cy="400110"/>
          </a:xfrm>
          <a:prstGeom prst="rect">
            <a:avLst/>
          </a:prstGeom>
        </p:spPr>
        <p:txBody>
          <a:bodyPr wrap="none">
            <a:spAutoFit/>
          </a:bodyPr>
          <a:lstStyle/>
          <a:p>
            <a:pPr lvl="1">
              <a:lnSpc>
                <a:spcPct val="100000"/>
              </a:lnSpc>
              <a:spcBef>
                <a:spcPct val="20000"/>
              </a:spcBef>
              <a:defRPr/>
            </a:pPr>
            <a:r>
              <a:rPr lang="zh-CN" altLang="en-US" sz="2000" dirty="0">
                <a:latin typeface="黑体" panose="02010609060101010101" pitchFamily="49" charset="-122"/>
                <a:ea typeface="黑体" panose="02010609060101010101" pitchFamily="49" charset="-122"/>
              </a:rPr>
              <a:t>逻辑数（包括位串）、西文字符和汉字</a:t>
            </a:r>
            <a:endParaRPr lang="zh-CN" altLang="en-US" sz="20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96291">
                                            <p:txEl>
                                              <p:pRg st="0" end="0"/>
                                            </p:txEl>
                                          </p:spTgt>
                                        </p:tgtEl>
                                        <p:attrNameLst>
                                          <p:attrName>style.visibility</p:attrName>
                                        </p:attrNameLst>
                                      </p:cBhvr>
                                      <p:to>
                                        <p:strVal val="visible"/>
                                      </p:to>
                                    </p:set>
                                    <p:animEffect transition="in" filter="wipe(down)">
                                      <p:cBhvr>
                                        <p:cTn id="7" dur="500"/>
                                        <p:tgtEl>
                                          <p:spTgt spid="396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96291">
                                            <p:txEl>
                                              <p:pRg st="1" end="1"/>
                                            </p:txEl>
                                          </p:spTgt>
                                        </p:tgtEl>
                                        <p:attrNameLst>
                                          <p:attrName>style.visibility</p:attrName>
                                        </p:attrNameLst>
                                      </p:cBhvr>
                                      <p:to>
                                        <p:strVal val="visible"/>
                                      </p:to>
                                    </p:set>
                                    <p:animEffect transition="in" filter="wipe(down)">
                                      <p:cBhvr>
                                        <p:cTn id="12" dur="500"/>
                                        <p:tgtEl>
                                          <p:spTgt spid="396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96291">
                                            <p:txEl>
                                              <p:pRg st="2" end="2"/>
                                            </p:txEl>
                                          </p:spTgt>
                                        </p:tgtEl>
                                        <p:attrNameLst>
                                          <p:attrName>style.visibility</p:attrName>
                                        </p:attrNameLst>
                                      </p:cBhvr>
                                      <p:to>
                                        <p:strVal val="visible"/>
                                      </p:to>
                                    </p:set>
                                    <p:animEffect transition="in" filter="wipe(down)">
                                      <p:cBhvr>
                                        <p:cTn id="17" dur="500"/>
                                        <p:tgtEl>
                                          <p:spTgt spid="396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6291">
                                            <p:txEl>
                                              <p:pRg st="3" end="3"/>
                                            </p:txEl>
                                          </p:spTgt>
                                        </p:tgtEl>
                                        <p:attrNameLst>
                                          <p:attrName>style.visibility</p:attrName>
                                        </p:attrNameLst>
                                      </p:cBhvr>
                                      <p:to>
                                        <p:strVal val="visible"/>
                                      </p:to>
                                    </p:set>
                                    <p:animEffect transition="in" filter="blinds(horizontal)">
                                      <p:cBhvr>
                                        <p:cTn id="22" dur="500"/>
                                        <p:tgtEl>
                                          <p:spTgt spid="3962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96291">
                                            <p:txEl>
                                              <p:pRg st="4" end="4"/>
                                            </p:txEl>
                                          </p:spTgt>
                                        </p:tgtEl>
                                        <p:attrNameLst>
                                          <p:attrName>style.visibility</p:attrName>
                                        </p:attrNameLst>
                                      </p:cBhvr>
                                      <p:to>
                                        <p:strVal val="visible"/>
                                      </p:to>
                                    </p:set>
                                    <p:animEffect transition="in" filter="blinds(horizontal)">
                                      <p:cBhvr>
                                        <p:cTn id="27" dur="500"/>
                                        <p:tgtEl>
                                          <p:spTgt spid="396291">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96291">
                                            <p:txEl>
                                              <p:pRg st="5" end="5"/>
                                            </p:txEl>
                                          </p:spTgt>
                                        </p:tgtEl>
                                        <p:attrNameLst>
                                          <p:attrName>style.visibility</p:attrName>
                                        </p:attrNameLst>
                                      </p:cBhvr>
                                      <p:to>
                                        <p:strVal val="visible"/>
                                      </p:to>
                                    </p:set>
                                    <p:animEffect transition="in" filter="blinds(horizontal)">
                                      <p:cBhvr>
                                        <p:cTn id="30" dur="500"/>
                                        <p:tgtEl>
                                          <p:spTgt spid="396291">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down)">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down)">
                                      <p:cBhvr>
                                        <p:cTn id="40" dur="5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96295"/>
                                        </p:tgtEl>
                                        <p:attrNameLst>
                                          <p:attrName>style.visibility</p:attrName>
                                        </p:attrNameLst>
                                      </p:cBhvr>
                                      <p:to>
                                        <p:strVal val="visible"/>
                                      </p:to>
                                    </p:set>
                                    <p:animEffect transition="in" filter="blinds(horizontal)">
                                      <p:cBhvr>
                                        <p:cTn id="45" dur="500"/>
                                        <p:tgtEl>
                                          <p:spTgt spid="396295"/>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96291">
                                            <p:txEl>
                                              <p:pRg st="6" end="6"/>
                                            </p:txEl>
                                          </p:spTgt>
                                        </p:tgtEl>
                                        <p:attrNameLst>
                                          <p:attrName>style.visibility</p:attrName>
                                        </p:attrNameLst>
                                      </p:cBhvr>
                                      <p:to>
                                        <p:strVal val="visible"/>
                                      </p:to>
                                    </p:set>
                                    <p:animEffect transition="in" filter="blinds(horizontal)">
                                      <p:cBhvr>
                                        <p:cTn id="50" dur="500"/>
                                        <p:tgtEl>
                                          <p:spTgt spid="396291">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396291">
                                            <p:txEl>
                                              <p:pRg st="7" end="7"/>
                                            </p:txEl>
                                          </p:spTgt>
                                        </p:tgtEl>
                                        <p:attrNameLst>
                                          <p:attrName>style.visibility</p:attrName>
                                        </p:attrNameLst>
                                      </p:cBhvr>
                                      <p:to>
                                        <p:strVal val="visible"/>
                                      </p:to>
                                    </p:set>
                                    <p:animEffect transition="in" filter="blinds(horizontal)">
                                      <p:cBhvr>
                                        <p:cTn id="55" dur="500"/>
                                        <p:tgtEl>
                                          <p:spTgt spid="396291">
                                            <p:txEl>
                                              <p:pRg st="7" end="7"/>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396291">
                                            <p:txEl>
                                              <p:pRg st="8" end="8"/>
                                            </p:txEl>
                                          </p:spTgt>
                                        </p:tgtEl>
                                        <p:attrNameLst>
                                          <p:attrName>style.visibility</p:attrName>
                                        </p:attrNameLst>
                                      </p:cBhvr>
                                      <p:to>
                                        <p:strVal val="visible"/>
                                      </p:to>
                                    </p:set>
                                    <p:animEffect transition="in" filter="blinds(horizontal)">
                                      <p:cBhvr>
                                        <p:cTn id="60" dur="500"/>
                                        <p:tgtEl>
                                          <p:spTgt spid="396291">
                                            <p:txEl>
                                              <p:pRg st="8" end="8"/>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396291">
                                            <p:txEl>
                                              <p:pRg st="9" end="9"/>
                                            </p:txEl>
                                          </p:spTgt>
                                        </p:tgtEl>
                                        <p:attrNameLst>
                                          <p:attrName>style.visibility</p:attrName>
                                        </p:attrNameLst>
                                      </p:cBhvr>
                                      <p:to>
                                        <p:strVal val="visible"/>
                                      </p:to>
                                    </p:set>
                                    <p:animEffect transition="in" filter="blinds(horizontal)">
                                      <p:cBhvr>
                                        <p:cTn id="65" dur="500"/>
                                        <p:tgtEl>
                                          <p:spTgt spid="396291">
                                            <p:txEl>
                                              <p:pRg st="9" end="9"/>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396291">
                                            <p:txEl>
                                              <p:pRg st="10" end="10"/>
                                            </p:txEl>
                                          </p:spTgt>
                                        </p:tgtEl>
                                        <p:attrNameLst>
                                          <p:attrName>style.visibility</p:attrName>
                                        </p:attrNameLst>
                                      </p:cBhvr>
                                      <p:to>
                                        <p:strVal val="visible"/>
                                      </p:to>
                                    </p:set>
                                    <p:animEffect transition="in" filter="blinds(horizontal)">
                                      <p:cBhvr>
                                        <p:cTn id="70" dur="500"/>
                                        <p:tgtEl>
                                          <p:spTgt spid="396291">
                                            <p:txEl>
                                              <p:pRg st="10" end="1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396291">
                                            <p:txEl>
                                              <p:pRg st="11" end="11"/>
                                            </p:txEl>
                                          </p:spTgt>
                                        </p:tgtEl>
                                        <p:attrNameLst>
                                          <p:attrName>style.visibility</p:attrName>
                                        </p:attrNameLst>
                                      </p:cBhvr>
                                      <p:to>
                                        <p:strVal val="visible"/>
                                      </p:to>
                                    </p:set>
                                    <p:animEffect transition="in" filter="blinds(horizontal)">
                                      <p:cBhvr>
                                        <p:cTn id="75" dur="500"/>
                                        <p:tgtEl>
                                          <p:spTgt spid="396291">
                                            <p:txEl>
                                              <p:pRg st="11" end="11"/>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396291">
                                            <p:txEl>
                                              <p:pRg st="12" end="12"/>
                                            </p:txEl>
                                          </p:spTgt>
                                        </p:tgtEl>
                                        <p:attrNameLst>
                                          <p:attrName>style.visibility</p:attrName>
                                        </p:attrNameLst>
                                      </p:cBhvr>
                                      <p:to>
                                        <p:strVal val="visible"/>
                                      </p:to>
                                    </p:set>
                                    <p:animEffect transition="in" filter="blinds(horizontal)">
                                      <p:cBhvr>
                                        <p:cTn id="80" dur="500"/>
                                        <p:tgtEl>
                                          <p:spTgt spid="396291">
                                            <p:txEl>
                                              <p:pRg st="12" end="12"/>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nodeType="clickEffect">
                                  <p:stCondLst>
                                    <p:cond delay="0"/>
                                  </p:stCondLst>
                                  <p:childTnLst>
                                    <p:set>
                                      <p:cBhvr>
                                        <p:cTn id="84" dur="1" fill="hold">
                                          <p:stCondLst>
                                            <p:cond delay="0"/>
                                          </p:stCondLst>
                                        </p:cTn>
                                        <p:tgtEl>
                                          <p:spTgt spid="396291">
                                            <p:txEl>
                                              <p:pRg st="13" end="13"/>
                                            </p:txEl>
                                          </p:spTgt>
                                        </p:tgtEl>
                                        <p:attrNameLst>
                                          <p:attrName>style.visibility</p:attrName>
                                        </p:attrNameLst>
                                      </p:cBhvr>
                                      <p:to>
                                        <p:strVal val="visible"/>
                                      </p:to>
                                    </p:set>
                                    <p:animEffect transition="in" filter="blinds(horizontal)">
                                      <p:cBhvr>
                                        <p:cTn id="85" dur="500"/>
                                        <p:tgtEl>
                                          <p:spTgt spid="39629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5" grpId="0" animBg="1"/>
      <p:bldP spid="3"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xfrm>
            <a:off x="447535" y="1195500"/>
            <a:ext cx="7716838" cy="5502019"/>
          </a:xfrm>
          <a:noFill/>
        </p:spPr>
        <p:txBody>
          <a:bodyPr/>
          <a:lstStyle/>
          <a:p>
            <a:pPr>
              <a:lnSpc>
                <a:spcPct val="100000"/>
              </a:lnSpc>
              <a:spcBef>
                <a:spcPct val="30000"/>
              </a:spcBef>
            </a:pPr>
            <a:r>
              <a:rPr lang="zh-CN" altLang="en-US" dirty="0">
                <a:ea typeface="黑体" panose="02010609060101010101" pitchFamily="49" charset="-122"/>
              </a:rPr>
              <a:t>表示</a:t>
            </a:r>
            <a:endParaRPr lang="zh-CN" altLang="en-US" dirty="0">
              <a:ea typeface="黑体" panose="02010609060101010101" pitchFamily="49" charset="-122"/>
            </a:endParaRPr>
          </a:p>
          <a:p>
            <a:pPr lvl="1">
              <a:lnSpc>
                <a:spcPct val="100000"/>
              </a:lnSpc>
              <a:spcBef>
                <a:spcPct val="30000"/>
              </a:spcBef>
              <a:buFont typeface="宋体" panose="02010600030101010101" pitchFamily="2" charset="-122"/>
              <a:buChar char="•"/>
            </a:pPr>
            <a:r>
              <a:rPr lang="zh-CN" altLang="en-US" sz="2200" dirty="0">
                <a:solidFill>
                  <a:srgbClr val="0033CC"/>
                </a:solidFill>
                <a:ea typeface="黑体" panose="02010609060101010101" pitchFamily="49" charset="-122"/>
              </a:rPr>
              <a:t>用一位二进制数表示 。例如，真：1  ，  假：0</a:t>
            </a:r>
            <a:endParaRPr lang="zh-CN" altLang="en-US" sz="2200" dirty="0">
              <a:solidFill>
                <a:srgbClr val="0033CC"/>
              </a:solidFill>
              <a:ea typeface="黑体" panose="02010609060101010101" pitchFamily="49" charset="-122"/>
            </a:endParaRPr>
          </a:p>
          <a:p>
            <a:pPr lvl="1">
              <a:lnSpc>
                <a:spcPct val="100000"/>
              </a:lnSpc>
              <a:spcBef>
                <a:spcPct val="30000"/>
              </a:spcBef>
              <a:buFont typeface="宋体" panose="02010600030101010101" pitchFamily="2" charset="-122"/>
              <a:buChar char="•"/>
            </a:pPr>
            <a:r>
              <a:rPr lang="en-US" altLang="zh-CN" sz="2200" dirty="0">
                <a:solidFill>
                  <a:srgbClr val="0033CC"/>
                </a:solidFill>
                <a:ea typeface="黑体" panose="02010609060101010101" pitchFamily="49" charset="-122"/>
              </a:rPr>
              <a:t>N</a:t>
            </a:r>
            <a:r>
              <a:rPr lang="zh-CN" altLang="en-US" sz="2200" dirty="0">
                <a:solidFill>
                  <a:srgbClr val="0033CC"/>
                </a:solidFill>
                <a:ea typeface="黑体" panose="02010609060101010101" pitchFamily="49" charset="-122"/>
              </a:rPr>
              <a:t>位二进制数可表示</a:t>
            </a:r>
            <a:r>
              <a:rPr lang="en-US" altLang="en-US" sz="2200" dirty="0">
                <a:solidFill>
                  <a:srgbClr val="0033CC"/>
                </a:solidFill>
                <a:ea typeface="黑体" panose="02010609060101010101" pitchFamily="49" charset="-122"/>
              </a:rPr>
              <a:t>N</a:t>
            </a:r>
            <a:r>
              <a:rPr lang="zh-CN" altLang="en-US" sz="2200" dirty="0">
                <a:solidFill>
                  <a:srgbClr val="0033CC"/>
                </a:solidFill>
                <a:ea typeface="黑体" panose="02010609060101010101" pitchFamily="49" charset="-122"/>
              </a:rPr>
              <a:t>个逻辑数据，或一个位串</a:t>
            </a:r>
            <a:endParaRPr lang="zh-CN" altLang="en-US" sz="2200" dirty="0">
              <a:solidFill>
                <a:srgbClr val="0033CC"/>
              </a:solidFill>
              <a:ea typeface="黑体" panose="02010609060101010101" pitchFamily="49" charset="-122"/>
            </a:endParaRPr>
          </a:p>
          <a:p>
            <a:pPr>
              <a:lnSpc>
                <a:spcPct val="100000"/>
              </a:lnSpc>
              <a:spcBef>
                <a:spcPct val="30000"/>
              </a:spcBef>
            </a:pPr>
            <a:r>
              <a:rPr lang="zh-CN" altLang="en-US" dirty="0">
                <a:ea typeface="黑体" panose="02010609060101010101" pitchFamily="49" charset="-122"/>
              </a:rPr>
              <a:t>运算</a:t>
            </a:r>
            <a:endParaRPr lang="zh-CN" altLang="en-US" dirty="0">
              <a:ea typeface="黑体" panose="02010609060101010101" pitchFamily="49" charset="-122"/>
            </a:endParaRPr>
          </a:p>
          <a:p>
            <a:pPr lvl="1">
              <a:lnSpc>
                <a:spcPct val="100000"/>
              </a:lnSpc>
              <a:spcBef>
                <a:spcPct val="30000"/>
              </a:spcBef>
            </a:pPr>
            <a:r>
              <a:rPr lang="zh-CN" altLang="en-US" sz="2200" dirty="0">
                <a:solidFill>
                  <a:srgbClr val="0033CC"/>
                </a:solidFill>
                <a:ea typeface="黑体" panose="02010609060101010101" pitchFamily="49" charset="-122"/>
              </a:rPr>
              <a:t>按位进行</a:t>
            </a:r>
            <a:endParaRPr lang="zh-CN" altLang="en-US" sz="2200" dirty="0">
              <a:solidFill>
                <a:srgbClr val="0033CC"/>
              </a:solidFill>
              <a:ea typeface="黑体" panose="02010609060101010101" pitchFamily="49" charset="-122"/>
            </a:endParaRPr>
          </a:p>
          <a:p>
            <a:pPr lvl="1">
              <a:lnSpc>
                <a:spcPct val="100000"/>
              </a:lnSpc>
              <a:spcBef>
                <a:spcPct val="30000"/>
              </a:spcBef>
            </a:pPr>
            <a:r>
              <a:rPr lang="zh-CN" altLang="en-US" sz="2200" dirty="0">
                <a:solidFill>
                  <a:srgbClr val="0033CC"/>
                </a:solidFill>
                <a:ea typeface="黑体" panose="02010609060101010101" pitchFamily="49" charset="-122"/>
              </a:rPr>
              <a:t>如:按位与 / 按位或 / 逻辑左移 / 逻辑右移 等    </a:t>
            </a:r>
            <a:endParaRPr lang="zh-CN" altLang="en-US" sz="2200" dirty="0">
              <a:solidFill>
                <a:srgbClr val="0033CC"/>
              </a:solidFill>
              <a:ea typeface="黑体" panose="02010609060101010101" pitchFamily="49" charset="-122"/>
            </a:endParaRPr>
          </a:p>
          <a:p>
            <a:pPr>
              <a:lnSpc>
                <a:spcPct val="100000"/>
              </a:lnSpc>
              <a:spcBef>
                <a:spcPct val="30000"/>
              </a:spcBef>
            </a:pPr>
            <a:r>
              <a:rPr lang="zh-CN" altLang="en-US" dirty="0">
                <a:ea typeface="黑体" panose="02010609060101010101" pitchFamily="49" charset="-122"/>
              </a:rPr>
              <a:t>识别</a:t>
            </a:r>
            <a:endParaRPr lang="zh-CN" altLang="en-US" dirty="0">
              <a:ea typeface="黑体" panose="02010609060101010101" pitchFamily="49" charset="-122"/>
            </a:endParaRPr>
          </a:p>
          <a:p>
            <a:pPr lvl="1">
              <a:lnSpc>
                <a:spcPct val="100000"/>
              </a:lnSpc>
              <a:spcBef>
                <a:spcPct val="30000"/>
              </a:spcBef>
            </a:pPr>
            <a:r>
              <a:rPr lang="zh-CN" altLang="en-US" sz="2200" dirty="0">
                <a:solidFill>
                  <a:srgbClr val="0033CC"/>
                </a:solidFill>
                <a:ea typeface="黑体" panose="02010609060101010101" pitchFamily="49" charset="-122"/>
              </a:rPr>
              <a:t>逻辑数据和数值数据在形式上并无差别，也是一串0/1序列，机器靠指令来识别。</a:t>
            </a:r>
            <a:endParaRPr lang="en-US" altLang="zh-CN" sz="2200" dirty="0">
              <a:solidFill>
                <a:srgbClr val="0033CC"/>
              </a:solidFill>
              <a:ea typeface="黑体" panose="02010609060101010101" pitchFamily="49" charset="-122"/>
            </a:endParaRPr>
          </a:p>
          <a:p>
            <a:pPr>
              <a:lnSpc>
                <a:spcPct val="100000"/>
              </a:lnSpc>
              <a:spcBef>
                <a:spcPct val="30000"/>
              </a:spcBef>
            </a:pPr>
            <a:r>
              <a:rPr lang="zh-CN" altLang="en-US" dirty="0">
                <a:ea typeface="黑体" panose="02010609060101010101" pitchFamily="49" charset="-122"/>
              </a:rPr>
              <a:t>位串</a:t>
            </a:r>
            <a:endParaRPr lang="en-US" altLang="zh-CN" dirty="0">
              <a:ea typeface="黑体" panose="02010609060101010101" pitchFamily="49" charset="-122"/>
            </a:endParaRPr>
          </a:p>
          <a:p>
            <a:pPr lvl="1">
              <a:lnSpc>
                <a:spcPct val="100000"/>
              </a:lnSpc>
              <a:spcBef>
                <a:spcPct val="30000"/>
              </a:spcBef>
            </a:pPr>
            <a:r>
              <a:rPr lang="zh-CN" altLang="en-US" sz="2200" dirty="0">
                <a:solidFill>
                  <a:srgbClr val="0033CC"/>
                </a:solidFill>
                <a:ea typeface="黑体" panose="02010609060101010101" pitchFamily="49" charset="-122"/>
              </a:rPr>
              <a:t>用来表示若干个状态位或控制位</a:t>
            </a:r>
            <a:endParaRPr lang="en-US" altLang="zh-CN" sz="2200" dirty="0">
              <a:latin typeface="Times New Roman" panose="02020603050405020304" pitchFamily="18" charset="0"/>
            </a:endParaRPr>
          </a:p>
          <a:p>
            <a:pPr lvl="1">
              <a:lnSpc>
                <a:spcPct val="100000"/>
              </a:lnSpc>
              <a:spcBef>
                <a:spcPct val="30000"/>
              </a:spcBef>
              <a:buFontTx/>
              <a:buNone/>
            </a:pPr>
            <a:r>
              <a:rPr lang="zh-CN" altLang="en-US" sz="2200" dirty="0">
                <a:solidFill>
                  <a:srgbClr val="FF0000"/>
                </a:solidFill>
                <a:latin typeface="Times New Roman" panose="02020603050405020304" pitchFamily="18" charset="0"/>
              </a:rPr>
              <a:t>例如，</a:t>
            </a:r>
            <a:r>
              <a:rPr lang="en-US" altLang="zh-CN" sz="2200" dirty="0">
                <a:solidFill>
                  <a:srgbClr val="FF0000"/>
                </a:solidFill>
                <a:latin typeface="Times New Roman" panose="02020603050405020304" pitchFamily="18" charset="0"/>
              </a:rPr>
              <a:t>8086</a:t>
            </a:r>
            <a:r>
              <a:rPr lang="zh-CN" altLang="en-US" sz="2200" dirty="0">
                <a:solidFill>
                  <a:srgbClr val="FF0000"/>
                </a:solidFill>
                <a:latin typeface="Times New Roman" panose="02020603050405020304" pitchFamily="18" charset="0"/>
              </a:rPr>
              <a:t>的标志寄存器含义如下：</a:t>
            </a:r>
            <a:endParaRPr lang="zh-CN" altLang="en-US" sz="2200" dirty="0">
              <a:solidFill>
                <a:srgbClr val="FF0000"/>
              </a:solidFill>
              <a:latin typeface="Times New Roman" panose="02020603050405020304" pitchFamily="18" charset="0"/>
            </a:endParaRPr>
          </a:p>
          <a:p>
            <a:pPr>
              <a:lnSpc>
                <a:spcPct val="100000"/>
              </a:lnSpc>
              <a:buFont typeface="Wingdings" panose="05000000000000000000" pitchFamily="2" charset="2"/>
              <a:buNone/>
            </a:pPr>
            <a:r>
              <a:rPr lang="zh-CN" altLang="en-US" dirty="0">
                <a:latin typeface="宋体" panose="02010600030101010101" pitchFamily="2" charset="-122"/>
              </a:rPr>
              <a:t> </a:t>
            </a:r>
            <a:endParaRPr lang="zh-CN" altLang="en-US" dirty="0">
              <a:latin typeface="宋体" panose="02010600030101010101" pitchFamily="2" charset="-122"/>
            </a:endParaRPr>
          </a:p>
        </p:txBody>
      </p:sp>
      <p:sp>
        <p:nvSpPr>
          <p:cNvPr id="50179" name="Rectangle 3"/>
          <p:cNvSpPr>
            <a:spLocks noGrp="1" noChangeArrowheads="1"/>
          </p:cNvSpPr>
          <p:nvPr>
            <p:ph type="title"/>
          </p:nvPr>
        </p:nvSpPr>
        <p:spPr>
          <a:xfrm>
            <a:off x="208952" y="537096"/>
            <a:ext cx="4294221" cy="842025"/>
          </a:xfrm>
          <a:noFill/>
        </p:spPr>
        <p:txBody>
          <a:bodyPr lIns="91440" tIns="45720" rIns="91440" bIns="45720" anchor="ctr"/>
          <a:lstStyle/>
          <a:p>
            <a:r>
              <a:rPr lang="en-US" altLang="zh-CN" sz="28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逻辑数据的编码表示</a:t>
            </a:r>
            <a:endParaRPr lang="en-US" altLang="zh-CN" sz="2800" dirty="0">
              <a:latin typeface="宋体" panose="02010600030101010101" pitchFamily="2" charset="-122"/>
              <a:ea typeface="宋体" panose="02010600030101010101" pitchFamily="2" charset="-122"/>
            </a:endParaRPr>
          </a:p>
        </p:txBody>
      </p:sp>
      <p:grpSp>
        <p:nvGrpSpPr>
          <p:cNvPr id="50180" name="组合 30"/>
          <p:cNvGrpSpPr/>
          <p:nvPr/>
        </p:nvGrpSpPr>
        <p:grpSpPr bwMode="auto">
          <a:xfrm>
            <a:off x="138766" y="6360686"/>
            <a:ext cx="8402638" cy="479425"/>
            <a:chOff x="493486" y="6139542"/>
            <a:chExt cx="7286172" cy="367583"/>
          </a:xfrm>
        </p:grpSpPr>
        <p:sp>
          <p:nvSpPr>
            <p:cNvPr id="5" name="TextBox 4"/>
            <p:cNvSpPr txBox="1"/>
            <p:nvPr/>
          </p:nvSpPr>
          <p:spPr>
            <a:xfrm>
              <a:off x="493486" y="6154148"/>
              <a:ext cx="7213213" cy="338371"/>
            </a:xfrm>
            <a:prstGeom prst="rect">
              <a:avLst/>
            </a:prstGeom>
            <a:noFill/>
            <a:ln w="25400">
              <a:solidFill>
                <a:srgbClr val="FF0066"/>
              </a:solidFill>
            </a:ln>
          </p:spPr>
          <p:txBody>
            <a:bodyPr>
              <a:spAutoFit/>
            </a:bodyPr>
            <a:lstStyle/>
            <a:p>
              <a:pPr>
                <a:defRPr/>
              </a:pPr>
              <a:endParaRPr lang="zh-CN" altLang="en-US" dirty="0">
                <a:latin typeface="+mn-lt"/>
              </a:endParaRPr>
            </a:p>
          </p:txBody>
        </p:sp>
        <p:cxnSp>
          <p:nvCxnSpPr>
            <p:cNvPr id="50182" name="直接连接符 6"/>
            <p:cNvCxnSpPr>
              <a:cxnSpLocks noChangeShapeType="1"/>
            </p:cNvCxnSpPr>
            <p:nvPr/>
          </p:nvCxnSpPr>
          <p:spPr bwMode="auto">
            <a:xfrm rot="16200000" flipH="1">
              <a:off x="3916495" y="6323334"/>
              <a:ext cx="338554" cy="0"/>
            </a:xfrm>
            <a:prstGeom prst="line">
              <a:avLst/>
            </a:prstGeom>
            <a:noFill/>
            <a:ln w="22225" algn="ctr">
              <a:solidFill>
                <a:srgbClr val="FF0066"/>
              </a:solidFill>
              <a:round/>
            </a:ln>
            <a:extLst>
              <a:ext uri="{909E8E84-426E-40DD-AFC4-6F175D3DCCD1}">
                <a14:hiddenFill xmlns:a14="http://schemas.microsoft.com/office/drawing/2010/main">
                  <a:noFill/>
                </a14:hiddenFill>
              </a:ext>
            </a:extLst>
          </p:spPr>
        </p:cxnSp>
        <p:cxnSp>
          <p:nvCxnSpPr>
            <p:cNvPr id="50183" name="直接连接符 7"/>
            <p:cNvCxnSpPr>
              <a:cxnSpLocks noChangeShapeType="1"/>
            </p:cNvCxnSpPr>
            <p:nvPr/>
          </p:nvCxnSpPr>
          <p:spPr bwMode="auto">
            <a:xfrm rot="16200000" flipH="1">
              <a:off x="2080458" y="6316077"/>
              <a:ext cx="338554" cy="0"/>
            </a:xfrm>
            <a:prstGeom prst="line">
              <a:avLst/>
            </a:prstGeom>
            <a:noFill/>
            <a:ln w="22225" algn="ctr">
              <a:solidFill>
                <a:srgbClr val="FF0066"/>
              </a:solidFill>
              <a:round/>
            </a:ln>
            <a:extLst>
              <a:ext uri="{909E8E84-426E-40DD-AFC4-6F175D3DCCD1}">
                <a14:hiddenFill xmlns:a14="http://schemas.microsoft.com/office/drawing/2010/main">
                  <a:noFill/>
                </a14:hiddenFill>
              </a:ext>
            </a:extLst>
          </p:spPr>
        </p:cxnSp>
        <p:cxnSp>
          <p:nvCxnSpPr>
            <p:cNvPr id="50184" name="直接连接符 8"/>
            <p:cNvCxnSpPr>
              <a:cxnSpLocks noChangeShapeType="1"/>
            </p:cNvCxnSpPr>
            <p:nvPr/>
          </p:nvCxnSpPr>
          <p:spPr bwMode="auto">
            <a:xfrm rot="16200000" flipH="1">
              <a:off x="5759829" y="6323334"/>
              <a:ext cx="338554" cy="0"/>
            </a:xfrm>
            <a:prstGeom prst="line">
              <a:avLst/>
            </a:prstGeom>
            <a:noFill/>
            <a:ln w="22225" algn="ctr">
              <a:solidFill>
                <a:srgbClr val="FF0066"/>
              </a:solidFill>
              <a:round/>
            </a:ln>
            <a:extLst>
              <a:ext uri="{909E8E84-426E-40DD-AFC4-6F175D3DCCD1}">
                <a14:hiddenFill xmlns:a14="http://schemas.microsoft.com/office/drawing/2010/main">
                  <a:noFill/>
                </a14:hiddenFill>
              </a:ext>
            </a:extLst>
          </p:spPr>
        </p:cxnSp>
        <p:cxnSp>
          <p:nvCxnSpPr>
            <p:cNvPr id="50185" name="直接连接符 9"/>
            <p:cNvCxnSpPr>
              <a:cxnSpLocks noChangeShapeType="1"/>
            </p:cNvCxnSpPr>
            <p:nvPr/>
          </p:nvCxnSpPr>
          <p:spPr bwMode="auto">
            <a:xfrm rot="16200000" flipH="1">
              <a:off x="2987601" y="6323335"/>
              <a:ext cx="338554" cy="0"/>
            </a:xfrm>
            <a:prstGeom prst="line">
              <a:avLst/>
            </a:prstGeom>
            <a:noFill/>
            <a:ln w="22225" algn="ctr">
              <a:solidFill>
                <a:srgbClr val="FF0066"/>
              </a:solidFill>
              <a:round/>
            </a:ln>
            <a:extLst>
              <a:ext uri="{909E8E84-426E-40DD-AFC4-6F175D3DCCD1}">
                <a14:hiddenFill xmlns:a14="http://schemas.microsoft.com/office/drawing/2010/main">
                  <a:noFill/>
                </a14:hiddenFill>
              </a:ext>
            </a:extLst>
          </p:spPr>
        </p:cxnSp>
        <p:cxnSp>
          <p:nvCxnSpPr>
            <p:cNvPr id="50186" name="直接连接符 10"/>
            <p:cNvCxnSpPr>
              <a:cxnSpLocks noChangeShapeType="1"/>
            </p:cNvCxnSpPr>
            <p:nvPr/>
          </p:nvCxnSpPr>
          <p:spPr bwMode="auto">
            <a:xfrm rot="16200000" flipH="1">
              <a:off x="1173315" y="6315571"/>
              <a:ext cx="338554" cy="0"/>
            </a:xfrm>
            <a:prstGeom prst="line">
              <a:avLst/>
            </a:prstGeom>
            <a:noFill/>
            <a:ln w="22225" algn="ctr">
              <a:solidFill>
                <a:srgbClr val="FF0066"/>
              </a:solidFill>
              <a:round/>
            </a:ln>
            <a:extLst>
              <a:ext uri="{909E8E84-426E-40DD-AFC4-6F175D3DCCD1}">
                <a14:hiddenFill xmlns:a14="http://schemas.microsoft.com/office/drawing/2010/main">
                  <a:noFill/>
                </a14:hiddenFill>
              </a:ext>
            </a:extLst>
          </p:spPr>
        </p:cxnSp>
        <p:cxnSp>
          <p:nvCxnSpPr>
            <p:cNvPr id="50187" name="直接连接符 11"/>
            <p:cNvCxnSpPr>
              <a:cxnSpLocks noChangeShapeType="1"/>
            </p:cNvCxnSpPr>
            <p:nvPr/>
          </p:nvCxnSpPr>
          <p:spPr bwMode="auto">
            <a:xfrm rot="16200000" flipH="1">
              <a:off x="4816404" y="6337848"/>
              <a:ext cx="338554" cy="0"/>
            </a:xfrm>
            <a:prstGeom prst="line">
              <a:avLst/>
            </a:prstGeom>
            <a:noFill/>
            <a:ln w="22225" algn="ctr">
              <a:solidFill>
                <a:srgbClr val="FF0066"/>
              </a:solidFill>
              <a:round/>
            </a:ln>
            <a:extLst>
              <a:ext uri="{909E8E84-426E-40DD-AFC4-6F175D3DCCD1}">
                <a14:hiddenFill xmlns:a14="http://schemas.microsoft.com/office/drawing/2010/main">
                  <a:noFill/>
                </a14:hiddenFill>
              </a:ext>
            </a:extLst>
          </p:spPr>
        </p:cxnSp>
        <p:cxnSp>
          <p:nvCxnSpPr>
            <p:cNvPr id="50188" name="直接连接符 12"/>
            <p:cNvCxnSpPr>
              <a:cxnSpLocks noChangeShapeType="1"/>
            </p:cNvCxnSpPr>
            <p:nvPr/>
          </p:nvCxnSpPr>
          <p:spPr bwMode="auto">
            <a:xfrm rot="16200000" flipH="1">
              <a:off x="6659718" y="6323334"/>
              <a:ext cx="338554" cy="0"/>
            </a:xfrm>
            <a:prstGeom prst="line">
              <a:avLst/>
            </a:prstGeom>
            <a:noFill/>
            <a:ln w="22225" algn="ctr">
              <a:solidFill>
                <a:srgbClr val="FF0066"/>
              </a:solidFill>
              <a:round/>
            </a:ln>
            <a:extLst>
              <a:ext uri="{909E8E84-426E-40DD-AFC4-6F175D3DCCD1}">
                <a14:hiddenFill xmlns:a14="http://schemas.microsoft.com/office/drawing/2010/main">
                  <a:noFill/>
                </a14:hiddenFill>
              </a:ext>
            </a:extLst>
          </p:spPr>
        </p:cxnSp>
        <p:cxnSp>
          <p:nvCxnSpPr>
            <p:cNvPr id="50189" name="直接连接符 13"/>
            <p:cNvCxnSpPr>
              <a:cxnSpLocks noChangeShapeType="1"/>
            </p:cNvCxnSpPr>
            <p:nvPr/>
          </p:nvCxnSpPr>
          <p:spPr bwMode="auto">
            <a:xfrm rot="16200000" flipH="1">
              <a:off x="752402" y="6323334"/>
              <a:ext cx="338554" cy="0"/>
            </a:xfrm>
            <a:prstGeom prst="line">
              <a:avLst/>
            </a:prstGeom>
            <a:noFill/>
            <a:ln w="22225" algn="ctr">
              <a:solidFill>
                <a:srgbClr val="FF0066"/>
              </a:solidFill>
              <a:round/>
            </a:ln>
            <a:extLst>
              <a:ext uri="{909E8E84-426E-40DD-AFC4-6F175D3DCCD1}">
                <a14:hiddenFill xmlns:a14="http://schemas.microsoft.com/office/drawing/2010/main">
                  <a:noFill/>
                </a14:hiddenFill>
              </a:ext>
            </a:extLst>
          </p:spPr>
        </p:cxnSp>
        <p:cxnSp>
          <p:nvCxnSpPr>
            <p:cNvPr id="50190" name="直接连接符 14"/>
            <p:cNvCxnSpPr>
              <a:cxnSpLocks noChangeShapeType="1"/>
            </p:cNvCxnSpPr>
            <p:nvPr/>
          </p:nvCxnSpPr>
          <p:spPr bwMode="auto">
            <a:xfrm rot="16200000" flipH="1">
              <a:off x="1608743" y="6323335"/>
              <a:ext cx="338554" cy="0"/>
            </a:xfrm>
            <a:prstGeom prst="line">
              <a:avLst/>
            </a:prstGeom>
            <a:noFill/>
            <a:ln w="22225" algn="ctr">
              <a:solidFill>
                <a:srgbClr val="FF0066"/>
              </a:solidFill>
              <a:round/>
            </a:ln>
            <a:extLst>
              <a:ext uri="{909E8E84-426E-40DD-AFC4-6F175D3DCCD1}">
                <a14:hiddenFill xmlns:a14="http://schemas.microsoft.com/office/drawing/2010/main">
                  <a:noFill/>
                </a14:hiddenFill>
              </a:ext>
            </a:extLst>
          </p:spPr>
        </p:cxnSp>
        <p:cxnSp>
          <p:nvCxnSpPr>
            <p:cNvPr id="50191" name="直接连接符 15"/>
            <p:cNvCxnSpPr>
              <a:cxnSpLocks noChangeShapeType="1"/>
            </p:cNvCxnSpPr>
            <p:nvPr/>
          </p:nvCxnSpPr>
          <p:spPr bwMode="auto">
            <a:xfrm rot="16200000" flipH="1">
              <a:off x="2523144" y="6337848"/>
              <a:ext cx="338554" cy="0"/>
            </a:xfrm>
            <a:prstGeom prst="line">
              <a:avLst/>
            </a:prstGeom>
            <a:noFill/>
            <a:ln w="22225" algn="ctr">
              <a:solidFill>
                <a:srgbClr val="FF0066"/>
              </a:solidFill>
              <a:round/>
            </a:ln>
            <a:extLst>
              <a:ext uri="{909E8E84-426E-40DD-AFC4-6F175D3DCCD1}">
                <a14:hiddenFill xmlns:a14="http://schemas.microsoft.com/office/drawing/2010/main">
                  <a:noFill/>
                </a14:hiddenFill>
              </a:ext>
            </a:extLst>
          </p:spPr>
        </p:cxnSp>
        <p:cxnSp>
          <p:nvCxnSpPr>
            <p:cNvPr id="50192" name="直接连接符 16"/>
            <p:cNvCxnSpPr>
              <a:cxnSpLocks noChangeShapeType="1"/>
            </p:cNvCxnSpPr>
            <p:nvPr/>
          </p:nvCxnSpPr>
          <p:spPr bwMode="auto">
            <a:xfrm rot="16200000" flipH="1">
              <a:off x="5317145" y="6308820"/>
              <a:ext cx="338554" cy="0"/>
            </a:xfrm>
            <a:prstGeom prst="line">
              <a:avLst/>
            </a:prstGeom>
            <a:noFill/>
            <a:ln w="22225" algn="ctr">
              <a:solidFill>
                <a:srgbClr val="FF0066"/>
              </a:solidFill>
              <a:round/>
            </a:ln>
            <a:extLst>
              <a:ext uri="{909E8E84-426E-40DD-AFC4-6F175D3DCCD1}">
                <a14:hiddenFill xmlns:a14="http://schemas.microsoft.com/office/drawing/2010/main">
                  <a:noFill/>
                </a14:hiddenFill>
              </a:ext>
            </a:extLst>
          </p:spPr>
        </p:cxnSp>
        <p:cxnSp>
          <p:nvCxnSpPr>
            <p:cNvPr id="50193" name="直接连接符 17"/>
            <p:cNvCxnSpPr>
              <a:cxnSpLocks noChangeShapeType="1"/>
            </p:cNvCxnSpPr>
            <p:nvPr/>
          </p:nvCxnSpPr>
          <p:spPr bwMode="auto">
            <a:xfrm rot="16200000" flipH="1">
              <a:off x="6209774" y="6316077"/>
              <a:ext cx="338554" cy="0"/>
            </a:xfrm>
            <a:prstGeom prst="line">
              <a:avLst/>
            </a:prstGeom>
            <a:noFill/>
            <a:ln w="22225" algn="ctr">
              <a:solidFill>
                <a:srgbClr val="FF0066"/>
              </a:solidFill>
              <a:round/>
            </a:ln>
            <a:extLst>
              <a:ext uri="{909E8E84-426E-40DD-AFC4-6F175D3DCCD1}">
                <a14:hiddenFill xmlns:a14="http://schemas.microsoft.com/office/drawing/2010/main">
                  <a:noFill/>
                </a14:hiddenFill>
              </a:ext>
            </a:extLst>
          </p:spPr>
        </p:cxnSp>
        <p:cxnSp>
          <p:nvCxnSpPr>
            <p:cNvPr id="50194" name="直接连接符 18"/>
            <p:cNvCxnSpPr>
              <a:cxnSpLocks noChangeShapeType="1"/>
            </p:cNvCxnSpPr>
            <p:nvPr/>
          </p:nvCxnSpPr>
          <p:spPr bwMode="auto">
            <a:xfrm rot="16200000" flipH="1">
              <a:off x="7116918" y="6323334"/>
              <a:ext cx="338554" cy="0"/>
            </a:xfrm>
            <a:prstGeom prst="line">
              <a:avLst/>
            </a:prstGeom>
            <a:noFill/>
            <a:ln w="22225" algn="ctr">
              <a:solidFill>
                <a:srgbClr val="FF0066"/>
              </a:solidFill>
              <a:round/>
            </a:ln>
            <a:extLst>
              <a:ext uri="{909E8E84-426E-40DD-AFC4-6F175D3DCCD1}">
                <a14:hiddenFill xmlns:a14="http://schemas.microsoft.com/office/drawing/2010/main">
                  <a:noFill/>
                </a14:hiddenFill>
              </a:ext>
            </a:extLst>
          </p:spPr>
        </p:cxnSp>
        <p:cxnSp>
          <p:nvCxnSpPr>
            <p:cNvPr id="50195" name="直接连接符 19"/>
            <p:cNvCxnSpPr>
              <a:cxnSpLocks noChangeShapeType="1"/>
            </p:cNvCxnSpPr>
            <p:nvPr/>
          </p:nvCxnSpPr>
          <p:spPr bwMode="auto">
            <a:xfrm rot="16200000" flipH="1">
              <a:off x="4395487" y="6323334"/>
              <a:ext cx="338554" cy="0"/>
            </a:xfrm>
            <a:prstGeom prst="line">
              <a:avLst/>
            </a:prstGeom>
            <a:noFill/>
            <a:ln w="22225" algn="ctr">
              <a:solidFill>
                <a:srgbClr val="FF0066"/>
              </a:solidFill>
              <a:round/>
            </a:ln>
            <a:extLst>
              <a:ext uri="{909E8E84-426E-40DD-AFC4-6F175D3DCCD1}">
                <a14:hiddenFill xmlns:a14="http://schemas.microsoft.com/office/drawing/2010/main">
                  <a:noFill/>
                </a14:hiddenFill>
              </a:ext>
            </a:extLst>
          </p:spPr>
        </p:cxnSp>
        <p:cxnSp>
          <p:nvCxnSpPr>
            <p:cNvPr id="50196" name="直接连接符 20"/>
            <p:cNvCxnSpPr>
              <a:cxnSpLocks noChangeShapeType="1"/>
            </p:cNvCxnSpPr>
            <p:nvPr/>
          </p:nvCxnSpPr>
          <p:spPr bwMode="auto">
            <a:xfrm rot="16200000" flipH="1">
              <a:off x="3444803" y="6316077"/>
              <a:ext cx="338554" cy="0"/>
            </a:xfrm>
            <a:prstGeom prst="line">
              <a:avLst/>
            </a:prstGeom>
            <a:noFill/>
            <a:ln w="22225" algn="ctr">
              <a:solidFill>
                <a:srgbClr val="FF0066"/>
              </a:solidFill>
              <a:round/>
            </a:ln>
            <a:extLst>
              <a:ext uri="{909E8E84-426E-40DD-AFC4-6F175D3DCCD1}">
                <a14:hiddenFill xmlns:a14="http://schemas.microsoft.com/office/drawing/2010/main">
                  <a:noFill/>
                </a14:hiddenFill>
              </a:ext>
            </a:extLst>
          </p:spPr>
        </p:cxnSp>
        <p:sp>
          <p:nvSpPr>
            <p:cNvPr id="22" name="TextBox 21"/>
            <p:cNvSpPr txBox="1"/>
            <p:nvPr/>
          </p:nvSpPr>
          <p:spPr>
            <a:xfrm>
              <a:off x="7300613" y="6139542"/>
              <a:ext cx="479045" cy="283598"/>
            </a:xfrm>
            <a:prstGeom prst="rect">
              <a:avLst/>
            </a:prstGeom>
            <a:noFill/>
          </p:spPr>
          <p:txBody>
            <a:bodyPr>
              <a:spAutoFit/>
            </a:bodyPr>
            <a:lstStyle/>
            <a:p>
              <a:pPr>
                <a:defRPr/>
              </a:pPr>
              <a:r>
                <a:rPr lang="en-US" altLang="zh-CN" sz="1800" dirty="0">
                  <a:latin typeface="+mn-lt"/>
                </a:rPr>
                <a:t>CF</a:t>
              </a:r>
              <a:endParaRPr lang="zh-CN" altLang="en-US" sz="1800" dirty="0">
                <a:latin typeface="+mn-lt"/>
              </a:endParaRPr>
            </a:p>
          </p:txBody>
        </p:sp>
        <p:sp>
          <p:nvSpPr>
            <p:cNvPr id="23" name="TextBox 22"/>
            <p:cNvSpPr txBox="1"/>
            <p:nvPr/>
          </p:nvSpPr>
          <p:spPr>
            <a:xfrm>
              <a:off x="6393454" y="6146845"/>
              <a:ext cx="479045" cy="283598"/>
            </a:xfrm>
            <a:prstGeom prst="rect">
              <a:avLst/>
            </a:prstGeom>
            <a:noFill/>
          </p:spPr>
          <p:txBody>
            <a:bodyPr>
              <a:spAutoFit/>
            </a:bodyPr>
            <a:lstStyle/>
            <a:p>
              <a:pPr>
                <a:defRPr/>
              </a:pPr>
              <a:r>
                <a:rPr lang="en-US" altLang="zh-CN" sz="1800" dirty="0">
                  <a:latin typeface="+mn-lt"/>
                </a:rPr>
                <a:t>PF</a:t>
              </a:r>
              <a:endParaRPr lang="zh-CN" altLang="en-US" sz="1800" dirty="0">
                <a:latin typeface="+mn-lt"/>
              </a:endParaRPr>
            </a:p>
          </p:txBody>
        </p:sp>
        <p:sp>
          <p:nvSpPr>
            <p:cNvPr id="24" name="TextBox 23"/>
            <p:cNvSpPr txBox="1"/>
            <p:nvPr/>
          </p:nvSpPr>
          <p:spPr>
            <a:xfrm>
              <a:off x="5479413" y="6161451"/>
              <a:ext cx="479045" cy="283598"/>
            </a:xfrm>
            <a:prstGeom prst="rect">
              <a:avLst/>
            </a:prstGeom>
            <a:noFill/>
          </p:spPr>
          <p:txBody>
            <a:bodyPr>
              <a:spAutoFit/>
            </a:bodyPr>
            <a:lstStyle/>
            <a:p>
              <a:pPr>
                <a:defRPr/>
              </a:pPr>
              <a:r>
                <a:rPr lang="en-US" altLang="zh-CN" sz="1800" dirty="0">
                  <a:latin typeface="+mn-lt"/>
                </a:rPr>
                <a:t>AF</a:t>
              </a:r>
              <a:endParaRPr lang="zh-CN" altLang="en-US" sz="1800" dirty="0">
                <a:latin typeface="+mn-lt"/>
              </a:endParaRPr>
            </a:p>
          </p:txBody>
        </p:sp>
        <p:sp>
          <p:nvSpPr>
            <p:cNvPr id="25" name="TextBox 24"/>
            <p:cNvSpPr txBox="1"/>
            <p:nvPr/>
          </p:nvSpPr>
          <p:spPr>
            <a:xfrm>
              <a:off x="4535088" y="6146845"/>
              <a:ext cx="479045" cy="283598"/>
            </a:xfrm>
            <a:prstGeom prst="rect">
              <a:avLst/>
            </a:prstGeom>
            <a:noFill/>
          </p:spPr>
          <p:txBody>
            <a:bodyPr>
              <a:spAutoFit/>
            </a:bodyPr>
            <a:lstStyle/>
            <a:p>
              <a:pPr>
                <a:defRPr/>
              </a:pPr>
              <a:r>
                <a:rPr lang="en-US" altLang="zh-CN" sz="1800" dirty="0">
                  <a:latin typeface="+mn-lt"/>
                </a:rPr>
                <a:t>ZF</a:t>
              </a:r>
              <a:endParaRPr lang="zh-CN" altLang="en-US" sz="1800" dirty="0">
                <a:latin typeface="+mn-lt"/>
              </a:endParaRPr>
            </a:p>
          </p:txBody>
        </p:sp>
        <p:sp>
          <p:nvSpPr>
            <p:cNvPr id="26" name="TextBox 25"/>
            <p:cNvSpPr txBox="1"/>
            <p:nvPr/>
          </p:nvSpPr>
          <p:spPr>
            <a:xfrm>
              <a:off x="4106976" y="6154148"/>
              <a:ext cx="479045" cy="283598"/>
            </a:xfrm>
            <a:prstGeom prst="rect">
              <a:avLst/>
            </a:prstGeom>
            <a:noFill/>
          </p:spPr>
          <p:txBody>
            <a:bodyPr>
              <a:spAutoFit/>
            </a:bodyPr>
            <a:lstStyle/>
            <a:p>
              <a:pPr>
                <a:defRPr/>
              </a:pPr>
              <a:r>
                <a:rPr lang="en-US" altLang="zh-CN" sz="1800" dirty="0">
                  <a:latin typeface="+mn-lt"/>
                </a:rPr>
                <a:t>SF</a:t>
              </a:r>
              <a:endParaRPr lang="zh-CN" altLang="en-US" sz="1800" dirty="0">
                <a:latin typeface="+mn-lt"/>
              </a:endParaRPr>
            </a:p>
          </p:txBody>
        </p:sp>
        <p:sp>
          <p:nvSpPr>
            <p:cNvPr id="27" name="TextBox 26"/>
            <p:cNvSpPr txBox="1"/>
            <p:nvPr/>
          </p:nvSpPr>
          <p:spPr>
            <a:xfrm>
              <a:off x="3627931" y="6154148"/>
              <a:ext cx="479045" cy="283598"/>
            </a:xfrm>
            <a:prstGeom prst="rect">
              <a:avLst/>
            </a:prstGeom>
            <a:noFill/>
          </p:spPr>
          <p:txBody>
            <a:bodyPr>
              <a:spAutoFit/>
            </a:bodyPr>
            <a:lstStyle/>
            <a:p>
              <a:pPr>
                <a:defRPr/>
              </a:pPr>
              <a:r>
                <a:rPr lang="en-US" altLang="zh-CN" sz="1800" dirty="0">
                  <a:latin typeface="+mn-lt"/>
                </a:rPr>
                <a:t>TF</a:t>
              </a:r>
              <a:endParaRPr lang="zh-CN" altLang="en-US" sz="1800" dirty="0">
                <a:latin typeface="+mn-lt"/>
              </a:endParaRPr>
            </a:p>
          </p:txBody>
        </p:sp>
        <p:sp>
          <p:nvSpPr>
            <p:cNvPr id="28" name="TextBox 27"/>
            <p:cNvSpPr txBox="1"/>
            <p:nvPr/>
          </p:nvSpPr>
          <p:spPr>
            <a:xfrm>
              <a:off x="3179170" y="6154148"/>
              <a:ext cx="479045" cy="283598"/>
            </a:xfrm>
            <a:prstGeom prst="rect">
              <a:avLst/>
            </a:prstGeom>
            <a:noFill/>
          </p:spPr>
          <p:txBody>
            <a:bodyPr>
              <a:spAutoFit/>
            </a:bodyPr>
            <a:lstStyle/>
            <a:p>
              <a:pPr>
                <a:defRPr/>
              </a:pPr>
              <a:r>
                <a:rPr lang="en-US" altLang="zh-CN" sz="1800" dirty="0">
                  <a:latin typeface="+mn-lt"/>
                </a:rPr>
                <a:t>IF</a:t>
              </a:r>
              <a:endParaRPr lang="zh-CN" altLang="en-US" sz="1800" dirty="0">
                <a:latin typeface="+mn-lt"/>
              </a:endParaRPr>
            </a:p>
          </p:txBody>
        </p:sp>
        <p:sp>
          <p:nvSpPr>
            <p:cNvPr id="29" name="TextBox 28"/>
            <p:cNvSpPr txBox="1"/>
            <p:nvPr/>
          </p:nvSpPr>
          <p:spPr>
            <a:xfrm>
              <a:off x="2707006" y="6161451"/>
              <a:ext cx="479045" cy="283598"/>
            </a:xfrm>
            <a:prstGeom prst="rect">
              <a:avLst/>
            </a:prstGeom>
            <a:noFill/>
          </p:spPr>
          <p:txBody>
            <a:bodyPr>
              <a:spAutoFit/>
            </a:bodyPr>
            <a:lstStyle/>
            <a:p>
              <a:pPr>
                <a:defRPr/>
              </a:pPr>
              <a:r>
                <a:rPr lang="en-US" altLang="zh-CN" sz="1800" dirty="0">
                  <a:latin typeface="+mn-lt"/>
                </a:rPr>
                <a:t>DF</a:t>
              </a:r>
              <a:endParaRPr lang="zh-CN" altLang="en-US" sz="1800" dirty="0">
                <a:latin typeface="+mn-lt"/>
              </a:endParaRPr>
            </a:p>
          </p:txBody>
        </p:sp>
        <p:sp>
          <p:nvSpPr>
            <p:cNvPr id="30" name="TextBox 29"/>
            <p:cNvSpPr txBox="1"/>
            <p:nvPr/>
          </p:nvSpPr>
          <p:spPr>
            <a:xfrm>
              <a:off x="2227961" y="6161451"/>
              <a:ext cx="479045" cy="283598"/>
            </a:xfrm>
            <a:prstGeom prst="rect">
              <a:avLst/>
            </a:prstGeom>
            <a:noFill/>
          </p:spPr>
          <p:txBody>
            <a:bodyPr>
              <a:spAutoFit/>
            </a:bodyPr>
            <a:lstStyle/>
            <a:p>
              <a:pPr>
                <a:defRPr/>
              </a:pPr>
              <a:r>
                <a:rPr lang="en-US" altLang="zh-CN" sz="1800" dirty="0">
                  <a:latin typeface="+mn-lt"/>
                </a:rPr>
                <a:t>OF</a:t>
              </a:r>
              <a:endParaRPr lang="zh-CN" altLang="en-US" sz="1800" dirty="0">
                <a:latin typeface="+mn-lt"/>
              </a:endParaRPr>
            </a:p>
          </p:txBody>
        </p:sp>
      </p:grpSp>
      <p:sp>
        <p:nvSpPr>
          <p:cNvPr id="2" name="灯片编号占位符 1"/>
          <p:cNvSpPr>
            <a:spLocks noGrp="1"/>
          </p:cNvSpPr>
          <p:nvPr>
            <p:ph type="sldNum" sz="quarter" idx="4"/>
          </p:nvPr>
        </p:nvSpPr>
        <p:spPr/>
        <p:txBody>
          <a:bodyPr/>
          <a:lstStyle/>
          <a:p>
            <a:fld id="{EDCD20F5-771F-4428-9712-BA27E008D629}" type="slidenum">
              <a:rPr lang="zh-CN" altLang="en-US" smtClean="0"/>
            </a:fld>
            <a:endParaRPr lang="zh-CN" altLang="en-US" dirty="0"/>
          </a:p>
        </p:txBody>
      </p:sp>
      <p:sp>
        <p:nvSpPr>
          <p:cNvPr id="31" name="Rectangle 2"/>
          <p:cNvSpPr txBox="1">
            <a:spLocks noChangeArrowheads="1"/>
          </p:cNvSpPr>
          <p:nvPr/>
        </p:nvSpPr>
        <p:spPr bwMode="auto">
          <a:xfrm>
            <a:off x="2164127" y="94036"/>
            <a:ext cx="454884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algn="l" rtl="0" eaLnBrk="0" fontAlgn="base" hangingPunct="0">
              <a:lnSpc>
                <a:spcPct val="87000"/>
              </a:lnSpc>
              <a:spcBef>
                <a:spcPct val="0"/>
              </a:spcBef>
              <a:spcAft>
                <a:spcPct val="0"/>
              </a:spcAft>
              <a:defRPr sz="3200" b="1">
                <a:solidFill>
                  <a:srgbClr val="CC0000"/>
                </a:solidFill>
                <a:latin typeface="+mj-lt"/>
                <a:ea typeface="+mj-ea"/>
                <a:cs typeface="+mj-cs"/>
              </a:defRPr>
            </a:lvl1pPr>
            <a:lvl2pPr algn="l" rtl="0" eaLnBrk="0" fontAlgn="base" hangingPunct="0">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2pPr>
            <a:lvl3pPr algn="l" rtl="0" eaLnBrk="0" fontAlgn="base" hangingPunct="0">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3pPr>
            <a:lvl4pPr algn="l" rtl="0" eaLnBrk="0" fontAlgn="base" hangingPunct="0">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4pPr>
            <a:lvl5pPr algn="l" rtl="0" eaLnBrk="0" fontAlgn="base" hangingPunct="0">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5pPr>
            <a:lvl6pPr marL="457200" algn="l" rtl="0" eaLnBrk="0" fontAlgn="base" hangingPunct="0">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6pPr>
            <a:lvl7pPr marL="914400" algn="l" rtl="0" eaLnBrk="0" fontAlgn="base" hangingPunct="0">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7pPr>
            <a:lvl8pPr marL="1371600" algn="l" rtl="0" eaLnBrk="0" fontAlgn="base" hangingPunct="0">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8pPr>
            <a:lvl9pPr marL="1828800" algn="l" rtl="0" eaLnBrk="0" fontAlgn="base" hangingPunct="0">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9pPr>
          </a:lstStyle>
          <a:p>
            <a:r>
              <a:rPr lang="zh-CN" altLang="en-US" kern="0" dirty="0">
                <a:ea typeface="宋体" panose="02010600030101010101" pitchFamily="2" charset="-122"/>
              </a:rPr>
              <a:t>    二</a:t>
            </a:r>
            <a:r>
              <a:rPr lang="en-US" altLang="zh-CN" kern="0" dirty="0">
                <a:ea typeface="宋体" panose="02010600030101010101" pitchFamily="2" charset="-122"/>
              </a:rPr>
              <a:t>. </a:t>
            </a:r>
            <a:r>
              <a:rPr lang="zh-CN" altLang="en-US" kern="0" dirty="0">
                <a:ea typeface="宋体" panose="02010600030101010101" pitchFamily="2" charset="-122"/>
              </a:rPr>
              <a:t>非数值数据表示</a:t>
            </a:r>
            <a:endParaRPr lang="zh-CN" altLang="en-US" kern="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0179"/>
                                        </p:tgtEl>
                                        <p:attrNameLst>
                                          <p:attrName>style.visibility</p:attrName>
                                        </p:attrNameLst>
                                      </p:cBhvr>
                                      <p:to>
                                        <p:strVal val="visible"/>
                                      </p:to>
                                    </p:set>
                                    <p:animEffect transition="in" filter="wipe(down)">
                                      <p:cBhvr>
                                        <p:cTn id="7" dur="500"/>
                                        <p:tgtEl>
                                          <p:spTgt spid="501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0178">
                                            <p:txEl>
                                              <p:pRg st="0" end="0"/>
                                            </p:txEl>
                                          </p:spTgt>
                                        </p:tgtEl>
                                        <p:attrNameLst>
                                          <p:attrName>style.visibility</p:attrName>
                                        </p:attrNameLst>
                                      </p:cBhvr>
                                      <p:to>
                                        <p:strVal val="visible"/>
                                      </p:to>
                                    </p:set>
                                    <p:animEffect transition="in" filter="wipe(down)">
                                      <p:cBhvr>
                                        <p:cTn id="12" dur="500"/>
                                        <p:tgtEl>
                                          <p:spTgt spid="5017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0178">
                                            <p:txEl>
                                              <p:pRg st="1" end="1"/>
                                            </p:txEl>
                                          </p:spTgt>
                                        </p:tgtEl>
                                        <p:attrNameLst>
                                          <p:attrName>style.visibility</p:attrName>
                                        </p:attrNameLst>
                                      </p:cBhvr>
                                      <p:to>
                                        <p:strVal val="visible"/>
                                      </p:to>
                                    </p:set>
                                    <p:animEffect transition="in" filter="wipe(down)">
                                      <p:cBhvr>
                                        <p:cTn id="17" dur="500"/>
                                        <p:tgtEl>
                                          <p:spTgt spid="5017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0178">
                                            <p:txEl>
                                              <p:pRg st="2" end="2"/>
                                            </p:txEl>
                                          </p:spTgt>
                                        </p:tgtEl>
                                        <p:attrNameLst>
                                          <p:attrName>style.visibility</p:attrName>
                                        </p:attrNameLst>
                                      </p:cBhvr>
                                      <p:to>
                                        <p:strVal val="visible"/>
                                      </p:to>
                                    </p:set>
                                    <p:animEffect transition="in" filter="wipe(down)">
                                      <p:cBhvr>
                                        <p:cTn id="22" dur="500"/>
                                        <p:tgtEl>
                                          <p:spTgt spid="5017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0178">
                                            <p:txEl>
                                              <p:pRg st="3" end="3"/>
                                            </p:txEl>
                                          </p:spTgt>
                                        </p:tgtEl>
                                        <p:attrNameLst>
                                          <p:attrName>style.visibility</p:attrName>
                                        </p:attrNameLst>
                                      </p:cBhvr>
                                      <p:to>
                                        <p:strVal val="visible"/>
                                      </p:to>
                                    </p:set>
                                    <p:animEffect transition="in" filter="wipe(down)">
                                      <p:cBhvr>
                                        <p:cTn id="27" dur="500"/>
                                        <p:tgtEl>
                                          <p:spTgt spid="5017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0178">
                                            <p:txEl>
                                              <p:pRg st="4" end="4"/>
                                            </p:txEl>
                                          </p:spTgt>
                                        </p:tgtEl>
                                        <p:attrNameLst>
                                          <p:attrName>style.visibility</p:attrName>
                                        </p:attrNameLst>
                                      </p:cBhvr>
                                      <p:to>
                                        <p:strVal val="visible"/>
                                      </p:to>
                                    </p:set>
                                    <p:animEffect transition="in" filter="wipe(down)">
                                      <p:cBhvr>
                                        <p:cTn id="32" dur="500"/>
                                        <p:tgtEl>
                                          <p:spTgt spid="5017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0178">
                                            <p:txEl>
                                              <p:pRg st="5" end="5"/>
                                            </p:txEl>
                                          </p:spTgt>
                                        </p:tgtEl>
                                        <p:attrNameLst>
                                          <p:attrName>style.visibility</p:attrName>
                                        </p:attrNameLst>
                                      </p:cBhvr>
                                      <p:to>
                                        <p:strVal val="visible"/>
                                      </p:to>
                                    </p:set>
                                    <p:animEffect transition="in" filter="wipe(down)">
                                      <p:cBhvr>
                                        <p:cTn id="37" dur="500"/>
                                        <p:tgtEl>
                                          <p:spTgt spid="5017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0178">
                                            <p:txEl>
                                              <p:pRg st="6" end="6"/>
                                            </p:txEl>
                                          </p:spTgt>
                                        </p:tgtEl>
                                        <p:attrNameLst>
                                          <p:attrName>style.visibility</p:attrName>
                                        </p:attrNameLst>
                                      </p:cBhvr>
                                      <p:to>
                                        <p:strVal val="visible"/>
                                      </p:to>
                                    </p:set>
                                    <p:animEffect transition="in" filter="wipe(down)">
                                      <p:cBhvr>
                                        <p:cTn id="42" dur="500"/>
                                        <p:tgtEl>
                                          <p:spTgt spid="5017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50178">
                                            <p:txEl>
                                              <p:pRg st="7" end="7"/>
                                            </p:txEl>
                                          </p:spTgt>
                                        </p:tgtEl>
                                        <p:attrNameLst>
                                          <p:attrName>style.visibility</p:attrName>
                                        </p:attrNameLst>
                                      </p:cBhvr>
                                      <p:to>
                                        <p:strVal val="visible"/>
                                      </p:to>
                                    </p:set>
                                    <p:animEffect transition="in" filter="wipe(down)">
                                      <p:cBhvr>
                                        <p:cTn id="47" dur="500"/>
                                        <p:tgtEl>
                                          <p:spTgt spid="50178">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50178">
                                            <p:txEl>
                                              <p:pRg st="8" end="8"/>
                                            </p:txEl>
                                          </p:spTgt>
                                        </p:tgtEl>
                                        <p:attrNameLst>
                                          <p:attrName>style.visibility</p:attrName>
                                        </p:attrNameLst>
                                      </p:cBhvr>
                                      <p:to>
                                        <p:strVal val="visible"/>
                                      </p:to>
                                    </p:set>
                                    <p:animEffect transition="in" filter="wipe(down)">
                                      <p:cBhvr>
                                        <p:cTn id="52" dur="500"/>
                                        <p:tgtEl>
                                          <p:spTgt spid="50178">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50178">
                                            <p:txEl>
                                              <p:pRg st="9" end="9"/>
                                            </p:txEl>
                                          </p:spTgt>
                                        </p:tgtEl>
                                        <p:attrNameLst>
                                          <p:attrName>style.visibility</p:attrName>
                                        </p:attrNameLst>
                                      </p:cBhvr>
                                      <p:to>
                                        <p:strVal val="visible"/>
                                      </p:to>
                                    </p:set>
                                    <p:animEffect transition="in" filter="wipe(down)">
                                      <p:cBhvr>
                                        <p:cTn id="57" dur="500"/>
                                        <p:tgtEl>
                                          <p:spTgt spid="50178">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50178">
                                            <p:txEl>
                                              <p:pRg st="10" end="10"/>
                                            </p:txEl>
                                          </p:spTgt>
                                        </p:tgtEl>
                                        <p:attrNameLst>
                                          <p:attrName>style.visibility</p:attrName>
                                        </p:attrNameLst>
                                      </p:cBhvr>
                                      <p:to>
                                        <p:strVal val="visible"/>
                                      </p:to>
                                    </p:set>
                                    <p:animEffect transition="in" filter="wipe(down)">
                                      <p:cBhvr>
                                        <p:cTn id="62" dur="500"/>
                                        <p:tgtEl>
                                          <p:spTgt spid="50178">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50180"/>
                                        </p:tgtEl>
                                        <p:attrNameLst>
                                          <p:attrName>style.visibility</p:attrName>
                                        </p:attrNameLst>
                                      </p:cBhvr>
                                      <p:to>
                                        <p:strVal val="visible"/>
                                      </p:to>
                                    </p:set>
                                    <p:animEffect transition="in" filter="wipe(down)">
                                      <p:cBhvr>
                                        <p:cTn id="67" dur="500"/>
                                        <p:tgtEl>
                                          <p:spTgt spid="50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body" idx="1"/>
          </p:nvPr>
        </p:nvSpPr>
        <p:spPr>
          <a:xfrm>
            <a:off x="259977" y="895631"/>
            <a:ext cx="8686800" cy="5026025"/>
          </a:xfrm>
          <a:noFill/>
          <a:extLst>
            <a:ext uri="{91240B29-F687-4F45-9708-019B960494DF}">
              <a14:hiddenLine xmlns:a14="http://schemas.microsoft.com/office/drawing/2010/main" w="22225">
                <a:solidFill>
                  <a:srgbClr val="000000"/>
                </a:solidFill>
                <a:miter lim="800000"/>
                <a:headEnd/>
                <a:tailEnd/>
              </a14:hiddenLine>
            </a:ext>
          </a:extLst>
        </p:spPr>
        <p:txBody>
          <a:bodyPr/>
          <a:lstStyle/>
          <a:p>
            <a:pPr>
              <a:lnSpc>
                <a:spcPct val="105000"/>
              </a:lnSpc>
              <a:spcBef>
                <a:spcPct val="20000"/>
              </a:spcBef>
            </a:pPr>
            <a:r>
              <a:rPr lang="zh-CN" altLang="en-US" sz="2400" dirty="0">
                <a:ea typeface="黑体" panose="02010609060101010101" pitchFamily="49" charset="-122"/>
              </a:rPr>
              <a:t>特点</a:t>
            </a:r>
            <a:endParaRPr lang="zh-CN" altLang="en-US" sz="2400" dirty="0">
              <a:ea typeface="黑体" panose="02010609060101010101" pitchFamily="49" charset="-122"/>
            </a:endParaRPr>
          </a:p>
          <a:p>
            <a:pPr lvl="1">
              <a:lnSpc>
                <a:spcPct val="105000"/>
              </a:lnSpc>
              <a:spcBef>
                <a:spcPct val="20000"/>
              </a:spcBef>
            </a:pPr>
            <a:r>
              <a:rPr lang="zh-CN" altLang="en-US" sz="2400" dirty="0">
                <a:solidFill>
                  <a:srgbClr val="0033CC"/>
                </a:solidFill>
                <a:ea typeface="黑体" panose="02010609060101010101" pitchFamily="49" charset="-122"/>
              </a:rPr>
              <a:t>是一种拼音文字，用有限几个字母可拼写出所有单词</a:t>
            </a:r>
            <a:endParaRPr lang="zh-CN" altLang="en-US" sz="2400" dirty="0">
              <a:solidFill>
                <a:srgbClr val="0033CC"/>
              </a:solidFill>
              <a:ea typeface="黑体" panose="02010609060101010101" pitchFamily="49" charset="-122"/>
            </a:endParaRPr>
          </a:p>
          <a:p>
            <a:pPr lvl="1">
              <a:lnSpc>
                <a:spcPct val="105000"/>
              </a:lnSpc>
              <a:spcBef>
                <a:spcPct val="20000"/>
              </a:spcBef>
            </a:pPr>
            <a:r>
              <a:rPr lang="zh-CN" altLang="en-US" sz="2400" dirty="0">
                <a:solidFill>
                  <a:srgbClr val="0033CC"/>
                </a:solidFill>
                <a:ea typeface="黑体" panose="02010609060101010101" pitchFamily="49" charset="-122"/>
              </a:rPr>
              <a:t>只对有限个字母、数学符号和标点符号等字符进行编码</a:t>
            </a:r>
            <a:endParaRPr lang="zh-CN" altLang="en-US" sz="2400" dirty="0">
              <a:solidFill>
                <a:srgbClr val="0033CC"/>
              </a:solidFill>
              <a:ea typeface="黑体" panose="02010609060101010101" pitchFamily="49" charset="-122"/>
            </a:endParaRPr>
          </a:p>
          <a:p>
            <a:pPr lvl="1">
              <a:lnSpc>
                <a:spcPct val="105000"/>
              </a:lnSpc>
              <a:spcBef>
                <a:spcPct val="20000"/>
              </a:spcBef>
            </a:pPr>
            <a:r>
              <a:rPr lang="zh-CN" altLang="en-US" sz="2400" dirty="0">
                <a:solidFill>
                  <a:srgbClr val="0033CC"/>
                </a:solidFill>
                <a:ea typeface="黑体" panose="02010609060101010101" pitchFamily="49" charset="-122"/>
              </a:rPr>
              <a:t>所有字符总数不超过256个，使用7或8个二进位可表示</a:t>
            </a:r>
            <a:endParaRPr lang="zh-CN" altLang="en-US" sz="2400" dirty="0">
              <a:solidFill>
                <a:srgbClr val="0033CC"/>
              </a:solidFill>
              <a:ea typeface="黑体" panose="02010609060101010101" pitchFamily="49" charset="-122"/>
            </a:endParaRPr>
          </a:p>
          <a:p>
            <a:pPr>
              <a:lnSpc>
                <a:spcPct val="105000"/>
              </a:lnSpc>
              <a:spcBef>
                <a:spcPct val="20000"/>
              </a:spcBef>
            </a:pPr>
            <a:r>
              <a:rPr lang="zh-CN" altLang="en-US" sz="2400" dirty="0">
                <a:ea typeface="黑体" panose="02010609060101010101" pitchFamily="49" charset="-122"/>
              </a:rPr>
              <a:t>表示（</a:t>
            </a:r>
            <a:r>
              <a:rPr lang="zh-CN" altLang="en-US" sz="2400" dirty="0">
                <a:solidFill>
                  <a:srgbClr val="CC0000"/>
                </a:solidFill>
                <a:ea typeface="黑体" panose="02010609060101010101" pitchFamily="49" charset="-122"/>
              </a:rPr>
              <a:t>常用编码为7位</a:t>
            </a:r>
            <a:r>
              <a:rPr lang="en-US" altLang="en-US" sz="2400" dirty="0">
                <a:solidFill>
                  <a:srgbClr val="CC0000"/>
                </a:solidFill>
                <a:ea typeface="黑体" panose="02010609060101010101" pitchFamily="49" charset="-122"/>
              </a:rPr>
              <a:t>ASCII</a:t>
            </a:r>
            <a:r>
              <a:rPr lang="zh-CN" altLang="en-US" sz="2400" dirty="0">
                <a:solidFill>
                  <a:srgbClr val="CC0000"/>
                </a:solidFill>
                <a:ea typeface="黑体" panose="02010609060101010101" pitchFamily="49" charset="-122"/>
              </a:rPr>
              <a:t>码）</a:t>
            </a:r>
            <a:endParaRPr lang="zh-CN" altLang="en-US" sz="2400" dirty="0">
              <a:solidFill>
                <a:srgbClr val="CC0000"/>
              </a:solidFill>
              <a:ea typeface="黑体" panose="02010609060101010101" pitchFamily="49" charset="-122"/>
            </a:endParaRPr>
          </a:p>
          <a:p>
            <a:pPr lvl="1">
              <a:lnSpc>
                <a:spcPct val="105000"/>
              </a:lnSpc>
              <a:spcBef>
                <a:spcPct val="20000"/>
              </a:spcBef>
            </a:pPr>
            <a:r>
              <a:rPr lang="zh-CN" altLang="en-US" sz="2400" dirty="0">
                <a:solidFill>
                  <a:schemeClr val="accent2"/>
                </a:solidFill>
                <a:ea typeface="黑体" panose="02010609060101010101" pitchFamily="49" charset="-122"/>
              </a:rPr>
              <a:t>十进制数字：0/1/2…/9            </a:t>
            </a:r>
            <a:r>
              <a:rPr lang="zh-CN" altLang="en-US" sz="2400" dirty="0">
                <a:solidFill>
                  <a:srgbClr val="00B050"/>
                </a:solidFill>
                <a:ea typeface="黑体" panose="02010609060101010101" pitchFamily="49" charset="-122"/>
              </a:rPr>
              <a:t> </a:t>
            </a:r>
            <a:r>
              <a:rPr lang="en-US" altLang="zh-CN" sz="2400" dirty="0">
                <a:solidFill>
                  <a:srgbClr val="00B050"/>
                </a:solidFill>
                <a:ea typeface="黑体" panose="02010609060101010101" pitchFamily="49" charset="-122"/>
              </a:rPr>
              <a:t>10</a:t>
            </a:r>
            <a:r>
              <a:rPr lang="zh-CN" altLang="en-US" sz="2400" dirty="0">
                <a:solidFill>
                  <a:srgbClr val="00B050"/>
                </a:solidFill>
                <a:ea typeface="黑体" panose="02010609060101010101" pitchFamily="49" charset="-122"/>
              </a:rPr>
              <a:t>个</a:t>
            </a:r>
            <a:endParaRPr lang="zh-CN" altLang="en-US" sz="2400" dirty="0">
              <a:solidFill>
                <a:srgbClr val="00B050"/>
              </a:solidFill>
              <a:ea typeface="黑体" panose="02010609060101010101" pitchFamily="49" charset="-122"/>
            </a:endParaRPr>
          </a:p>
          <a:p>
            <a:pPr lvl="1">
              <a:lnSpc>
                <a:spcPct val="105000"/>
              </a:lnSpc>
              <a:spcBef>
                <a:spcPct val="20000"/>
              </a:spcBef>
            </a:pPr>
            <a:r>
              <a:rPr lang="zh-CN" altLang="en-US" sz="2400" dirty="0">
                <a:solidFill>
                  <a:schemeClr val="accent2"/>
                </a:solidFill>
                <a:ea typeface="黑体" panose="02010609060101010101" pitchFamily="49" charset="-122"/>
              </a:rPr>
              <a:t>英文字母：</a:t>
            </a:r>
            <a:r>
              <a:rPr lang="en-US" altLang="en-US" sz="2400" dirty="0">
                <a:solidFill>
                  <a:schemeClr val="accent2"/>
                </a:solidFill>
                <a:ea typeface="黑体" panose="02010609060101010101" pitchFamily="49" charset="-122"/>
              </a:rPr>
              <a:t>A/B/…/Z/a/b/…/z   </a:t>
            </a:r>
            <a:r>
              <a:rPr lang="zh-CN" altLang="en-US" sz="2400" dirty="0">
                <a:solidFill>
                  <a:srgbClr val="00B050"/>
                </a:solidFill>
                <a:ea typeface="黑体" panose="02010609060101010101" pitchFamily="49" charset="-122"/>
              </a:rPr>
              <a:t> </a:t>
            </a:r>
            <a:r>
              <a:rPr lang="en-US" altLang="zh-CN" sz="2400" dirty="0">
                <a:solidFill>
                  <a:srgbClr val="00B050"/>
                </a:solidFill>
                <a:ea typeface="黑体" panose="02010609060101010101" pitchFamily="49" charset="-122"/>
              </a:rPr>
              <a:t>52</a:t>
            </a:r>
            <a:r>
              <a:rPr lang="zh-CN" altLang="en-US" sz="2400" dirty="0">
                <a:solidFill>
                  <a:srgbClr val="00B050"/>
                </a:solidFill>
                <a:ea typeface="黑体" panose="02010609060101010101" pitchFamily="49" charset="-122"/>
              </a:rPr>
              <a:t>个</a:t>
            </a:r>
            <a:endParaRPr lang="en-US" altLang="en-US" sz="2400" dirty="0">
              <a:solidFill>
                <a:srgbClr val="00B050"/>
              </a:solidFill>
              <a:ea typeface="黑体" panose="02010609060101010101" pitchFamily="49" charset="-122"/>
            </a:endParaRPr>
          </a:p>
          <a:p>
            <a:pPr lvl="1">
              <a:lnSpc>
                <a:spcPct val="105000"/>
              </a:lnSpc>
              <a:spcBef>
                <a:spcPct val="20000"/>
              </a:spcBef>
            </a:pPr>
            <a:r>
              <a:rPr lang="zh-CN" altLang="en-US" sz="2400" dirty="0">
                <a:solidFill>
                  <a:schemeClr val="accent2"/>
                </a:solidFill>
                <a:ea typeface="黑体" panose="02010609060101010101" pitchFamily="49" charset="-122"/>
              </a:rPr>
              <a:t>专用符号：+/-/%/*/&amp;/……       </a:t>
            </a:r>
            <a:r>
              <a:rPr lang="zh-CN" altLang="en-US" sz="2400" dirty="0">
                <a:solidFill>
                  <a:srgbClr val="00B050"/>
                </a:solidFill>
                <a:ea typeface="黑体" panose="02010609060101010101" pitchFamily="49" charset="-122"/>
              </a:rPr>
              <a:t> </a:t>
            </a:r>
            <a:r>
              <a:rPr lang="en-US" altLang="zh-CN" sz="2400" dirty="0">
                <a:solidFill>
                  <a:srgbClr val="00B050"/>
                </a:solidFill>
                <a:ea typeface="黑体" panose="02010609060101010101" pitchFamily="49" charset="-122"/>
              </a:rPr>
              <a:t>33</a:t>
            </a:r>
            <a:r>
              <a:rPr lang="zh-CN" altLang="en-US" sz="2400" dirty="0">
                <a:solidFill>
                  <a:srgbClr val="00B050"/>
                </a:solidFill>
                <a:ea typeface="黑体" panose="02010609060101010101" pitchFamily="49" charset="-122"/>
              </a:rPr>
              <a:t>个</a:t>
            </a:r>
            <a:endParaRPr lang="zh-CN" altLang="en-US" sz="2400" dirty="0">
              <a:solidFill>
                <a:srgbClr val="00B050"/>
              </a:solidFill>
              <a:ea typeface="黑体" panose="02010609060101010101" pitchFamily="49" charset="-122"/>
            </a:endParaRPr>
          </a:p>
          <a:p>
            <a:pPr lvl="1">
              <a:lnSpc>
                <a:spcPct val="105000"/>
              </a:lnSpc>
              <a:spcBef>
                <a:spcPct val="20000"/>
              </a:spcBef>
            </a:pPr>
            <a:r>
              <a:rPr lang="zh-CN" altLang="en-US" sz="2400" dirty="0">
                <a:solidFill>
                  <a:schemeClr val="accent2"/>
                </a:solidFill>
                <a:ea typeface="黑体" panose="02010609060101010101" pitchFamily="49" charset="-122"/>
              </a:rPr>
              <a:t>控制字符（不可打印或显示） </a:t>
            </a:r>
            <a:r>
              <a:rPr lang="zh-CN" altLang="en-US" sz="2400" dirty="0">
                <a:solidFill>
                  <a:srgbClr val="00B050"/>
                </a:solidFill>
                <a:ea typeface="黑体" panose="02010609060101010101" pitchFamily="49" charset="-122"/>
              </a:rPr>
              <a:t> </a:t>
            </a:r>
            <a:r>
              <a:rPr lang="en-US" altLang="zh-CN" sz="2400" dirty="0">
                <a:solidFill>
                  <a:srgbClr val="00B050"/>
                </a:solidFill>
                <a:ea typeface="黑体" panose="02010609060101010101" pitchFamily="49" charset="-122"/>
              </a:rPr>
              <a:t>33</a:t>
            </a:r>
            <a:r>
              <a:rPr lang="zh-CN" altLang="en-US" sz="2400" dirty="0">
                <a:solidFill>
                  <a:srgbClr val="00B050"/>
                </a:solidFill>
                <a:ea typeface="黑体" panose="02010609060101010101" pitchFamily="49" charset="-122"/>
              </a:rPr>
              <a:t>个</a:t>
            </a:r>
            <a:endParaRPr lang="zh-CN" altLang="en-US" sz="2400" dirty="0">
              <a:solidFill>
                <a:srgbClr val="00B050"/>
              </a:solidFill>
              <a:ea typeface="黑体" panose="02010609060101010101" pitchFamily="49" charset="-122"/>
            </a:endParaRPr>
          </a:p>
          <a:p>
            <a:pPr>
              <a:lnSpc>
                <a:spcPct val="105000"/>
              </a:lnSpc>
              <a:spcBef>
                <a:spcPct val="20000"/>
              </a:spcBef>
            </a:pPr>
            <a:r>
              <a:rPr lang="zh-CN" altLang="en-US" sz="2400" dirty="0">
                <a:ea typeface="黑体" panose="02010609060101010101" pitchFamily="49" charset="-122"/>
              </a:rPr>
              <a:t>操作</a:t>
            </a:r>
            <a:endParaRPr lang="zh-CN" altLang="en-US" sz="2400" dirty="0">
              <a:ea typeface="黑体" panose="02010609060101010101" pitchFamily="49" charset="-122"/>
            </a:endParaRPr>
          </a:p>
          <a:p>
            <a:pPr lvl="1">
              <a:lnSpc>
                <a:spcPct val="105000"/>
              </a:lnSpc>
              <a:spcBef>
                <a:spcPct val="20000"/>
              </a:spcBef>
            </a:pPr>
            <a:r>
              <a:rPr lang="zh-CN" altLang="en-US" sz="2400" dirty="0">
                <a:solidFill>
                  <a:schemeClr val="accent2"/>
                </a:solidFill>
                <a:ea typeface="黑体" panose="02010609060101010101" pitchFamily="49" charset="-122"/>
              </a:rPr>
              <a:t>字符串操作，如:传送/比较　等</a:t>
            </a:r>
            <a:r>
              <a:rPr lang="zh-CN" altLang="en-US" sz="2400" dirty="0">
                <a:solidFill>
                  <a:srgbClr val="0033CC"/>
                </a:solidFill>
                <a:ea typeface="黑体" panose="02010609060101010101" pitchFamily="49" charset="-122"/>
              </a:rPr>
              <a:t>      </a:t>
            </a:r>
            <a:endParaRPr lang="zh-CN" altLang="en-US" sz="2400" dirty="0">
              <a:solidFill>
                <a:srgbClr val="0033CC"/>
              </a:solidFill>
              <a:ea typeface="黑体" panose="02010609060101010101" pitchFamily="49" charset="-122"/>
            </a:endParaRPr>
          </a:p>
        </p:txBody>
      </p:sp>
      <p:sp>
        <p:nvSpPr>
          <p:cNvPr id="51203" name="Rectangle 3"/>
          <p:cNvSpPr>
            <a:spLocks noGrp="1" noChangeArrowheads="1"/>
          </p:cNvSpPr>
          <p:nvPr>
            <p:ph type="title"/>
          </p:nvPr>
        </p:nvSpPr>
        <p:spPr>
          <a:xfrm>
            <a:off x="390152" y="180342"/>
            <a:ext cx="6073775" cy="467179"/>
          </a:xfrm>
          <a:noFill/>
        </p:spPr>
        <p:txBody>
          <a:bodyPr lIns="91440" tIns="45720" rIns="91440" bIns="45720" anchor="ctr"/>
          <a:lstStyle/>
          <a:p>
            <a:r>
              <a:rPr lang="en-US" altLang="zh-CN" sz="2800" dirty="0">
                <a:latin typeface="宋体" panose="02010600030101010101" pitchFamily="2" charset="-122"/>
                <a:ea typeface="宋体" panose="02010600030101010101" pitchFamily="2" charset="-122"/>
              </a:rPr>
              <a:t>2.</a:t>
            </a:r>
            <a:r>
              <a:rPr lang="zh-CN" altLang="en-US" sz="2800" dirty="0">
                <a:latin typeface="宋体" panose="02010600030101010101" pitchFamily="2" charset="-122"/>
                <a:ea typeface="宋体" panose="02010600030101010101" pitchFamily="2" charset="-122"/>
              </a:rPr>
              <a:t>西文字符的编码表示</a:t>
            </a:r>
            <a:endParaRPr lang="en-US" altLang="zh-CN" sz="2800" dirty="0">
              <a:latin typeface="宋体" panose="02010600030101010101" pitchFamily="2" charset="-122"/>
              <a:ea typeface="宋体" panose="02010600030101010101" pitchFamily="2" charset="-122"/>
            </a:endParaRPr>
          </a:p>
        </p:txBody>
      </p:sp>
      <p:sp>
        <p:nvSpPr>
          <p:cNvPr id="3" name="灯片编号占位符 2"/>
          <p:cNvSpPr>
            <a:spLocks noGrp="1"/>
          </p:cNvSpPr>
          <p:nvPr>
            <p:ph type="sldNum" sz="quarter" idx="4"/>
          </p:nvPr>
        </p:nvSpPr>
        <p:spPr/>
        <p:txBody>
          <a:bodyPr/>
          <a:lstStyle/>
          <a:p>
            <a:fld id="{EDCD20F5-771F-4428-9712-BA27E008D629}"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02">
                                            <p:txEl>
                                              <p:pRg st="1" end="1"/>
                                            </p:txEl>
                                          </p:spTgt>
                                        </p:tgtEl>
                                        <p:attrNameLst>
                                          <p:attrName>style.visibility</p:attrName>
                                        </p:attrNameLst>
                                      </p:cBhvr>
                                      <p:to>
                                        <p:strVal val="visible"/>
                                      </p:to>
                                    </p:set>
                                    <p:animEffect transition="in" filter="blinds(horizontal)">
                                      <p:cBhvr>
                                        <p:cTn id="7" dur="500"/>
                                        <p:tgtEl>
                                          <p:spTgt spid="40960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602">
                                            <p:txEl>
                                              <p:pRg st="2" end="2"/>
                                            </p:txEl>
                                          </p:spTgt>
                                        </p:tgtEl>
                                        <p:attrNameLst>
                                          <p:attrName>style.visibility</p:attrName>
                                        </p:attrNameLst>
                                      </p:cBhvr>
                                      <p:to>
                                        <p:strVal val="visible"/>
                                      </p:to>
                                    </p:set>
                                    <p:animEffect transition="in" filter="blinds(horizontal)">
                                      <p:cBhvr>
                                        <p:cTn id="12" dur="500"/>
                                        <p:tgtEl>
                                          <p:spTgt spid="40960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9602">
                                            <p:txEl>
                                              <p:pRg st="3" end="3"/>
                                            </p:txEl>
                                          </p:spTgt>
                                        </p:tgtEl>
                                        <p:attrNameLst>
                                          <p:attrName>style.visibility</p:attrName>
                                        </p:attrNameLst>
                                      </p:cBhvr>
                                      <p:to>
                                        <p:strVal val="visible"/>
                                      </p:to>
                                    </p:set>
                                    <p:animEffect transition="in" filter="blinds(horizontal)">
                                      <p:cBhvr>
                                        <p:cTn id="17" dur="500"/>
                                        <p:tgtEl>
                                          <p:spTgt spid="40960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9602">
                                            <p:txEl>
                                              <p:pRg st="5" end="5"/>
                                            </p:txEl>
                                          </p:spTgt>
                                        </p:tgtEl>
                                        <p:attrNameLst>
                                          <p:attrName>style.visibility</p:attrName>
                                        </p:attrNameLst>
                                      </p:cBhvr>
                                      <p:to>
                                        <p:strVal val="visible"/>
                                      </p:to>
                                    </p:set>
                                    <p:animEffect transition="in" filter="blinds(horizontal)">
                                      <p:cBhvr>
                                        <p:cTn id="22" dur="500"/>
                                        <p:tgtEl>
                                          <p:spTgt spid="40960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9602">
                                            <p:txEl>
                                              <p:pRg st="6" end="6"/>
                                            </p:txEl>
                                          </p:spTgt>
                                        </p:tgtEl>
                                        <p:attrNameLst>
                                          <p:attrName>style.visibility</p:attrName>
                                        </p:attrNameLst>
                                      </p:cBhvr>
                                      <p:to>
                                        <p:strVal val="visible"/>
                                      </p:to>
                                    </p:set>
                                    <p:animEffect transition="in" filter="blinds(horizontal)">
                                      <p:cBhvr>
                                        <p:cTn id="27" dur="500"/>
                                        <p:tgtEl>
                                          <p:spTgt spid="40960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09602">
                                            <p:txEl>
                                              <p:pRg st="7" end="7"/>
                                            </p:txEl>
                                          </p:spTgt>
                                        </p:tgtEl>
                                        <p:attrNameLst>
                                          <p:attrName>style.visibility</p:attrName>
                                        </p:attrNameLst>
                                      </p:cBhvr>
                                      <p:to>
                                        <p:strVal val="visible"/>
                                      </p:to>
                                    </p:set>
                                    <p:animEffect transition="in" filter="blinds(horizontal)">
                                      <p:cBhvr>
                                        <p:cTn id="32" dur="500"/>
                                        <p:tgtEl>
                                          <p:spTgt spid="40960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09602">
                                            <p:txEl>
                                              <p:pRg st="8" end="8"/>
                                            </p:txEl>
                                          </p:spTgt>
                                        </p:tgtEl>
                                        <p:attrNameLst>
                                          <p:attrName>style.visibility</p:attrName>
                                        </p:attrNameLst>
                                      </p:cBhvr>
                                      <p:to>
                                        <p:strVal val="visible"/>
                                      </p:to>
                                    </p:set>
                                    <p:animEffect transition="in" filter="blinds(horizontal)">
                                      <p:cBhvr>
                                        <p:cTn id="37" dur="500"/>
                                        <p:tgtEl>
                                          <p:spTgt spid="40960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09602">
                                            <p:txEl>
                                              <p:pRg st="10" end="10"/>
                                            </p:txEl>
                                          </p:spTgt>
                                        </p:tgtEl>
                                        <p:attrNameLst>
                                          <p:attrName>style.visibility</p:attrName>
                                        </p:attrNameLst>
                                      </p:cBhvr>
                                      <p:to>
                                        <p:strVal val="visible"/>
                                      </p:to>
                                    </p:set>
                                    <p:animEffect transition="in" filter="blinds(horizontal)">
                                      <p:cBhvr>
                                        <p:cTn id="42" dur="500"/>
                                        <p:tgtEl>
                                          <p:spTgt spid="40960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body" idx="1"/>
          </p:nvPr>
        </p:nvSpPr>
        <p:spPr>
          <a:xfrm>
            <a:off x="147638" y="919163"/>
            <a:ext cx="8652233" cy="5589735"/>
          </a:xfrm>
          <a:noFill/>
        </p:spPr>
        <p:txBody>
          <a:bodyPr/>
          <a:lstStyle/>
          <a:p>
            <a:pPr>
              <a:spcBef>
                <a:spcPct val="35000"/>
              </a:spcBef>
            </a:pPr>
            <a:r>
              <a:rPr lang="zh-CN" altLang="en-US" dirty="0">
                <a:ea typeface="黑体" panose="02010609060101010101" pitchFamily="49" charset="-122"/>
              </a:rPr>
              <a:t>特点</a:t>
            </a:r>
            <a:endParaRPr lang="zh-CN" altLang="en-US" dirty="0">
              <a:ea typeface="黑体" panose="02010609060101010101" pitchFamily="49" charset="-122"/>
            </a:endParaRPr>
          </a:p>
          <a:p>
            <a:pPr lvl="1">
              <a:spcBef>
                <a:spcPct val="35000"/>
              </a:spcBef>
            </a:pPr>
            <a:r>
              <a:rPr lang="zh-CN" altLang="en-US" sz="2200" dirty="0">
                <a:solidFill>
                  <a:srgbClr val="0033CC"/>
                </a:solidFill>
                <a:ea typeface="黑体" panose="02010609060101010101" pitchFamily="49" charset="-122"/>
              </a:rPr>
              <a:t>汉字是表意文字，一个字就是一个方块图形。</a:t>
            </a:r>
            <a:endParaRPr lang="zh-CN" altLang="en-US" sz="2200" dirty="0">
              <a:solidFill>
                <a:srgbClr val="0033CC"/>
              </a:solidFill>
              <a:ea typeface="黑体" panose="02010609060101010101" pitchFamily="49" charset="-122"/>
            </a:endParaRPr>
          </a:p>
          <a:p>
            <a:pPr lvl="1">
              <a:spcBef>
                <a:spcPct val="35000"/>
              </a:spcBef>
            </a:pPr>
            <a:r>
              <a:rPr lang="zh-CN" altLang="en-US" sz="2200" dirty="0">
                <a:solidFill>
                  <a:srgbClr val="0033CC"/>
                </a:solidFill>
                <a:ea typeface="黑体" panose="02010609060101010101" pitchFamily="49" charset="-122"/>
              </a:rPr>
              <a:t>汉字数量巨大，总数超过6万字，给汉字在计算机内部的表示、汉字的传输与交换、汉字的输入和输出等带来了一系列问题。</a:t>
            </a:r>
            <a:endParaRPr lang="zh-CN" altLang="en-US" sz="2200" dirty="0">
              <a:solidFill>
                <a:srgbClr val="0033CC"/>
              </a:solidFill>
              <a:ea typeface="黑体" panose="02010609060101010101" pitchFamily="49" charset="-122"/>
            </a:endParaRPr>
          </a:p>
          <a:p>
            <a:pPr>
              <a:spcBef>
                <a:spcPct val="35000"/>
              </a:spcBef>
            </a:pPr>
            <a:r>
              <a:rPr lang="zh-CN" altLang="en-US" dirty="0">
                <a:ea typeface="黑体" panose="02010609060101010101" pitchFamily="49" charset="-122"/>
              </a:rPr>
              <a:t>编码形式</a:t>
            </a:r>
            <a:endParaRPr lang="zh-CN" altLang="en-US" dirty="0">
              <a:ea typeface="黑体" panose="02010609060101010101" pitchFamily="49" charset="-122"/>
            </a:endParaRPr>
          </a:p>
          <a:p>
            <a:pPr lvl="1" algn="just">
              <a:spcBef>
                <a:spcPct val="35000"/>
              </a:spcBef>
            </a:pPr>
            <a:r>
              <a:rPr lang="zh-CN" altLang="en-US" sz="2200" dirty="0">
                <a:solidFill>
                  <a:srgbClr val="0033CC"/>
                </a:solidFill>
                <a:ea typeface="黑体" panose="02010609060101010101" pitchFamily="49" charset="-122"/>
              </a:rPr>
              <a:t>有以下几种汉字代码：</a:t>
            </a:r>
            <a:endParaRPr lang="zh-CN" altLang="en-US" sz="2200" dirty="0">
              <a:solidFill>
                <a:srgbClr val="0033CC"/>
              </a:solidFill>
              <a:ea typeface="黑体" panose="02010609060101010101" pitchFamily="49" charset="-122"/>
            </a:endParaRPr>
          </a:p>
          <a:p>
            <a:pPr lvl="1" algn="just">
              <a:spcBef>
                <a:spcPct val="35000"/>
              </a:spcBef>
              <a:buFont typeface="Wingdings" panose="05000000000000000000" pitchFamily="2" charset="2"/>
              <a:buChar char=" "/>
            </a:pPr>
            <a:r>
              <a:rPr lang="zh-CN" altLang="en-US" sz="2200" dirty="0">
                <a:solidFill>
                  <a:schemeClr val="accent2"/>
                </a:solidFill>
                <a:ea typeface="黑体" panose="02010609060101010101" pitchFamily="49" charset="-122"/>
              </a:rPr>
              <a:t>输入码：</a:t>
            </a:r>
            <a:r>
              <a:rPr lang="zh-CN" altLang="en-US" sz="2200" dirty="0">
                <a:solidFill>
                  <a:srgbClr val="008000"/>
                </a:solidFill>
                <a:ea typeface="黑体" panose="02010609060101010101" pitchFamily="49" charset="-122"/>
              </a:rPr>
              <a:t>对汉字用键盘上的一个或多个按键进行编码表示，用于</a:t>
            </a:r>
            <a:r>
              <a:rPr lang="zh-CN" altLang="en-US" sz="2200" dirty="0">
                <a:solidFill>
                  <a:srgbClr val="FF0000"/>
                </a:solidFill>
                <a:ea typeface="黑体" panose="02010609060101010101" pitchFamily="49" charset="-122"/>
              </a:rPr>
              <a:t>输入</a:t>
            </a:r>
            <a:r>
              <a:rPr lang="zh-CN" altLang="en-US" sz="2200" dirty="0">
                <a:solidFill>
                  <a:srgbClr val="008000"/>
                </a:solidFill>
                <a:ea typeface="黑体" panose="02010609060101010101" pitchFamily="49" charset="-122"/>
              </a:rPr>
              <a:t>汉字。</a:t>
            </a:r>
            <a:endParaRPr lang="zh-CN" altLang="en-US" sz="2200" dirty="0">
              <a:solidFill>
                <a:srgbClr val="0033CC"/>
              </a:solidFill>
              <a:ea typeface="黑体" panose="02010609060101010101" pitchFamily="49" charset="-122"/>
            </a:endParaRPr>
          </a:p>
          <a:p>
            <a:pPr lvl="1" algn="just">
              <a:spcBef>
                <a:spcPct val="35000"/>
              </a:spcBef>
              <a:buFont typeface="Wingdings" panose="05000000000000000000" pitchFamily="2" charset="2"/>
              <a:buChar char=" "/>
            </a:pPr>
            <a:r>
              <a:rPr lang="zh-CN" altLang="en-US" sz="2200" dirty="0">
                <a:solidFill>
                  <a:schemeClr val="accent2"/>
                </a:solidFill>
                <a:ea typeface="黑体" panose="02010609060101010101" pitchFamily="49" charset="-122"/>
              </a:rPr>
              <a:t>内码：</a:t>
            </a:r>
            <a:r>
              <a:rPr lang="zh-CN" altLang="en-US" sz="2200" dirty="0">
                <a:solidFill>
                  <a:srgbClr val="008000"/>
                </a:solidFill>
                <a:ea typeface="黑体" panose="02010609060101010101" pitchFamily="49" charset="-122"/>
              </a:rPr>
              <a:t>用于在系统中进行</a:t>
            </a:r>
            <a:r>
              <a:rPr lang="zh-CN" altLang="en-US" sz="2200" dirty="0">
                <a:solidFill>
                  <a:srgbClr val="FF0000"/>
                </a:solidFill>
                <a:ea typeface="黑体" panose="02010609060101010101" pitchFamily="49" charset="-122"/>
              </a:rPr>
              <a:t>存储、查找、传送</a:t>
            </a:r>
            <a:r>
              <a:rPr lang="zh-CN" altLang="en-US" sz="2200" dirty="0">
                <a:solidFill>
                  <a:srgbClr val="008000"/>
                </a:solidFill>
                <a:ea typeface="黑体" panose="02010609060101010101" pitchFamily="49" charset="-122"/>
              </a:rPr>
              <a:t>等处理</a:t>
            </a:r>
            <a:endParaRPr lang="zh-CN" altLang="en-US" sz="2200" dirty="0">
              <a:solidFill>
                <a:srgbClr val="0033CC"/>
              </a:solidFill>
              <a:ea typeface="黑体" panose="02010609060101010101" pitchFamily="49" charset="-122"/>
            </a:endParaRPr>
          </a:p>
          <a:p>
            <a:pPr lvl="1" algn="just">
              <a:spcBef>
                <a:spcPct val="35000"/>
              </a:spcBef>
              <a:buFont typeface="Wingdings" panose="05000000000000000000" pitchFamily="2" charset="2"/>
              <a:buChar char=" "/>
            </a:pPr>
            <a:r>
              <a:rPr lang="zh-CN" altLang="en-US" sz="2200" dirty="0">
                <a:solidFill>
                  <a:schemeClr val="accent2"/>
                </a:solidFill>
                <a:ea typeface="黑体" panose="02010609060101010101" pitchFamily="49" charset="-122"/>
              </a:rPr>
              <a:t>字模点阵或轮廓描述</a:t>
            </a:r>
            <a:r>
              <a:rPr lang="en-US" altLang="zh-CN" sz="2200" dirty="0">
                <a:solidFill>
                  <a:schemeClr val="accent2"/>
                </a:solidFill>
                <a:ea typeface="黑体" panose="02010609060101010101" pitchFamily="49" charset="-122"/>
              </a:rPr>
              <a:t>:</a:t>
            </a:r>
            <a:r>
              <a:rPr lang="en-US" altLang="zh-CN" sz="2200" dirty="0">
                <a:ea typeface="黑体" panose="02010609060101010101" pitchFamily="49" charset="-122"/>
              </a:rPr>
              <a:t> </a:t>
            </a:r>
            <a:r>
              <a:rPr lang="zh-CN" altLang="en-US" sz="2200" dirty="0">
                <a:solidFill>
                  <a:srgbClr val="008000"/>
                </a:solidFill>
                <a:ea typeface="黑体" panose="02010609060101010101" pitchFamily="49" charset="-122"/>
              </a:rPr>
              <a:t>描述汉字字模点阵或轮廓，用于</a:t>
            </a:r>
            <a:r>
              <a:rPr lang="zh-CN" altLang="en-US" sz="2200" dirty="0">
                <a:solidFill>
                  <a:srgbClr val="FF0000"/>
                </a:solidFill>
                <a:ea typeface="黑体" panose="02010609060101010101" pitchFamily="49" charset="-122"/>
              </a:rPr>
              <a:t>显示</a:t>
            </a:r>
            <a:r>
              <a:rPr lang="en-US" altLang="zh-CN" sz="2200" dirty="0">
                <a:solidFill>
                  <a:srgbClr val="FF0000"/>
                </a:solidFill>
                <a:ea typeface="黑体" panose="02010609060101010101" pitchFamily="49" charset="-122"/>
              </a:rPr>
              <a:t>/</a:t>
            </a:r>
            <a:r>
              <a:rPr lang="zh-CN" altLang="en-US" sz="2200" dirty="0">
                <a:solidFill>
                  <a:srgbClr val="FF0000"/>
                </a:solidFill>
                <a:ea typeface="黑体" panose="02010609060101010101" pitchFamily="49" charset="-122"/>
              </a:rPr>
              <a:t>打</a:t>
            </a:r>
            <a:r>
              <a:rPr lang="zh-CN" altLang="en-US" sz="2200" dirty="0">
                <a:solidFill>
                  <a:srgbClr val="008000"/>
                </a:solidFill>
                <a:ea typeface="黑体" panose="02010609060101010101" pitchFamily="49" charset="-122"/>
              </a:rPr>
              <a:t>印</a:t>
            </a:r>
            <a:endParaRPr lang="zh-CN" altLang="en-US" sz="2200" dirty="0">
              <a:solidFill>
                <a:srgbClr val="008000"/>
              </a:solidFill>
              <a:ea typeface="黑体" panose="02010609060101010101" pitchFamily="49" charset="-122"/>
            </a:endParaRPr>
          </a:p>
          <a:p>
            <a:pPr lvl="1">
              <a:lnSpc>
                <a:spcPct val="90000"/>
              </a:lnSpc>
              <a:buFont typeface="Wingdings" panose="05000000000000000000" pitchFamily="2" charset="2"/>
              <a:buChar char=" "/>
            </a:pPr>
            <a:endParaRPr lang="zh-CN" altLang="en-US" sz="2200" dirty="0">
              <a:solidFill>
                <a:srgbClr val="008000"/>
              </a:solidFill>
              <a:ea typeface="黑体" panose="02010609060101010101" pitchFamily="49" charset="-122"/>
            </a:endParaRPr>
          </a:p>
          <a:p>
            <a:pPr>
              <a:lnSpc>
                <a:spcPct val="90000"/>
              </a:lnSpc>
              <a:buFont typeface="Wingdings" panose="05000000000000000000" pitchFamily="2" charset="2"/>
              <a:buNone/>
            </a:pPr>
            <a:r>
              <a:rPr lang="zh-CN" altLang="en-US" sz="2000" dirty="0">
                <a:latin typeface="宋体" panose="02010600030101010101" pitchFamily="2" charset="-122"/>
              </a:rPr>
              <a:t> </a:t>
            </a:r>
            <a:endParaRPr lang="zh-CN" altLang="en-US" sz="2000" dirty="0">
              <a:latin typeface="宋体" panose="02010600030101010101" pitchFamily="2" charset="-122"/>
            </a:endParaRPr>
          </a:p>
        </p:txBody>
      </p:sp>
      <p:sp>
        <p:nvSpPr>
          <p:cNvPr id="52227" name="Rectangle 3"/>
          <p:cNvSpPr>
            <a:spLocks noGrp="1" noChangeArrowheads="1"/>
          </p:cNvSpPr>
          <p:nvPr>
            <p:ph type="title"/>
          </p:nvPr>
        </p:nvSpPr>
        <p:spPr>
          <a:xfrm>
            <a:off x="229829" y="138454"/>
            <a:ext cx="6073775" cy="467179"/>
          </a:xfrm>
          <a:noFill/>
        </p:spPr>
        <p:txBody>
          <a:bodyPr lIns="91440" tIns="45720" rIns="91440" bIns="45720" anchor="ctr"/>
          <a:lstStyle/>
          <a:p>
            <a:r>
              <a:rPr lang="en-US" altLang="zh-CN" sz="2800" dirty="0">
                <a:latin typeface="宋体" panose="02010600030101010101" pitchFamily="2" charset="-122"/>
                <a:ea typeface="宋体" panose="02010600030101010101" pitchFamily="2" charset="-122"/>
              </a:rPr>
              <a:t>3.</a:t>
            </a:r>
            <a:r>
              <a:rPr lang="zh-CN" altLang="en-US" sz="2800" dirty="0">
                <a:latin typeface="宋体" panose="02010600030101010101" pitchFamily="2" charset="-122"/>
                <a:ea typeface="宋体" panose="02010600030101010101" pitchFamily="2" charset="-122"/>
              </a:rPr>
              <a:t>汉字及国际字符的编码表示</a:t>
            </a:r>
            <a:endParaRPr lang="en-US" altLang="zh-CN" sz="2800" dirty="0">
              <a:latin typeface="宋体" panose="02010600030101010101" pitchFamily="2" charset="-122"/>
              <a:ea typeface="宋体" panose="02010600030101010101" pitchFamily="2" charset="-122"/>
            </a:endParaRPr>
          </a:p>
        </p:txBody>
      </p:sp>
      <p:sp>
        <p:nvSpPr>
          <p:cNvPr id="410628" name="Text Box 4"/>
          <p:cNvSpPr txBox="1">
            <a:spLocks noChangeArrowheads="1"/>
          </p:cNvSpPr>
          <p:nvPr/>
        </p:nvSpPr>
        <p:spPr bwMode="auto">
          <a:xfrm>
            <a:off x="800100" y="5817540"/>
            <a:ext cx="63452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dirty="0">
                <a:solidFill>
                  <a:srgbClr val="CC0000"/>
                </a:solidFill>
                <a:ea typeface="黑体" panose="02010609060101010101" pitchFamily="49" charset="-122"/>
              </a:rPr>
              <a:t>问题：西文字符有没有输入码？有没有内码？有没有字模点阵或轮廓描述？</a:t>
            </a:r>
            <a:endParaRPr lang="zh-CN" altLang="en-US" sz="2400" dirty="0">
              <a:solidFill>
                <a:srgbClr val="CC0000"/>
              </a:solidFill>
              <a:ea typeface="黑体" panose="02010609060101010101" pitchFamily="49" charset="-122"/>
            </a:endParaRPr>
          </a:p>
        </p:txBody>
      </p:sp>
      <p:sp>
        <p:nvSpPr>
          <p:cNvPr id="2" name="灯片编号占位符 1"/>
          <p:cNvSpPr>
            <a:spLocks noGrp="1"/>
          </p:cNvSpPr>
          <p:nvPr>
            <p:ph type="sldNum" sz="quarter" idx="4"/>
          </p:nvPr>
        </p:nvSpPr>
        <p:spPr/>
        <p:txBody>
          <a:bodyPr/>
          <a:lstStyle/>
          <a:p>
            <a:fld id="{EDCD20F5-771F-4428-9712-BA27E008D629}"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0626">
                                            <p:txEl>
                                              <p:pRg st="1" end="1"/>
                                            </p:txEl>
                                          </p:spTgt>
                                        </p:tgtEl>
                                        <p:attrNameLst>
                                          <p:attrName>style.visibility</p:attrName>
                                        </p:attrNameLst>
                                      </p:cBhvr>
                                      <p:to>
                                        <p:strVal val="visible"/>
                                      </p:to>
                                    </p:set>
                                    <p:animEffect transition="in" filter="blinds(horizontal)">
                                      <p:cBhvr>
                                        <p:cTn id="7" dur="500"/>
                                        <p:tgtEl>
                                          <p:spTgt spid="41062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0626">
                                            <p:txEl>
                                              <p:pRg st="2" end="2"/>
                                            </p:txEl>
                                          </p:spTgt>
                                        </p:tgtEl>
                                        <p:attrNameLst>
                                          <p:attrName>style.visibility</p:attrName>
                                        </p:attrNameLst>
                                      </p:cBhvr>
                                      <p:to>
                                        <p:strVal val="visible"/>
                                      </p:to>
                                    </p:set>
                                    <p:animEffect transition="in" filter="blinds(horizontal)">
                                      <p:cBhvr>
                                        <p:cTn id="12" dur="500"/>
                                        <p:tgtEl>
                                          <p:spTgt spid="41062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10626">
                                            <p:txEl>
                                              <p:pRg st="4" end="4"/>
                                            </p:txEl>
                                          </p:spTgt>
                                        </p:tgtEl>
                                        <p:attrNameLst>
                                          <p:attrName>style.visibility</p:attrName>
                                        </p:attrNameLst>
                                      </p:cBhvr>
                                      <p:to>
                                        <p:strVal val="visible"/>
                                      </p:to>
                                    </p:set>
                                    <p:animEffect transition="in" filter="wipe(down)">
                                      <p:cBhvr>
                                        <p:cTn id="17" dur="500"/>
                                        <p:tgtEl>
                                          <p:spTgt spid="41062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0626">
                                            <p:txEl>
                                              <p:pRg st="5" end="5"/>
                                            </p:txEl>
                                          </p:spTgt>
                                        </p:tgtEl>
                                        <p:attrNameLst>
                                          <p:attrName>style.visibility</p:attrName>
                                        </p:attrNameLst>
                                      </p:cBhvr>
                                      <p:to>
                                        <p:strVal val="visible"/>
                                      </p:to>
                                    </p:set>
                                    <p:animEffect transition="in" filter="blinds(horizontal)">
                                      <p:cBhvr>
                                        <p:cTn id="22" dur="500"/>
                                        <p:tgtEl>
                                          <p:spTgt spid="41062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0626">
                                            <p:txEl>
                                              <p:pRg st="6" end="6"/>
                                            </p:txEl>
                                          </p:spTgt>
                                        </p:tgtEl>
                                        <p:attrNameLst>
                                          <p:attrName>style.visibility</p:attrName>
                                        </p:attrNameLst>
                                      </p:cBhvr>
                                      <p:to>
                                        <p:strVal val="visible"/>
                                      </p:to>
                                    </p:set>
                                    <p:animEffect transition="in" filter="blinds(horizontal)">
                                      <p:cBhvr>
                                        <p:cTn id="27" dur="500"/>
                                        <p:tgtEl>
                                          <p:spTgt spid="41062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0626">
                                            <p:txEl>
                                              <p:pRg st="7" end="7"/>
                                            </p:txEl>
                                          </p:spTgt>
                                        </p:tgtEl>
                                        <p:attrNameLst>
                                          <p:attrName>style.visibility</p:attrName>
                                        </p:attrNameLst>
                                      </p:cBhvr>
                                      <p:to>
                                        <p:strVal val="visible"/>
                                      </p:to>
                                    </p:set>
                                    <p:animEffect transition="in" filter="blinds(horizontal)">
                                      <p:cBhvr>
                                        <p:cTn id="32" dur="500"/>
                                        <p:tgtEl>
                                          <p:spTgt spid="41062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10628"/>
                                        </p:tgtEl>
                                        <p:attrNameLst>
                                          <p:attrName>style.visibility</p:attrName>
                                        </p:attrNameLst>
                                      </p:cBhvr>
                                      <p:to>
                                        <p:strVal val="visible"/>
                                      </p:to>
                                    </p:set>
                                    <p:animEffect transition="in" filter="blinds(horizontal)">
                                      <p:cBhvr>
                                        <p:cTn id="37" dur="500"/>
                                        <p:tgtEl>
                                          <p:spTgt spid="410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body" idx="1"/>
          </p:nvPr>
        </p:nvSpPr>
        <p:spPr>
          <a:xfrm>
            <a:off x="255588" y="811213"/>
            <a:ext cx="8547100" cy="5160387"/>
          </a:xfrm>
        </p:spPr>
        <p:txBody>
          <a:bodyPr/>
          <a:lstStyle/>
          <a:p>
            <a:pPr algn="just">
              <a:lnSpc>
                <a:spcPct val="90000"/>
              </a:lnSpc>
              <a:buFont typeface="Wingdings" panose="05000000000000000000" pitchFamily="2" charset="2"/>
              <a:buNone/>
            </a:pPr>
            <a:r>
              <a:rPr lang="zh-CN" altLang="en-US" sz="2000" dirty="0">
                <a:ea typeface="黑体" panose="02010609060101010101" pitchFamily="49" charset="-122"/>
              </a:rPr>
              <a:t>向计算机输入汉字的方式：</a:t>
            </a:r>
            <a:endParaRPr lang="zh-CN" altLang="en-US" sz="2000" dirty="0">
              <a:ea typeface="黑体" panose="02010609060101010101" pitchFamily="49" charset="-122"/>
            </a:endParaRPr>
          </a:p>
          <a:p>
            <a:pPr algn="just">
              <a:lnSpc>
                <a:spcPct val="125000"/>
              </a:lnSpc>
              <a:spcBef>
                <a:spcPct val="30000"/>
              </a:spcBef>
              <a:buFont typeface="Wingdings" panose="05000000000000000000" pitchFamily="2" charset="2"/>
              <a:buNone/>
            </a:pPr>
            <a:r>
              <a:rPr lang="zh-CN" altLang="en-US" sz="2000" dirty="0">
                <a:ea typeface="黑体" panose="02010609060101010101" pitchFamily="49" charset="-122"/>
              </a:rPr>
              <a:t>    </a:t>
            </a:r>
            <a:r>
              <a:rPr lang="zh-CN" altLang="en-US" sz="2000" dirty="0">
                <a:solidFill>
                  <a:srgbClr val="008000"/>
                </a:solidFill>
                <a:ea typeface="黑体" panose="02010609060101010101" pitchFamily="49" charset="-122"/>
              </a:rPr>
              <a:t>① </a:t>
            </a:r>
            <a:r>
              <a:rPr lang="zh-CN" altLang="en-US" sz="2000" dirty="0">
                <a:solidFill>
                  <a:schemeClr val="accent2"/>
                </a:solidFill>
                <a:ea typeface="黑体" panose="02010609060101010101" pitchFamily="49" charset="-122"/>
              </a:rPr>
              <a:t>手写汉字联机识别输入，或者是印刷汉字扫描输入后自动识别，</a:t>
            </a:r>
            <a:r>
              <a:rPr lang="zh-CN" altLang="en-US" sz="2000" dirty="0">
                <a:solidFill>
                  <a:srgbClr val="008000"/>
                </a:solidFill>
                <a:ea typeface="黑体" panose="02010609060101010101" pitchFamily="49" charset="-122"/>
              </a:rPr>
              <a:t>这两种方法现已使用很广泛。</a:t>
            </a:r>
            <a:endParaRPr lang="zh-CN" altLang="en-US" sz="2000" dirty="0">
              <a:solidFill>
                <a:srgbClr val="008000"/>
              </a:solidFill>
              <a:ea typeface="黑体" panose="02010609060101010101" pitchFamily="49" charset="-122"/>
            </a:endParaRPr>
          </a:p>
          <a:p>
            <a:pPr algn="just">
              <a:lnSpc>
                <a:spcPct val="125000"/>
              </a:lnSpc>
              <a:spcBef>
                <a:spcPct val="30000"/>
              </a:spcBef>
              <a:buFont typeface="Wingdings" panose="05000000000000000000" pitchFamily="2" charset="2"/>
              <a:buNone/>
            </a:pPr>
            <a:r>
              <a:rPr lang="zh-CN" altLang="en-US" sz="2000" dirty="0">
                <a:solidFill>
                  <a:srgbClr val="008000"/>
                </a:solidFill>
                <a:ea typeface="黑体" panose="02010609060101010101" pitchFamily="49" charset="-122"/>
              </a:rPr>
              <a:t>    ② </a:t>
            </a:r>
            <a:r>
              <a:rPr lang="zh-CN" altLang="en-US" sz="2000" dirty="0">
                <a:solidFill>
                  <a:schemeClr val="accent2"/>
                </a:solidFill>
                <a:ea typeface="黑体" panose="02010609060101010101" pitchFamily="49" charset="-122"/>
              </a:rPr>
              <a:t>用语音输入汉字</a:t>
            </a:r>
            <a:r>
              <a:rPr lang="zh-CN" altLang="en-US" sz="2000" dirty="0">
                <a:solidFill>
                  <a:srgbClr val="008000"/>
                </a:solidFill>
                <a:ea typeface="黑体" panose="02010609060101010101" pitchFamily="49" charset="-122"/>
              </a:rPr>
              <a:t>，使用方便，操作简单，现在也开始普及，但有时会出现识别错误。</a:t>
            </a:r>
            <a:endParaRPr lang="zh-CN" altLang="en-US" sz="2000" dirty="0">
              <a:solidFill>
                <a:srgbClr val="008000"/>
              </a:solidFill>
              <a:ea typeface="黑体" panose="02010609060101010101" pitchFamily="49" charset="-122"/>
            </a:endParaRPr>
          </a:p>
          <a:p>
            <a:pPr algn="just">
              <a:lnSpc>
                <a:spcPct val="125000"/>
              </a:lnSpc>
              <a:spcBef>
                <a:spcPct val="30000"/>
              </a:spcBef>
              <a:buFont typeface="Wingdings" panose="05000000000000000000" pitchFamily="2" charset="2"/>
              <a:buNone/>
            </a:pPr>
            <a:r>
              <a:rPr lang="zh-CN" altLang="en-US" sz="2000" dirty="0">
                <a:solidFill>
                  <a:srgbClr val="008000"/>
                </a:solidFill>
                <a:ea typeface="黑体" panose="02010609060101010101" pitchFamily="49" charset="-122"/>
              </a:rPr>
              <a:t>    ③ </a:t>
            </a:r>
            <a:r>
              <a:rPr lang="zh-CN" altLang="en-US" sz="2000" dirty="0">
                <a:solidFill>
                  <a:schemeClr val="accent2"/>
                </a:solidFill>
                <a:ea typeface="黑体" panose="02010609060101010101" pitchFamily="49" charset="-122"/>
              </a:rPr>
              <a:t>利用英文键盘输入汉字，这是使用最常见的方式。</a:t>
            </a:r>
            <a:endParaRPr lang="en-US" altLang="zh-CN" sz="2000" dirty="0">
              <a:solidFill>
                <a:srgbClr val="008000"/>
              </a:solidFill>
              <a:ea typeface="黑体" panose="02010609060101010101" pitchFamily="49" charset="-122"/>
            </a:endParaRPr>
          </a:p>
          <a:p>
            <a:pPr algn="just">
              <a:lnSpc>
                <a:spcPct val="125000"/>
              </a:lnSpc>
              <a:spcBef>
                <a:spcPct val="30000"/>
              </a:spcBef>
              <a:buNone/>
            </a:pPr>
            <a:r>
              <a:rPr lang="zh-CN" altLang="en-US" sz="2000" dirty="0">
                <a:solidFill>
                  <a:schemeClr val="accent2"/>
                </a:solidFill>
                <a:ea typeface="黑体" panose="02010609060101010101" pitchFamily="49" charset="-122"/>
              </a:rPr>
              <a:t>        键盘是面向西文设计</a:t>
            </a:r>
            <a:r>
              <a:rPr lang="zh-CN" altLang="en-US" sz="2000" dirty="0">
                <a:solidFill>
                  <a:srgbClr val="008000"/>
                </a:solidFill>
                <a:ea typeface="黑体" panose="02010609060101010101" pitchFamily="49" charset="-122"/>
              </a:rPr>
              <a:t>，方便西文输入，</a:t>
            </a:r>
            <a:r>
              <a:rPr lang="zh-CN" altLang="en-US" sz="2000" dirty="0">
                <a:solidFill>
                  <a:schemeClr val="accent2"/>
                </a:solidFill>
                <a:ea typeface="黑体" panose="02010609060101010101" pitchFamily="49" charset="-122"/>
              </a:rPr>
              <a:t>汉字是大字符集，</a:t>
            </a:r>
            <a:r>
              <a:rPr lang="zh-CN" altLang="en-US" sz="2000" dirty="0">
                <a:solidFill>
                  <a:srgbClr val="008000"/>
                </a:solidFill>
                <a:ea typeface="黑体" panose="02010609060101010101" pitchFamily="49" charset="-122"/>
              </a:rPr>
              <a:t>设置专门的汉字输入键盘不现实。</a:t>
            </a:r>
            <a:endParaRPr lang="en-US" altLang="zh-CN" sz="2000" dirty="0">
              <a:solidFill>
                <a:srgbClr val="008000"/>
              </a:solidFill>
              <a:ea typeface="黑体" panose="02010609060101010101" pitchFamily="49" charset="-122"/>
            </a:endParaRPr>
          </a:p>
          <a:p>
            <a:pPr algn="just">
              <a:lnSpc>
                <a:spcPct val="125000"/>
              </a:lnSpc>
              <a:spcBef>
                <a:spcPct val="30000"/>
              </a:spcBef>
              <a:buFont typeface="Wingdings" panose="05000000000000000000" pitchFamily="2" charset="2"/>
              <a:buNone/>
            </a:pPr>
            <a:r>
              <a:rPr lang="zh-CN" altLang="en-US" sz="2000" dirty="0">
                <a:solidFill>
                  <a:srgbClr val="008000"/>
                </a:solidFill>
                <a:ea typeface="黑体" panose="02010609060101010101" pitchFamily="49" charset="-122"/>
              </a:rPr>
              <a:t>        因此，每个汉字用一个或几个英文键盘上的按键表示，也就是用按键进行编码，这种编码称为汉字的</a:t>
            </a:r>
            <a:r>
              <a:rPr lang="zh-CN" altLang="en-US" sz="2000" dirty="0">
                <a:solidFill>
                  <a:srgbClr val="FF0000"/>
                </a:solidFill>
                <a:ea typeface="黑体" panose="02010609060101010101" pitchFamily="49" charset="-122"/>
              </a:rPr>
              <a:t>输入码</a:t>
            </a:r>
            <a:r>
              <a:rPr lang="zh-CN" altLang="en-US" sz="2000" dirty="0">
                <a:solidFill>
                  <a:srgbClr val="008000"/>
                </a:solidFill>
                <a:ea typeface="黑体" panose="02010609060101010101" pitchFamily="49" charset="-122"/>
              </a:rPr>
              <a:t>，又称</a:t>
            </a:r>
            <a:r>
              <a:rPr lang="zh-CN" altLang="en-US" sz="2000" dirty="0">
                <a:solidFill>
                  <a:srgbClr val="FF0000"/>
                </a:solidFill>
                <a:ea typeface="黑体" panose="02010609060101010101" pitchFamily="49" charset="-122"/>
              </a:rPr>
              <a:t>外码</a:t>
            </a:r>
            <a:r>
              <a:rPr lang="zh-CN" altLang="en-US" sz="2000" dirty="0">
                <a:solidFill>
                  <a:srgbClr val="008000"/>
                </a:solidFill>
                <a:ea typeface="黑体" panose="02010609060101010101" pitchFamily="49" charset="-122"/>
              </a:rPr>
              <a:t>。   </a:t>
            </a:r>
            <a:endParaRPr lang="en-US" altLang="zh-CN" sz="2000" dirty="0">
              <a:solidFill>
                <a:srgbClr val="008000"/>
              </a:solidFill>
              <a:ea typeface="黑体" panose="02010609060101010101" pitchFamily="49" charset="-122"/>
            </a:endParaRPr>
          </a:p>
          <a:p>
            <a:pPr algn="just">
              <a:lnSpc>
                <a:spcPct val="125000"/>
              </a:lnSpc>
              <a:spcBef>
                <a:spcPct val="30000"/>
              </a:spcBef>
              <a:buFont typeface="Wingdings" panose="05000000000000000000" pitchFamily="2" charset="2"/>
              <a:buNone/>
            </a:pPr>
            <a:r>
              <a:rPr lang="en-US" altLang="zh-CN" sz="2000" dirty="0">
                <a:solidFill>
                  <a:srgbClr val="008000"/>
                </a:solidFill>
                <a:ea typeface="黑体" panose="02010609060101010101" pitchFamily="49" charset="-122"/>
              </a:rPr>
              <a:t>       </a:t>
            </a:r>
            <a:r>
              <a:rPr lang="zh-CN" altLang="en-US" sz="2000" dirty="0">
                <a:ea typeface="黑体" panose="02010609060101010101" pitchFamily="49" charset="-122"/>
              </a:rPr>
              <a:t>常用的汉字输入码有：各种拼音码、五笔字型等编码。</a:t>
            </a:r>
            <a:endParaRPr lang="zh-CN" altLang="en-US" sz="2000" dirty="0">
              <a:ea typeface="黑体" panose="02010609060101010101" pitchFamily="49" charset="-122"/>
            </a:endParaRPr>
          </a:p>
          <a:p>
            <a:pPr algn="just">
              <a:lnSpc>
                <a:spcPct val="130000"/>
              </a:lnSpc>
              <a:buFont typeface="Wingdings" panose="05000000000000000000" pitchFamily="2" charset="2"/>
              <a:buNone/>
            </a:pPr>
            <a:endParaRPr lang="zh-CN" altLang="en-US" sz="2000" dirty="0">
              <a:ea typeface="黑体" panose="02010609060101010101" pitchFamily="49" charset="-122"/>
            </a:endParaRPr>
          </a:p>
        </p:txBody>
      </p:sp>
      <p:sp>
        <p:nvSpPr>
          <p:cNvPr id="53251" name="Rectangle 3"/>
          <p:cNvSpPr>
            <a:spLocks noGrp="1" noChangeArrowheads="1"/>
          </p:cNvSpPr>
          <p:nvPr>
            <p:ph type="title"/>
          </p:nvPr>
        </p:nvSpPr>
        <p:spPr>
          <a:xfrm>
            <a:off x="533399" y="160110"/>
            <a:ext cx="3379839" cy="467179"/>
          </a:xfrm>
          <a:noFill/>
        </p:spPr>
        <p:txBody>
          <a:bodyPr lIns="91440" tIns="45720" rIns="91440" bIns="45720" anchor="ctr"/>
          <a:lstStyle/>
          <a:p>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）汉字的输入码</a:t>
            </a:r>
            <a:endParaRPr lang="zh-CN" altLang="en-US" sz="2800" dirty="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4"/>
          </p:nvPr>
        </p:nvSpPr>
        <p:spPr/>
        <p:txBody>
          <a:bodyPr/>
          <a:lstStyle/>
          <a:p>
            <a:fld id="{EDCD20F5-771F-4428-9712-BA27E008D629}"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11650">
                                            <p:txEl>
                                              <p:pRg st="0" end="0"/>
                                            </p:txEl>
                                          </p:spTgt>
                                        </p:tgtEl>
                                        <p:attrNameLst>
                                          <p:attrName>style.visibility</p:attrName>
                                        </p:attrNameLst>
                                      </p:cBhvr>
                                      <p:to>
                                        <p:strVal val="visible"/>
                                      </p:to>
                                    </p:set>
                                    <p:animEffect transition="in" filter="wipe(down)">
                                      <p:cBhvr>
                                        <p:cTn id="7" dur="500"/>
                                        <p:tgtEl>
                                          <p:spTgt spid="4116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1650">
                                            <p:txEl>
                                              <p:pRg st="1" end="1"/>
                                            </p:txEl>
                                          </p:spTgt>
                                        </p:tgtEl>
                                        <p:attrNameLst>
                                          <p:attrName>style.visibility</p:attrName>
                                        </p:attrNameLst>
                                      </p:cBhvr>
                                      <p:to>
                                        <p:strVal val="visible"/>
                                      </p:to>
                                    </p:set>
                                    <p:animEffect transition="in" filter="blinds(horizontal)">
                                      <p:cBhvr>
                                        <p:cTn id="12" dur="500"/>
                                        <p:tgtEl>
                                          <p:spTgt spid="4116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1650">
                                            <p:txEl>
                                              <p:pRg st="2" end="2"/>
                                            </p:txEl>
                                          </p:spTgt>
                                        </p:tgtEl>
                                        <p:attrNameLst>
                                          <p:attrName>style.visibility</p:attrName>
                                        </p:attrNameLst>
                                      </p:cBhvr>
                                      <p:to>
                                        <p:strVal val="visible"/>
                                      </p:to>
                                    </p:set>
                                    <p:animEffect transition="in" filter="blinds(horizontal)">
                                      <p:cBhvr>
                                        <p:cTn id="17" dur="500"/>
                                        <p:tgtEl>
                                          <p:spTgt spid="4116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1650">
                                            <p:txEl>
                                              <p:pRg st="3" end="3"/>
                                            </p:txEl>
                                          </p:spTgt>
                                        </p:tgtEl>
                                        <p:attrNameLst>
                                          <p:attrName>style.visibility</p:attrName>
                                        </p:attrNameLst>
                                      </p:cBhvr>
                                      <p:to>
                                        <p:strVal val="visible"/>
                                      </p:to>
                                    </p:set>
                                    <p:animEffect transition="in" filter="blinds(horizontal)">
                                      <p:cBhvr>
                                        <p:cTn id="22" dur="500"/>
                                        <p:tgtEl>
                                          <p:spTgt spid="41165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1650">
                                            <p:txEl>
                                              <p:pRg st="4" end="4"/>
                                            </p:txEl>
                                          </p:spTgt>
                                        </p:tgtEl>
                                        <p:attrNameLst>
                                          <p:attrName>style.visibility</p:attrName>
                                        </p:attrNameLst>
                                      </p:cBhvr>
                                      <p:to>
                                        <p:strVal val="visible"/>
                                      </p:to>
                                    </p:set>
                                    <p:animEffect transition="in" filter="blinds(horizontal)">
                                      <p:cBhvr>
                                        <p:cTn id="27" dur="500"/>
                                        <p:tgtEl>
                                          <p:spTgt spid="41165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1650">
                                            <p:txEl>
                                              <p:pRg st="5" end="5"/>
                                            </p:txEl>
                                          </p:spTgt>
                                        </p:tgtEl>
                                        <p:attrNameLst>
                                          <p:attrName>style.visibility</p:attrName>
                                        </p:attrNameLst>
                                      </p:cBhvr>
                                      <p:to>
                                        <p:strVal val="visible"/>
                                      </p:to>
                                    </p:set>
                                    <p:animEffect transition="in" filter="blinds(horizontal)">
                                      <p:cBhvr>
                                        <p:cTn id="32" dur="500"/>
                                        <p:tgtEl>
                                          <p:spTgt spid="41165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11650">
                                            <p:txEl>
                                              <p:pRg st="6" end="6"/>
                                            </p:txEl>
                                          </p:spTgt>
                                        </p:tgtEl>
                                        <p:attrNameLst>
                                          <p:attrName>style.visibility</p:attrName>
                                        </p:attrNameLst>
                                      </p:cBhvr>
                                      <p:to>
                                        <p:strVal val="visible"/>
                                      </p:to>
                                    </p:set>
                                    <p:animEffect transition="in" filter="blinds(horizontal)">
                                      <p:cBhvr>
                                        <p:cTn id="37" dur="500"/>
                                        <p:tgtEl>
                                          <p:spTgt spid="41165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534988" y="180975"/>
            <a:ext cx="6073775" cy="426142"/>
          </a:xfrm>
        </p:spPr>
        <p:txBody>
          <a:bodyPr/>
          <a:lstStyle/>
          <a:p>
            <a:r>
              <a:rPr lang="zh-CN" altLang="en-US" sz="2800" dirty="0">
                <a:latin typeface="黑体" panose="02010609060101010101" pitchFamily="49" charset="-122"/>
              </a:rPr>
              <a:t>（</a:t>
            </a:r>
            <a:r>
              <a:rPr lang="en-US" altLang="zh-CN" sz="2800" dirty="0">
                <a:latin typeface="黑体" panose="02010609060101010101" pitchFamily="49" charset="-122"/>
              </a:rPr>
              <a:t>2)</a:t>
            </a:r>
            <a:r>
              <a:rPr lang="zh-CN" altLang="en-US" sz="2800" dirty="0">
                <a:latin typeface="黑体" panose="02010609060101010101" pitchFamily="49" charset="-122"/>
              </a:rPr>
              <a:t>汉字内码</a:t>
            </a:r>
            <a:endParaRPr lang="zh-CN" altLang="en-US" sz="2800" dirty="0">
              <a:latin typeface="黑体" panose="02010609060101010101" pitchFamily="49" charset="-122"/>
            </a:endParaRPr>
          </a:p>
        </p:txBody>
      </p:sp>
      <p:sp>
        <p:nvSpPr>
          <p:cNvPr id="414723" name="Rectangle 3"/>
          <p:cNvSpPr>
            <a:spLocks noGrp="1" noChangeArrowheads="1"/>
          </p:cNvSpPr>
          <p:nvPr>
            <p:ph type="body" idx="1"/>
          </p:nvPr>
        </p:nvSpPr>
        <p:spPr>
          <a:xfrm>
            <a:off x="130829" y="749661"/>
            <a:ext cx="8750300" cy="2014911"/>
          </a:xfrm>
        </p:spPr>
        <p:txBody>
          <a:bodyPr/>
          <a:lstStyle/>
          <a:p>
            <a:pPr>
              <a:spcBef>
                <a:spcPct val="50000"/>
              </a:spcBef>
            </a:pPr>
            <a:r>
              <a:rPr lang="zh-CN" altLang="en-US" dirty="0">
                <a:ea typeface="黑体" panose="02010609060101010101" pitchFamily="49" charset="-122"/>
              </a:rPr>
              <a:t>至少需2个字节才能表示一个汉字内码。</a:t>
            </a:r>
            <a:endParaRPr lang="zh-CN" altLang="en-US" dirty="0">
              <a:ea typeface="黑体" panose="02010609060101010101" pitchFamily="49" charset="-122"/>
            </a:endParaRPr>
          </a:p>
          <a:p>
            <a:pPr>
              <a:spcBef>
                <a:spcPct val="50000"/>
              </a:spcBef>
            </a:pPr>
            <a:r>
              <a:rPr lang="zh-CN" altLang="en-US" dirty="0">
                <a:ea typeface="黑体" panose="02010609060101010101" pitchFamily="49" charset="-122"/>
              </a:rPr>
              <a:t>可在国标码的基础上产生汉字内码</a:t>
            </a:r>
            <a:endParaRPr lang="zh-CN" altLang="en-US" dirty="0">
              <a:ea typeface="黑体" panose="02010609060101010101" pitchFamily="49" charset="-122"/>
            </a:endParaRPr>
          </a:p>
          <a:p>
            <a:pPr marL="382905" lvl="1" indent="113030">
              <a:spcBef>
                <a:spcPct val="50000"/>
              </a:spcBef>
            </a:pPr>
            <a:r>
              <a:rPr lang="zh-CN" altLang="en-US" sz="2200" dirty="0">
                <a:ea typeface="黑体" panose="02010609060101010101" pitchFamily="49" charset="-122"/>
              </a:rPr>
              <a:t>为了与</a:t>
            </a:r>
            <a:r>
              <a:rPr lang="en-US" altLang="zh-CN" sz="2200" dirty="0">
                <a:ea typeface="黑体" panose="02010609060101010101" pitchFamily="49" charset="-122"/>
              </a:rPr>
              <a:t>ASCII</a:t>
            </a:r>
            <a:r>
              <a:rPr lang="zh-CN" altLang="en-US" sz="2200" dirty="0">
                <a:ea typeface="黑体" panose="02010609060101010101" pitchFamily="49" charset="-122"/>
              </a:rPr>
              <a:t>码区别，将两个字节的国标码的第一位置“1”后得到</a:t>
            </a:r>
            <a:r>
              <a:rPr lang="zh-CN" altLang="en-US" sz="2200" dirty="0">
                <a:solidFill>
                  <a:srgbClr val="FF0066"/>
                </a:solidFill>
                <a:ea typeface="黑体" panose="02010609060101010101" pitchFamily="49" charset="-122"/>
              </a:rPr>
              <a:t>一种</a:t>
            </a:r>
            <a:r>
              <a:rPr lang="zh-CN" altLang="en-US" sz="2200" dirty="0">
                <a:ea typeface="黑体" panose="02010609060101010101" pitchFamily="49" charset="-122"/>
              </a:rPr>
              <a:t>汉字内码。 </a:t>
            </a:r>
            <a:endParaRPr lang="zh-CN" altLang="en-US" sz="2200" dirty="0">
              <a:solidFill>
                <a:srgbClr val="008000"/>
              </a:solidFill>
              <a:ea typeface="黑体" panose="02010609060101010101" pitchFamily="49" charset="-122"/>
            </a:endParaRPr>
          </a:p>
        </p:txBody>
      </p:sp>
      <p:sp>
        <p:nvSpPr>
          <p:cNvPr id="2" name="灯片编号占位符 1"/>
          <p:cNvSpPr>
            <a:spLocks noGrp="1"/>
          </p:cNvSpPr>
          <p:nvPr>
            <p:ph type="sldNum" sz="quarter" idx="4"/>
          </p:nvPr>
        </p:nvSpPr>
        <p:spPr/>
        <p:txBody>
          <a:bodyPr/>
          <a:lstStyle/>
          <a:p>
            <a:fld id="{EDCD20F5-771F-4428-9712-BA27E008D629}" type="slidenum">
              <a:rPr lang="zh-CN" altLang="en-US" smtClean="0"/>
            </a:fld>
            <a:endParaRPr lang="zh-CN" altLang="en-US" dirty="0"/>
          </a:p>
        </p:txBody>
      </p:sp>
      <p:sp>
        <p:nvSpPr>
          <p:cNvPr id="4" name="文本框 3"/>
          <p:cNvSpPr txBox="1"/>
          <p:nvPr/>
        </p:nvSpPr>
        <p:spPr>
          <a:xfrm>
            <a:off x="6391836" y="749661"/>
            <a:ext cx="2581835" cy="400110"/>
          </a:xfrm>
          <a:prstGeom prst="rect">
            <a:avLst/>
          </a:prstGeom>
          <a:noFill/>
        </p:spPr>
        <p:txBody>
          <a:bodyPr wrap="square" rtlCol="0">
            <a:spAutoFit/>
          </a:bodyPr>
          <a:lstStyle/>
          <a:p>
            <a:r>
              <a:rPr lang="zh-CN" altLang="en-US" sz="2000" dirty="0">
                <a:solidFill>
                  <a:srgbClr val="FF0000"/>
                </a:solidFill>
                <a:ea typeface="黑体" panose="02010609060101010101" pitchFamily="49" charset="-122"/>
              </a:rPr>
              <a:t>由汉字的总数决定！</a:t>
            </a:r>
            <a:endParaRPr lang="zh-CN" altLang="en-US" sz="2000" dirty="0">
              <a:solidFill>
                <a:srgbClr val="FF0000"/>
              </a:solidFill>
            </a:endParaRPr>
          </a:p>
        </p:txBody>
      </p:sp>
      <p:sp>
        <p:nvSpPr>
          <p:cNvPr id="8" name="文本框 7"/>
          <p:cNvSpPr txBox="1"/>
          <p:nvPr/>
        </p:nvSpPr>
        <p:spPr>
          <a:xfrm>
            <a:off x="5253319" y="749661"/>
            <a:ext cx="1281952" cy="400110"/>
          </a:xfrm>
          <a:prstGeom prst="rect">
            <a:avLst/>
          </a:prstGeom>
          <a:noFill/>
        </p:spPr>
        <p:txBody>
          <a:bodyPr wrap="square" rtlCol="0">
            <a:spAutoFit/>
          </a:bodyPr>
          <a:lstStyle/>
          <a:p>
            <a:r>
              <a:rPr lang="zh-CN" altLang="en-US" sz="2000" dirty="0">
                <a:ea typeface="黑体" panose="02010609060101010101" pitchFamily="49" charset="-122"/>
              </a:rPr>
              <a:t>为什么？</a:t>
            </a:r>
            <a:endParaRPr lang="zh-CN" altLang="en-US" sz="2000" dirty="0">
              <a:solidFill>
                <a:srgbClr val="FF0000"/>
              </a:solidFill>
            </a:endParaRPr>
          </a:p>
        </p:txBody>
      </p:sp>
      <p:sp>
        <p:nvSpPr>
          <p:cNvPr id="9" name="Rectangle 2"/>
          <p:cNvSpPr txBox="1">
            <a:spLocks noChangeArrowheads="1"/>
          </p:cNvSpPr>
          <p:nvPr/>
        </p:nvSpPr>
        <p:spPr bwMode="auto">
          <a:xfrm>
            <a:off x="130829" y="3109527"/>
            <a:ext cx="1762836" cy="372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algn="l" rtl="0" eaLnBrk="0" fontAlgn="base" hangingPunct="0">
              <a:lnSpc>
                <a:spcPct val="87000"/>
              </a:lnSpc>
              <a:spcBef>
                <a:spcPct val="0"/>
              </a:spcBef>
              <a:spcAft>
                <a:spcPct val="0"/>
              </a:spcAft>
              <a:defRPr sz="3200" b="1">
                <a:solidFill>
                  <a:srgbClr val="CC0000"/>
                </a:solidFill>
                <a:latin typeface="+mj-lt"/>
                <a:ea typeface="+mj-ea"/>
                <a:cs typeface="+mj-cs"/>
              </a:defRPr>
            </a:lvl1pPr>
            <a:lvl2pPr algn="l" rtl="0" eaLnBrk="0" fontAlgn="base" hangingPunct="0">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2pPr>
            <a:lvl3pPr algn="l" rtl="0" eaLnBrk="0" fontAlgn="base" hangingPunct="0">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3pPr>
            <a:lvl4pPr algn="l" rtl="0" eaLnBrk="0" fontAlgn="base" hangingPunct="0">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4pPr>
            <a:lvl5pPr algn="l" rtl="0" eaLnBrk="0" fontAlgn="base" hangingPunct="0">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5pPr>
            <a:lvl6pPr marL="457200" algn="l" rtl="0" eaLnBrk="0" fontAlgn="base" hangingPunct="0">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6pPr>
            <a:lvl7pPr marL="914400" algn="l" rtl="0" eaLnBrk="0" fontAlgn="base" hangingPunct="0">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7pPr>
            <a:lvl8pPr marL="1371600" algn="l" rtl="0" eaLnBrk="0" fontAlgn="base" hangingPunct="0">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8pPr>
            <a:lvl9pPr marL="1828800" algn="l" rtl="0" eaLnBrk="0" fontAlgn="base" hangingPunct="0">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9pPr>
          </a:lstStyle>
          <a:p>
            <a:r>
              <a:rPr lang="zh-CN" altLang="en-US" sz="2400" kern="0" dirty="0"/>
              <a:t>国际字符集</a:t>
            </a:r>
            <a:endParaRPr lang="zh-CN" altLang="en-US" sz="2400" kern="0" dirty="0"/>
          </a:p>
        </p:txBody>
      </p:sp>
      <p:sp>
        <p:nvSpPr>
          <p:cNvPr id="10" name="Rectangle 4"/>
          <p:cNvSpPr>
            <a:spLocks noChangeArrowheads="1"/>
          </p:cNvSpPr>
          <p:nvPr/>
        </p:nvSpPr>
        <p:spPr bwMode="auto">
          <a:xfrm>
            <a:off x="130829" y="3482130"/>
            <a:ext cx="8951912" cy="3435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marL="203200" indent="-203200">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125000"/>
              </a:lnSpc>
              <a:spcBef>
                <a:spcPct val="25000"/>
              </a:spcBef>
              <a:buClr>
                <a:srgbClr val="0033CC"/>
              </a:buClr>
              <a:buSzPct val="60000"/>
              <a:buFont typeface="Wingdings" panose="05000000000000000000" pitchFamily="2" charset="2"/>
              <a:buChar char="u"/>
            </a:pPr>
            <a:r>
              <a:rPr lang="zh-CN" altLang="en-US" sz="2000" dirty="0">
                <a:solidFill>
                  <a:srgbClr val="0033CC"/>
                </a:solidFill>
                <a:latin typeface="Arial" panose="020B0604020202020204" pitchFamily="34" charset="0"/>
                <a:ea typeface="黑体" panose="02010609060101010101" pitchFamily="49" charset="-122"/>
              </a:rPr>
              <a:t>不同国家和地区使用不同字符集内码，为使所有国际字符都能互换，必须创建一种涵盖全部字符的多字符集。</a:t>
            </a:r>
            <a:endParaRPr lang="zh-CN" altLang="en-US" sz="2000" dirty="0">
              <a:solidFill>
                <a:srgbClr val="0033CC"/>
              </a:solidFill>
              <a:latin typeface="Arial" panose="020B0604020202020204" pitchFamily="34" charset="0"/>
              <a:ea typeface="黑体" panose="02010609060101010101" pitchFamily="49" charset="-122"/>
            </a:endParaRPr>
          </a:p>
          <a:p>
            <a:pPr>
              <a:lnSpc>
                <a:spcPct val="125000"/>
              </a:lnSpc>
              <a:spcBef>
                <a:spcPct val="25000"/>
              </a:spcBef>
              <a:buClr>
                <a:srgbClr val="0033CC"/>
              </a:buClr>
              <a:buSzPct val="60000"/>
              <a:buFont typeface="Wingdings" panose="05000000000000000000" pitchFamily="2" charset="2"/>
              <a:buChar char="u"/>
            </a:pPr>
            <a:r>
              <a:rPr lang="zh-CN" altLang="en-US" sz="2000" dirty="0">
                <a:solidFill>
                  <a:srgbClr val="0033CC"/>
                </a:solidFill>
                <a:latin typeface="Arial" panose="020B0604020202020204" pitchFamily="34" charset="0"/>
                <a:ea typeface="黑体" panose="02010609060101010101" pitchFamily="49" charset="-122"/>
              </a:rPr>
              <a:t>国际标准</a:t>
            </a:r>
            <a:r>
              <a:rPr lang="en-US" altLang="zh-CN" sz="2000" dirty="0">
                <a:solidFill>
                  <a:srgbClr val="CC0000"/>
                </a:solidFill>
                <a:latin typeface="Arial" panose="020B0604020202020204" pitchFamily="34" charset="0"/>
                <a:ea typeface="黑体" panose="02010609060101010101" pitchFamily="49" charset="-122"/>
              </a:rPr>
              <a:t>ISO/IEC 10646</a:t>
            </a:r>
            <a:r>
              <a:rPr lang="zh-CN" altLang="en-US" sz="2000" dirty="0">
                <a:solidFill>
                  <a:srgbClr val="0033CC"/>
                </a:solidFill>
                <a:latin typeface="Arial" panose="020B0604020202020204" pitchFamily="34" charset="0"/>
                <a:ea typeface="黑体" panose="02010609060101010101" pitchFamily="49" charset="-122"/>
              </a:rPr>
              <a:t>提出了包括全世界语言文字的所有字符的标准编码，有4字节编码(</a:t>
            </a:r>
            <a:r>
              <a:rPr lang="en-US" altLang="zh-CN" sz="2000" dirty="0">
                <a:solidFill>
                  <a:srgbClr val="CC0000"/>
                </a:solidFill>
                <a:latin typeface="Arial" panose="020B0604020202020204" pitchFamily="34" charset="0"/>
                <a:ea typeface="黑体" panose="02010609060101010101" pitchFamily="49" charset="-122"/>
              </a:rPr>
              <a:t>UCS-4</a:t>
            </a:r>
            <a:r>
              <a:rPr lang="en-US" altLang="zh-CN" sz="2000" dirty="0">
                <a:solidFill>
                  <a:srgbClr val="0033CC"/>
                </a:solidFill>
                <a:latin typeface="Arial" panose="020B0604020202020204" pitchFamily="34" charset="0"/>
                <a:ea typeface="黑体" panose="02010609060101010101" pitchFamily="49" charset="-122"/>
              </a:rPr>
              <a:t>)</a:t>
            </a:r>
            <a:r>
              <a:rPr lang="zh-CN" altLang="en-US" sz="2000" dirty="0">
                <a:solidFill>
                  <a:srgbClr val="0033CC"/>
                </a:solidFill>
                <a:latin typeface="Arial" panose="020B0604020202020204" pitchFamily="34" charset="0"/>
                <a:ea typeface="黑体" panose="02010609060101010101" pitchFamily="49" charset="-122"/>
              </a:rPr>
              <a:t>和2字节编码(</a:t>
            </a:r>
            <a:r>
              <a:rPr lang="en-US" altLang="zh-CN" sz="2000" dirty="0">
                <a:solidFill>
                  <a:srgbClr val="CC0000"/>
                </a:solidFill>
                <a:latin typeface="Arial" panose="020B0604020202020204" pitchFamily="34" charset="0"/>
                <a:ea typeface="黑体" panose="02010609060101010101" pitchFamily="49" charset="-122"/>
              </a:rPr>
              <a:t>UCS-2</a:t>
            </a:r>
            <a:r>
              <a:rPr lang="en-US" altLang="zh-CN" sz="2000" dirty="0">
                <a:solidFill>
                  <a:srgbClr val="0033CC"/>
                </a:solidFill>
                <a:latin typeface="Arial" panose="020B0604020202020204" pitchFamily="34" charset="0"/>
                <a:ea typeface="黑体" panose="02010609060101010101" pitchFamily="49" charset="-122"/>
              </a:rPr>
              <a:t>)</a:t>
            </a:r>
            <a:r>
              <a:rPr lang="zh-CN" altLang="en-US" sz="2000" dirty="0">
                <a:solidFill>
                  <a:srgbClr val="0033CC"/>
                </a:solidFill>
                <a:latin typeface="Arial" panose="020B0604020202020204" pitchFamily="34" charset="0"/>
                <a:ea typeface="黑体" panose="02010609060101010101" pitchFamily="49" charset="-122"/>
              </a:rPr>
              <a:t>两种 。</a:t>
            </a:r>
            <a:endParaRPr lang="zh-CN" altLang="en-US" sz="2000" dirty="0">
              <a:solidFill>
                <a:srgbClr val="0033CC"/>
              </a:solidFill>
              <a:latin typeface="Arial" panose="020B0604020202020204" pitchFamily="34" charset="0"/>
              <a:ea typeface="黑体" panose="02010609060101010101" pitchFamily="49" charset="-122"/>
            </a:endParaRPr>
          </a:p>
          <a:p>
            <a:pPr>
              <a:lnSpc>
                <a:spcPct val="125000"/>
              </a:lnSpc>
              <a:spcBef>
                <a:spcPct val="25000"/>
              </a:spcBef>
              <a:buClr>
                <a:srgbClr val="0033CC"/>
              </a:buClr>
              <a:buSzPct val="60000"/>
              <a:buFont typeface="Wingdings" panose="05000000000000000000" pitchFamily="2" charset="2"/>
              <a:buChar char="u"/>
            </a:pPr>
            <a:r>
              <a:rPr lang="en-US" altLang="zh-CN" sz="2000" dirty="0">
                <a:solidFill>
                  <a:srgbClr val="CC0000"/>
                </a:solidFill>
                <a:latin typeface="Arial" panose="020B0604020202020204" pitchFamily="34" charset="0"/>
                <a:ea typeface="黑体" panose="02010609060101010101" pitchFamily="49" charset="-122"/>
              </a:rPr>
              <a:t>UCS-2</a:t>
            </a:r>
            <a:r>
              <a:rPr lang="zh-CN" altLang="en-US" sz="2000" dirty="0">
                <a:solidFill>
                  <a:srgbClr val="CC0000"/>
                </a:solidFill>
                <a:latin typeface="Arial" panose="020B0604020202020204" pitchFamily="34" charset="0"/>
                <a:ea typeface="黑体" panose="02010609060101010101" pitchFamily="49" charset="-122"/>
              </a:rPr>
              <a:t>包括</a:t>
            </a:r>
            <a:r>
              <a:rPr lang="zh-CN" altLang="en-US" sz="2000" dirty="0">
                <a:solidFill>
                  <a:srgbClr val="0033CC"/>
                </a:solidFill>
                <a:latin typeface="Arial" panose="020B0604020202020204" pitchFamily="34" charset="0"/>
                <a:ea typeface="黑体" panose="02010609060101010101" pitchFamily="49" charset="-122"/>
              </a:rPr>
              <a:t>我国（含香港、台湾地区）、日本、韩国等国家和地区共约2万多汉字及符号，采用2字节编码 </a:t>
            </a:r>
            <a:r>
              <a:rPr lang="en-US" altLang="zh-CN" sz="2000" dirty="0">
                <a:solidFill>
                  <a:srgbClr val="0033CC"/>
                </a:solidFill>
                <a:latin typeface="Arial" panose="020B0604020202020204" pitchFamily="34" charset="0"/>
                <a:ea typeface="黑体" panose="02010609060101010101" pitchFamily="49" charset="-122"/>
              </a:rPr>
              <a:t>。</a:t>
            </a:r>
            <a:endParaRPr lang="en-US" altLang="zh-CN" sz="2000" dirty="0">
              <a:solidFill>
                <a:srgbClr val="0033CC"/>
              </a:solidFill>
              <a:latin typeface="Arial" panose="020B0604020202020204" pitchFamily="34" charset="0"/>
              <a:ea typeface="黑体" panose="02010609060101010101" pitchFamily="49" charset="-122"/>
            </a:endParaRPr>
          </a:p>
          <a:p>
            <a:pPr>
              <a:lnSpc>
                <a:spcPct val="125000"/>
              </a:lnSpc>
              <a:spcBef>
                <a:spcPct val="25000"/>
              </a:spcBef>
              <a:buClr>
                <a:srgbClr val="0033CC"/>
              </a:buClr>
              <a:buSzPct val="60000"/>
              <a:buFont typeface="Wingdings" panose="05000000000000000000" pitchFamily="2" charset="2"/>
              <a:buChar char="u"/>
            </a:pPr>
            <a:r>
              <a:rPr lang="en-US" altLang="zh-CN" sz="2000" dirty="0">
                <a:solidFill>
                  <a:srgbClr val="0033CC"/>
                </a:solidFill>
                <a:latin typeface="Arial" panose="020B0604020202020204" pitchFamily="34" charset="0"/>
                <a:ea typeface="黑体" panose="02010609060101010101" pitchFamily="49" charset="-122"/>
              </a:rPr>
              <a:t>Windows</a:t>
            </a:r>
            <a:r>
              <a:rPr lang="zh-CN" altLang="en-US" sz="2000" dirty="0">
                <a:solidFill>
                  <a:srgbClr val="0033CC"/>
                </a:solidFill>
                <a:latin typeface="Arial" panose="020B0604020202020204" pitchFamily="34" charset="0"/>
                <a:ea typeface="黑体" panose="02010609060101010101" pitchFamily="49" charset="-122"/>
              </a:rPr>
              <a:t>中文版采用中西文统一编码也用的是</a:t>
            </a:r>
            <a:r>
              <a:rPr lang="en-US" altLang="zh-CN" sz="2000" dirty="0">
                <a:solidFill>
                  <a:srgbClr val="0033CC"/>
                </a:solidFill>
                <a:latin typeface="Arial" panose="020B0604020202020204" pitchFamily="34" charset="0"/>
                <a:ea typeface="黑体" panose="02010609060101010101" pitchFamily="49" charset="-122"/>
              </a:rPr>
              <a:t>UCS-2</a:t>
            </a:r>
            <a:r>
              <a:rPr lang="zh-CN" altLang="en-US" sz="2000" dirty="0">
                <a:solidFill>
                  <a:srgbClr val="0033CC"/>
                </a:solidFill>
                <a:latin typeface="Arial" panose="020B0604020202020204" pitchFamily="34" charset="0"/>
                <a:ea typeface="黑体" panose="02010609060101010101" pitchFamily="49" charset="-122"/>
              </a:rPr>
              <a:t>，它称为“</a:t>
            </a:r>
            <a:r>
              <a:rPr lang="en-US" altLang="zh-CN" sz="2000" dirty="0">
                <a:solidFill>
                  <a:srgbClr val="CC0000"/>
                </a:solidFill>
                <a:latin typeface="Arial" panose="020B0604020202020204" pitchFamily="34" charset="0"/>
                <a:ea typeface="黑体" panose="02010609060101010101" pitchFamily="49" charset="-122"/>
              </a:rPr>
              <a:t>Unicode</a:t>
            </a:r>
            <a:r>
              <a:rPr lang="en-US" altLang="zh-CN" sz="2000" dirty="0">
                <a:solidFill>
                  <a:srgbClr val="0033CC"/>
                </a:solidFill>
                <a:latin typeface="Arial" panose="020B0604020202020204" pitchFamily="34" charset="0"/>
                <a:ea typeface="黑体" panose="02010609060101010101" pitchFamily="49" charset="-122"/>
              </a:rPr>
              <a:t>”</a:t>
            </a:r>
            <a:endParaRPr lang="en-US" altLang="zh-CN" sz="2000" dirty="0">
              <a:solidFill>
                <a:srgbClr val="0033CC"/>
              </a:solidFill>
              <a:latin typeface="Arial" panose="020B0604020202020204" pitchFamily="34" charset="0"/>
              <a:ea typeface="黑体" panose="02010609060101010101" pitchFamily="49" charset="-122"/>
            </a:endParaRPr>
          </a:p>
          <a:p>
            <a:pPr marL="0" indent="0">
              <a:lnSpc>
                <a:spcPct val="125000"/>
              </a:lnSpc>
              <a:spcBef>
                <a:spcPct val="25000"/>
              </a:spcBef>
              <a:buClr>
                <a:srgbClr val="0033CC"/>
              </a:buClr>
              <a:buSzPct val="60000"/>
              <a:buFont typeface="Wingdings" panose="05000000000000000000" pitchFamily="2" charset="2"/>
              <a:buNone/>
            </a:pPr>
            <a:r>
              <a:rPr lang="en-US" altLang="zh-CN" sz="2000" dirty="0">
                <a:solidFill>
                  <a:srgbClr val="0033CC"/>
                </a:solidFill>
                <a:latin typeface="Arial" panose="020B0604020202020204" pitchFamily="34" charset="0"/>
                <a:ea typeface="黑体" panose="02010609060101010101" pitchFamily="49" charset="-122"/>
              </a:rPr>
              <a:t>(UTF-8</a:t>
            </a:r>
            <a:r>
              <a:rPr lang="zh-CN" altLang="en-US" sz="2000" dirty="0">
                <a:solidFill>
                  <a:srgbClr val="0033CC"/>
                </a:solidFill>
                <a:latin typeface="Arial" panose="020B0604020202020204" pitchFamily="34" charset="0"/>
                <a:ea typeface="黑体" panose="02010609060101010101" pitchFamily="49" charset="-122"/>
              </a:rPr>
              <a:t>更常用</a:t>
            </a:r>
            <a:r>
              <a:rPr lang="en-US" altLang="zh-CN" sz="2000" dirty="0">
                <a:solidFill>
                  <a:srgbClr val="0033CC"/>
                </a:solidFill>
                <a:latin typeface="Arial" panose="020B0604020202020204" pitchFamily="34" charset="0"/>
                <a:ea typeface="黑体" panose="02010609060101010101" pitchFamily="49" charset="-122"/>
              </a:rPr>
              <a:t>)</a:t>
            </a:r>
            <a:r>
              <a:rPr lang="zh-CN" altLang="en-US" sz="2000" dirty="0">
                <a:solidFill>
                  <a:srgbClr val="0033CC"/>
                </a:solidFill>
                <a:latin typeface="Arial" panose="020B0604020202020204" pitchFamily="34" charset="0"/>
                <a:ea typeface="黑体" panose="02010609060101010101" pitchFamily="49" charset="-122"/>
              </a:rPr>
              <a:t>  </a:t>
            </a:r>
            <a:endParaRPr lang="zh-CN" altLang="en-US" sz="2000" dirty="0">
              <a:solidFill>
                <a:srgbClr val="0033CC"/>
              </a:solidFill>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14723">
                                            <p:txEl>
                                              <p:pRg st="0" end="0"/>
                                            </p:txEl>
                                          </p:spTgt>
                                        </p:tgtEl>
                                        <p:attrNameLst>
                                          <p:attrName>style.visibility</p:attrName>
                                        </p:attrNameLst>
                                      </p:cBhvr>
                                      <p:to>
                                        <p:strVal val="visible"/>
                                      </p:to>
                                    </p:set>
                                    <p:animEffect transition="in" filter="wipe(down)">
                                      <p:cBhvr>
                                        <p:cTn id="7" dur="500"/>
                                        <p:tgtEl>
                                          <p:spTgt spid="414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14723">
                                            <p:txEl>
                                              <p:pRg st="1" end="1"/>
                                            </p:txEl>
                                          </p:spTgt>
                                        </p:tgtEl>
                                        <p:attrNameLst>
                                          <p:attrName>style.visibility</p:attrName>
                                        </p:attrNameLst>
                                      </p:cBhvr>
                                      <p:to>
                                        <p:strVal val="visible"/>
                                      </p:to>
                                    </p:set>
                                    <p:animEffect transition="in" filter="wipe(down)">
                                      <p:cBhvr>
                                        <p:cTn id="22" dur="500"/>
                                        <p:tgtEl>
                                          <p:spTgt spid="41472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4723">
                                            <p:txEl>
                                              <p:pRg st="2" end="2"/>
                                            </p:txEl>
                                          </p:spTgt>
                                        </p:tgtEl>
                                        <p:attrNameLst>
                                          <p:attrName>style.visibility</p:attrName>
                                        </p:attrNameLst>
                                      </p:cBhvr>
                                      <p:to>
                                        <p:strVal val="visible"/>
                                      </p:to>
                                    </p:set>
                                    <p:animEffect transition="in" filter="blinds(horizontal)">
                                      <p:cBhvr>
                                        <p:cTn id="27" dur="500"/>
                                        <p:tgtEl>
                                          <p:spTgt spid="41472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blinds(horizontal)">
                                      <p:cBhvr>
                                        <p:cTn id="37" dur="500"/>
                                        <p:tgtEl>
                                          <p:spTgt spid="10">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
                                            <p:txEl>
                                              <p:pRg st="1" end="1"/>
                                            </p:txEl>
                                          </p:spTgt>
                                        </p:tgtEl>
                                        <p:attrNameLst>
                                          <p:attrName>style.visibility</p:attrName>
                                        </p:attrNameLst>
                                      </p:cBhvr>
                                      <p:to>
                                        <p:strVal val="visible"/>
                                      </p:to>
                                    </p:set>
                                    <p:animEffect transition="in" filter="blinds(horizontal)">
                                      <p:cBhvr>
                                        <p:cTn id="42" dur="500"/>
                                        <p:tgtEl>
                                          <p:spTgt spid="10">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0">
                                            <p:txEl>
                                              <p:pRg st="2" end="2"/>
                                            </p:txEl>
                                          </p:spTgt>
                                        </p:tgtEl>
                                        <p:attrNameLst>
                                          <p:attrName>style.visibility</p:attrName>
                                        </p:attrNameLst>
                                      </p:cBhvr>
                                      <p:to>
                                        <p:strVal val="visible"/>
                                      </p:to>
                                    </p:set>
                                    <p:animEffect transition="in" filter="blinds(horizontal)">
                                      <p:cBhvr>
                                        <p:cTn id="47" dur="500"/>
                                        <p:tgtEl>
                                          <p:spTgt spid="10">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0">
                                            <p:txEl>
                                              <p:pRg st="3" end="3"/>
                                            </p:txEl>
                                          </p:spTgt>
                                        </p:tgtEl>
                                        <p:attrNameLst>
                                          <p:attrName>style.visibility</p:attrName>
                                        </p:attrNameLst>
                                      </p:cBhvr>
                                      <p:to>
                                        <p:strVal val="visible"/>
                                      </p:to>
                                    </p:set>
                                    <p:animEffect transition="in" filter="blinds(horizontal)">
                                      <p:cBhvr>
                                        <p:cTn id="52" dur="500"/>
                                        <p:tgtEl>
                                          <p:spTgt spid="10">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0">
                                            <p:txEl>
                                              <p:pRg st="4" end="4"/>
                                            </p:txEl>
                                          </p:spTgt>
                                        </p:tgtEl>
                                        <p:attrNameLst>
                                          <p:attrName>style.visibility</p:attrName>
                                        </p:attrNameLst>
                                      </p:cBhvr>
                                      <p:to>
                                        <p:strVal val="visible"/>
                                      </p:to>
                                    </p:set>
                                    <p:animEffect transition="in" filter="blinds(horizontal)">
                                      <p:cBhvr>
                                        <p:cTn id="57"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body" idx="1"/>
          </p:nvPr>
        </p:nvSpPr>
        <p:spPr>
          <a:xfrm>
            <a:off x="214313" y="449263"/>
            <a:ext cx="8751887" cy="5449697"/>
          </a:xfrm>
        </p:spPr>
        <p:txBody>
          <a:bodyPr/>
          <a:lstStyle/>
          <a:p>
            <a:pPr marL="609600" indent="-609600">
              <a:lnSpc>
                <a:spcPct val="110000"/>
              </a:lnSpc>
              <a:buFont typeface="Wingdings" panose="05000000000000000000" pitchFamily="2" charset="2"/>
              <a:buNone/>
              <a:defRPr/>
            </a:pPr>
            <a:endParaRPr lang="zh-CN" altLang="en-US" sz="2000" dirty="0">
              <a:latin typeface="华文新魏" panose="02010800040101010101" pitchFamily="2" charset="-122"/>
            </a:endParaRPr>
          </a:p>
          <a:p>
            <a:pPr marL="609600" indent="-609600" algn="just">
              <a:lnSpc>
                <a:spcPct val="110000"/>
              </a:lnSpc>
              <a:spcBef>
                <a:spcPct val="30000"/>
              </a:spcBef>
              <a:defRPr/>
            </a:pPr>
            <a:r>
              <a:rPr lang="zh-CN" altLang="en-US" sz="2400" dirty="0">
                <a:ea typeface="黑体" panose="02010609060101010101" pitchFamily="49" charset="-122"/>
              </a:rPr>
              <a:t>为便于打印和显示汉字，汉字字形必须预先存在机内</a:t>
            </a:r>
            <a:endParaRPr lang="zh-CN" altLang="en-US" sz="2400" dirty="0">
              <a:ea typeface="黑体" panose="02010609060101010101" pitchFamily="49" charset="-122"/>
            </a:endParaRPr>
          </a:p>
          <a:p>
            <a:pPr marL="1044575" lvl="1" indent="-587375" algn="just">
              <a:lnSpc>
                <a:spcPct val="110000"/>
              </a:lnSpc>
              <a:spcBef>
                <a:spcPct val="30000"/>
              </a:spcBef>
              <a:defRPr/>
            </a:pPr>
            <a:r>
              <a:rPr lang="zh-CN" altLang="en-US" sz="2400" dirty="0">
                <a:ea typeface="黑体" panose="02010609060101010101" pitchFamily="49" charset="-122"/>
              </a:rPr>
              <a:t>字库 (</a:t>
            </a:r>
            <a:r>
              <a:rPr lang="en-US" altLang="zh-CN" sz="2400" dirty="0">
                <a:ea typeface="黑体" panose="02010609060101010101" pitchFamily="49" charset="-122"/>
              </a:rPr>
              <a:t>font)</a:t>
            </a:r>
            <a:r>
              <a:rPr lang="zh-CN" altLang="en-US" sz="2400" dirty="0">
                <a:ea typeface="黑体" panose="02010609060101010101" pitchFamily="49" charset="-122"/>
              </a:rPr>
              <a:t>：所有汉字形状的描述信息集合</a:t>
            </a:r>
            <a:endParaRPr lang="en-US" altLang="zh-CN" sz="2400" dirty="0">
              <a:ea typeface="黑体" panose="02010609060101010101" pitchFamily="49" charset="-122"/>
            </a:endParaRPr>
          </a:p>
          <a:p>
            <a:pPr marL="1044575" lvl="1" indent="-587375" algn="just">
              <a:lnSpc>
                <a:spcPct val="110000"/>
              </a:lnSpc>
              <a:spcBef>
                <a:spcPct val="30000"/>
              </a:spcBef>
              <a:defRPr/>
            </a:pPr>
            <a:r>
              <a:rPr lang="zh-CN" altLang="en-US" sz="2400" dirty="0">
                <a:ea typeface="黑体" panose="02010609060101010101" pitchFamily="49" charset="-122"/>
              </a:rPr>
              <a:t>不同字体 (如宋体、仿宋、楷体、黑体等) 对应不同字库</a:t>
            </a:r>
            <a:endParaRPr lang="zh-CN" altLang="en-US" sz="2400" dirty="0">
              <a:ea typeface="黑体" panose="02010609060101010101" pitchFamily="49" charset="-122"/>
            </a:endParaRPr>
          </a:p>
          <a:p>
            <a:pPr marL="1044575" lvl="1" indent="-587375" algn="just">
              <a:lnSpc>
                <a:spcPct val="110000"/>
              </a:lnSpc>
              <a:spcBef>
                <a:spcPct val="30000"/>
              </a:spcBef>
              <a:defRPr/>
            </a:pPr>
            <a:r>
              <a:rPr lang="zh-CN" altLang="en-US" sz="2400" dirty="0">
                <a:ea typeface="黑体" panose="02010609060101010101" pitchFamily="49" charset="-122"/>
              </a:rPr>
              <a:t>打印</a:t>
            </a:r>
            <a:r>
              <a:rPr lang="en-US" altLang="zh-CN" sz="2400" dirty="0">
                <a:ea typeface="黑体" panose="02010609060101010101" pitchFamily="49" charset="-122"/>
              </a:rPr>
              <a:t>/</a:t>
            </a:r>
            <a:r>
              <a:rPr lang="zh-CN" altLang="en-US" sz="2400" dirty="0">
                <a:ea typeface="黑体" panose="02010609060101010101" pitchFamily="49" charset="-122"/>
              </a:rPr>
              <a:t>显示时，从字库中找到字形描述信息，然后送设备输出。</a:t>
            </a:r>
            <a:endParaRPr lang="en-US" altLang="zh-CN" sz="2400" dirty="0">
              <a:ea typeface="黑体" panose="02010609060101010101" pitchFamily="49" charset="-122"/>
            </a:endParaRPr>
          </a:p>
          <a:p>
            <a:pPr marL="609600" indent="-609600" algn="just">
              <a:lnSpc>
                <a:spcPct val="110000"/>
              </a:lnSpc>
              <a:spcBef>
                <a:spcPct val="30000"/>
              </a:spcBef>
              <a:defRPr/>
            </a:pPr>
            <a:r>
              <a:rPr lang="zh-CN" altLang="en-US" sz="2400" dirty="0">
                <a:ea typeface="黑体" panose="02010609060101010101" pitchFamily="49" charset="-122"/>
              </a:rPr>
              <a:t>字形主要有两种描述方法：</a:t>
            </a:r>
            <a:endParaRPr lang="zh-CN" altLang="en-US" sz="2400" dirty="0">
              <a:ea typeface="黑体" panose="02010609060101010101" pitchFamily="49" charset="-122"/>
            </a:endParaRPr>
          </a:p>
          <a:p>
            <a:pPr marL="1044575" lvl="1" indent="-587375" algn="just">
              <a:lnSpc>
                <a:spcPct val="110000"/>
              </a:lnSpc>
              <a:spcBef>
                <a:spcPct val="30000"/>
              </a:spcBef>
              <a:defRPr/>
            </a:pPr>
            <a:r>
              <a:rPr lang="zh-CN" altLang="en-US" sz="2400" dirty="0">
                <a:solidFill>
                  <a:schemeClr val="accent2"/>
                </a:solidFill>
                <a:ea typeface="黑体" panose="02010609060101010101" pitchFamily="49" charset="-122"/>
              </a:rPr>
              <a:t>字模点阵描述（图像方式）</a:t>
            </a:r>
            <a:endParaRPr lang="zh-CN" altLang="en-US" sz="2400" dirty="0">
              <a:solidFill>
                <a:srgbClr val="0033CC"/>
              </a:solidFill>
              <a:ea typeface="黑体" panose="02010609060101010101" pitchFamily="49" charset="-122"/>
            </a:endParaRPr>
          </a:p>
          <a:p>
            <a:pPr marL="1044575" lvl="1" indent="-587375" algn="just">
              <a:lnSpc>
                <a:spcPct val="110000"/>
              </a:lnSpc>
              <a:spcBef>
                <a:spcPct val="30000"/>
              </a:spcBef>
              <a:defRPr/>
            </a:pPr>
            <a:r>
              <a:rPr lang="zh-CN" altLang="en-US" sz="2400" dirty="0">
                <a:solidFill>
                  <a:schemeClr val="accent2"/>
                </a:solidFill>
                <a:ea typeface="黑体" panose="02010609060101010101" pitchFamily="49" charset="-122"/>
              </a:rPr>
              <a:t>轮廓描述（图形方式）</a:t>
            </a:r>
            <a:endParaRPr lang="zh-CN" altLang="en-US" sz="2400" dirty="0">
              <a:solidFill>
                <a:schemeClr val="accent2"/>
              </a:solidFill>
              <a:ea typeface="黑体" panose="02010609060101010101" pitchFamily="49" charset="-122"/>
            </a:endParaRPr>
          </a:p>
          <a:p>
            <a:pPr marL="1371600" lvl="2" indent="-201930" algn="just">
              <a:lnSpc>
                <a:spcPct val="110000"/>
              </a:lnSpc>
              <a:spcBef>
                <a:spcPct val="30000"/>
              </a:spcBef>
              <a:defRPr/>
            </a:pPr>
            <a:r>
              <a:rPr lang="zh-CN" altLang="en-US" sz="2400" dirty="0">
                <a:solidFill>
                  <a:srgbClr val="FF0066"/>
                </a:solidFill>
                <a:ea typeface="黑体" panose="02010609060101010101" pitchFamily="49" charset="-122"/>
              </a:rPr>
              <a:t>直线向量轮廓</a:t>
            </a:r>
            <a:endParaRPr lang="zh-CN" altLang="en-US" sz="2400" dirty="0">
              <a:solidFill>
                <a:srgbClr val="FF0066"/>
              </a:solidFill>
              <a:ea typeface="黑体" panose="02010609060101010101" pitchFamily="49" charset="-122"/>
            </a:endParaRPr>
          </a:p>
          <a:p>
            <a:pPr marL="1371600" lvl="2" indent="-201930" algn="just">
              <a:lnSpc>
                <a:spcPct val="110000"/>
              </a:lnSpc>
              <a:spcBef>
                <a:spcPct val="30000"/>
              </a:spcBef>
              <a:defRPr/>
            </a:pPr>
            <a:r>
              <a:rPr lang="zh-CN" altLang="en-US" sz="2400" dirty="0">
                <a:solidFill>
                  <a:srgbClr val="FF0066"/>
                </a:solidFill>
                <a:ea typeface="黑体" panose="02010609060101010101" pitchFamily="49" charset="-122"/>
              </a:rPr>
              <a:t>曲线轮廓（</a:t>
            </a:r>
            <a:r>
              <a:rPr lang="en-US" altLang="zh-CN" sz="2400" dirty="0">
                <a:solidFill>
                  <a:srgbClr val="FF0066"/>
                </a:solidFill>
                <a:ea typeface="黑体" panose="02010609060101010101" pitchFamily="49" charset="-122"/>
              </a:rPr>
              <a:t>True Type</a:t>
            </a:r>
            <a:r>
              <a:rPr lang="zh-CN" altLang="en-US" sz="2400" dirty="0">
                <a:solidFill>
                  <a:srgbClr val="FF0066"/>
                </a:solidFill>
                <a:ea typeface="黑体" panose="02010609060101010101" pitchFamily="49" charset="-122"/>
              </a:rPr>
              <a:t>字形）</a:t>
            </a:r>
            <a:endParaRPr lang="zh-CN" altLang="en-US" sz="2400" dirty="0">
              <a:solidFill>
                <a:srgbClr val="FF0066"/>
              </a:solidFill>
              <a:ea typeface="黑体" panose="02010609060101010101" pitchFamily="49" charset="-122"/>
            </a:endParaRPr>
          </a:p>
        </p:txBody>
      </p:sp>
      <p:sp>
        <p:nvSpPr>
          <p:cNvPr id="58371" name="Rectangle 3"/>
          <p:cNvSpPr>
            <a:spLocks noGrp="1" noChangeArrowheads="1"/>
          </p:cNvSpPr>
          <p:nvPr>
            <p:ph type="title"/>
          </p:nvPr>
        </p:nvSpPr>
        <p:spPr>
          <a:xfrm>
            <a:off x="800100" y="194242"/>
            <a:ext cx="8047809" cy="467179"/>
          </a:xfrm>
          <a:noFill/>
        </p:spPr>
        <p:txBody>
          <a:bodyPr lIns="91440" tIns="45720" rIns="91440" bIns="45720" anchor="ctr"/>
          <a:lstStyle/>
          <a:p>
            <a:r>
              <a:rPr lang="en-US" altLang="zh-CN" sz="2800" dirty="0">
                <a:latin typeface="黑体" panose="02010609060101010101" pitchFamily="49" charset="-122"/>
              </a:rPr>
              <a:t>(3)</a:t>
            </a:r>
            <a:r>
              <a:rPr lang="zh-CN" altLang="en-US" sz="2800" dirty="0">
                <a:latin typeface="黑体" panose="02010609060101010101" pitchFamily="49" charset="-122"/>
              </a:rPr>
              <a:t>汉字的显示</a:t>
            </a:r>
            <a:r>
              <a:rPr lang="en-US" altLang="zh-CN" sz="2800" dirty="0">
                <a:latin typeface="黑体" panose="02010609060101010101" pitchFamily="49" charset="-122"/>
              </a:rPr>
              <a:t>/</a:t>
            </a:r>
            <a:r>
              <a:rPr lang="zh-CN" altLang="en-US" sz="2800" dirty="0">
                <a:latin typeface="黑体" panose="02010609060101010101" pitchFamily="49" charset="-122"/>
              </a:rPr>
              <a:t>打印</a:t>
            </a:r>
            <a:r>
              <a:rPr lang="en-US" altLang="zh-CN" sz="2800" dirty="0">
                <a:latin typeface="黑体" panose="02010609060101010101" pitchFamily="49" charset="-122"/>
              </a:rPr>
              <a:t>--</a:t>
            </a:r>
            <a:r>
              <a:rPr lang="zh-CN" altLang="en-US" sz="2800" dirty="0">
                <a:latin typeface="黑体" panose="02010609060101010101" pitchFamily="49" charset="-122"/>
              </a:rPr>
              <a:t>字模点阵码和轮廓描述</a:t>
            </a:r>
            <a:endParaRPr lang="zh-CN" altLang="en-US" sz="2800" dirty="0">
              <a:latin typeface="黑体" panose="02010609060101010101" pitchFamily="49" charset="-122"/>
            </a:endParaRPr>
          </a:p>
        </p:txBody>
      </p:sp>
      <p:sp>
        <p:nvSpPr>
          <p:cNvPr id="2" name="灯片编号占位符 1"/>
          <p:cNvSpPr>
            <a:spLocks noGrp="1"/>
          </p:cNvSpPr>
          <p:nvPr>
            <p:ph type="sldNum" sz="quarter" idx="4"/>
          </p:nvPr>
        </p:nvSpPr>
        <p:spPr/>
        <p:txBody>
          <a:bodyPr/>
          <a:lstStyle/>
          <a:p>
            <a:fld id="{EDCD20F5-771F-4428-9712-BA27E008D629}"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17794">
                                            <p:txEl>
                                              <p:pRg st="1" end="1"/>
                                            </p:txEl>
                                          </p:spTgt>
                                        </p:tgtEl>
                                        <p:attrNameLst>
                                          <p:attrName>style.visibility</p:attrName>
                                        </p:attrNameLst>
                                      </p:cBhvr>
                                      <p:to>
                                        <p:strVal val="visible"/>
                                      </p:to>
                                    </p:set>
                                    <p:animEffect transition="in" filter="wipe(down)">
                                      <p:cBhvr>
                                        <p:cTn id="7" dur="500"/>
                                        <p:tgtEl>
                                          <p:spTgt spid="41779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7794">
                                            <p:txEl>
                                              <p:pRg st="2" end="2"/>
                                            </p:txEl>
                                          </p:spTgt>
                                        </p:tgtEl>
                                        <p:attrNameLst>
                                          <p:attrName>style.visibility</p:attrName>
                                        </p:attrNameLst>
                                      </p:cBhvr>
                                      <p:to>
                                        <p:strVal val="visible"/>
                                      </p:to>
                                    </p:set>
                                    <p:animEffect transition="in" filter="blinds(horizontal)">
                                      <p:cBhvr>
                                        <p:cTn id="12" dur="500"/>
                                        <p:tgtEl>
                                          <p:spTgt spid="41779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7794">
                                            <p:txEl>
                                              <p:pRg st="3" end="3"/>
                                            </p:txEl>
                                          </p:spTgt>
                                        </p:tgtEl>
                                        <p:attrNameLst>
                                          <p:attrName>style.visibility</p:attrName>
                                        </p:attrNameLst>
                                      </p:cBhvr>
                                      <p:to>
                                        <p:strVal val="visible"/>
                                      </p:to>
                                    </p:set>
                                    <p:animEffect transition="in" filter="blinds(horizontal)">
                                      <p:cBhvr>
                                        <p:cTn id="17" dur="500"/>
                                        <p:tgtEl>
                                          <p:spTgt spid="41779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7794">
                                            <p:txEl>
                                              <p:pRg st="4" end="4"/>
                                            </p:txEl>
                                          </p:spTgt>
                                        </p:tgtEl>
                                        <p:attrNameLst>
                                          <p:attrName>style.visibility</p:attrName>
                                        </p:attrNameLst>
                                      </p:cBhvr>
                                      <p:to>
                                        <p:strVal val="visible"/>
                                      </p:to>
                                    </p:set>
                                    <p:animEffect transition="in" filter="blinds(horizontal)">
                                      <p:cBhvr>
                                        <p:cTn id="22" dur="500"/>
                                        <p:tgtEl>
                                          <p:spTgt spid="41779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7794">
                                            <p:txEl>
                                              <p:pRg st="5" end="5"/>
                                            </p:txEl>
                                          </p:spTgt>
                                        </p:tgtEl>
                                        <p:attrNameLst>
                                          <p:attrName>style.visibility</p:attrName>
                                        </p:attrNameLst>
                                      </p:cBhvr>
                                      <p:to>
                                        <p:strVal val="visible"/>
                                      </p:to>
                                    </p:set>
                                    <p:animEffect transition="in" filter="blinds(horizontal)">
                                      <p:cBhvr>
                                        <p:cTn id="27" dur="500"/>
                                        <p:tgtEl>
                                          <p:spTgt spid="41779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7794">
                                            <p:txEl>
                                              <p:pRg st="6" end="6"/>
                                            </p:txEl>
                                          </p:spTgt>
                                        </p:tgtEl>
                                        <p:attrNameLst>
                                          <p:attrName>style.visibility</p:attrName>
                                        </p:attrNameLst>
                                      </p:cBhvr>
                                      <p:to>
                                        <p:strVal val="visible"/>
                                      </p:to>
                                    </p:set>
                                    <p:animEffect transition="in" filter="blinds(horizontal)">
                                      <p:cBhvr>
                                        <p:cTn id="32" dur="500"/>
                                        <p:tgtEl>
                                          <p:spTgt spid="41779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17794">
                                            <p:txEl>
                                              <p:pRg st="7" end="7"/>
                                            </p:txEl>
                                          </p:spTgt>
                                        </p:tgtEl>
                                        <p:attrNameLst>
                                          <p:attrName>style.visibility</p:attrName>
                                        </p:attrNameLst>
                                      </p:cBhvr>
                                      <p:to>
                                        <p:strVal val="visible"/>
                                      </p:to>
                                    </p:set>
                                    <p:animEffect transition="in" filter="blinds(horizontal)">
                                      <p:cBhvr>
                                        <p:cTn id="37" dur="500"/>
                                        <p:tgtEl>
                                          <p:spTgt spid="417794">
                                            <p:txEl>
                                              <p:pRg st="7" end="7"/>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417794">
                                            <p:txEl>
                                              <p:pRg st="8" end="8"/>
                                            </p:txEl>
                                          </p:spTgt>
                                        </p:tgtEl>
                                        <p:attrNameLst>
                                          <p:attrName>style.visibility</p:attrName>
                                        </p:attrNameLst>
                                      </p:cBhvr>
                                      <p:to>
                                        <p:strVal val="visible"/>
                                      </p:to>
                                    </p:set>
                                    <p:animEffect transition="in" filter="blinds(horizontal)">
                                      <p:cBhvr>
                                        <p:cTn id="40" dur="500"/>
                                        <p:tgtEl>
                                          <p:spTgt spid="417794">
                                            <p:txEl>
                                              <p:pRg st="8" end="8"/>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417794">
                                            <p:txEl>
                                              <p:pRg st="9" end="9"/>
                                            </p:txEl>
                                          </p:spTgt>
                                        </p:tgtEl>
                                        <p:attrNameLst>
                                          <p:attrName>style.visibility</p:attrName>
                                        </p:attrNameLst>
                                      </p:cBhvr>
                                      <p:to>
                                        <p:strVal val="visible"/>
                                      </p:to>
                                    </p:set>
                                    <p:animEffect transition="in" filter="blinds(horizontal)">
                                      <p:cBhvr>
                                        <p:cTn id="43" dur="500"/>
                                        <p:tgtEl>
                                          <p:spTgt spid="41779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800100" y="190500"/>
            <a:ext cx="6073775" cy="479747"/>
          </a:xfrm>
        </p:spPr>
        <p:txBody>
          <a:bodyPr/>
          <a:lstStyle/>
          <a:p>
            <a:r>
              <a:rPr lang="zh-CN" altLang="en-US" dirty="0">
                <a:ea typeface="宋体" panose="02010600030101010101" pitchFamily="2" charset="-122"/>
              </a:rPr>
              <a:t>三</a:t>
            </a:r>
            <a:r>
              <a:rPr lang="en-US" altLang="zh-CN" dirty="0">
                <a:ea typeface="宋体" panose="02010600030101010101" pitchFamily="2" charset="-122"/>
              </a:rPr>
              <a:t>. </a:t>
            </a:r>
            <a:r>
              <a:rPr lang="zh-CN" altLang="en-US" dirty="0">
                <a:ea typeface="宋体" panose="02010600030101010101" pitchFamily="2" charset="-122"/>
              </a:rPr>
              <a:t>数据的宽度</a:t>
            </a:r>
            <a:endParaRPr lang="zh-CN" altLang="en-US" dirty="0">
              <a:ea typeface="宋体" panose="02010600030101010101" pitchFamily="2" charset="-122"/>
            </a:endParaRPr>
          </a:p>
        </p:txBody>
      </p:sp>
      <p:sp>
        <p:nvSpPr>
          <p:cNvPr id="421891" name="Rectangle 3"/>
          <p:cNvSpPr>
            <a:spLocks noGrp="1" noChangeArrowheads="1"/>
          </p:cNvSpPr>
          <p:nvPr>
            <p:ph type="body" idx="1"/>
          </p:nvPr>
        </p:nvSpPr>
        <p:spPr>
          <a:xfrm>
            <a:off x="227860" y="670247"/>
            <a:ext cx="8591550" cy="5554341"/>
          </a:xfrm>
        </p:spPr>
        <p:txBody>
          <a:bodyPr/>
          <a:lstStyle/>
          <a:p>
            <a:pPr>
              <a:lnSpc>
                <a:spcPct val="100000"/>
              </a:lnSpc>
              <a:spcBef>
                <a:spcPct val="45000"/>
              </a:spcBef>
            </a:pPr>
            <a:r>
              <a:rPr lang="zh-CN" altLang="en-US" sz="2400" dirty="0">
                <a:ea typeface="黑体" panose="02010609060101010101" pitchFamily="49" charset="-122"/>
              </a:rPr>
              <a:t>比特（</a:t>
            </a:r>
            <a:r>
              <a:rPr lang="en-US" altLang="zh-CN" sz="2400" dirty="0">
                <a:ea typeface="黑体" panose="02010609060101010101" pitchFamily="49" charset="-122"/>
              </a:rPr>
              <a:t>bit</a:t>
            </a:r>
            <a:r>
              <a:rPr lang="zh-CN" altLang="en-US" sz="2400" dirty="0">
                <a:ea typeface="黑体" panose="02010609060101010101" pitchFamily="49" charset="-122"/>
              </a:rPr>
              <a:t>）是计算机中处理、存储、传输信息的最小单位</a:t>
            </a:r>
            <a:endParaRPr lang="zh-CN" altLang="en-US" sz="2400" dirty="0">
              <a:ea typeface="黑体" panose="02010609060101010101" pitchFamily="49" charset="-122"/>
            </a:endParaRPr>
          </a:p>
          <a:p>
            <a:pPr>
              <a:lnSpc>
                <a:spcPct val="100000"/>
              </a:lnSpc>
              <a:spcBef>
                <a:spcPct val="45000"/>
              </a:spcBef>
            </a:pPr>
            <a:r>
              <a:rPr lang="zh-CN" altLang="en-US" sz="2400" dirty="0">
                <a:ea typeface="黑体" panose="02010609060101010101" pitchFamily="49" charset="-122"/>
              </a:rPr>
              <a:t>二进制信息的计量单位是“字节”(</a:t>
            </a:r>
            <a:r>
              <a:rPr lang="en-US" altLang="zh-CN" sz="2400" dirty="0">
                <a:ea typeface="黑体" panose="02010609060101010101" pitchFamily="49" charset="-122"/>
              </a:rPr>
              <a:t>Byte)，</a:t>
            </a:r>
            <a:r>
              <a:rPr lang="zh-CN" altLang="en-US" sz="2400" dirty="0">
                <a:ea typeface="黑体" panose="02010609060101010101" pitchFamily="49" charset="-122"/>
              </a:rPr>
              <a:t>也称“位组”</a:t>
            </a:r>
            <a:endParaRPr lang="zh-CN" altLang="en-US" sz="2400" dirty="0">
              <a:ea typeface="黑体" panose="02010609060101010101" pitchFamily="49" charset="-122"/>
            </a:endParaRPr>
          </a:p>
          <a:p>
            <a:pPr lvl="1">
              <a:lnSpc>
                <a:spcPct val="100000"/>
              </a:lnSpc>
              <a:spcBef>
                <a:spcPct val="45000"/>
              </a:spcBef>
            </a:pPr>
            <a:r>
              <a:rPr lang="zh-CN" altLang="en-US" sz="2400" dirty="0">
                <a:solidFill>
                  <a:srgbClr val="0000CC"/>
                </a:solidFill>
                <a:ea typeface="黑体" panose="02010609060101010101" pitchFamily="49" charset="-122"/>
              </a:rPr>
              <a:t>现代计算机中，存储器</a:t>
            </a:r>
            <a:r>
              <a:rPr lang="zh-CN" altLang="en-US" sz="2400" dirty="0">
                <a:solidFill>
                  <a:srgbClr val="CC0000"/>
                </a:solidFill>
                <a:ea typeface="黑体" panose="02010609060101010101" pitchFamily="49" charset="-122"/>
              </a:rPr>
              <a:t>按字节编址</a:t>
            </a:r>
            <a:endParaRPr lang="zh-CN" altLang="en-US" sz="2400" dirty="0">
              <a:solidFill>
                <a:srgbClr val="CC0000"/>
              </a:solidFill>
              <a:ea typeface="黑体" panose="02010609060101010101" pitchFamily="49" charset="-122"/>
            </a:endParaRPr>
          </a:p>
          <a:p>
            <a:pPr lvl="1">
              <a:lnSpc>
                <a:spcPct val="100000"/>
              </a:lnSpc>
              <a:spcBef>
                <a:spcPct val="45000"/>
              </a:spcBef>
            </a:pPr>
            <a:r>
              <a:rPr lang="zh-CN" altLang="en-US" sz="2400" dirty="0">
                <a:solidFill>
                  <a:srgbClr val="0000CC"/>
                </a:solidFill>
                <a:ea typeface="黑体" panose="02010609060101010101" pitchFamily="49" charset="-122"/>
              </a:rPr>
              <a:t>字节是</a:t>
            </a:r>
            <a:r>
              <a:rPr lang="zh-CN" altLang="en-US" sz="2400" dirty="0">
                <a:solidFill>
                  <a:srgbClr val="FF0000"/>
                </a:solidFill>
                <a:ea typeface="黑体" panose="02010609060101010101" pitchFamily="49" charset="-122"/>
              </a:rPr>
              <a:t>最小可寻址单位</a:t>
            </a:r>
            <a:r>
              <a:rPr lang="zh-CN" altLang="en-US" sz="2400" dirty="0">
                <a:solidFill>
                  <a:srgbClr val="0000CC"/>
                </a:solidFill>
                <a:ea typeface="黑体" panose="02010609060101010101" pitchFamily="49" charset="-122"/>
              </a:rPr>
              <a:t> </a:t>
            </a:r>
            <a:r>
              <a:rPr lang="en-US" altLang="zh-CN" sz="2400" i="1" dirty="0">
                <a:solidFill>
                  <a:srgbClr val="0000CC"/>
                </a:solidFill>
                <a:ea typeface="黑体" panose="02010609060101010101" pitchFamily="49" charset="-122"/>
              </a:rPr>
              <a:t>(addressable </a:t>
            </a:r>
            <a:r>
              <a:rPr lang="en-US" altLang="zh-CN" sz="2400" dirty="0">
                <a:solidFill>
                  <a:srgbClr val="0000CC"/>
                </a:solidFill>
                <a:ea typeface="黑体" panose="02010609060101010101" pitchFamily="49" charset="-122"/>
              </a:rPr>
              <a:t>unit </a:t>
            </a:r>
            <a:r>
              <a:rPr lang="en-US" altLang="zh-CN" sz="2400" i="1" dirty="0">
                <a:solidFill>
                  <a:srgbClr val="0000CC"/>
                </a:solidFill>
                <a:ea typeface="黑体" panose="02010609060101010101" pitchFamily="49" charset="-122"/>
              </a:rPr>
              <a:t>)</a:t>
            </a:r>
            <a:r>
              <a:rPr lang="en-US" altLang="zh-CN" sz="2400" dirty="0">
                <a:solidFill>
                  <a:srgbClr val="0000CC"/>
                </a:solidFill>
                <a:ea typeface="黑体" panose="02010609060101010101" pitchFamily="49" charset="-122"/>
              </a:rPr>
              <a:t> </a:t>
            </a:r>
            <a:endParaRPr lang="en-US" altLang="zh-CN" sz="2400" dirty="0">
              <a:solidFill>
                <a:srgbClr val="0000CC"/>
              </a:solidFill>
              <a:ea typeface="黑体" panose="02010609060101010101" pitchFamily="49" charset="-122"/>
            </a:endParaRPr>
          </a:p>
          <a:p>
            <a:pPr lvl="1">
              <a:lnSpc>
                <a:spcPct val="100000"/>
              </a:lnSpc>
              <a:spcBef>
                <a:spcPct val="45000"/>
              </a:spcBef>
            </a:pPr>
            <a:r>
              <a:rPr lang="zh-CN" altLang="en-US" sz="2400" dirty="0">
                <a:solidFill>
                  <a:srgbClr val="0000CC"/>
                </a:solidFill>
                <a:ea typeface="黑体" panose="02010609060101010101" pitchFamily="49" charset="-122"/>
              </a:rPr>
              <a:t>如果以字节为一个排列单位，则</a:t>
            </a:r>
            <a:r>
              <a:rPr lang="en-US" altLang="zh-CN" sz="2400" dirty="0">
                <a:solidFill>
                  <a:srgbClr val="CC0000"/>
                </a:solidFill>
                <a:ea typeface="黑体" panose="02010609060101010101" pitchFamily="49" charset="-122"/>
              </a:rPr>
              <a:t>LSB</a:t>
            </a:r>
            <a:r>
              <a:rPr lang="zh-CN" altLang="en-US" sz="2400" dirty="0">
                <a:solidFill>
                  <a:srgbClr val="0000CC"/>
                </a:solidFill>
                <a:ea typeface="黑体" panose="02010609060101010101" pitchFamily="49" charset="-122"/>
              </a:rPr>
              <a:t>表示最低有效字节，</a:t>
            </a:r>
            <a:r>
              <a:rPr lang="en-US" altLang="zh-CN" sz="2400" dirty="0">
                <a:solidFill>
                  <a:srgbClr val="CC0000"/>
                </a:solidFill>
                <a:ea typeface="黑体" panose="02010609060101010101" pitchFamily="49" charset="-122"/>
              </a:rPr>
              <a:t>MSB</a:t>
            </a:r>
            <a:r>
              <a:rPr lang="zh-CN" altLang="en-US" sz="2400" dirty="0">
                <a:solidFill>
                  <a:srgbClr val="0000CC"/>
                </a:solidFill>
                <a:ea typeface="黑体" panose="02010609060101010101" pitchFamily="49" charset="-122"/>
              </a:rPr>
              <a:t>表示最高有效字节</a:t>
            </a:r>
            <a:endParaRPr lang="zh-CN" altLang="en-US" sz="2400" dirty="0">
              <a:ea typeface="黑体" panose="02010609060101010101" pitchFamily="49" charset="-122"/>
            </a:endParaRPr>
          </a:p>
          <a:p>
            <a:pPr>
              <a:lnSpc>
                <a:spcPct val="100000"/>
              </a:lnSpc>
              <a:spcBef>
                <a:spcPct val="45000"/>
              </a:spcBef>
            </a:pPr>
            <a:r>
              <a:rPr lang="zh-CN" altLang="en-US" sz="2400" dirty="0">
                <a:ea typeface="黑体" panose="02010609060101010101" pitchFamily="49" charset="-122"/>
              </a:rPr>
              <a:t>除比特和字节外，还经常使用“字”(</a:t>
            </a:r>
            <a:r>
              <a:rPr lang="en-US" altLang="zh-CN" sz="2400" dirty="0">
                <a:ea typeface="黑体" panose="02010609060101010101" pitchFamily="49" charset="-122"/>
              </a:rPr>
              <a:t>word)</a:t>
            </a:r>
            <a:r>
              <a:rPr lang="zh-CN" altLang="en-US" sz="2400" dirty="0">
                <a:ea typeface="黑体" panose="02010609060101010101" pitchFamily="49" charset="-122"/>
              </a:rPr>
              <a:t>作为单位</a:t>
            </a:r>
            <a:endParaRPr lang="zh-CN" altLang="en-US" sz="2400" dirty="0">
              <a:ea typeface="黑体" panose="02010609060101010101" pitchFamily="49" charset="-122"/>
            </a:endParaRPr>
          </a:p>
          <a:p>
            <a:pPr>
              <a:lnSpc>
                <a:spcPct val="100000"/>
              </a:lnSpc>
              <a:spcBef>
                <a:spcPct val="45000"/>
              </a:spcBef>
            </a:pPr>
            <a:r>
              <a:rPr lang="zh-CN" altLang="en-US" sz="2400" dirty="0">
                <a:ea typeface="黑体" panose="02010609060101010101" pitchFamily="49" charset="-122"/>
              </a:rPr>
              <a:t>“字”和 “字长”的概念不同 </a:t>
            </a:r>
            <a:endParaRPr lang="en-US" altLang="zh-CN" sz="2400" dirty="0">
              <a:ea typeface="黑体" panose="02010609060101010101" pitchFamily="49" charset="-122"/>
            </a:endParaRPr>
          </a:p>
          <a:p>
            <a:pPr lvl="1">
              <a:spcBef>
                <a:spcPct val="30000"/>
              </a:spcBef>
            </a:pPr>
            <a:r>
              <a:rPr lang="zh-CN" altLang="en-US" sz="2400" dirty="0">
                <a:ea typeface="黑体" panose="02010609060101010101" pitchFamily="49" charset="-122"/>
              </a:rPr>
              <a:t>“字长”指某特定机器</a:t>
            </a:r>
            <a:r>
              <a:rPr lang="zh-CN" altLang="en-US" sz="2400" dirty="0">
                <a:solidFill>
                  <a:srgbClr val="FF0066"/>
                </a:solidFill>
                <a:ea typeface="黑体" panose="02010609060101010101" pitchFamily="49" charset="-122"/>
              </a:rPr>
              <a:t>定点运算时</a:t>
            </a:r>
            <a:r>
              <a:rPr lang="zh-CN" altLang="en-US" sz="2400" dirty="0">
                <a:ea typeface="黑体" panose="02010609060101010101" pitchFamily="49" charset="-122"/>
              </a:rPr>
              <a:t>数据通路的宽度。</a:t>
            </a:r>
            <a:endParaRPr lang="en-US" altLang="zh-CN" sz="2400" dirty="0">
              <a:ea typeface="黑体" panose="02010609060101010101" pitchFamily="49" charset="-122"/>
            </a:endParaRPr>
          </a:p>
          <a:p>
            <a:pPr marL="495300" lvl="1" indent="0">
              <a:spcBef>
                <a:spcPct val="30000"/>
              </a:spcBef>
              <a:buNone/>
            </a:pPr>
            <a:r>
              <a:rPr lang="zh-CN" altLang="en-US" sz="2400" dirty="0">
                <a:solidFill>
                  <a:srgbClr val="FF0000"/>
                </a:solidFill>
                <a:ea typeface="黑体" panose="02010609060101010101" pitchFamily="49" charset="-122"/>
              </a:rPr>
              <a:t>数据通路</a:t>
            </a:r>
            <a:r>
              <a:rPr lang="en-US" altLang="zh-CN" sz="2400" dirty="0">
                <a:solidFill>
                  <a:srgbClr val="006600"/>
                </a:solidFill>
                <a:ea typeface="黑体" panose="02010609060101010101" pitchFamily="49" charset="-122"/>
              </a:rPr>
              <a:t>: CPU</a:t>
            </a:r>
            <a:r>
              <a:rPr lang="zh-CN" altLang="en-US" sz="2400" dirty="0">
                <a:solidFill>
                  <a:srgbClr val="006600"/>
                </a:solidFill>
                <a:ea typeface="黑体" panose="02010609060101010101" pitchFamily="49" charset="-122"/>
              </a:rPr>
              <a:t>内部进行数据运算、存储和传送的路径以及路径上的部件。</a:t>
            </a:r>
            <a:endParaRPr lang="en-US" altLang="zh-CN" sz="2400" dirty="0">
              <a:solidFill>
                <a:srgbClr val="006600"/>
              </a:solidFill>
              <a:ea typeface="黑体" panose="02010609060101010101" pitchFamily="49" charset="-122"/>
            </a:endParaRPr>
          </a:p>
        </p:txBody>
      </p:sp>
      <p:sp>
        <p:nvSpPr>
          <p:cNvPr id="2" name="灯片编号占位符 1"/>
          <p:cNvSpPr>
            <a:spLocks noGrp="1"/>
          </p:cNvSpPr>
          <p:nvPr>
            <p:ph type="sldNum" sz="quarter" idx="4"/>
          </p:nvPr>
        </p:nvSpPr>
        <p:spPr>
          <a:xfrm>
            <a:off x="8691418" y="6492875"/>
            <a:ext cx="452582" cy="365125"/>
          </a:xfrm>
        </p:spPr>
        <p:txBody>
          <a:bodyPr/>
          <a:lstStyle/>
          <a:p>
            <a:fld id="{EDCD20F5-771F-4428-9712-BA27E008D629}" type="slidenum">
              <a:rPr lang="zh-CN" altLang="en-US" smtClean="0"/>
            </a:fld>
            <a:endParaRPr lang="zh-CN" altLang="en-US" dirty="0"/>
          </a:p>
        </p:txBody>
      </p:sp>
      <p:sp>
        <p:nvSpPr>
          <p:cNvPr id="4" name="文本框 3"/>
          <p:cNvSpPr txBox="1"/>
          <p:nvPr/>
        </p:nvSpPr>
        <p:spPr>
          <a:xfrm>
            <a:off x="2873828" y="5706611"/>
            <a:ext cx="6156960" cy="430887"/>
          </a:xfrm>
          <a:prstGeom prst="rect">
            <a:avLst/>
          </a:prstGeom>
          <a:noFill/>
        </p:spPr>
        <p:txBody>
          <a:bodyPr wrap="square" rtlCol="0">
            <a:spAutoFit/>
          </a:bodyPr>
          <a:lstStyle/>
          <a:p>
            <a:r>
              <a:rPr lang="zh-CN" altLang="en-US" sz="2200" dirty="0">
                <a:solidFill>
                  <a:schemeClr val="accent2"/>
                </a:solidFill>
                <a:ea typeface="黑体" panose="02010609060101010101" pitchFamily="49" charset="-122"/>
              </a:rPr>
              <a:t> 这些部件的宽度基本上要一致，才能相互匹配。</a:t>
            </a:r>
            <a:endParaRPr lang="zh-CN" altLang="en-US" sz="2200" dirty="0">
              <a:solidFill>
                <a:schemeClr val="accent2"/>
              </a:solidFill>
            </a:endParaRPr>
          </a:p>
        </p:txBody>
      </p:sp>
      <p:sp>
        <p:nvSpPr>
          <p:cNvPr id="5" name="文本框 4"/>
          <p:cNvSpPr txBox="1"/>
          <p:nvPr/>
        </p:nvSpPr>
        <p:spPr>
          <a:xfrm>
            <a:off x="220470" y="6224588"/>
            <a:ext cx="8697239" cy="400110"/>
          </a:xfrm>
          <a:prstGeom prst="rect">
            <a:avLst/>
          </a:prstGeom>
          <a:noFill/>
        </p:spPr>
        <p:txBody>
          <a:bodyPr wrap="square" rtlCol="0">
            <a:spAutoFit/>
          </a:bodyPr>
          <a:lstStyle/>
          <a:p>
            <a:r>
              <a:rPr lang="zh-CN" altLang="en-US" sz="2000" dirty="0">
                <a:solidFill>
                  <a:srgbClr val="FF0000"/>
                </a:solidFill>
                <a:ea typeface="黑体" panose="02010609060101010101" pitchFamily="49" charset="-122"/>
              </a:rPr>
              <a:t>“字长</a:t>
            </a:r>
            <a:r>
              <a:rPr lang="en-US" altLang="zh-CN" sz="2000" dirty="0">
                <a:solidFill>
                  <a:srgbClr val="FF0000"/>
                </a:solidFill>
                <a:ea typeface="黑体" panose="02010609060101010101" pitchFamily="49" charset="-122"/>
              </a:rPr>
              <a:t>” </a:t>
            </a:r>
            <a:r>
              <a:rPr lang="en-US" altLang="zh-CN" sz="2000" dirty="0">
                <a:ea typeface="黑体" panose="02010609060101010101" pitchFamily="49" charset="-122"/>
              </a:rPr>
              <a:t>= CPU</a:t>
            </a:r>
            <a:r>
              <a:rPr lang="zh-CN" altLang="en-US" sz="2000" dirty="0">
                <a:ea typeface="黑体" panose="02010609060101010101" pitchFamily="49" charset="-122"/>
              </a:rPr>
              <a:t>内部总线的宽度，或运算器的位数，或通用寄存器的宽度。</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21891">
                                            <p:txEl>
                                              <p:pRg st="0" end="0"/>
                                            </p:txEl>
                                          </p:spTgt>
                                        </p:tgtEl>
                                        <p:attrNameLst>
                                          <p:attrName>style.visibility</p:attrName>
                                        </p:attrNameLst>
                                      </p:cBhvr>
                                      <p:to>
                                        <p:strVal val="visible"/>
                                      </p:to>
                                    </p:set>
                                    <p:animEffect transition="in" filter="wipe(down)">
                                      <p:cBhvr>
                                        <p:cTn id="7" dur="500"/>
                                        <p:tgtEl>
                                          <p:spTgt spid="421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21891">
                                            <p:txEl>
                                              <p:pRg st="1" end="1"/>
                                            </p:txEl>
                                          </p:spTgt>
                                        </p:tgtEl>
                                        <p:attrNameLst>
                                          <p:attrName>style.visibility</p:attrName>
                                        </p:attrNameLst>
                                      </p:cBhvr>
                                      <p:to>
                                        <p:strVal val="visible"/>
                                      </p:to>
                                    </p:set>
                                    <p:animEffect transition="in" filter="wipe(down)">
                                      <p:cBhvr>
                                        <p:cTn id="12" dur="500"/>
                                        <p:tgtEl>
                                          <p:spTgt spid="4218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1891">
                                            <p:txEl>
                                              <p:pRg st="2" end="2"/>
                                            </p:txEl>
                                          </p:spTgt>
                                        </p:tgtEl>
                                        <p:attrNameLst>
                                          <p:attrName>style.visibility</p:attrName>
                                        </p:attrNameLst>
                                      </p:cBhvr>
                                      <p:to>
                                        <p:strVal val="visible"/>
                                      </p:to>
                                    </p:set>
                                    <p:animEffect transition="in" filter="blinds(horizontal)">
                                      <p:cBhvr>
                                        <p:cTn id="17" dur="500"/>
                                        <p:tgtEl>
                                          <p:spTgt spid="4218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1891">
                                            <p:txEl>
                                              <p:pRg st="3" end="3"/>
                                            </p:txEl>
                                          </p:spTgt>
                                        </p:tgtEl>
                                        <p:attrNameLst>
                                          <p:attrName>style.visibility</p:attrName>
                                        </p:attrNameLst>
                                      </p:cBhvr>
                                      <p:to>
                                        <p:strVal val="visible"/>
                                      </p:to>
                                    </p:set>
                                    <p:animEffect transition="in" filter="blinds(horizontal)">
                                      <p:cBhvr>
                                        <p:cTn id="22" dur="500"/>
                                        <p:tgtEl>
                                          <p:spTgt spid="4218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21891">
                                            <p:txEl>
                                              <p:pRg st="4" end="4"/>
                                            </p:txEl>
                                          </p:spTgt>
                                        </p:tgtEl>
                                        <p:attrNameLst>
                                          <p:attrName>style.visibility</p:attrName>
                                        </p:attrNameLst>
                                      </p:cBhvr>
                                      <p:to>
                                        <p:strVal val="visible"/>
                                      </p:to>
                                    </p:set>
                                    <p:animEffect transition="in" filter="blinds(horizontal)">
                                      <p:cBhvr>
                                        <p:cTn id="27" dur="500"/>
                                        <p:tgtEl>
                                          <p:spTgt spid="4218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21891">
                                            <p:txEl>
                                              <p:pRg st="5" end="5"/>
                                            </p:txEl>
                                          </p:spTgt>
                                        </p:tgtEl>
                                        <p:attrNameLst>
                                          <p:attrName>style.visibility</p:attrName>
                                        </p:attrNameLst>
                                      </p:cBhvr>
                                      <p:to>
                                        <p:strVal val="visible"/>
                                      </p:to>
                                    </p:set>
                                    <p:animEffect transition="in" filter="wipe(down)">
                                      <p:cBhvr>
                                        <p:cTn id="32" dur="500"/>
                                        <p:tgtEl>
                                          <p:spTgt spid="4218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21891">
                                            <p:txEl>
                                              <p:pRg st="6" end="6"/>
                                            </p:txEl>
                                          </p:spTgt>
                                        </p:tgtEl>
                                        <p:attrNameLst>
                                          <p:attrName>style.visibility</p:attrName>
                                        </p:attrNameLst>
                                      </p:cBhvr>
                                      <p:to>
                                        <p:strVal val="visible"/>
                                      </p:to>
                                    </p:set>
                                    <p:animEffect transition="in" filter="wipe(down)">
                                      <p:cBhvr>
                                        <p:cTn id="37" dur="500"/>
                                        <p:tgtEl>
                                          <p:spTgt spid="42189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21891">
                                            <p:txEl>
                                              <p:pRg st="7" end="7"/>
                                            </p:txEl>
                                          </p:spTgt>
                                        </p:tgtEl>
                                        <p:attrNameLst>
                                          <p:attrName>style.visibility</p:attrName>
                                        </p:attrNameLst>
                                      </p:cBhvr>
                                      <p:to>
                                        <p:strVal val="visible"/>
                                      </p:to>
                                    </p:set>
                                    <p:animEffect transition="in" filter="wipe(down)">
                                      <p:cBhvr>
                                        <p:cTn id="42" dur="500"/>
                                        <p:tgtEl>
                                          <p:spTgt spid="42189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21891">
                                            <p:txEl>
                                              <p:pRg st="8" end="8"/>
                                            </p:txEl>
                                          </p:spTgt>
                                        </p:tgtEl>
                                        <p:attrNameLst>
                                          <p:attrName>style.visibility</p:attrName>
                                        </p:attrNameLst>
                                      </p:cBhvr>
                                      <p:to>
                                        <p:strVal val="visible"/>
                                      </p:to>
                                    </p:set>
                                    <p:animEffect transition="in" filter="wipe(down)">
                                      <p:cBhvr>
                                        <p:cTn id="47" dur="500"/>
                                        <p:tgtEl>
                                          <p:spTgt spid="42189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down)">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down)">
                                      <p:cBhvr>
                                        <p:cTn id="5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5" name="Rectangle 3"/>
          <p:cNvSpPr>
            <a:spLocks noGrp="1" noChangeArrowheads="1"/>
          </p:cNvSpPr>
          <p:nvPr>
            <p:ph type="body" idx="1"/>
          </p:nvPr>
        </p:nvSpPr>
        <p:spPr>
          <a:xfrm>
            <a:off x="200856" y="224236"/>
            <a:ext cx="8716963" cy="4631011"/>
          </a:xfrm>
        </p:spPr>
        <p:txBody>
          <a:bodyPr/>
          <a:lstStyle/>
          <a:p>
            <a:pPr lvl="1">
              <a:spcBef>
                <a:spcPct val="30000"/>
              </a:spcBef>
              <a:buFont typeface="Arial" panose="020B0604020202020204" pitchFamily="34" charset="0"/>
              <a:buChar char="•"/>
            </a:pPr>
            <a:r>
              <a:rPr lang="en-US" altLang="zh-CN" sz="2400" dirty="0">
                <a:solidFill>
                  <a:srgbClr val="FF0000"/>
                </a:solidFill>
                <a:ea typeface="黑体" panose="02010609060101010101" pitchFamily="49" charset="-122"/>
              </a:rPr>
              <a:t>“</a:t>
            </a:r>
            <a:r>
              <a:rPr lang="zh-CN" altLang="en-US" sz="2400" dirty="0">
                <a:solidFill>
                  <a:srgbClr val="FF0000"/>
                </a:solidFill>
                <a:ea typeface="黑体" panose="02010609060101010101" pitchFamily="49" charset="-122"/>
              </a:rPr>
              <a:t>字”</a:t>
            </a:r>
            <a:r>
              <a:rPr lang="zh-CN" altLang="en-US" sz="2400" dirty="0">
                <a:ea typeface="黑体" panose="02010609060101010101" pitchFamily="49" charset="-122"/>
              </a:rPr>
              <a:t>表示被处理信息的单位，用来度量</a:t>
            </a:r>
            <a:r>
              <a:rPr lang="zh-CN" altLang="en-US" sz="2400" dirty="0">
                <a:solidFill>
                  <a:srgbClr val="FF0000"/>
                </a:solidFill>
                <a:ea typeface="黑体" panose="02010609060101010101" pitchFamily="49" charset="-122"/>
              </a:rPr>
              <a:t>数据类型的宽度</a:t>
            </a:r>
            <a:r>
              <a:rPr lang="zh-CN" altLang="en-US" sz="2400" dirty="0">
                <a:ea typeface="黑体" panose="02010609060101010101" pitchFamily="49" charset="-122"/>
              </a:rPr>
              <a:t>。一般用于处理语言中，如汇编语言。</a:t>
            </a:r>
            <a:endParaRPr lang="zh-CN" altLang="en-US" sz="2400" dirty="0">
              <a:ea typeface="黑体" panose="02010609060101010101" pitchFamily="49" charset="-122"/>
            </a:endParaRPr>
          </a:p>
          <a:p>
            <a:pPr lvl="1">
              <a:spcBef>
                <a:spcPct val="30000"/>
              </a:spcBef>
            </a:pPr>
            <a:r>
              <a:rPr lang="zh-CN" altLang="en-US" sz="2400" dirty="0">
                <a:ea typeface="黑体" panose="02010609060101010101" pitchFamily="49" charset="-122"/>
              </a:rPr>
              <a:t>字和字长的宽度可以相等，也可不等。</a:t>
            </a:r>
            <a:endParaRPr lang="zh-CN" altLang="en-US" sz="2400" dirty="0">
              <a:ea typeface="黑体" panose="02010609060101010101" pitchFamily="49" charset="-122"/>
            </a:endParaRPr>
          </a:p>
          <a:p>
            <a:pPr lvl="1">
              <a:spcBef>
                <a:spcPct val="30000"/>
              </a:spcBef>
              <a:buFontTx/>
              <a:buNone/>
            </a:pPr>
            <a:r>
              <a:rPr lang="zh-CN" altLang="en-US" sz="2400" dirty="0">
                <a:solidFill>
                  <a:srgbClr val="CC0000"/>
                </a:solidFill>
                <a:ea typeface="黑体" panose="02010609060101010101" pitchFamily="49" charset="-122"/>
              </a:rPr>
              <a:t>  例如，</a:t>
            </a:r>
            <a:r>
              <a:rPr lang="en-US" altLang="zh-CN" sz="2400" dirty="0">
                <a:solidFill>
                  <a:srgbClr val="CC0000"/>
                </a:solidFill>
                <a:ea typeface="黑体" panose="02010609060101010101" pitchFamily="49" charset="-122"/>
              </a:rPr>
              <a:t>x86</a:t>
            </a:r>
            <a:r>
              <a:rPr lang="zh-CN" altLang="en-US" sz="2400" dirty="0">
                <a:solidFill>
                  <a:srgbClr val="CC0000"/>
                </a:solidFill>
                <a:ea typeface="黑体" panose="02010609060101010101" pitchFamily="49" charset="-122"/>
              </a:rPr>
              <a:t>体系结构定义“字”的宽度为</a:t>
            </a:r>
            <a:r>
              <a:rPr lang="en-US" altLang="zh-CN" sz="2400" dirty="0">
                <a:solidFill>
                  <a:srgbClr val="CC0000"/>
                </a:solidFill>
                <a:ea typeface="黑体" panose="02010609060101010101" pitchFamily="49" charset="-122"/>
              </a:rPr>
              <a:t>16</a:t>
            </a:r>
            <a:r>
              <a:rPr lang="zh-CN" altLang="en-US" sz="2400" dirty="0">
                <a:solidFill>
                  <a:srgbClr val="CC0000"/>
                </a:solidFill>
                <a:ea typeface="黑体" panose="02010609060101010101" pitchFamily="49" charset="-122"/>
              </a:rPr>
              <a:t>位，</a:t>
            </a:r>
            <a:r>
              <a:rPr lang="en-US" altLang="zh-CN" sz="2400" dirty="0">
                <a:solidFill>
                  <a:srgbClr val="CC0000"/>
                </a:solidFill>
                <a:ea typeface="黑体" panose="02010609060101010101" pitchFamily="49" charset="-122"/>
              </a:rPr>
              <a:t>8086</a:t>
            </a:r>
            <a:r>
              <a:rPr lang="zh-CN" altLang="en-US" sz="2400" dirty="0">
                <a:solidFill>
                  <a:srgbClr val="CC0000"/>
                </a:solidFill>
                <a:ea typeface="黑体" panose="02010609060101010101" pitchFamily="49" charset="-122"/>
              </a:rPr>
              <a:t>或</a:t>
            </a:r>
            <a:r>
              <a:rPr lang="en-US" altLang="zh-CN" sz="2400" dirty="0">
                <a:solidFill>
                  <a:srgbClr val="CC0000"/>
                </a:solidFill>
                <a:ea typeface="黑体" panose="02010609060101010101" pitchFamily="49" charset="-122"/>
              </a:rPr>
              <a:t>286</a:t>
            </a:r>
            <a:r>
              <a:rPr lang="zh-CN" altLang="en-US" sz="2400" dirty="0">
                <a:solidFill>
                  <a:srgbClr val="CC0000"/>
                </a:solidFill>
                <a:ea typeface="黑体" panose="02010609060101010101" pitchFamily="49" charset="-122"/>
              </a:rPr>
              <a:t>字长也是</a:t>
            </a:r>
            <a:r>
              <a:rPr lang="en-US" altLang="zh-CN" sz="2400" dirty="0">
                <a:solidFill>
                  <a:srgbClr val="CC0000"/>
                </a:solidFill>
                <a:ea typeface="黑体" panose="02010609060101010101" pitchFamily="49" charset="-122"/>
              </a:rPr>
              <a:t>16</a:t>
            </a:r>
            <a:r>
              <a:rPr lang="zh-CN" altLang="en-US" sz="2400" dirty="0">
                <a:solidFill>
                  <a:srgbClr val="CC0000"/>
                </a:solidFill>
                <a:ea typeface="黑体" panose="02010609060101010101" pitchFamily="49" charset="-122"/>
              </a:rPr>
              <a:t>位，但从</a:t>
            </a:r>
            <a:r>
              <a:rPr lang="en-US" altLang="zh-CN" sz="2400" dirty="0">
                <a:solidFill>
                  <a:srgbClr val="CC0000"/>
                </a:solidFill>
                <a:ea typeface="黑体" panose="02010609060101010101" pitchFamily="49" charset="-122"/>
              </a:rPr>
              <a:t>386</a:t>
            </a:r>
            <a:r>
              <a:rPr lang="zh-CN" altLang="en-US" sz="2400" dirty="0">
                <a:solidFill>
                  <a:srgbClr val="CC0000"/>
                </a:solidFill>
                <a:ea typeface="黑体" panose="02010609060101010101" pitchFamily="49" charset="-122"/>
              </a:rPr>
              <a:t>开始字长就是</a:t>
            </a:r>
            <a:r>
              <a:rPr lang="en-US" altLang="zh-CN" sz="2400" dirty="0">
                <a:solidFill>
                  <a:srgbClr val="CC0000"/>
                </a:solidFill>
                <a:ea typeface="黑体" panose="02010609060101010101" pitchFamily="49" charset="-122"/>
              </a:rPr>
              <a:t>32</a:t>
            </a:r>
            <a:r>
              <a:rPr lang="zh-CN" altLang="en-US" sz="2400" dirty="0">
                <a:solidFill>
                  <a:srgbClr val="CC0000"/>
                </a:solidFill>
                <a:ea typeface="黑体" panose="02010609060101010101" pitchFamily="49" charset="-122"/>
              </a:rPr>
              <a:t>位了。</a:t>
            </a:r>
            <a:endParaRPr lang="en-US" altLang="zh-CN" sz="2400" dirty="0">
              <a:solidFill>
                <a:srgbClr val="CC0000"/>
              </a:solidFill>
              <a:ea typeface="黑体" panose="02010609060101010101" pitchFamily="49" charset="-122"/>
            </a:endParaRPr>
          </a:p>
          <a:p>
            <a:pPr lvl="1">
              <a:lnSpc>
                <a:spcPct val="100000"/>
              </a:lnSpc>
              <a:spcBef>
                <a:spcPct val="45000"/>
              </a:spcBef>
              <a:buFontTx/>
              <a:buNone/>
            </a:pPr>
            <a:r>
              <a:rPr lang="en-US" altLang="zh-CN" sz="2400" dirty="0">
                <a:ea typeface="黑体" panose="02010609060101010101" pitchFamily="49" charset="-122"/>
              </a:rPr>
              <a:t>IA-32</a:t>
            </a:r>
            <a:r>
              <a:rPr lang="zh-CN" altLang="en-US" sz="2400" dirty="0">
                <a:ea typeface="黑体" panose="02010609060101010101" pitchFamily="49" charset="-122"/>
              </a:rPr>
              <a:t>中的“字”有多少位？字长多少位呢？</a:t>
            </a:r>
            <a:endParaRPr lang="en-US" altLang="zh-CN" sz="2400" dirty="0">
              <a:ea typeface="黑体" panose="02010609060101010101" pitchFamily="49" charset="-122"/>
            </a:endParaRPr>
          </a:p>
          <a:p>
            <a:pPr lvl="1">
              <a:lnSpc>
                <a:spcPct val="100000"/>
              </a:lnSpc>
              <a:spcBef>
                <a:spcPct val="45000"/>
              </a:spcBef>
              <a:buFontTx/>
              <a:buNone/>
            </a:pPr>
            <a:endParaRPr lang="en-US" altLang="zh-CN" sz="2400" dirty="0">
              <a:ea typeface="黑体" panose="02010609060101010101" pitchFamily="49" charset="-122"/>
            </a:endParaRPr>
          </a:p>
          <a:p>
            <a:pPr lvl="1">
              <a:lnSpc>
                <a:spcPct val="100000"/>
              </a:lnSpc>
              <a:spcBef>
                <a:spcPct val="45000"/>
              </a:spcBef>
              <a:buFontTx/>
              <a:buNone/>
            </a:pPr>
            <a:r>
              <a:rPr lang="en-US" altLang="zh-CN" sz="2400" dirty="0">
                <a:ea typeface="黑体" panose="02010609060101010101" pitchFamily="49" charset="-122"/>
              </a:rPr>
              <a:t>DWORD </a:t>
            </a:r>
            <a:r>
              <a:rPr lang="zh-CN" altLang="en-US" sz="2400" dirty="0">
                <a:ea typeface="黑体" panose="02010609060101010101" pitchFamily="49" charset="-122"/>
              </a:rPr>
              <a:t>（双字）：</a:t>
            </a:r>
            <a:r>
              <a:rPr lang="en-US" altLang="zh-CN" sz="2400" dirty="0">
                <a:ea typeface="黑体" panose="02010609060101010101" pitchFamily="49" charset="-122"/>
              </a:rPr>
              <a:t>32</a:t>
            </a:r>
            <a:r>
              <a:rPr lang="zh-CN" altLang="en-US" sz="2400" dirty="0">
                <a:ea typeface="黑体" panose="02010609060101010101" pitchFamily="49" charset="-122"/>
              </a:rPr>
              <a:t>位</a:t>
            </a:r>
            <a:endParaRPr lang="en-US" altLang="zh-CN" sz="2400" dirty="0">
              <a:ea typeface="黑体" panose="02010609060101010101" pitchFamily="49" charset="-122"/>
            </a:endParaRPr>
          </a:p>
          <a:p>
            <a:pPr lvl="1">
              <a:lnSpc>
                <a:spcPct val="100000"/>
              </a:lnSpc>
              <a:spcBef>
                <a:spcPct val="45000"/>
              </a:spcBef>
              <a:buFontTx/>
              <a:buNone/>
            </a:pPr>
            <a:r>
              <a:rPr lang="en-US" altLang="zh-CN" sz="2400" dirty="0">
                <a:ea typeface="黑体" panose="02010609060101010101" pitchFamily="49" charset="-122"/>
              </a:rPr>
              <a:t>QWORD</a:t>
            </a:r>
            <a:r>
              <a:rPr lang="zh-CN" altLang="en-US" sz="2400" dirty="0">
                <a:ea typeface="黑体" panose="02010609060101010101" pitchFamily="49" charset="-122"/>
              </a:rPr>
              <a:t>（四字）：</a:t>
            </a:r>
            <a:r>
              <a:rPr lang="en-US" altLang="zh-CN" sz="2400" dirty="0">
                <a:ea typeface="黑体" panose="02010609060101010101" pitchFamily="49" charset="-122"/>
              </a:rPr>
              <a:t>64</a:t>
            </a:r>
            <a:r>
              <a:rPr lang="zh-CN" altLang="en-US" sz="2400" dirty="0">
                <a:ea typeface="黑体" panose="02010609060101010101" pitchFamily="49" charset="-122"/>
              </a:rPr>
              <a:t>位</a:t>
            </a:r>
            <a:endParaRPr lang="zh-CN" altLang="en-US" sz="2400" dirty="0">
              <a:solidFill>
                <a:srgbClr val="CC0000"/>
              </a:solidFill>
              <a:ea typeface="黑体" panose="02010609060101010101" pitchFamily="49" charset="-122"/>
            </a:endParaRPr>
          </a:p>
        </p:txBody>
      </p:sp>
      <p:sp>
        <p:nvSpPr>
          <p:cNvPr id="2" name="灯片编号占位符 1"/>
          <p:cNvSpPr>
            <a:spLocks noGrp="1"/>
          </p:cNvSpPr>
          <p:nvPr>
            <p:ph type="sldNum" sz="quarter" idx="4"/>
          </p:nvPr>
        </p:nvSpPr>
        <p:spPr/>
        <p:txBody>
          <a:bodyPr/>
          <a:lstStyle/>
          <a:p>
            <a:fld id="{EDCD20F5-771F-4428-9712-BA27E008D629}" type="slidenum">
              <a:rPr lang="zh-CN" altLang="en-US" smtClean="0"/>
            </a:fld>
            <a:endParaRPr lang="zh-CN" altLang="en-US" dirty="0"/>
          </a:p>
        </p:txBody>
      </p:sp>
      <p:sp>
        <p:nvSpPr>
          <p:cNvPr id="4" name="TextBox 3"/>
          <p:cNvSpPr txBox="1"/>
          <p:nvPr/>
        </p:nvSpPr>
        <p:spPr>
          <a:xfrm>
            <a:off x="3437324" y="3318841"/>
            <a:ext cx="973137" cy="457200"/>
          </a:xfrm>
          <a:prstGeom prst="rect">
            <a:avLst/>
          </a:prstGeom>
          <a:noFill/>
        </p:spPr>
        <p:txBody>
          <a:bodyPr>
            <a:spAutoFit/>
          </a:bodyPr>
          <a:lstStyle/>
          <a:p>
            <a:pPr>
              <a:defRPr/>
            </a:pPr>
            <a:r>
              <a:rPr lang="en-US" altLang="zh-CN" sz="2400" dirty="0">
                <a:solidFill>
                  <a:srgbClr val="FF0000"/>
                </a:solidFill>
                <a:latin typeface="+mn-lt"/>
              </a:rPr>
              <a:t>16</a:t>
            </a:r>
            <a:r>
              <a:rPr lang="zh-CN" altLang="en-US" sz="2400" dirty="0">
                <a:solidFill>
                  <a:srgbClr val="FF0000"/>
                </a:solidFill>
                <a:latin typeface="+mn-lt"/>
              </a:rPr>
              <a:t>位</a:t>
            </a:r>
            <a:endParaRPr lang="zh-CN" altLang="en-US" sz="2400" dirty="0">
              <a:solidFill>
                <a:srgbClr val="FF0000"/>
              </a:solidFill>
              <a:latin typeface="+mn-lt"/>
            </a:endParaRPr>
          </a:p>
        </p:txBody>
      </p:sp>
      <p:sp>
        <p:nvSpPr>
          <p:cNvPr id="5" name="TextBox 4"/>
          <p:cNvSpPr txBox="1"/>
          <p:nvPr/>
        </p:nvSpPr>
        <p:spPr>
          <a:xfrm>
            <a:off x="4980327" y="3271819"/>
            <a:ext cx="971550" cy="457200"/>
          </a:xfrm>
          <a:prstGeom prst="rect">
            <a:avLst/>
          </a:prstGeom>
          <a:noFill/>
        </p:spPr>
        <p:txBody>
          <a:bodyPr>
            <a:spAutoFit/>
          </a:bodyPr>
          <a:lstStyle/>
          <a:p>
            <a:pPr>
              <a:defRPr/>
            </a:pPr>
            <a:r>
              <a:rPr lang="en-US" altLang="zh-CN" sz="2400" dirty="0">
                <a:solidFill>
                  <a:srgbClr val="FF0000"/>
                </a:solidFill>
                <a:latin typeface="+mn-lt"/>
              </a:rPr>
              <a:t>32</a:t>
            </a:r>
            <a:r>
              <a:rPr lang="zh-CN" altLang="en-US" sz="2400" dirty="0">
                <a:solidFill>
                  <a:srgbClr val="FF0000"/>
                </a:solidFill>
                <a:latin typeface="+mn-lt"/>
              </a:rPr>
              <a:t>位</a:t>
            </a:r>
            <a:endParaRPr lang="zh-CN" altLang="en-US" sz="2400" dirty="0">
              <a:solidFill>
                <a:srgbClr val="FF0000"/>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4115">
                                            <p:txEl>
                                              <p:pRg st="0" end="0"/>
                                            </p:txEl>
                                          </p:spTgt>
                                        </p:tgtEl>
                                        <p:attrNameLst>
                                          <p:attrName>style.visibility</p:attrName>
                                        </p:attrNameLst>
                                      </p:cBhvr>
                                      <p:to>
                                        <p:strVal val="visible"/>
                                      </p:to>
                                    </p:set>
                                    <p:animEffect transition="in" filter="blinds(horizontal)">
                                      <p:cBhvr>
                                        <p:cTn id="7" dur="500"/>
                                        <p:tgtEl>
                                          <p:spTgt spid="474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4115">
                                            <p:txEl>
                                              <p:pRg st="1" end="1"/>
                                            </p:txEl>
                                          </p:spTgt>
                                        </p:tgtEl>
                                        <p:attrNameLst>
                                          <p:attrName>style.visibility</p:attrName>
                                        </p:attrNameLst>
                                      </p:cBhvr>
                                      <p:to>
                                        <p:strVal val="visible"/>
                                      </p:to>
                                    </p:set>
                                    <p:animEffect transition="in" filter="blinds(horizontal)">
                                      <p:cBhvr>
                                        <p:cTn id="12" dur="500"/>
                                        <p:tgtEl>
                                          <p:spTgt spid="4741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4115">
                                            <p:txEl>
                                              <p:pRg st="2" end="2"/>
                                            </p:txEl>
                                          </p:spTgt>
                                        </p:tgtEl>
                                        <p:attrNameLst>
                                          <p:attrName>style.visibility</p:attrName>
                                        </p:attrNameLst>
                                      </p:cBhvr>
                                      <p:to>
                                        <p:strVal val="visible"/>
                                      </p:to>
                                    </p:set>
                                    <p:animEffect transition="in" filter="blinds(horizontal)">
                                      <p:cBhvr>
                                        <p:cTn id="17" dur="500"/>
                                        <p:tgtEl>
                                          <p:spTgt spid="4741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74115">
                                            <p:txEl>
                                              <p:pRg st="3" end="3"/>
                                            </p:txEl>
                                          </p:spTgt>
                                        </p:tgtEl>
                                        <p:attrNameLst>
                                          <p:attrName>style.visibility</p:attrName>
                                        </p:attrNameLst>
                                      </p:cBhvr>
                                      <p:to>
                                        <p:strVal val="visible"/>
                                      </p:to>
                                    </p:set>
                                    <p:animEffect transition="in" filter="blinds(horizontal)">
                                      <p:cBhvr>
                                        <p:cTn id="22" dur="500"/>
                                        <p:tgtEl>
                                          <p:spTgt spid="4741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linds(horizontal)">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74115">
                                            <p:txEl>
                                              <p:pRg st="5" end="5"/>
                                            </p:txEl>
                                          </p:spTgt>
                                        </p:tgtEl>
                                        <p:attrNameLst>
                                          <p:attrName>style.visibility</p:attrName>
                                        </p:attrNameLst>
                                      </p:cBhvr>
                                      <p:to>
                                        <p:strVal val="visible"/>
                                      </p:to>
                                    </p:set>
                                    <p:animEffect transition="in" filter="blinds(horizontal)">
                                      <p:cBhvr>
                                        <p:cTn id="35" dur="500"/>
                                        <p:tgtEl>
                                          <p:spTgt spid="47411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474115">
                                            <p:txEl>
                                              <p:pRg st="6" end="6"/>
                                            </p:txEl>
                                          </p:spTgt>
                                        </p:tgtEl>
                                        <p:attrNameLst>
                                          <p:attrName>style.visibility</p:attrName>
                                        </p:attrNameLst>
                                      </p:cBhvr>
                                      <p:to>
                                        <p:strVal val="visible"/>
                                      </p:to>
                                    </p:set>
                                    <p:animEffect transition="in" filter="blinds(horizontal)">
                                      <p:cBhvr>
                                        <p:cTn id="40" dur="500"/>
                                        <p:tgtEl>
                                          <p:spTgt spid="4741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a:ea typeface="宋体" panose="02010600030101010101" pitchFamily="2" charset="-122"/>
              </a:rPr>
              <a:t>数据量的度量单位</a:t>
            </a:r>
            <a:endParaRPr lang="zh-CN" altLang="en-US">
              <a:ea typeface="宋体" panose="02010600030101010101" pitchFamily="2" charset="-122"/>
            </a:endParaRPr>
          </a:p>
        </p:txBody>
      </p:sp>
      <p:sp>
        <p:nvSpPr>
          <p:cNvPr id="463875" name="Rectangle 3"/>
          <p:cNvSpPr>
            <a:spLocks noGrp="1" noChangeArrowheads="1"/>
          </p:cNvSpPr>
          <p:nvPr>
            <p:ph type="body" idx="1"/>
          </p:nvPr>
        </p:nvSpPr>
        <p:spPr>
          <a:xfrm>
            <a:off x="446648" y="734920"/>
            <a:ext cx="8191500" cy="4538678"/>
          </a:xfrm>
        </p:spPr>
        <p:txBody>
          <a:bodyPr/>
          <a:lstStyle/>
          <a:p>
            <a:r>
              <a:rPr lang="zh-CN" altLang="en-US" dirty="0">
                <a:ea typeface="黑体" panose="02010609060101010101" pitchFamily="49" charset="-122"/>
              </a:rPr>
              <a:t>存储二进制信息时的度量单位要比字节或字大得多</a:t>
            </a:r>
            <a:endParaRPr lang="zh-CN" altLang="en-US" dirty="0">
              <a:ea typeface="黑体" panose="02010609060101010101" pitchFamily="49" charset="-122"/>
            </a:endParaRPr>
          </a:p>
          <a:p>
            <a:r>
              <a:rPr lang="zh-CN" altLang="en-US" dirty="0">
                <a:ea typeface="黑体" panose="02010609060101010101" pitchFamily="49" charset="-122"/>
              </a:rPr>
              <a:t>容量经常使用的单位有：</a:t>
            </a:r>
            <a:endParaRPr lang="zh-CN" altLang="en-US" dirty="0">
              <a:ea typeface="黑体" panose="02010609060101010101" pitchFamily="49" charset="-122"/>
            </a:endParaRPr>
          </a:p>
          <a:p>
            <a:pPr lvl="1"/>
            <a:r>
              <a:rPr lang="zh-CN" altLang="en-US" dirty="0">
                <a:ea typeface="黑体" panose="02010609060101010101" pitchFamily="49" charset="-122"/>
              </a:rPr>
              <a:t>    “千字节”(</a:t>
            </a:r>
            <a:r>
              <a:rPr lang="en-US" altLang="zh-CN" dirty="0">
                <a:solidFill>
                  <a:srgbClr val="CC0000"/>
                </a:solidFill>
                <a:ea typeface="黑体" panose="02010609060101010101" pitchFamily="49" charset="-122"/>
              </a:rPr>
              <a:t>K</a:t>
            </a:r>
            <a:r>
              <a:rPr lang="en-US" altLang="zh-CN" dirty="0">
                <a:ea typeface="黑体" panose="02010609060101010101" pitchFamily="49" charset="-122"/>
              </a:rPr>
              <a:t>B)，1KB=2</a:t>
            </a:r>
            <a:r>
              <a:rPr lang="en-US" altLang="zh-CN" baseline="30000" dirty="0">
                <a:ea typeface="黑体" panose="02010609060101010101" pitchFamily="49" charset="-122"/>
              </a:rPr>
              <a:t>10</a:t>
            </a:r>
            <a:r>
              <a:rPr lang="zh-CN" altLang="en-US" dirty="0">
                <a:ea typeface="黑体" panose="02010609060101010101" pitchFamily="49" charset="-122"/>
              </a:rPr>
              <a:t>字节=1024</a:t>
            </a:r>
            <a:r>
              <a:rPr lang="en-US" altLang="zh-CN" dirty="0">
                <a:ea typeface="黑体" panose="02010609060101010101" pitchFamily="49" charset="-122"/>
              </a:rPr>
              <a:t>B</a:t>
            </a:r>
            <a:endParaRPr lang="en-US" altLang="zh-CN" dirty="0">
              <a:ea typeface="黑体" panose="02010609060101010101" pitchFamily="49" charset="-122"/>
            </a:endParaRPr>
          </a:p>
          <a:p>
            <a:pPr lvl="1"/>
            <a:r>
              <a:rPr lang="en-US" altLang="zh-CN" dirty="0">
                <a:ea typeface="黑体" panose="02010609060101010101" pitchFamily="49" charset="-122"/>
              </a:rPr>
              <a:t>    “</a:t>
            </a:r>
            <a:r>
              <a:rPr lang="zh-CN" altLang="en-US" dirty="0">
                <a:ea typeface="黑体" panose="02010609060101010101" pitchFamily="49" charset="-122"/>
              </a:rPr>
              <a:t>兆字节”(</a:t>
            </a:r>
            <a:r>
              <a:rPr lang="en-US" altLang="zh-CN" dirty="0">
                <a:ea typeface="黑体" panose="02010609060101010101" pitchFamily="49" charset="-122"/>
              </a:rPr>
              <a:t>MB)，1MB=2</a:t>
            </a:r>
            <a:r>
              <a:rPr lang="en-US" altLang="zh-CN" baseline="30000" dirty="0">
                <a:ea typeface="黑体" panose="02010609060101010101" pitchFamily="49" charset="-122"/>
              </a:rPr>
              <a:t>20</a:t>
            </a:r>
            <a:r>
              <a:rPr lang="zh-CN" altLang="en-US" dirty="0">
                <a:ea typeface="黑体" panose="02010609060101010101" pitchFamily="49" charset="-122"/>
              </a:rPr>
              <a:t>字节=1024</a:t>
            </a:r>
            <a:r>
              <a:rPr lang="en-US" altLang="zh-CN" dirty="0">
                <a:ea typeface="黑体" panose="02010609060101010101" pitchFamily="49" charset="-122"/>
              </a:rPr>
              <a:t>KB</a:t>
            </a:r>
            <a:endParaRPr lang="en-US" altLang="zh-CN" dirty="0">
              <a:ea typeface="黑体" panose="02010609060101010101" pitchFamily="49" charset="-122"/>
            </a:endParaRPr>
          </a:p>
          <a:p>
            <a:pPr lvl="1"/>
            <a:r>
              <a:rPr lang="en-US" altLang="zh-CN" dirty="0">
                <a:ea typeface="黑体" panose="02010609060101010101" pitchFamily="49" charset="-122"/>
              </a:rPr>
              <a:t>    “</a:t>
            </a:r>
            <a:r>
              <a:rPr lang="zh-CN" altLang="en-US" dirty="0">
                <a:ea typeface="黑体" panose="02010609060101010101" pitchFamily="49" charset="-122"/>
              </a:rPr>
              <a:t>千兆字节”(</a:t>
            </a:r>
            <a:r>
              <a:rPr lang="en-US" altLang="zh-CN" dirty="0">
                <a:ea typeface="黑体" panose="02010609060101010101" pitchFamily="49" charset="-122"/>
              </a:rPr>
              <a:t>GB)，1GB=2</a:t>
            </a:r>
            <a:r>
              <a:rPr lang="en-US" altLang="zh-CN" baseline="30000" dirty="0">
                <a:ea typeface="黑体" panose="02010609060101010101" pitchFamily="49" charset="-122"/>
              </a:rPr>
              <a:t>30</a:t>
            </a:r>
            <a:r>
              <a:rPr lang="zh-CN" altLang="en-US" dirty="0">
                <a:ea typeface="黑体" panose="02010609060101010101" pitchFamily="49" charset="-122"/>
              </a:rPr>
              <a:t>字节=1024</a:t>
            </a:r>
            <a:r>
              <a:rPr lang="en-US" altLang="zh-CN" dirty="0">
                <a:ea typeface="黑体" panose="02010609060101010101" pitchFamily="49" charset="-122"/>
              </a:rPr>
              <a:t>MB</a:t>
            </a:r>
            <a:endParaRPr lang="en-US" altLang="zh-CN" dirty="0">
              <a:ea typeface="黑体" panose="02010609060101010101" pitchFamily="49" charset="-122"/>
            </a:endParaRPr>
          </a:p>
          <a:p>
            <a:pPr lvl="1"/>
            <a:r>
              <a:rPr lang="en-US" altLang="zh-CN" dirty="0">
                <a:ea typeface="黑体" panose="02010609060101010101" pitchFamily="49" charset="-122"/>
              </a:rPr>
              <a:t>    “</a:t>
            </a:r>
            <a:r>
              <a:rPr lang="zh-CN" altLang="en-US" dirty="0">
                <a:ea typeface="黑体" panose="02010609060101010101" pitchFamily="49" charset="-122"/>
              </a:rPr>
              <a:t>兆兆字节”(</a:t>
            </a:r>
            <a:r>
              <a:rPr lang="en-US" altLang="zh-CN" dirty="0">
                <a:ea typeface="黑体" panose="02010609060101010101" pitchFamily="49" charset="-122"/>
              </a:rPr>
              <a:t>TB)，1TB=2</a:t>
            </a:r>
            <a:r>
              <a:rPr lang="en-US" altLang="zh-CN" baseline="30000" dirty="0">
                <a:ea typeface="黑体" panose="02010609060101010101" pitchFamily="49" charset="-122"/>
              </a:rPr>
              <a:t>40</a:t>
            </a:r>
            <a:r>
              <a:rPr lang="zh-CN" altLang="en-US" dirty="0">
                <a:ea typeface="黑体" panose="02010609060101010101" pitchFamily="49" charset="-122"/>
              </a:rPr>
              <a:t>字节=1024</a:t>
            </a:r>
            <a:r>
              <a:rPr lang="en-US" altLang="zh-CN" dirty="0">
                <a:ea typeface="黑体" panose="02010609060101010101" pitchFamily="49" charset="-122"/>
              </a:rPr>
              <a:t>GB</a:t>
            </a:r>
            <a:endParaRPr lang="en-US" altLang="zh-CN" dirty="0">
              <a:ea typeface="黑体" panose="02010609060101010101" pitchFamily="49" charset="-122"/>
            </a:endParaRPr>
          </a:p>
          <a:p>
            <a:r>
              <a:rPr lang="en-US" altLang="zh-CN" dirty="0">
                <a:ea typeface="黑体" panose="02010609060101010101" pitchFamily="49" charset="-122"/>
              </a:rPr>
              <a:t>  </a:t>
            </a:r>
            <a:r>
              <a:rPr lang="zh-CN" altLang="en-US" dirty="0">
                <a:ea typeface="黑体" panose="02010609060101010101" pitchFamily="49" charset="-122"/>
              </a:rPr>
              <a:t>通信中的传输速率使用的单位有：</a:t>
            </a:r>
            <a:endParaRPr lang="zh-CN" altLang="en-US" dirty="0">
              <a:ea typeface="黑体" panose="02010609060101010101" pitchFamily="49" charset="-122"/>
            </a:endParaRPr>
          </a:p>
          <a:p>
            <a:pPr lvl="1"/>
            <a:r>
              <a:rPr lang="zh-CN" altLang="en-US" dirty="0">
                <a:ea typeface="黑体" panose="02010609060101010101" pitchFamily="49" charset="-122"/>
              </a:rPr>
              <a:t>    “千比特</a:t>
            </a:r>
            <a:r>
              <a:rPr lang="en-US" altLang="zh-CN" dirty="0">
                <a:ea typeface="黑体" panose="02010609060101010101" pitchFamily="49" charset="-122"/>
              </a:rPr>
              <a:t>/</a:t>
            </a:r>
            <a:r>
              <a:rPr lang="zh-CN" altLang="en-US" dirty="0">
                <a:ea typeface="黑体" panose="02010609060101010101" pitchFamily="49" charset="-122"/>
              </a:rPr>
              <a:t>秒”</a:t>
            </a:r>
            <a:r>
              <a:rPr lang="en-US" altLang="zh-CN" dirty="0">
                <a:ea typeface="黑体" panose="02010609060101010101" pitchFamily="49" charset="-122"/>
              </a:rPr>
              <a:t>(</a:t>
            </a:r>
            <a:r>
              <a:rPr lang="en-US" altLang="zh-CN" dirty="0">
                <a:solidFill>
                  <a:srgbClr val="CC0000"/>
                </a:solidFill>
                <a:ea typeface="黑体" panose="02010609060101010101" pitchFamily="49" charset="-122"/>
              </a:rPr>
              <a:t>k</a:t>
            </a:r>
            <a:r>
              <a:rPr lang="en-US" altLang="zh-CN" dirty="0">
                <a:ea typeface="黑体" panose="02010609060101010101" pitchFamily="49" charset="-122"/>
              </a:rPr>
              <a:t>b/s)，1kbps=10</a:t>
            </a:r>
            <a:r>
              <a:rPr lang="en-US" altLang="zh-CN" baseline="30000" dirty="0">
                <a:ea typeface="黑体" panose="02010609060101010101" pitchFamily="49" charset="-122"/>
              </a:rPr>
              <a:t>3 </a:t>
            </a:r>
            <a:r>
              <a:rPr lang="en-US" altLang="zh-CN" dirty="0">
                <a:ea typeface="黑体" panose="02010609060101010101" pitchFamily="49" charset="-122"/>
              </a:rPr>
              <a:t>b/s</a:t>
            </a:r>
            <a:r>
              <a:rPr lang="zh-CN" altLang="en-US" dirty="0">
                <a:ea typeface="黑体" panose="02010609060101010101" pitchFamily="49" charset="-122"/>
              </a:rPr>
              <a:t>=1000 </a:t>
            </a:r>
            <a:r>
              <a:rPr lang="en-US" altLang="zh-CN" dirty="0">
                <a:ea typeface="黑体" panose="02010609060101010101" pitchFamily="49" charset="-122"/>
              </a:rPr>
              <a:t>bps</a:t>
            </a:r>
            <a:endParaRPr lang="en-US" altLang="zh-CN" dirty="0">
              <a:ea typeface="黑体" panose="02010609060101010101" pitchFamily="49" charset="-122"/>
            </a:endParaRPr>
          </a:p>
          <a:p>
            <a:pPr lvl="1"/>
            <a:r>
              <a:rPr lang="en-US" altLang="zh-CN" dirty="0">
                <a:ea typeface="黑体" panose="02010609060101010101" pitchFamily="49" charset="-122"/>
              </a:rPr>
              <a:t>    “</a:t>
            </a:r>
            <a:r>
              <a:rPr lang="zh-CN" altLang="en-US" dirty="0">
                <a:ea typeface="黑体" panose="02010609060101010101" pitchFamily="49" charset="-122"/>
              </a:rPr>
              <a:t>兆比特</a:t>
            </a:r>
            <a:r>
              <a:rPr lang="en-US" altLang="zh-CN" dirty="0">
                <a:ea typeface="黑体" panose="02010609060101010101" pitchFamily="49" charset="-122"/>
              </a:rPr>
              <a:t>/</a:t>
            </a:r>
            <a:r>
              <a:rPr lang="zh-CN" altLang="en-US" dirty="0">
                <a:ea typeface="黑体" panose="02010609060101010101" pitchFamily="49" charset="-122"/>
              </a:rPr>
              <a:t>秒”(</a:t>
            </a:r>
            <a:r>
              <a:rPr lang="en-US" altLang="zh-CN" dirty="0">
                <a:ea typeface="黑体" panose="02010609060101010101" pitchFamily="49" charset="-122"/>
              </a:rPr>
              <a:t>Mb/s)，1Mbps=10</a:t>
            </a:r>
            <a:r>
              <a:rPr lang="en-US" altLang="zh-CN" baseline="30000" dirty="0">
                <a:ea typeface="黑体" panose="02010609060101010101" pitchFamily="49" charset="-122"/>
              </a:rPr>
              <a:t>6 </a:t>
            </a:r>
            <a:r>
              <a:rPr lang="en-US" altLang="zh-CN" dirty="0">
                <a:ea typeface="黑体" panose="02010609060101010101" pitchFamily="49" charset="-122"/>
              </a:rPr>
              <a:t>b/s</a:t>
            </a:r>
            <a:r>
              <a:rPr lang="en-US" altLang="zh-CN" baseline="30000" dirty="0">
                <a:ea typeface="黑体" panose="02010609060101010101" pitchFamily="49" charset="-122"/>
              </a:rPr>
              <a:t> </a:t>
            </a:r>
            <a:r>
              <a:rPr lang="zh-CN" altLang="en-US" dirty="0">
                <a:ea typeface="黑体" panose="02010609060101010101" pitchFamily="49" charset="-122"/>
              </a:rPr>
              <a:t>=1000 </a:t>
            </a:r>
            <a:r>
              <a:rPr lang="en-US" altLang="zh-CN" dirty="0">
                <a:ea typeface="黑体" panose="02010609060101010101" pitchFamily="49" charset="-122"/>
              </a:rPr>
              <a:t>kbps</a:t>
            </a:r>
            <a:endParaRPr lang="en-US" altLang="zh-CN" dirty="0">
              <a:ea typeface="黑体" panose="02010609060101010101" pitchFamily="49" charset="-122"/>
            </a:endParaRPr>
          </a:p>
          <a:p>
            <a:pPr lvl="1"/>
            <a:r>
              <a:rPr lang="en-US" altLang="zh-CN" dirty="0">
                <a:ea typeface="黑体" panose="02010609060101010101" pitchFamily="49" charset="-122"/>
              </a:rPr>
              <a:t>    “</a:t>
            </a:r>
            <a:r>
              <a:rPr lang="zh-CN" altLang="en-US" dirty="0">
                <a:ea typeface="黑体" panose="02010609060101010101" pitchFamily="49" charset="-122"/>
              </a:rPr>
              <a:t>千兆比特</a:t>
            </a:r>
            <a:r>
              <a:rPr lang="en-US" altLang="zh-CN" dirty="0">
                <a:ea typeface="黑体" panose="02010609060101010101" pitchFamily="49" charset="-122"/>
              </a:rPr>
              <a:t>/</a:t>
            </a:r>
            <a:r>
              <a:rPr lang="zh-CN" altLang="en-US" dirty="0">
                <a:ea typeface="黑体" panose="02010609060101010101" pitchFamily="49" charset="-122"/>
              </a:rPr>
              <a:t>秒”(</a:t>
            </a:r>
            <a:r>
              <a:rPr lang="en-US" altLang="zh-CN" dirty="0">
                <a:ea typeface="黑体" panose="02010609060101010101" pitchFamily="49" charset="-122"/>
              </a:rPr>
              <a:t>Gb/s)，1Gbps=10</a:t>
            </a:r>
            <a:r>
              <a:rPr lang="en-US" altLang="zh-CN" baseline="30000" dirty="0">
                <a:ea typeface="黑体" panose="02010609060101010101" pitchFamily="49" charset="-122"/>
              </a:rPr>
              <a:t>9 </a:t>
            </a:r>
            <a:r>
              <a:rPr lang="en-US" altLang="zh-CN" dirty="0">
                <a:ea typeface="黑体" panose="02010609060101010101" pitchFamily="49" charset="-122"/>
              </a:rPr>
              <a:t>b/s</a:t>
            </a:r>
            <a:r>
              <a:rPr lang="zh-CN" altLang="en-US" dirty="0">
                <a:ea typeface="黑体" panose="02010609060101010101" pitchFamily="49" charset="-122"/>
              </a:rPr>
              <a:t> =1000 </a:t>
            </a:r>
            <a:r>
              <a:rPr lang="en-US" altLang="zh-CN" dirty="0">
                <a:ea typeface="黑体" panose="02010609060101010101" pitchFamily="49" charset="-122"/>
              </a:rPr>
              <a:t>Mbps</a:t>
            </a:r>
            <a:endParaRPr lang="en-US" altLang="zh-CN" dirty="0">
              <a:ea typeface="黑体" panose="02010609060101010101" pitchFamily="49" charset="-122"/>
            </a:endParaRPr>
          </a:p>
          <a:p>
            <a:pPr lvl="1"/>
            <a:r>
              <a:rPr lang="en-US" altLang="zh-CN" dirty="0">
                <a:ea typeface="黑体" panose="02010609060101010101" pitchFamily="49" charset="-122"/>
              </a:rPr>
              <a:t>    “</a:t>
            </a:r>
            <a:r>
              <a:rPr lang="zh-CN" altLang="en-US" dirty="0">
                <a:ea typeface="黑体" panose="02010609060101010101" pitchFamily="49" charset="-122"/>
              </a:rPr>
              <a:t>兆兆比特</a:t>
            </a:r>
            <a:r>
              <a:rPr lang="en-US" altLang="zh-CN" dirty="0">
                <a:ea typeface="黑体" panose="02010609060101010101" pitchFamily="49" charset="-122"/>
              </a:rPr>
              <a:t>/</a:t>
            </a:r>
            <a:r>
              <a:rPr lang="zh-CN" altLang="en-US" dirty="0">
                <a:ea typeface="黑体" panose="02010609060101010101" pitchFamily="49" charset="-122"/>
              </a:rPr>
              <a:t>秒”(</a:t>
            </a:r>
            <a:r>
              <a:rPr lang="en-US" altLang="zh-CN" dirty="0">
                <a:ea typeface="黑体" panose="02010609060101010101" pitchFamily="49" charset="-122"/>
              </a:rPr>
              <a:t>Tb/s)，1Tbps=10</a:t>
            </a:r>
            <a:r>
              <a:rPr lang="en-US" altLang="zh-CN" baseline="30000" dirty="0">
                <a:ea typeface="黑体" panose="02010609060101010101" pitchFamily="49" charset="-122"/>
              </a:rPr>
              <a:t>12 </a:t>
            </a:r>
            <a:r>
              <a:rPr lang="en-US" altLang="zh-CN" dirty="0">
                <a:ea typeface="黑体" panose="02010609060101010101" pitchFamily="49" charset="-122"/>
              </a:rPr>
              <a:t>b/s</a:t>
            </a:r>
            <a:r>
              <a:rPr lang="zh-CN" altLang="en-US" dirty="0">
                <a:ea typeface="黑体" panose="02010609060101010101" pitchFamily="49" charset="-122"/>
              </a:rPr>
              <a:t> =1000 </a:t>
            </a:r>
            <a:r>
              <a:rPr lang="en-US" altLang="zh-CN" dirty="0" err="1">
                <a:ea typeface="黑体" panose="02010609060101010101" pitchFamily="49" charset="-122"/>
              </a:rPr>
              <a:t>Gbps</a:t>
            </a:r>
            <a:endParaRPr lang="zh-CN" altLang="en-US" dirty="0">
              <a:ea typeface="黑体" panose="02010609060101010101" pitchFamily="49" charset="-122"/>
            </a:endParaRPr>
          </a:p>
        </p:txBody>
      </p:sp>
      <p:sp>
        <p:nvSpPr>
          <p:cNvPr id="61444" name="Text Box 4"/>
          <p:cNvSpPr txBox="1">
            <a:spLocks noChangeArrowheads="1"/>
          </p:cNvSpPr>
          <p:nvPr/>
        </p:nvSpPr>
        <p:spPr bwMode="auto">
          <a:xfrm>
            <a:off x="725488" y="5419725"/>
            <a:ext cx="6780212"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dirty="0">
                <a:latin typeface="Arial" panose="020B0604020202020204" pitchFamily="34" charset="0"/>
                <a:ea typeface="黑体" panose="02010609060101010101" pitchFamily="49" charset="-122"/>
              </a:rPr>
              <a:t>如果把</a:t>
            </a:r>
            <a:r>
              <a:rPr lang="en-US" altLang="zh-CN" sz="2400" dirty="0">
                <a:latin typeface="Arial" panose="020B0604020202020204" pitchFamily="34" charset="0"/>
                <a:ea typeface="黑体" panose="02010609060101010101" pitchFamily="49" charset="-122"/>
              </a:rPr>
              <a:t>b</a:t>
            </a:r>
            <a:r>
              <a:rPr lang="zh-CN" altLang="en-US" sz="2400" dirty="0">
                <a:latin typeface="Arial" panose="020B0604020202020204" pitchFamily="34" charset="0"/>
                <a:ea typeface="黑体" panose="02010609060101010101" pitchFamily="49" charset="-122"/>
              </a:rPr>
              <a:t>换成</a:t>
            </a:r>
            <a:r>
              <a:rPr lang="en-US" altLang="zh-CN" sz="2400" dirty="0">
                <a:latin typeface="Arial" panose="020B0604020202020204" pitchFamily="34" charset="0"/>
                <a:ea typeface="黑体" panose="02010609060101010101" pitchFamily="49" charset="-122"/>
              </a:rPr>
              <a:t>B</a:t>
            </a:r>
            <a:r>
              <a:rPr lang="zh-CN" altLang="en-US" sz="2400" dirty="0">
                <a:latin typeface="Arial" panose="020B0604020202020204" pitchFamily="34" charset="0"/>
                <a:ea typeface="黑体" panose="02010609060101010101" pitchFamily="49" charset="-122"/>
              </a:rPr>
              <a:t>，则表示字节而不是比特（位）</a:t>
            </a:r>
            <a:endParaRPr lang="zh-CN" altLang="en-US" sz="2400" dirty="0">
              <a:latin typeface="Arial" panose="020B0604020202020204" pitchFamily="34" charset="0"/>
              <a:ea typeface="黑体" panose="02010609060101010101" pitchFamily="49" charset="-122"/>
            </a:endParaRPr>
          </a:p>
          <a:p>
            <a:pPr>
              <a:spcBef>
                <a:spcPct val="50000"/>
              </a:spcBef>
            </a:pPr>
            <a:r>
              <a:rPr lang="zh-CN" altLang="en-US" sz="2400" dirty="0">
                <a:latin typeface="Arial" panose="020B0604020202020204" pitchFamily="34" charset="0"/>
                <a:ea typeface="黑体" panose="02010609060101010101" pitchFamily="49" charset="-122"/>
              </a:rPr>
              <a:t>例如，</a:t>
            </a:r>
            <a:r>
              <a:rPr lang="en-US" altLang="zh-CN" sz="2400" dirty="0">
                <a:latin typeface="Arial" panose="020B0604020202020204" pitchFamily="34" charset="0"/>
                <a:ea typeface="黑体" panose="02010609060101010101" pitchFamily="49" charset="-122"/>
              </a:rPr>
              <a:t>10MBps</a:t>
            </a:r>
            <a:r>
              <a:rPr lang="zh-CN" altLang="en-US" sz="2400" dirty="0">
                <a:latin typeface="Arial" panose="020B0604020202020204" pitchFamily="34" charset="0"/>
                <a:ea typeface="黑体" panose="02010609060101010101" pitchFamily="49" charset="-122"/>
              </a:rPr>
              <a:t>表示 </a:t>
            </a:r>
            <a:r>
              <a:rPr lang="en-US" altLang="zh-CN" sz="2400" dirty="0">
                <a:latin typeface="Arial" panose="020B0604020202020204" pitchFamily="34" charset="0"/>
                <a:ea typeface="黑体" panose="02010609060101010101" pitchFamily="49" charset="-122"/>
              </a:rPr>
              <a:t>10</a:t>
            </a:r>
            <a:r>
              <a:rPr lang="zh-CN" altLang="en-US" sz="2400" dirty="0">
                <a:latin typeface="Arial" panose="020B0604020202020204" pitchFamily="34" charset="0"/>
                <a:ea typeface="黑体" panose="02010609060101010101" pitchFamily="49" charset="-122"/>
              </a:rPr>
              <a:t>兆字节</a:t>
            </a:r>
            <a:r>
              <a:rPr lang="en-US" altLang="zh-CN" sz="2400" dirty="0">
                <a:latin typeface="Arial" panose="020B0604020202020204" pitchFamily="34" charset="0"/>
                <a:ea typeface="黑体" panose="02010609060101010101" pitchFamily="49" charset="-122"/>
              </a:rPr>
              <a:t>/</a:t>
            </a:r>
            <a:r>
              <a:rPr lang="zh-CN" altLang="en-US" sz="2400" dirty="0">
                <a:latin typeface="Arial" panose="020B0604020202020204" pitchFamily="34" charset="0"/>
                <a:ea typeface="黑体" panose="02010609060101010101" pitchFamily="49" charset="-122"/>
              </a:rPr>
              <a:t>秒</a:t>
            </a:r>
            <a:endParaRPr lang="zh-CN" altLang="en-US" sz="2400" dirty="0">
              <a:latin typeface="Arial" panose="020B0604020202020204" pitchFamily="34" charset="0"/>
              <a:ea typeface="黑体" panose="02010609060101010101" pitchFamily="49" charset="-122"/>
            </a:endParaRPr>
          </a:p>
        </p:txBody>
      </p:sp>
      <p:sp>
        <p:nvSpPr>
          <p:cNvPr id="2" name="圆角矩形标注 1"/>
          <p:cNvSpPr/>
          <p:nvPr/>
        </p:nvSpPr>
        <p:spPr bwMode="auto">
          <a:xfrm>
            <a:off x="188259" y="2411506"/>
            <a:ext cx="1075765" cy="385482"/>
          </a:xfrm>
          <a:prstGeom prst="wedgeRoundRectCallout">
            <a:avLst>
              <a:gd name="adj1" fmla="val 127823"/>
              <a:gd name="adj2" fmla="val 76454"/>
              <a:gd name="adj3" fmla="val 16667"/>
            </a:avLst>
          </a:prstGeom>
          <a:no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B050"/>
                </a:solidFill>
                <a:effectLst/>
                <a:latin typeface="Times New Roman" panose="02020603050405020304" pitchFamily="18" charset="0"/>
              </a:rPr>
              <a:t>太字节</a:t>
            </a:r>
            <a:endParaRPr kumimoji="0" lang="zh-CN" altLang="en-US" sz="2000" b="1" i="0" u="none" strike="noStrike" cap="none" normalizeH="0" baseline="0" dirty="0">
              <a:ln>
                <a:noFill/>
              </a:ln>
              <a:solidFill>
                <a:srgbClr val="00B050"/>
              </a:solidFill>
              <a:effectLst/>
              <a:latin typeface="Times New Roman" panose="02020603050405020304" pitchFamily="18" charset="0"/>
            </a:endParaRPr>
          </a:p>
        </p:txBody>
      </p:sp>
      <p:sp>
        <p:nvSpPr>
          <p:cNvPr id="3" name="灯片编号占位符 2"/>
          <p:cNvSpPr>
            <a:spLocks noGrp="1"/>
          </p:cNvSpPr>
          <p:nvPr>
            <p:ph type="sldNum" sz="quarter" idx="4"/>
          </p:nvPr>
        </p:nvSpPr>
        <p:spPr/>
        <p:txBody>
          <a:bodyPr/>
          <a:lstStyle/>
          <a:p>
            <a:fld id="{EDCD20F5-771F-4428-9712-BA27E008D629}"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63875">
                                            <p:txEl>
                                              <p:pRg st="0" end="0"/>
                                            </p:txEl>
                                          </p:spTgt>
                                        </p:tgtEl>
                                        <p:attrNameLst>
                                          <p:attrName>style.visibility</p:attrName>
                                        </p:attrNameLst>
                                      </p:cBhvr>
                                      <p:to>
                                        <p:strVal val="visible"/>
                                      </p:to>
                                    </p:set>
                                    <p:animEffect transition="in" filter="wipe(down)">
                                      <p:cBhvr>
                                        <p:cTn id="7" dur="500"/>
                                        <p:tgtEl>
                                          <p:spTgt spid="4638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63875">
                                            <p:txEl>
                                              <p:pRg st="1" end="1"/>
                                            </p:txEl>
                                          </p:spTgt>
                                        </p:tgtEl>
                                        <p:attrNameLst>
                                          <p:attrName>style.visibility</p:attrName>
                                        </p:attrNameLst>
                                      </p:cBhvr>
                                      <p:to>
                                        <p:strVal val="visible"/>
                                      </p:to>
                                    </p:set>
                                    <p:animEffect transition="in" filter="wipe(down)">
                                      <p:cBhvr>
                                        <p:cTn id="12" dur="500"/>
                                        <p:tgtEl>
                                          <p:spTgt spid="4638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63875">
                                            <p:txEl>
                                              <p:pRg st="2" end="2"/>
                                            </p:txEl>
                                          </p:spTgt>
                                        </p:tgtEl>
                                        <p:attrNameLst>
                                          <p:attrName>style.visibility</p:attrName>
                                        </p:attrNameLst>
                                      </p:cBhvr>
                                      <p:to>
                                        <p:strVal val="visible"/>
                                      </p:to>
                                    </p:set>
                                    <p:animEffect transition="in" filter="blinds(horizontal)">
                                      <p:cBhvr>
                                        <p:cTn id="17" dur="500"/>
                                        <p:tgtEl>
                                          <p:spTgt spid="463875">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63875">
                                            <p:txEl>
                                              <p:pRg st="3" end="3"/>
                                            </p:txEl>
                                          </p:spTgt>
                                        </p:tgtEl>
                                        <p:attrNameLst>
                                          <p:attrName>style.visibility</p:attrName>
                                        </p:attrNameLst>
                                      </p:cBhvr>
                                      <p:to>
                                        <p:strVal val="visible"/>
                                      </p:to>
                                    </p:set>
                                    <p:animEffect transition="in" filter="blinds(horizontal)">
                                      <p:cBhvr>
                                        <p:cTn id="20" dur="500"/>
                                        <p:tgtEl>
                                          <p:spTgt spid="463875">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463875">
                                            <p:txEl>
                                              <p:pRg st="4" end="4"/>
                                            </p:txEl>
                                          </p:spTgt>
                                        </p:tgtEl>
                                        <p:attrNameLst>
                                          <p:attrName>style.visibility</p:attrName>
                                        </p:attrNameLst>
                                      </p:cBhvr>
                                      <p:to>
                                        <p:strVal val="visible"/>
                                      </p:to>
                                    </p:set>
                                    <p:animEffect transition="in" filter="blinds(horizontal)">
                                      <p:cBhvr>
                                        <p:cTn id="23" dur="500"/>
                                        <p:tgtEl>
                                          <p:spTgt spid="463875">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463875">
                                            <p:txEl>
                                              <p:pRg st="5" end="5"/>
                                            </p:txEl>
                                          </p:spTgt>
                                        </p:tgtEl>
                                        <p:attrNameLst>
                                          <p:attrName>style.visibility</p:attrName>
                                        </p:attrNameLst>
                                      </p:cBhvr>
                                      <p:to>
                                        <p:strVal val="visible"/>
                                      </p:to>
                                    </p:set>
                                    <p:animEffect transition="in" filter="blinds(horizontal)">
                                      <p:cBhvr>
                                        <p:cTn id="26" dur="500"/>
                                        <p:tgtEl>
                                          <p:spTgt spid="46387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down)">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463875">
                                            <p:txEl>
                                              <p:pRg st="6" end="6"/>
                                            </p:txEl>
                                          </p:spTgt>
                                        </p:tgtEl>
                                        <p:attrNameLst>
                                          <p:attrName>style.visibility</p:attrName>
                                        </p:attrNameLst>
                                      </p:cBhvr>
                                      <p:to>
                                        <p:strVal val="visible"/>
                                      </p:to>
                                    </p:set>
                                    <p:animEffect transition="in" filter="wipe(down)">
                                      <p:cBhvr>
                                        <p:cTn id="36" dur="500"/>
                                        <p:tgtEl>
                                          <p:spTgt spid="463875">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463875">
                                            <p:txEl>
                                              <p:pRg st="7" end="7"/>
                                            </p:txEl>
                                          </p:spTgt>
                                        </p:tgtEl>
                                        <p:attrNameLst>
                                          <p:attrName>style.visibility</p:attrName>
                                        </p:attrNameLst>
                                      </p:cBhvr>
                                      <p:to>
                                        <p:strVal val="visible"/>
                                      </p:to>
                                    </p:set>
                                    <p:animEffect transition="in" filter="blinds(horizontal)">
                                      <p:cBhvr>
                                        <p:cTn id="41" dur="500"/>
                                        <p:tgtEl>
                                          <p:spTgt spid="463875">
                                            <p:txEl>
                                              <p:pRg st="7" end="7"/>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463875">
                                            <p:txEl>
                                              <p:pRg st="8" end="8"/>
                                            </p:txEl>
                                          </p:spTgt>
                                        </p:tgtEl>
                                        <p:attrNameLst>
                                          <p:attrName>style.visibility</p:attrName>
                                        </p:attrNameLst>
                                      </p:cBhvr>
                                      <p:to>
                                        <p:strVal val="visible"/>
                                      </p:to>
                                    </p:set>
                                    <p:animEffect transition="in" filter="blinds(horizontal)">
                                      <p:cBhvr>
                                        <p:cTn id="44" dur="500"/>
                                        <p:tgtEl>
                                          <p:spTgt spid="463875">
                                            <p:txEl>
                                              <p:pRg st="8" end="8"/>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463875">
                                            <p:txEl>
                                              <p:pRg st="9" end="9"/>
                                            </p:txEl>
                                          </p:spTgt>
                                        </p:tgtEl>
                                        <p:attrNameLst>
                                          <p:attrName>style.visibility</p:attrName>
                                        </p:attrNameLst>
                                      </p:cBhvr>
                                      <p:to>
                                        <p:strVal val="visible"/>
                                      </p:to>
                                    </p:set>
                                    <p:animEffect transition="in" filter="blinds(horizontal)">
                                      <p:cBhvr>
                                        <p:cTn id="47" dur="500"/>
                                        <p:tgtEl>
                                          <p:spTgt spid="463875">
                                            <p:txEl>
                                              <p:pRg st="9" end="9"/>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463875">
                                            <p:txEl>
                                              <p:pRg st="10" end="10"/>
                                            </p:txEl>
                                          </p:spTgt>
                                        </p:tgtEl>
                                        <p:attrNameLst>
                                          <p:attrName>style.visibility</p:attrName>
                                        </p:attrNameLst>
                                      </p:cBhvr>
                                      <p:to>
                                        <p:strVal val="visible"/>
                                      </p:to>
                                    </p:set>
                                    <p:animEffect transition="in" filter="blinds(horizontal)">
                                      <p:cBhvr>
                                        <p:cTn id="50" dur="500"/>
                                        <p:tgtEl>
                                          <p:spTgt spid="463875">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1444"/>
                                        </p:tgtEl>
                                        <p:attrNameLst>
                                          <p:attrName>style.visibility</p:attrName>
                                        </p:attrNameLst>
                                      </p:cBhvr>
                                      <p:to>
                                        <p:strVal val="visible"/>
                                      </p:to>
                                    </p:set>
                                    <p:animEffect transition="in" filter="wipe(down)">
                                      <p:cBhvr>
                                        <p:cTn id="55" dur="500"/>
                                        <p:tgtEl>
                                          <p:spTgt spid="6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US" dirty="0">
                <a:ea typeface="宋体" panose="02010600030101010101" pitchFamily="2" charset="-122"/>
              </a:rPr>
              <a:t>程序中数据类型的宽度</a:t>
            </a:r>
            <a:endParaRPr lang="zh-CN" altLang="en-US" dirty="0">
              <a:ea typeface="宋体" panose="02010600030101010101" pitchFamily="2" charset="-122"/>
            </a:endParaRPr>
          </a:p>
        </p:txBody>
      </p:sp>
      <p:sp>
        <p:nvSpPr>
          <p:cNvPr id="423939" name="Rectangle 3"/>
          <p:cNvSpPr>
            <a:spLocks noGrp="1" noChangeArrowheads="1"/>
          </p:cNvSpPr>
          <p:nvPr>
            <p:ph type="body" idx="1"/>
          </p:nvPr>
        </p:nvSpPr>
        <p:spPr>
          <a:xfrm>
            <a:off x="0" y="825500"/>
            <a:ext cx="4268788" cy="5375831"/>
          </a:xfrm>
        </p:spPr>
        <p:txBody>
          <a:bodyPr/>
          <a:lstStyle/>
          <a:p>
            <a:r>
              <a:rPr lang="zh-CN" altLang="en-US" sz="2000" dirty="0">
                <a:ea typeface="黑体" panose="02010609060101010101" pitchFamily="49" charset="-122"/>
              </a:rPr>
              <a:t>高级语言支持多种类型、多种长度的数据</a:t>
            </a:r>
            <a:endParaRPr lang="zh-CN" altLang="en-US" sz="2000" dirty="0">
              <a:ea typeface="黑体" panose="02010609060101010101" pitchFamily="49" charset="-122"/>
            </a:endParaRPr>
          </a:p>
          <a:p>
            <a:pPr lvl="1"/>
            <a:r>
              <a:rPr lang="zh-CN" altLang="en-US" dirty="0">
                <a:ea typeface="黑体" panose="02010609060101010101" pitchFamily="49" charset="-122"/>
              </a:rPr>
              <a:t>例如，</a:t>
            </a:r>
            <a:r>
              <a:rPr lang="en-US" altLang="zh-CN" dirty="0">
                <a:ea typeface="黑体" panose="02010609060101010101" pitchFamily="49" charset="-122"/>
              </a:rPr>
              <a:t>C</a:t>
            </a:r>
            <a:r>
              <a:rPr lang="zh-CN" altLang="en-US" dirty="0">
                <a:ea typeface="黑体" panose="02010609060101010101" pitchFamily="49" charset="-122"/>
              </a:rPr>
              <a:t>语言中</a:t>
            </a:r>
            <a:r>
              <a:rPr lang="en-US" altLang="zh-CN" dirty="0">
                <a:ea typeface="黑体" panose="02010609060101010101" pitchFamily="49" charset="-122"/>
              </a:rPr>
              <a:t>char</a:t>
            </a:r>
            <a:r>
              <a:rPr lang="zh-CN" altLang="en-US" dirty="0">
                <a:ea typeface="黑体" panose="02010609060101010101" pitchFamily="49" charset="-122"/>
              </a:rPr>
              <a:t>类型的宽度为</a:t>
            </a:r>
            <a:r>
              <a:rPr lang="en-US" altLang="zh-CN" dirty="0">
                <a:ea typeface="黑体" panose="02010609060101010101" pitchFamily="49" charset="-122"/>
              </a:rPr>
              <a:t>1</a:t>
            </a:r>
            <a:r>
              <a:rPr lang="zh-CN" altLang="en-US" dirty="0">
                <a:ea typeface="黑体" panose="02010609060101010101" pitchFamily="49" charset="-122"/>
              </a:rPr>
              <a:t>个字节，可表示一个字符（非数值数据），也可表示一个</a:t>
            </a:r>
            <a:r>
              <a:rPr lang="en-US" altLang="zh-CN" dirty="0">
                <a:ea typeface="黑体" panose="02010609060101010101" pitchFamily="49" charset="-122"/>
              </a:rPr>
              <a:t>8</a:t>
            </a:r>
            <a:r>
              <a:rPr lang="zh-CN" altLang="en-US" dirty="0">
                <a:ea typeface="黑体" panose="02010609060101010101" pitchFamily="49" charset="-122"/>
              </a:rPr>
              <a:t>位的整数（数值数据）</a:t>
            </a:r>
            <a:endParaRPr lang="zh-CN" altLang="en-US" dirty="0">
              <a:ea typeface="黑体" panose="02010609060101010101" pitchFamily="49" charset="-122"/>
            </a:endParaRPr>
          </a:p>
          <a:p>
            <a:pPr lvl="1"/>
            <a:r>
              <a:rPr lang="zh-CN" altLang="en-US" dirty="0">
                <a:solidFill>
                  <a:srgbClr val="009242"/>
                </a:solidFill>
                <a:ea typeface="黑体" panose="02010609060101010101" pitchFamily="49" charset="-122"/>
              </a:rPr>
              <a:t>不同机器上表示的同一种类型的数据可能宽度不同</a:t>
            </a:r>
            <a:endParaRPr lang="en-US" altLang="zh-CN" dirty="0">
              <a:solidFill>
                <a:srgbClr val="009242"/>
              </a:solidFill>
              <a:ea typeface="黑体" panose="02010609060101010101" pitchFamily="49" charset="-122"/>
            </a:endParaRPr>
          </a:p>
          <a:p>
            <a:pPr lvl="1"/>
            <a:r>
              <a:rPr lang="zh-CN" altLang="en-US" dirty="0">
                <a:solidFill>
                  <a:schemeClr val="accent2"/>
                </a:solidFill>
                <a:latin typeface="Arial" panose="020B0604020202020204" pitchFamily="34" charset="0"/>
                <a:ea typeface="黑体" panose="02010609060101010101" pitchFamily="49" charset="-122"/>
              </a:rPr>
              <a:t>各种类型数据分配的字节数</a:t>
            </a:r>
            <a:r>
              <a:rPr lang="zh-CN" altLang="en-US" dirty="0">
                <a:solidFill>
                  <a:srgbClr val="FF0066"/>
                </a:solidFill>
                <a:latin typeface="Arial" panose="020B0604020202020204" pitchFamily="34" charset="0"/>
                <a:ea typeface="黑体" panose="02010609060101010101" pitchFamily="49" charset="-122"/>
              </a:rPr>
              <a:t>随机器字长和编译器</a:t>
            </a:r>
            <a:r>
              <a:rPr lang="zh-CN" altLang="en-US" dirty="0">
                <a:solidFill>
                  <a:schemeClr val="accent2"/>
                </a:solidFill>
                <a:latin typeface="Arial" panose="020B0604020202020204" pitchFamily="34" charset="0"/>
                <a:ea typeface="黑体" panose="02010609060101010101" pitchFamily="49" charset="-122"/>
              </a:rPr>
              <a:t>的不同而不同。</a:t>
            </a:r>
            <a:endParaRPr lang="zh-CN" altLang="en-US" dirty="0">
              <a:solidFill>
                <a:srgbClr val="009242"/>
              </a:solidFill>
              <a:ea typeface="黑体" panose="02010609060101010101" pitchFamily="49" charset="-122"/>
            </a:endParaRPr>
          </a:p>
          <a:p>
            <a:r>
              <a:rPr lang="zh-CN" altLang="en-US" sz="2000" dirty="0">
                <a:ea typeface="黑体" panose="02010609060101010101" pitchFamily="49" charset="-122"/>
              </a:rPr>
              <a:t>程序中的数据有相应的机器级表示方式和相应的处理指令</a:t>
            </a:r>
            <a:endParaRPr lang="zh-CN" altLang="en-US" sz="2000" dirty="0">
              <a:ea typeface="黑体" panose="02010609060101010101" pitchFamily="49" charset="-122"/>
            </a:endParaRPr>
          </a:p>
          <a:p>
            <a:pPr>
              <a:buFont typeface="Wingdings" panose="05000000000000000000" pitchFamily="2" charset="2"/>
              <a:buNone/>
            </a:pPr>
            <a:r>
              <a:rPr lang="zh-CN" altLang="en-US" sz="2000" dirty="0">
                <a:ea typeface="黑体" panose="02010609060101010101" pitchFamily="49" charset="-122"/>
              </a:rPr>
              <a:t>    </a:t>
            </a:r>
            <a:r>
              <a:rPr lang="en-US" altLang="zh-CN" sz="2000" dirty="0">
                <a:solidFill>
                  <a:srgbClr val="CC0000"/>
                </a:solidFill>
                <a:ea typeface="黑体" panose="02010609060101010101" pitchFamily="49" charset="-122"/>
              </a:rPr>
              <a:t>(</a:t>
            </a:r>
            <a:r>
              <a:rPr lang="zh-CN" altLang="en-US" sz="2000" dirty="0">
                <a:solidFill>
                  <a:srgbClr val="CC0000"/>
                </a:solidFill>
                <a:ea typeface="黑体" panose="02010609060101010101" pitchFamily="49" charset="-122"/>
              </a:rPr>
              <a:t>在第五章指令系统介绍具体指令</a:t>
            </a:r>
            <a:r>
              <a:rPr lang="en-US" altLang="zh-CN" sz="2000" dirty="0">
                <a:solidFill>
                  <a:srgbClr val="CC0000"/>
                </a:solidFill>
                <a:ea typeface="黑体" panose="02010609060101010101" pitchFamily="49" charset="-122"/>
              </a:rPr>
              <a:t>)</a:t>
            </a:r>
            <a:endParaRPr lang="en-US" altLang="zh-CN" sz="2000" dirty="0">
              <a:solidFill>
                <a:srgbClr val="CC0000"/>
              </a:solidFill>
              <a:ea typeface="黑体" panose="02010609060101010101" pitchFamily="49" charset="-122"/>
            </a:endParaRPr>
          </a:p>
        </p:txBody>
      </p:sp>
      <p:sp>
        <p:nvSpPr>
          <p:cNvPr id="62468" name="Rectangle 4"/>
          <p:cNvSpPr>
            <a:spLocks noChangeArrowheads="1"/>
          </p:cNvSpPr>
          <p:nvPr/>
        </p:nvSpPr>
        <p:spPr bwMode="auto">
          <a:xfrm>
            <a:off x="1296988" y="2409825"/>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sz="800" b="0"/>
          </a:p>
          <a:p>
            <a:endParaRPr lang="zh-CN" altLang="en-US" sz="2400" b="0"/>
          </a:p>
        </p:txBody>
      </p:sp>
      <p:graphicFrame>
        <p:nvGraphicFramePr>
          <p:cNvPr id="424055" name="Group 119"/>
          <p:cNvGraphicFramePr>
            <a:graphicFrameLocks noGrp="1"/>
          </p:cNvGraphicFramePr>
          <p:nvPr/>
        </p:nvGraphicFramePr>
        <p:xfrm>
          <a:off x="4279900" y="1573213"/>
          <a:ext cx="4864100" cy="3171023"/>
        </p:xfrm>
        <a:graphic>
          <a:graphicData uri="http://schemas.openxmlformats.org/drawingml/2006/table">
            <a:tbl>
              <a:tblPr/>
              <a:tblGrid>
                <a:gridCol w="1421286"/>
                <a:gridCol w="1363002"/>
                <a:gridCol w="2079812"/>
              </a:tblGrid>
              <a:tr h="676928">
                <a:tc>
                  <a:txBody>
                    <a:bodyPr/>
                    <a:lstStyle>
                      <a:lvl1pPr>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143000" indent="-2286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Arial" panose="020B0604020202020204" pitchFamily="34" charset="0"/>
                          <a:ea typeface="黑体" panose="02010609060101010101" pitchFamily="49" charset="-122"/>
                        </a:rPr>
                        <a:t>C</a:t>
                      </a:r>
                      <a:r>
                        <a:rPr kumimoji="0" lang="zh-CN" altLang="en-US" sz="2000" b="1" i="0" u="none" strike="noStrike" cap="none" normalizeH="0" baseline="0" dirty="0">
                          <a:ln>
                            <a:noFill/>
                          </a:ln>
                          <a:solidFill>
                            <a:schemeClr val="tx1"/>
                          </a:solidFill>
                          <a:effectLst/>
                          <a:latin typeface="Arial" panose="020B0604020202020204" pitchFamily="34" charset="0"/>
                          <a:ea typeface="黑体" panose="02010609060101010101" pitchFamily="49" charset="-122"/>
                        </a:rPr>
                        <a:t>声明</a:t>
                      </a:r>
                      <a:endParaRPr kumimoji="0" lang="zh-CN" altLang="en-US" sz="2000" b="1" i="0" u="none" strike="noStrike" cap="none" normalizeH="0" baseline="0" dirty="0">
                        <a:ln>
                          <a:noFill/>
                        </a:ln>
                        <a:solidFill>
                          <a:schemeClr val="tx1"/>
                        </a:solidFill>
                        <a:effectLst/>
                        <a:latin typeface="Arial" panose="020B0604020202020204" pitchFamily="34" charset="0"/>
                        <a:ea typeface="黑体" panose="02010609060101010101" pitchFamily="49" charset="-122"/>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143000" indent="-2286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Arial" panose="020B0604020202020204" pitchFamily="34" charset="0"/>
                          <a:ea typeface="黑体" panose="02010609060101010101" pitchFamily="49" charset="-122"/>
                        </a:rPr>
                        <a:t>典型</a:t>
                      </a:r>
                      <a:r>
                        <a:rPr kumimoji="0" lang="en-US"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rPr>
                        <a:t>32</a:t>
                      </a:r>
                      <a:r>
                        <a:rPr kumimoji="0" lang="zh-CN" altLang="en-US" sz="2000" b="1" i="0" u="none" strike="noStrike" cap="none" normalizeH="0" baseline="0">
                          <a:ln>
                            <a:noFill/>
                          </a:ln>
                          <a:solidFill>
                            <a:schemeClr val="tx1"/>
                          </a:solidFill>
                          <a:effectLst/>
                          <a:latin typeface="Arial" panose="020B0604020202020204" pitchFamily="34" charset="0"/>
                          <a:ea typeface="黑体" panose="02010609060101010101" pitchFamily="49" charset="-122"/>
                        </a:rPr>
                        <a:t>位</a:t>
                      </a:r>
                      <a:endParaRPr kumimoji="0" lang="zh-CN" altLang="en-US" sz="20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Arial" panose="020B0604020202020204" pitchFamily="34" charset="0"/>
                          <a:ea typeface="黑体" panose="02010609060101010101" pitchFamily="49" charset="-122"/>
                        </a:rPr>
                        <a:t>机器</a:t>
                      </a:r>
                      <a:endParaRPr kumimoji="0" lang="zh-CN" altLang="en-US" sz="20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143000" indent="-2286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Arial" panose="020B0604020202020204" pitchFamily="34" charset="0"/>
                          <a:ea typeface="黑体" panose="02010609060101010101" pitchFamily="49" charset="-122"/>
                        </a:rPr>
                        <a:t>Compaq Alpha</a:t>
                      </a:r>
                      <a:endParaRPr kumimoji="0" lang="en-US" altLang="zh-CN" sz="2000" b="1" i="0" u="none" strike="noStrike" cap="none" normalizeH="0" baseline="0" dirty="0">
                        <a:ln>
                          <a:noFill/>
                        </a:ln>
                        <a:solidFill>
                          <a:schemeClr val="tx1"/>
                        </a:solidFill>
                        <a:effectLst/>
                        <a:latin typeface="Arial" panose="020B0604020202020204" pitchFamily="34" charset="0"/>
                        <a:ea typeface="黑体" panose="02010609060101010101" pitchFamily="49"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Arial" panose="020B0604020202020204" pitchFamily="34" charset="0"/>
                          <a:ea typeface="黑体" panose="02010609060101010101" pitchFamily="49" charset="-122"/>
                        </a:rPr>
                        <a:t>机器</a:t>
                      </a:r>
                      <a:endParaRPr kumimoji="0" lang="zh-CN" altLang="en-US" sz="2000" b="1" i="0" u="none" strike="noStrike" cap="none" normalizeH="0" baseline="0" dirty="0">
                        <a:ln>
                          <a:noFill/>
                        </a:ln>
                        <a:solidFill>
                          <a:schemeClr val="tx1"/>
                        </a:solidFill>
                        <a:effectLst/>
                        <a:latin typeface="Arial" panose="020B0604020202020204" pitchFamily="34" charset="0"/>
                        <a:ea typeface="黑体" panose="02010609060101010101" pitchFamily="49" charset="-122"/>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10879">
                <a:tc>
                  <a:txBody>
                    <a:bodyPr/>
                    <a:lstStyle>
                      <a:lvl1pPr>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143000" indent="-2286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rPr>
                        <a:t>char</a:t>
                      </a:r>
                      <a:endParaRPr kumimoji="0" lang="en-US"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rPr>
                        <a:t>short int</a:t>
                      </a:r>
                      <a:endParaRPr kumimoji="0" lang="en-US"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p>
                      <a:pPr marL="0" marR="0" lvl="0" indent="0" algn="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rPr>
                        <a:t>int</a:t>
                      </a:r>
                      <a:endParaRPr kumimoji="0" lang="en-US"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p>
                      <a:pPr marL="0" marR="0" lvl="0" indent="0" algn="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rPr>
                        <a:t>long int</a:t>
                      </a:r>
                      <a:endParaRPr kumimoji="0" lang="en-US"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143000" indent="-2286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rPr>
                        <a:t>2</a:t>
                      </a:r>
                      <a:endParaRPr kumimoji="0" lang="en-US"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rPr>
                        <a:t>4</a:t>
                      </a:r>
                      <a:endParaRPr kumimoji="0" lang="en-US"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rPr>
                        <a:t>4</a:t>
                      </a:r>
                      <a:endParaRPr kumimoji="0" lang="en-US"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143000" indent="-2286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rPr>
                        <a:t>2</a:t>
                      </a:r>
                      <a:endParaRPr kumimoji="0" lang="en-US"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rPr>
                        <a:t>4</a:t>
                      </a:r>
                      <a:endParaRPr kumimoji="0" lang="en-US"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rgbClr val="CC0000"/>
                          </a:solidFill>
                          <a:effectLst/>
                          <a:latin typeface="Arial" panose="020B0604020202020204" pitchFamily="34" charset="0"/>
                          <a:ea typeface="黑体" panose="02010609060101010101" pitchFamily="49" charset="-122"/>
                        </a:rPr>
                        <a:t>8</a:t>
                      </a:r>
                      <a:endParaRPr kumimoji="0" lang="en-US" altLang="zh-CN" sz="2000" b="1" i="0" u="none" strike="noStrike" cap="none" normalizeH="0" baseline="0">
                        <a:ln>
                          <a:noFill/>
                        </a:ln>
                        <a:solidFill>
                          <a:srgbClr val="CC0000"/>
                        </a:solidFill>
                        <a:effectLst/>
                        <a:latin typeface="Arial" panose="020B0604020202020204" pitchFamily="34" charset="0"/>
                        <a:ea typeface="黑体" panose="02010609060101010101" pitchFamily="49" charset="-122"/>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521">
                <a:tc>
                  <a:txBody>
                    <a:bodyPr/>
                    <a:lstStyle>
                      <a:lvl1pPr>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143000" indent="-2286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rPr>
                        <a:t>char*</a:t>
                      </a:r>
                      <a:endParaRPr kumimoji="0" lang="en-US"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143000" indent="-2286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rPr>
                        <a:t>4</a:t>
                      </a:r>
                      <a:endParaRPr kumimoji="0" lang="en-US"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143000" indent="-2286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rgbClr val="CC0000"/>
                          </a:solidFill>
                          <a:effectLst/>
                          <a:latin typeface="Arial" panose="020B0604020202020204" pitchFamily="34" charset="0"/>
                          <a:ea typeface="黑体" panose="02010609060101010101" pitchFamily="49" charset="-122"/>
                        </a:rPr>
                        <a:t>8</a:t>
                      </a:r>
                      <a:endParaRPr kumimoji="0" lang="en-US" altLang="zh-CN" sz="2000" b="1" i="0" u="none" strike="noStrike" cap="none" normalizeH="0" baseline="0">
                        <a:ln>
                          <a:noFill/>
                        </a:ln>
                        <a:solidFill>
                          <a:srgbClr val="CC0000"/>
                        </a:solidFill>
                        <a:effectLst/>
                        <a:latin typeface="Arial" panose="020B0604020202020204" pitchFamily="34" charset="0"/>
                        <a:ea typeface="黑体" panose="02010609060101010101" pitchFamily="49" charset="-122"/>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6567">
                <a:tc>
                  <a:txBody>
                    <a:bodyPr/>
                    <a:lstStyle>
                      <a:lvl1pPr>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143000" indent="-2286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rPr>
                        <a:t>float</a:t>
                      </a:r>
                      <a:endParaRPr kumimoji="0" lang="en-US"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rPr>
                        <a:t>double</a:t>
                      </a:r>
                      <a:endParaRPr kumimoji="0" lang="en-US"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143000" indent="-2286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rPr>
                        <a:t>4</a:t>
                      </a:r>
                      <a:endParaRPr kumimoji="0" lang="en-US"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rPr>
                        <a:t>8</a:t>
                      </a:r>
                      <a:endParaRPr kumimoji="0" lang="en-US" altLang="zh-CN" sz="20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143000" indent="-2286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Arial" panose="020B0604020202020204" pitchFamily="34" charset="0"/>
                          <a:ea typeface="黑体" panose="02010609060101010101" pitchFamily="49" charset="-122"/>
                        </a:rPr>
                        <a:t>4</a:t>
                      </a:r>
                      <a:endParaRPr kumimoji="0" lang="en-US" altLang="zh-CN" sz="20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Arial" panose="020B0604020202020204" pitchFamily="34" charset="0"/>
                          <a:ea typeface="黑体" panose="02010609060101010101" pitchFamily="49" charset="-122"/>
                        </a:rPr>
                        <a:t>8</a:t>
                      </a:r>
                      <a:endParaRPr kumimoji="0" lang="en-US" altLang="zh-CN" sz="2000" b="1" i="0" u="none" strike="noStrike" cap="none" normalizeH="0" baseline="0" dirty="0">
                        <a:ln>
                          <a:noFill/>
                        </a:ln>
                        <a:solidFill>
                          <a:schemeClr val="tx1"/>
                        </a:solidFill>
                        <a:effectLst/>
                        <a:latin typeface="Arial" panose="020B0604020202020204" pitchFamily="34" charset="0"/>
                        <a:ea typeface="黑体" panose="02010609060101010101" pitchFamily="49" charset="-122"/>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24026" name="Rectangle 90"/>
          <p:cNvSpPr>
            <a:spLocks noChangeArrowheads="1"/>
          </p:cNvSpPr>
          <p:nvPr/>
        </p:nvSpPr>
        <p:spPr bwMode="auto">
          <a:xfrm>
            <a:off x="4362450" y="1073150"/>
            <a:ext cx="4508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FF0066"/>
                </a:solidFill>
                <a:latin typeface="Arial" panose="020B0604020202020204" pitchFamily="34" charset="0"/>
                <a:ea typeface="黑体" panose="02010609060101010101" pitchFamily="49" charset="-122"/>
              </a:rPr>
              <a:t>C</a:t>
            </a:r>
            <a:r>
              <a:rPr lang="zh-CN" altLang="en-US" sz="1800">
                <a:solidFill>
                  <a:srgbClr val="FF0066"/>
                </a:solidFill>
                <a:latin typeface="Arial" panose="020B0604020202020204" pitchFamily="34" charset="0"/>
                <a:ea typeface="黑体" panose="02010609060101010101" pitchFamily="49" charset="-122"/>
              </a:rPr>
              <a:t>语言中数值数据类型的宽度 </a:t>
            </a:r>
            <a:r>
              <a:rPr lang="en-US" altLang="zh-CN" sz="1800">
                <a:solidFill>
                  <a:srgbClr val="FF0066"/>
                </a:solidFill>
                <a:latin typeface="Arial" panose="020B0604020202020204" pitchFamily="34" charset="0"/>
                <a:ea typeface="黑体" panose="02010609060101010101" pitchFamily="49" charset="-122"/>
              </a:rPr>
              <a:t>(</a:t>
            </a:r>
            <a:r>
              <a:rPr lang="zh-CN" altLang="en-US" sz="1800">
                <a:solidFill>
                  <a:srgbClr val="FF0066"/>
                </a:solidFill>
                <a:latin typeface="Arial" panose="020B0604020202020204" pitchFamily="34" charset="0"/>
                <a:ea typeface="黑体" panose="02010609060101010101" pitchFamily="49" charset="-122"/>
              </a:rPr>
              <a:t>单位：字节</a:t>
            </a:r>
            <a:r>
              <a:rPr lang="en-US" altLang="zh-CN" sz="1800">
                <a:solidFill>
                  <a:srgbClr val="FF0066"/>
                </a:solidFill>
                <a:latin typeface="Arial" panose="020B0604020202020204" pitchFamily="34" charset="0"/>
                <a:ea typeface="黑体" panose="02010609060101010101" pitchFamily="49" charset="-122"/>
              </a:rPr>
              <a:t>)</a:t>
            </a:r>
            <a:endParaRPr lang="en-US" altLang="zh-CN" sz="1800">
              <a:solidFill>
                <a:srgbClr val="FF0066"/>
              </a:solidFill>
              <a:latin typeface="Arial" panose="020B0604020202020204" pitchFamily="34" charset="0"/>
              <a:ea typeface="黑体" panose="02010609060101010101" pitchFamily="49" charset="-122"/>
            </a:endParaRPr>
          </a:p>
        </p:txBody>
      </p:sp>
      <p:sp>
        <p:nvSpPr>
          <p:cNvPr id="424030" name="Rectangle 94"/>
          <p:cNvSpPr>
            <a:spLocks noChangeArrowheads="1"/>
          </p:cNvSpPr>
          <p:nvPr/>
        </p:nvSpPr>
        <p:spPr bwMode="auto">
          <a:xfrm>
            <a:off x="4606459" y="4877586"/>
            <a:ext cx="4376737" cy="864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120000"/>
              </a:lnSpc>
              <a:spcBef>
                <a:spcPct val="10000"/>
              </a:spcBef>
              <a:buClr>
                <a:schemeClr val="tx1"/>
              </a:buClr>
              <a:buSzPct val="100000"/>
              <a:buFont typeface="Wingdings" panose="05000000000000000000" pitchFamily="2" charset="2"/>
              <a:buNone/>
            </a:pPr>
            <a:r>
              <a:rPr lang="en-US" altLang="zh-CN" sz="2200" dirty="0">
                <a:solidFill>
                  <a:srgbClr val="0000FF"/>
                </a:solidFill>
                <a:latin typeface="Arial" panose="020B0604020202020204" pitchFamily="34" charset="0"/>
                <a:ea typeface="黑体" panose="02010609060101010101" pitchFamily="49" charset="-122"/>
              </a:rPr>
              <a:t>Compaq Alpha</a:t>
            </a:r>
            <a:r>
              <a:rPr lang="zh-CN" altLang="en-US" sz="2200" dirty="0">
                <a:latin typeface="Arial" panose="020B0604020202020204" pitchFamily="34" charset="0"/>
                <a:ea typeface="黑体" panose="02010609060101010101" pitchFamily="49" charset="-122"/>
              </a:rPr>
              <a:t>是一个针对高端应用的</a:t>
            </a:r>
            <a:r>
              <a:rPr lang="en-US" altLang="zh-CN" sz="2200" dirty="0">
                <a:latin typeface="Arial" panose="020B0604020202020204" pitchFamily="34" charset="0"/>
                <a:ea typeface="黑体" panose="02010609060101010101" pitchFamily="49" charset="-122"/>
              </a:rPr>
              <a:t>64</a:t>
            </a:r>
            <a:r>
              <a:rPr lang="zh-CN" altLang="en-US" sz="2200" dirty="0">
                <a:latin typeface="Arial" panose="020B0604020202020204" pitchFamily="34" charset="0"/>
                <a:ea typeface="黑体" panose="02010609060101010101" pitchFamily="49" charset="-122"/>
              </a:rPr>
              <a:t>位机器，即字长为</a:t>
            </a:r>
            <a:r>
              <a:rPr lang="en-US" altLang="zh-CN" sz="2200" dirty="0">
                <a:latin typeface="Arial" panose="020B0604020202020204" pitchFamily="34" charset="0"/>
                <a:ea typeface="黑体" panose="02010609060101010101" pitchFamily="49" charset="-122"/>
              </a:rPr>
              <a:t>64</a:t>
            </a:r>
            <a:r>
              <a:rPr lang="zh-CN" altLang="en-US" sz="2200" dirty="0">
                <a:latin typeface="Arial" panose="020B0604020202020204" pitchFamily="34" charset="0"/>
                <a:ea typeface="黑体" panose="02010609060101010101" pitchFamily="49" charset="-122"/>
              </a:rPr>
              <a:t>位 </a:t>
            </a:r>
            <a:endParaRPr lang="zh-CN" altLang="en-US" sz="2200" dirty="0">
              <a:latin typeface="Arial" panose="020B0604020202020204" pitchFamily="34" charset="0"/>
              <a:ea typeface="黑体" panose="02010609060101010101" pitchFamily="49" charset="-122"/>
            </a:endParaRPr>
          </a:p>
        </p:txBody>
      </p:sp>
      <p:sp>
        <p:nvSpPr>
          <p:cNvPr id="2" name="灯片编号占位符 1"/>
          <p:cNvSpPr>
            <a:spLocks noGrp="1"/>
          </p:cNvSpPr>
          <p:nvPr>
            <p:ph type="sldNum" sz="quarter" idx="4"/>
          </p:nvPr>
        </p:nvSpPr>
        <p:spPr/>
        <p:txBody>
          <a:bodyPr/>
          <a:lstStyle/>
          <a:p>
            <a:fld id="{EDCD20F5-771F-4428-9712-BA27E008D629}"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23939">
                                            <p:txEl>
                                              <p:pRg st="0" end="0"/>
                                            </p:txEl>
                                          </p:spTgt>
                                        </p:tgtEl>
                                        <p:attrNameLst>
                                          <p:attrName>style.visibility</p:attrName>
                                        </p:attrNameLst>
                                      </p:cBhvr>
                                      <p:to>
                                        <p:strVal val="visible"/>
                                      </p:to>
                                    </p:set>
                                    <p:animEffect transition="in" filter="wipe(down)">
                                      <p:cBhvr>
                                        <p:cTn id="7" dur="500"/>
                                        <p:tgtEl>
                                          <p:spTgt spid="423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3939">
                                            <p:txEl>
                                              <p:pRg st="1" end="1"/>
                                            </p:txEl>
                                          </p:spTgt>
                                        </p:tgtEl>
                                        <p:attrNameLst>
                                          <p:attrName>style.visibility</p:attrName>
                                        </p:attrNameLst>
                                      </p:cBhvr>
                                      <p:to>
                                        <p:strVal val="visible"/>
                                      </p:to>
                                    </p:set>
                                    <p:animEffect transition="in" filter="blinds(horizontal)">
                                      <p:cBhvr>
                                        <p:cTn id="12" dur="500"/>
                                        <p:tgtEl>
                                          <p:spTgt spid="4239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3939">
                                            <p:txEl>
                                              <p:pRg st="2" end="2"/>
                                            </p:txEl>
                                          </p:spTgt>
                                        </p:tgtEl>
                                        <p:attrNameLst>
                                          <p:attrName>style.visibility</p:attrName>
                                        </p:attrNameLst>
                                      </p:cBhvr>
                                      <p:to>
                                        <p:strVal val="visible"/>
                                      </p:to>
                                    </p:set>
                                    <p:animEffect transition="in" filter="blinds(horizontal)">
                                      <p:cBhvr>
                                        <p:cTn id="17" dur="500"/>
                                        <p:tgtEl>
                                          <p:spTgt spid="4239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24026"/>
                                        </p:tgtEl>
                                        <p:attrNameLst>
                                          <p:attrName>style.visibility</p:attrName>
                                        </p:attrNameLst>
                                      </p:cBhvr>
                                      <p:to>
                                        <p:strVal val="visible"/>
                                      </p:to>
                                    </p:set>
                                    <p:animEffect transition="in" filter="blinds(horizontal)">
                                      <p:cBhvr>
                                        <p:cTn id="22" dur="500"/>
                                        <p:tgtEl>
                                          <p:spTgt spid="424026"/>
                                        </p:tgtEl>
                                      </p:cBhvr>
                                    </p:animEffect>
                                  </p:childTnLst>
                                </p:cTn>
                              </p:par>
                            </p:childTnLst>
                          </p:cTn>
                        </p:par>
                        <p:par>
                          <p:cTn id="23" fill="hold">
                            <p:stCondLst>
                              <p:cond delay="500"/>
                            </p:stCondLst>
                            <p:childTnLst>
                              <p:par>
                                <p:cTn id="24" presetID="3" presetClass="entr" presetSubtype="10" fill="hold" nodeType="afterEffect">
                                  <p:stCondLst>
                                    <p:cond delay="0"/>
                                  </p:stCondLst>
                                  <p:childTnLst>
                                    <p:set>
                                      <p:cBhvr>
                                        <p:cTn id="25" dur="1" fill="hold">
                                          <p:stCondLst>
                                            <p:cond delay="0"/>
                                          </p:stCondLst>
                                        </p:cTn>
                                        <p:tgtEl>
                                          <p:spTgt spid="424055"/>
                                        </p:tgtEl>
                                        <p:attrNameLst>
                                          <p:attrName>style.visibility</p:attrName>
                                        </p:attrNameLst>
                                      </p:cBhvr>
                                      <p:to>
                                        <p:strVal val="visible"/>
                                      </p:to>
                                    </p:set>
                                    <p:animEffect transition="in" filter="blinds(horizontal)">
                                      <p:cBhvr>
                                        <p:cTn id="26" dur="500"/>
                                        <p:tgtEl>
                                          <p:spTgt spid="424055"/>
                                        </p:tgtEl>
                                      </p:cBhvr>
                                    </p:animEffect>
                                  </p:childTnLst>
                                </p:cTn>
                              </p:par>
                            </p:childTnLst>
                          </p:cTn>
                        </p:par>
                        <p:par>
                          <p:cTn id="27" fill="hold">
                            <p:stCondLst>
                              <p:cond delay="1000"/>
                            </p:stCondLst>
                            <p:childTnLst>
                              <p:par>
                                <p:cTn id="28" presetID="3" presetClass="entr" presetSubtype="10" fill="hold" grpId="0" nodeType="afterEffect">
                                  <p:stCondLst>
                                    <p:cond delay="0"/>
                                  </p:stCondLst>
                                  <p:childTnLst>
                                    <p:set>
                                      <p:cBhvr>
                                        <p:cTn id="29" dur="1" fill="hold">
                                          <p:stCondLst>
                                            <p:cond delay="0"/>
                                          </p:stCondLst>
                                        </p:cTn>
                                        <p:tgtEl>
                                          <p:spTgt spid="424030"/>
                                        </p:tgtEl>
                                        <p:attrNameLst>
                                          <p:attrName>style.visibility</p:attrName>
                                        </p:attrNameLst>
                                      </p:cBhvr>
                                      <p:to>
                                        <p:strVal val="visible"/>
                                      </p:to>
                                    </p:set>
                                    <p:animEffect transition="in" filter="blinds(horizontal)">
                                      <p:cBhvr>
                                        <p:cTn id="30" dur="500"/>
                                        <p:tgtEl>
                                          <p:spTgt spid="424030"/>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23939">
                                            <p:txEl>
                                              <p:pRg st="3" end="3"/>
                                            </p:txEl>
                                          </p:spTgt>
                                        </p:tgtEl>
                                        <p:attrNameLst>
                                          <p:attrName>style.visibility</p:attrName>
                                        </p:attrNameLst>
                                      </p:cBhvr>
                                      <p:to>
                                        <p:strVal val="visible"/>
                                      </p:to>
                                    </p:set>
                                    <p:animEffect transition="in" filter="blinds(horizontal)">
                                      <p:cBhvr>
                                        <p:cTn id="35" dur="500"/>
                                        <p:tgtEl>
                                          <p:spTgt spid="423939">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423939">
                                            <p:txEl>
                                              <p:pRg st="4" end="4"/>
                                            </p:txEl>
                                          </p:spTgt>
                                        </p:tgtEl>
                                        <p:attrNameLst>
                                          <p:attrName>style.visibility</p:attrName>
                                        </p:attrNameLst>
                                      </p:cBhvr>
                                      <p:to>
                                        <p:strVal val="visible"/>
                                      </p:to>
                                    </p:set>
                                    <p:animEffect transition="in" filter="blinds(horizontal)">
                                      <p:cBhvr>
                                        <p:cTn id="40" dur="500"/>
                                        <p:tgtEl>
                                          <p:spTgt spid="423939">
                                            <p:txEl>
                                              <p:pRg st="4" end="4"/>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423939">
                                            <p:txEl>
                                              <p:pRg st="5" end="5"/>
                                            </p:txEl>
                                          </p:spTgt>
                                        </p:tgtEl>
                                        <p:attrNameLst>
                                          <p:attrName>style.visibility</p:attrName>
                                        </p:attrNameLst>
                                      </p:cBhvr>
                                      <p:to>
                                        <p:strVal val="visible"/>
                                      </p:to>
                                    </p:set>
                                    <p:animEffect transition="in" filter="blinds(horizontal)">
                                      <p:cBhvr>
                                        <p:cTn id="43" dur="500"/>
                                        <p:tgtEl>
                                          <p:spTgt spid="4239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026" grpId="0"/>
      <p:bldP spid="4240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00100" y="190500"/>
            <a:ext cx="6073775" cy="479747"/>
          </a:xfrm>
        </p:spPr>
        <p:txBody>
          <a:bodyPr/>
          <a:lstStyle/>
          <a:p>
            <a:r>
              <a:rPr lang="zh-CN" altLang="en-US" dirty="0">
                <a:ea typeface="宋体" panose="02010600030101010101" pitchFamily="2" charset="-122"/>
              </a:rPr>
              <a:t>数值数据的表示方法</a:t>
            </a:r>
            <a:endParaRPr lang="zh-CN" altLang="en-US" dirty="0">
              <a:ea typeface="宋体" panose="02010600030101010101" pitchFamily="2" charset="-122"/>
            </a:endParaRPr>
          </a:p>
        </p:txBody>
      </p:sp>
      <p:sp>
        <p:nvSpPr>
          <p:cNvPr id="399363" name="Rectangle 3"/>
          <p:cNvSpPr>
            <a:spLocks noGrp="1" noChangeArrowheads="1"/>
          </p:cNvSpPr>
          <p:nvPr>
            <p:ph type="body" idx="1"/>
          </p:nvPr>
        </p:nvSpPr>
        <p:spPr>
          <a:xfrm>
            <a:off x="622300" y="771525"/>
            <a:ext cx="7607300" cy="5699125"/>
          </a:xfrm>
        </p:spPr>
        <p:txBody>
          <a:bodyPr/>
          <a:lstStyle/>
          <a:p>
            <a:pPr>
              <a:defRPr/>
            </a:pPr>
            <a:r>
              <a:rPr lang="zh-CN" altLang="en-US" dirty="0">
                <a:ea typeface="+mj-ea"/>
              </a:rPr>
              <a:t>数值数据表示的三要素</a:t>
            </a:r>
            <a:endParaRPr lang="zh-CN" altLang="en-US" dirty="0">
              <a:ea typeface="+mj-ea"/>
            </a:endParaRPr>
          </a:p>
          <a:p>
            <a:pPr lvl="1">
              <a:defRPr/>
            </a:pPr>
            <a:r>
              <a:rPr lang="zh-CN" altLang="en-US" sz="2200" dirty="0">
                <a:ea typeface="+mj-ea"/>
              </a:rPr>
              <a:t>进位计数制</a:t>
            </a:r>
            <a:endParaRPr lang="zh-CN" altLang="en-US" sz="2200" dirty="0">
              <a:ea typeface="+mj-ea"/>
            </a:endParaRPr>
          </a:p>
          <a:p>
            <a:pPr lvl="1">
              <a:defRPr/>
            </a:pPr>
            <a:r>
              <a:rPr lang="zh-CN" altLang="en-US" sz="2200" dirty="0">
                <a:ea typeface="+mj-ea"/>
              </a:rPr>
              <a:t>采用定点还是浮点表示</a:t>
            </a:r>
            <a:endParaRPr lang="zh-CN" altLang="en-US" sz="2200" dirty="0">
              <a:ea typeface="+mj-ea"/>
            </a:endParaRPr>
          </a:p>
          <a:p>
            <a:pPr lvl="1">
              <a:defRPr/>
            </a:pPr>
            <a:r>
              <a:rPr lang="zh-CN" altLang="en-US" sz="2200" dirty="0">
                <a:ea typeface="+mj-ea"/>
              </a:rPr>
              <a:t>如何编码</a:t>
            </a:r>
            <a:endParaRPr lang="zh-CN" altLang="en-US" sz="2200" dirty="0">
              <a:ea typeface="+mj-ea"/>
            </a:endParaRPr>
          </a:p>
          <a:p>
            <a:pPr lvl="1">
              <a:buFontTx/>
              <a:buNone/>
              <a:defRPr/>
            </a:pPr>
            <a:r>
              <a:rPr lang="zh-CN" altLang="en-US" sz="2200" dirty="0">
                <a:solidFill>
                  <a:srgbClr val="009900"/>
                </a:solidFill>
                <a:ea typeface="+mj-ea"/>
              </a:rPr>
              <a:t>即：要确定一个数值数据的值必须先确定这三个要素。</a:t>
            </a:r>
            <a:endParaRPr lang="zh-CN" altLang="en-US" sz="2200" dirty="0">
              <a:solidFill>
                <a:srgbClr val="009900"/>
              </a:solidFill>
              <a:ea typeface="+mj-ea"/>
            </a:endParaRPr>
          </a:p>
          <a:p>
            <a:pPr lvl="1">
              <a:buFontTx/>
              <a:buNone/>
              <a:defRPr/>
            </a:pPr>
            <a:r>
              <a:rPr lang="zh-CN" altLang="en-US" sz="2200" dirty="0">
                <a:ea typeface="+mj-ea"/>
              </a:rPr>
              <a:t>例如，数字</a:t>
            </a:r>
            <a:r>
              <a:rPr lang="en-US" altLang="zh-CN" sz="2200" dirty="0">
                <a:ea typeface="+mj-ea"/>
              </a:rPr>
              <a:t>10</a:t>
            </a:r>
            <a:r>
              <a:rPr lang="zh-CN" altLang="en-US" sz="2200" dirty="0">
                <a:ea typeface="+mj-ea"/>
              </a:rPr>
              <a:t>的真值是多少？</a:t>
            </a:r>
            <a:endParaRPr lang="zh-CN" altLang="en-US" sz="2200" dirty="0">
              <a:ea typeface="+mj-ea"/>
            </a:endParaRPr>
          </a:p>
          <a:p>
            <a:pPr>
              <a:defRPr/>
            </a:pPr>
            <a:r>
              <a:rPr lang="zh-CN" altLang="en-US" dirty="0">
                <a:ea typeface="+mj-ea"/>
              </a:rPr>
              <a:t>进位计数制</a:t>
            </a:r>
            <a:endParaRPr lang="zh-CN" altLang="en-US" dirty="0">
              <a:ea typeface="+mj-ea"/>
            </a:endParaRPr>
          </a:p>
          <a:p>
            <a:pPr lvl="1">
              <a:defRPr/>
            </a:pPr>
            <a:r>
              <a:rPr lang="zh-CN" altLang="en-US" sz="2200" dirty="0">
                <a:ea typeface="+mj-ea"/>
              </a:rPr>
              <a:t>十进制、二进制、十六进制、八进制数及其相互转换</a:t>
            </a:r>
            <a:endParaRPr lang="zh-CN" altLang="en-US" sz="2200" dirty="0">
              <a:ea typeface="+mj-ea"/>
            </a:endParaRPr>
          </a:p>
          <a:p>
            <a:pPr>
              <a:defRPr/>
            </a:pPr>
            <a:r>
              <a:rPr lang="zh-CN" altLang="en-US" dirty="0">
                <a:ea typeface="+mj-ea"/>
              </a:rPr>
              <a:t>定点</a:t>
            </a:r>
            <a:r>
              <a:rPr lang="en-US" altLang="zh-CN" dirty="0">
                <a:ea typeface="+mj-ea"/>
              </a:rPr>
              <a:t>/</a:t>
            </a:r>
            <a:r>
              <a:rPr lang="zh-CN" altLang="en-US" dirty="0">
                <a:ea typeface="+mj-ea"/>
              </a:rPr>
              <a:t>浮点表示</a:t>
            </a:r>
            <a:r>
              <a:rPr lang="zh-CN" altLang="en-US" dirty="0">
                <a:solidFill>
                  <a:srgbClr val="009900"/>
                </a:solidFill>
                <a:ea typeface="+mj-ea"/>
              </a:rPr>
              <a:t>（解决小数点问题）</a:t>
            </a:r>
            <a:endParaRPr lang="zh-CN" altLang="en-US" dirty="0">
              <a:solidFill>
                <a:srgbClr val="009900"/>
              </a:solidFill>
              <a:ea typeface="+mj-ea"/>
            </a:endParaRPr>
          </a:p>
          <a:p>
            <a:pPr lvl="1">
              <a:defRPr/>
            </a:pPr>
            <a:r>
              <a:rPr lang="zh-CN" altLang="en-US" sz="2200" dirty="0">
                <a:ea typeface="+mj-ea"/>
              </a:rPr>
              <a:t>定点整数、定点小数</a:t>
            </a:r>
            <a:endParaRPr lang="zh-CN" altLang="en-US" sz="2200" dirty="0">
              <a:ea typeface="+mj-ea"/>
            </a:endParaRPr>
          </a:p>
          <a:p>
            <a:pPr lvl="1">
              <a:defRPr/>
            </a:pPr>
            <a:r>
              <a:rPr lang="zh-CN" altLang="en-US" sz="2200" dirty="0">
                <a:ea typeface="+mj-ea"/>
              </a:rPr>
              <a:t>浮点数（可用一个定点小数和一个定点整数来表示）</a:t>
            </a:r>
            <a:endParaRPr lang="zh-CN" altLang="en-US" sz="2200" dirty="0">
              <a:ea typeface="+mj-ea"/>
            </a:endParaRPr>
          </a:p>
          <a:p>
            <a:pPr>
              <a:defRPr/>
            </a:pPr>
            <a:r>
              <a:rPr lang="zh-CN" altLang="en-US" dirty="0">
                <a:ea typeface="+mj-ea"/>
              </a:rPr>
              <a:t>定点数的编码</a:t>
            </a:r>
            <a:r>
              <a:rPr lang="zh-CN" altLang="en-US" dirty="0">
                <a:solidFill>
                  <a:srgbClr val="009900"/>
                </a:solidFill>
                <a:ea typeface="+mj-ea"/>
              </a:rPr>
              <a:t>（解决正负号问题）</a:t>
            </a:r>
            <a:endParaRPr lang="zh-CN" altLang="en-US" dirty="0">
              <a:ea typeface="+mj-ea"/>
            </a:endParaRPr>
          </a:p>
          <a:p>
            <a:pPr lvl="1">
              <a:defRPr/>
            </a:pPr>
            <a:r>
              <a:rPr lang="zh-CN" altLang="en-US" sz="2200" dirty="0">
                <a:ea typeface="+mj-ea"/>
              </a:rPr>
              <a:t>原码、补码、反码、移码 （反码很少用）</a:t>
            </a:r>
            <a:endParaRPr lang="zh-CN" altLang="en-US" sz="2200" dirty="0">
              <a:ea typeface="+mj-ea"/>
            </a:endParaRPr>
          </a:p>
        </p:txBody>
      </p:sp>
      <p:sp>
        <p:nvSpPr>
          <p:cNvPr id="399364" name="Text Box 4"/>
          <p:cNvSpPr txBox="1">
            <a:spLocks noChangeArrowheads="1"/>
          </p:cNvSpPr>
          <p:nvPr/>
        </p:nvSpPr>
        <p:spPr bwMode="auto">
          <a:xfrm>
            <a:off x="4900478" y="2921470"/>
            <a:ext cx="2860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dirty="0">
                <a:latin typeface="黑体" panose="02010609060101010101" pitchFamily="49" charset="-122"/>
                <a:ea typeface="黑体" panose="02010609060101010101" pitchFamily="49" charset="-122"/>
              </a:rPr>
              <a:t>答案是：不知道！</a:t>
            </a:r>
            <a:endParaRPr lang="zh-CN" altLang="en-US" sz="2400" dirty="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4"/>
          </p:nvPr>
        </p:nvSpPr>
        <p:spPr/>
        <p:txBody>
          <a:bodyPr/>
          <a:lstStyle/>
          <a:p>
            <a:fld id="{EDCD20F5-771F-4428-9712-BA27E008D629}"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99363">
                                            <p:txEl>
                                              <p:pRg st="0" end="0"/>
                                            </p:txEl>
                                          </p:spTgt>
                                        </p:tgtEl>
                                        <p:attrNameLst>
                                          <p:attrName>style.visibility</p:attrName>
                                        </p:attrNameLst>
                                      </p:cBhvr>
                                      <p:to>
                                        <p:strVal val="visible"/>
                                      </p:to>
                                    </p:set>
                                    <p:animEffect transition="in" filter="wipe(down)">
                                      <p:cBhvr>
                                        <p:cTn id="7" dur="500"/>
                                        <p:tgtEl>
                                          <p:spTgt spid="399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9363">
                                            <p:txEl>
                                              <p:pRg st="1" end="1"/>
                                            </p:txEl>
                                          </p:spTgt>
                                        </p:tgtEl>
                                        <p:attrNameLst>
                                          <p:attrName>style.visibility</p:attrName>
                                        </p:attrNameLst>
                                      </p:cBhvr>
                                      <p:to>
                                        <p:strVal val="visible"/>
                                      </p:to>
                                    </p:set>
                                    <p:animEffect transition="in" filter="blinds(horizontal)">
                                      <p:cBhvr>
                                        <p:cTn id="12" dur="500"/>
                                        <p:tgtEl>
                                          <p:spTgt spid="39936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99363">
                                            <p:txEl>
                                              <p:pRg st="2" end="2"/>
                                            </p:txEl>
                                          </p:spTgt>
                                        </p:tgtEl>
                                        <p:attrNameLst>
                                          <p:attrName>style.visibility</p:attrName>
                                        </p:attrNameLst>
                                      </p:cBhvr>
                                      <p:to>
                                        <p:strVal val="visible"/>
                                      </p:to>
                                    </p:set>
                                    <p:animEffect transition="in" filter="blinds(horizontal)">
                                      <p:cBhvr>
                                        <p:cTn id="15" dur="500"/>
                                        <p:tgtEl>
                                          <p:spTgt spid="39936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99363">
                                            <p:txEl>
                                              <p:pRg st="3" end="3"/>
                                            </p:txEl>
                                          </p:spTgt>
                                        </p:tgtEl>
                                        <p:attrNameLst>
                                          <p:attrName>style.visibility</p:attrName>
                                        </p:attrNameLst>
                                      </p:cBhvr>
                                      <p:to>
                                        <p:strVal val="visible"/>
                                      </p:to>
                                    </p:set>
                                    <p:animEffect transition="in" filter="blinds(horizontal)">
                                      <p:cBhvr>
                                        <p:cTn id="18" dur="500"/>
                                        <p:tgtEl>
                                          <p:spTgt spid="39936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99363">
                                            <p:txEl>
                                              <p:pRg st="4" end="4"/>
                                            </p:txEl>
                                          </p:spTgt>
                                        </p:tgtEl>
                                        <p:attrNameLst>
                                          <p:attrName>style.visibility</p:attrName>
                                        </p:attrNameLst>
                                      </p:cBhvr>
                                      <p:to>
                                        <p:strVal val="visible"/>
                                      </p:to>
                                    </p:set>
                                    <p:animEffect transition="in" filter="blinds(horizontal)">
                                      <p:cBhvr>
                                        <p:cTn id="23" dur="500"/>
                                        <p:tgtEl>
                                          <p:spTgt spid="39936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99363">
                                            <p:txEl>
                                              <p:pRg st="5" end="5"/>
                                            </p:txEl>
                                          </p:spTgt>
                                        </p:tgtEl>
                                        <p:attrNameLst>
                                          <p:attrName>style.visibility</p:attrName>
                                        </p:attrNameLst>
                                      </p:cBhvr>
                                      <p:to>
                                        <p:strVal val="visible"/>
                                      </p:to>
                                    </p:set>
                                    <p:animEffect transition="in" filter="blinds(horizontal)">
                                      <p:cBhvr>
                                        <p:cTn id="28" dur="500"/>
                                        <p:tgtEl>
                                          <p:spTgt spid="39936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99364"/>
                                        </p:tgtEl>
                                        <p:attrNameLst>
                                          <p:attrName>style.visibility</p:attrName>
                                        </p:attrNameLst>
                                      </p:cBhvr>
                                      <p:to>
                                        <p:strVal val="visible"/>
                                      </p:to>
                                    </p:set>
                                    <p:animEffect transition="in" filter="blinds(horizontal)">
                                      <p:cBhvr>
                                        <p:cTn id="33" dur="500"/>
                                        <p:tgtEl>
                                          <p:spTgt spid="39936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399363">
                                            <p:txEl>
                                              <p:pRg st="6" end="6"/>
                                            </p:txEl>
                                          </p:spTgt>
                                        </p:tgtEl>
                                        <p:attrNameLst>
                                          <p:attrName>style.visibility</p:attrName>
                                        </p:attrNameLst>
                                      </p:cBhvr>
                                      <p:to>
                                        <p:strVal val="visible"/>
                                      </p:to>
                                    </p:set>
                                    <p:animEffect transition="in" filter="wipe(down)">
                                      <p:cBhvr>
                                        <p:cTn id="38" dur="500"/>
                                        <p:tgtEl>
                                          <p:spTgt spid="39936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99363">
                                            <p:txEl>
                                              <p:pRg st="7" end="7"/>
                                            </p:txEl>
                                          </p:spTgt>
                                        </p:tgtEl>
                                        <p:attrNameLst>
                                          <p:attrName>style.visibility</p:attrName>
                                        </p:attrNameLst>
                                      </p:cBhvr>
                                      <p:to>
                                        <p:strVal val="visible"/>
                                      </p:to>
                                    </p:set>
                                    <p:animEffect transition="in" filter="blinds(horizontal)">
                                      <p:cBhvr>
                                        <p:cTn id="43" dur="500"/>
                                        <p:tgtEl>
                                          <p:spTgt spid="399363">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399363">
                                            <p:txEl>
                                              <p:pRg st="8" end="8"/>
                                            </p:txEl>
                                          </p:spTgt>
                                        </p:tgtEl>
                                        <p:attrNameLst>
                                          <p:attrName>style.visibility</p:attrName>
                                        </p:attrNameLst>
                                      </p:cBhvr>
                                      <p:to>
                                        <p:strVal val="visible"/>
                                      </p:to>
                                    </p:set>
                                    <p:animEffect transition="in" filter="wipe(down)">
                                      <p:cBhvr>
                                        <p:cTn id="48" dur="500"/>
                                        <p:tgtEl>
                                          <p:spTgt spid="399363">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399363">
                                            <p:txEl>
                                              <p:pRg st="9" end="9"/>
                                            </p:txEl>
                                          </p:spTgt>
                                        </p:tgtEl>
                                        <p:attrNameLst>
                                          <p:attrName>style.visibility</p:attrName>
                                        </p:attrNameLst>
                                      </p:cBhvr>
                                      <p:to>
                                        <p:strVal val="visible"/>
                                      </p:to>
                                    </p:set>
                                    <p:animEffect transition="in" filter="blinds(horizontal)">
                                      <p:cBhvr>
                                        <p:cTn id="53" dur="500"/>
                                        <p:tgtEl>
                                          <p:spTgt spid="399363">
                                            <p:txEl>
                                              <p:pRg st="9" end="9"/>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399363">
                                            <p:txEl>
                                              <p:pRg st="10" end="10"/>
                                            </p:txEl>
                                          </p:spTgt>
                                        </p:tgtEl>
                                        <p:attrNameLst>
                                          <p:attrName>style.visibility</p:attrName>
                                        </p:attrNameLst>
                                      </p:cBhvr>
                                      <p:to>
                                        <p:strVal val="visible"/>
                                      </p:to>
                                    </p:set>
                                    <p:animEffect transition="in" filter="blinds(horizontal)">
                                      <p:cBhvr>
                                        <p:cTn id="56" dur="500"/>
                                        <p:tgtEl>
                                          <p:spTgt spid="399363">
                                            <p:txEl>
                                              <p:pRg st="10" end="1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399363">
                                            <p:txEl>
                                              <p:pRg st="11" end="11"/>
                                            </p:txEl>
                                          </p:spTgt>
                                        </p:tgtEl>
                                        <p:attrNameLst>
                                          <p:attrName>style.visibility</p:attrName>
                                        </p:attrNameLst>
                                      </p:cBhvr>
                                      <p:to>
                                        <p:strVal val="visible"/>
                                      </p:to>
                                    </p:set>
                                    <p:animEffect transition="in" filter="wipe(down)">
                                      <p:cBhvr>
                                        <p:cTn id="61" dur="500"/>
                                        <p:tgtEl>
                                          <p:spTgt spid="399363">
                                            <p:txEl>
                                              <p:pRg st="11" end="11"/>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399363">
                                            <p:txEl>
                                              <p:pRg st="12" end="12"/>
                                            </p:txEl>
                                          </p:spTgt>
                                        </p:tgtEl>
                                        <p:attrNameLst>
                                          <p:attrName>style.visibility</p:attrName>
                                        </p:attrNameLst>
                                      </p:cBhvr>
                                      <p:to>
                                        <p:strVal val="visible"/>
                                      </p:to>
                                    </p:set>
                                    <p:animEffect transition="in" filter="blinds(horizontal)">
                                      <p:cBhvr>
                                        <p:cTn id="66" dur="500"/>
                                        <p:tgtEl>
                                          <p:spTgt spid="39936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35974" y="114300"/>
            <a:ext cx="8839200" cy="426142"/>
          </a:xfrm>
        </p:spPr>
        <p:txBody>
          <a:bodyPr/>
          <a:lstStyle/>
          <a:p>
            <a:pPr algn="ctr"/>
            <a:r>
              <a:rPr lang="zh-CN" altLang="en-US" sz="2800" dirty="0">
                <a:ea typeface="宋体" panose="02010600030101010101" pitchFamily="2" charset="-122"/>
              </a:rPr>
              <a:t>四</a:t>
            </a:r>
            <a:r>
              <a:rPr lang="en-US" altLang="zh-CN" sz="2800" dirty="0">
                <a:ea typeface="宋体" panose="02010600030101010101" pitchFamily="2" charset="-122"/>
              </a:rPr>
              <a:t>. </a:t>
            </a:r>
            <a:r>
              <a:rPr lang="zh-CN" altLang="en-US" sz="2800" dirty="0">
                <a:ea typeface="宋体" panose="02010600030101010101" pitchFamily="2" charset="-122"/>
              </a:rPr>
              <a:t>数据的存储和排列顺序</a:t>
            </a:r>
            <a:r>
              <a:rPr lang="en-US" altLang="zh-CN" sz="2800" dirty="0">
                <a:ea typeface="宋体" panose="02010600030101010101" pitchFamily="2" charset="-122"/>
              </a:rPr>
              <a:t>-</a:t>
            </a:r>
            <a:r>
              <a:rPr lang="zh-CN" altLang="en-US" sz="2800" dirty="0">
                <a:solidFill>
                  <a:schemeClr val="accent2"/>
                </a:solidFill>
                <a:ea typeface="宋体" panose="02010600030101010101" pitchFamily="2" charset="-122"/>
              </a:rPr>
              <a:t>大端、小端与边界对齐</a:t>
            </a:r>
            <a:endParaRPr lang="en-US" altLang="zh-CN" sz="2800" dirty="0">
              <a:solidFill>
                <a:schemeClr val="accent2"/>
              </a:solidFill>
              <a:ea typeface="宋体" panose="02010600030101010101" pitchFamily="2" charset="-122"/>
            </a:endParaRPr>
          </a:p>
        </p:txBody>
      </p:sp>
      <p:sp>
        <p:nvSpPr>
          <p:cNvPr id="425987" name="Rectangle 3"/>
          <p:cNvSpPr>
            <a:spLocks noGrp="1" noChangeArrowheads="1"/>
          </p:cNvSpPr>
          <p:nvPr>
            <p:ph type="body" idx="1"/>
          </p:nvPr>
        </p:nvSpPr>
        <p:spPr>
          <a:xfrm>
            <a:off x="225425" y="763588"/>
            <a:ext cx="8510202" cy="1467068"/>
          </a:xfrm>
          <a:noFill/>
        </p:spPr>
        <p:txBody>
          <a:bodyPr/>
          <a:lstStyle/>
          <a:p>
            <a:pPr>
              <a:lnSpc>
                <a:spcPct val="100000"/>
              </a:lnSpc>
              <a:spcBef>
                <a:spcPct val="20000"/>
              </a:spcBef>
            </a:pPr>
            <a:r>
              <a:rPr lang="zh-CN" altLang="en-US" sz="2000" dirty="0">
                <a:ea typeface="黑体" panose="02010609060101010101" pitchFamily="49" charset="-122"/>
              </a:rPr>
              <a:t>从</a:t>
            </a:r>
            <a:r>
              <a:rPr lang="en-US" altLang="zh-CN" sz="2000" dirty="0">
                <a:ea typeface="黑体" panose="02010609060101010101" pitchFamily="49" charset="-122"/>
              </a:rPr>
              <a:t>1980</a:t>
            </a:r>
            <a:r>
              <a:rPr lang="zh-CN" altLang="en-US" sz="2000" dirty="0">
                <a:ea typeface="黑体" panose="02010609060101010101" pitchFamily="49" charset="-122"/>
              </a:rPr>
              <a:t>年代开始，几乎所有通用机的存储器都用</a:t>
            </a:r>
            <a:r>
              <a:rPr lang="zh-CN" altLang="en-US" sz="2000" dirty="0">
                <a:solidFill>
                  <a:srgbClr val="CC0000"/>
                </a:solidFill>
                <a:ea typeface="黑体" panose="02010609060101010101" pitchFamily="49" charset="-122"/>
              </a:rPr>
              <a:t>字节编址</a:t>
            </a:r>
            <a:endParaRPr lang="en-US" altLang="zh-CN" sz="2000" dirty="0">
              <a:solidFill>
                <a:srgbClr val="CC0000"/>
              </a:solidFill>
              <a:ea typeface="黑体" panose="02010609060101010101" pitchFamily="49" charset="-122"/>
            </a:endParaRPr>
          </a:p>
          <a:p>
            <a:pPr>
              <a:lnSpc>
                <a:spcPct val="100000"/>
              </a:lnSpc>
              <a:spcBef>
                <a:spcPct val="20000"/>
              </a:spcBef>
            </a:pPr>
            <a:r>
              <a:rPr lang="en-US" altLang="zh-CN" sz="2000" dirty="0">
                <a:ea typeface="黑体" panose="02010609060101010101" pitchFamily="49" charset="-122"/>
              </a:rPr>
              <a:t>ISA</a:t>
            </a:r>
            <a:r>
              <a:rPr lang="zh-CN" altLang="en-US" sz="2000" dirty="0">
                <a:ea typeface="黑体" panose="02010609060101010101" pitchFamily="49" charset="-122"/>
              </a:rPr>
              <a:t>设计时要考虑的两个问题：</a:t>
            </a:r>
            <a:endParaRPr lang="zh-CN" altLang="en-US" sz="2000" dirty="0">
              <a:ea typeface="黑体" panose="02010609060101010101" pitchFamily="49" charset="-122"/>
            </a:endParaRPr>
          </a:p>
          <a:p>
            <a:pPr lvl="1">
              <a:lnSpc>
                <a:spcPct val="100000"/>
              </a:lnSpc>
              <a:spcBef>
                <a:spcPct val="20000"/>
              </a:spcBef>
            </a:pPr>
            <a:r>
              <a:rPr lang="zh-CN" altLang="en-US" dirty="0">
                <a:ea typeface="黑体" panose="02010609060101010101" pitchFamily="49" charset="-122"/>
              </a:rPr>
              <a:t>如何根据一个地址取到一个多字节的字？</a:t>
            </a:r>
            <a:r>
              <a:rPr lang="en-US" altLang="zh-CN" dirty="0">
                <a:solidFill>
                  <a:srgbClr val="009900"/>
                </a:solidFill>
                <a:ea typeface="黑体" panose="02010609060101010101" pitchFamily="49" charset="-122"/>
              </a:rPr>
              <a:t>- </a:t>
            </a:r>
            <a:r>
              <a:rPr lang="zh-CN" altLang="en-US" dirty="0">
                <a:solidFill>
                  <a:srgbClr val="009900"/>
                </a:solidFill>
                <a:ea typeface="黑体" panose="02010609060101010101" pitchFamily="49" charset="-122"/>
              </a:rPr>
              <a:t>字的存放问题</a:t>
            </a:r>
            <a:endParaRPr lang="zh-CN" altLang="en-US" dirty="0">
              <a:solidFill>
                <a:srgbClr val="009900"/>
              </a:solidFill>
              <a:ea typeface="黑体" panose="02010609060101010101" pitchFamily="49" charset="-122"/>
            </a:endParaRPr>
          </a:p>
          <a:p>
            <a:pPr lvl="1">
              <a:lnSpc>
                <a:spcPct val="100000"/>
              </a:lnSpc>
              <a:spcBef>
                <a:spcPct val="20000"/>
              </a:spcBef>
            </a:pPr>
            <a:r>
              <a:rPr lang="zh-CN" altLang="en-US" dirty="0">
                <a:solidFill>
                  <a:schemeClr val="accent2"/>
                </a:solidFill>
                <a:ea typeface="黑体" panose="02010609060101010101" pitchFamily="49" charset="-122"/>
              </a:rPr>
              <a:t>一个字能否存放在任何地址边界？</a:t>
            </a:r>
            <a:r>
              <a:rPr lang="en-US" altLang="zh-CN" dirty="0">
                <a:solidFill>
                  <a:srgbClr val="009900"/>
                </a:solidFill>
                <a:ea typeface="黑体" panose="02010609060101010101" pitchFamily="49" charset="-122"/>
              </a:rPr>
              <a:t>- </a:t>
            </a:r>
            <a:r>
              <a:rPr lang="zh-CN" altLang="en-US" dirty="0">
                <a:solidFill>
                  <a:srgbClr val="009900"/>
                </a:solidFill>
                <a:ea typeface="黑体" panose="02010609060101010101" pitchFamily="49" charset="-122"/>
              </a:rPr>
              <a:t>字的边界对齐问题</a:t>
            </a:r>
            <a:endParaRPr lang="zh-CN" altLang="en-US" dirty="0">
              <a:solidFill>
                <a:srgbClr val="009900"/>
              </a:solidFill>
              <a:ea typeface="黑体" panose="02010609060101010101" pitchFamily="49" charset="-122"/>
            </a:endParaRPr>
          </a:p>
        </p:txBody>
      </p:sp>
      <p:sp>
        <p:nvSpPr>
          <p:cNvPr id="425988" name="Text Box 4"/>
          <p:cNvSpPr txBox="1">
            <a:spLocks noChangeArrowheads="1"/>
          </p:cNvSpPr>
          <p:nvPr/>
        </p:nvSpPr>
        <p:spPr bwMode="auto">
          <a:xfrm>
            <a:off x="249238" y="2320925"/>
            <a:ext cx="8234362"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00">
                <a:latin typeface="微软雅黑" panose="020B0503020204020204" pitchFamily="34" charset="-122"/>
                <a:ea typeface="微软雅黑" panose="020B0503020204020204" pitchFamily="34" charset="-122"/>
                <a:cs typeface="Times New Roman" panose="02020603050405020304" pitchFamily="18" charset="0"/>
              </a:rPr>
              <a:t>例如，若 </a:t>
            </a:r>
            <a:r>
              <a:rPr lang="en-US" altLang="zh-CN" sz="1800">
                <a:latin typeface="微软雅黑" panose="020B0503020204020204" pitchFamily="34" charset="-122"/>
                <a:ea typeface="微软雅黑" panose="020B0503020204020204" pitchFamily="34" charset="-122"/>
                <a:cs typeface="Times New Roman" panose="02020603050405020304" pitchFamily="18" charset="0"/>
              </a:rPr>
              <a:t>int i = -65535</a:t>
            </a:r>
            <a:r>
              <a:rPr lang="zh-CN" altLang="en-US" sz="1800">
                <a:latin typeface="微软雅黑" panose="020B0503020204020204" pitchFamily="34" charset="-122"/>
                <a:ea typeface="微软雅黑" panose="020B0503020204020204" pitchFamily="34" charset="-122"/>
                <a:cs typeface="Times New Roman" panose="02020603050405020304" pitchFamily="18" charset="0"/>
              </a:rPr>
              <a:t>，存放在内存</a:t>
            </a:r>
            <a:r>
              <a:rPr lang="en-US" altLang="zh-CN" sz="1800">
                <a:latin typeface="微软雅黑" panose="020B0503020204020204" pitchFamily="34" charset="-122"/>
                <a:ea typeface="微软雅黑" panose="020B0503020204020204" pitchFamily="34" charset="-122"/>
                <a:cs typeface="Times New Roman" panose="02020603050405020304" pitchFamily="18" charset="0"/>
              </a:rPr>
              <a:t>100</a:t>
            </a:r>
            <a:r>
              <a:rPr lang="zh-CN" altLang="en-US" sz="1800">
                <a:latin typeface="微软雅黑" panose="020B0503020204020204" pitchFamily="34" charset="-122"/>
                <a:ea typeface="微软雅黑" panose="020B0503020204020204" pitchFamily="34" charset="-122"/>
                <a:cs typeface="Times New Roman" panose="02020603050405020304" pitchFamily="18" charset="0"/>
              </a:rPr>
              <a:t>号单元（即占</a:t>
            </a:r>
            <a:r>
              <a:rPr lang="en-US" altLang="zh-CN" sz="1800">
                <a:latin typeface="微软雅黑" panose="020B0503020204020204" pitchFamily="34" charset="-122"/>
                <a:ea typeface="微软雅黑" panose="020B0503020204020204" pitchFamily="34" charset="-122"/>
                <a:cs typeface="Times New Roman" panose="02020603050405020304" pitchFamily="18" charset="0"/>
              </a:rPr>
              <a:t>100#</a:t>
            </a:r>
            <a:r>
              <a:rPr lang="zh-CN" altLang="en-US" sz="180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a:latin typeface="微软雅黑" panose="020B0503020204020204" pitchFamily="34" charset="-122"/>
                <a:ea typeface="微软雅黑" panose="020B0503020204020204" pitchFamily="34" charset="-122"/>
                <a:cs typeface="Times New Roman" panose="02020603050405020304" pitchFamily="18" charset="0"/>
              </a:rPr>
              <a:t>103#</a:t>
            </a:r>
            <a:r>
              <a:rPr lang="zh-CN" altLang="en-US" sz="1800">
                <a:latin typeface="微软雅黑" panose="020B0503020204020204" pitchFamily="34" charset="-122"/>
                <a:ea typeface="微软雅黑" panose="020B0503020204020204" pitchFamily="34" charset="-122"/>
                <a:cs typeface="Times New Roman" panose="02020603050405020304" pitchFamily="18" charset="0"/>
              </a:rPr>
              <a:t>），则用“取数”指令访问</a:t>
            </a:r>
            <a:r>
              <a:rPr lang="en-US" altLang="zh-CN" sz="1800">
                <a:latin typeface="微软雅黑" panose="020B0503020204020204" pitchFamily="34" charset="-122"/>
                <a:ea typeface="微软雅黑" panose="020B0503020204020204" pitchFamily="34" charset="-122"/>
                <a:cs typeface="Times New Roman" panose="02020603050405020304" pitchFamily="18" charset="0"/>
              </a:rPr>
              <a:t>100</a:t>
            </a:r>
            <a:r>
              <a:rPr lang="zh-CN" altLang="en-US" sz="1800">
                <a:latin typeface="微软雅黑" panose="020B0503020204020204" pitchFamily="34" charset="-122"/>
                <a:ea typeface="微软雅黑" panose="020B0503020204020204" pitchFamily="34" charset="-122"/>
                <a:cs typeface="Times New Roman" panose="02020603050405020304" pitchFamily="18" charset="0"/>
              </a:rPr>
              <a:t>号单元取出 </a:t>
            </a:r>
            <a:r>
              <a:rPr lang="en-US" altLang="zh-CN" sz="1800">
                <a:latin typeface="微软雅黑" panose="020B0503020204020204" pitchFamily="34" charset="-122"/>
                <a:ea typeface="微软雅黑" panose="020B0503020204020204" pitchFamily="34" charset="-122"/>
                <a:cs typeface="Times New Roman" panose="02020603050405020304" pitchFamily="18" charset="0"/>
              </a:rPr>
              <a:t>i </a:t>
            </a:r>
            <a:r>
              <a:rPr lang="zh-CN" altLang="en-US" sz="1800">
                <a:latin typeface="微软雅黑" panose="020B0503020204020204" pitchFamily="34" charset="-122"/>
                <a:ea typeface="微软雅黑" panose="020B0503020204020204" pitchFamily="34" charset="-122"/>
                <a:cs typeface="Times New Roman" panose="02020603050405020304" pitchFamily="18" charset="0"/>
              </a:rPr>
              <a:t>时，必须清楚 </a:t>
            </a:r>
            <a:r>
              <a:rPr lang="en-US" altLang="zh-CN" sz="1800">
                <a:latin typeface="微软雅黑" panose="020B0503020204020204" pitchFamily="34" charset="-122"/>
                <a:ea typeface="微软雅黑" panose="020B0503020204020204" pitchFamily="34" charset="-122"/>
                <a:cs typeface="Times New Roman" panose="02020603050405020304" pitchFamily="18" charset="0"/>
              </a:rPr>
              <a:t>i </a:t>
            </a:r>
            <a:r>
              <a:rPr lang="zh-CN" altLang="en-US" sz="1800">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1800">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1800">
                <a:latin typeface="微软雅黑" panose="020B0503020204020204" pitchFamily="34" charset="-122"/>
                <a:ea typeface="微软雅黑" panose="020B0503020204020204" pitchFamily="34" charset="-122"/>
                <a:cs typeface="Times New Roman" panose="02020603050405020304" pitchFamily="18" charset="0"/>
              </a:rPr>
              <a:t>个字节是如何存放的。</a:t>
            </a:r>
            <a:endParaRPr lang="zh-CN" altLang="en-US" sz="18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26004" name="Rectangle 20"/>
          <p:cNvSpPr>
            <a:spLocks noChangeArrowheads="1"/>
          </p:cNvSpPr>
          <p:nvPr/>
        </p:nvSpPr>
        <p:spPr bwMode="auto">
          <a:xfrm>
            <a:off x="292100" y="4821238"/>
            <a:ext cx="8851899" cy="1894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marL="342900" indent="-342900">
              <a:tabLst>
                <a:tab pos="1600200" algn="l"/>
              </a:tabLst>
              <a:defRPr sz="1600" b="1">
                <a:solidFill>
                  <a:schemeClr val="tx1"/>
                </a:solidFill>
                <a:latin typeface="Times New Roman" panose="02020603050405020304" pitchFamily="18" charset="0"/>
                <a:ea typeface="宋体" panose="02010600030101010101" pitchFamily="2" charset="-122"/>
              </a:defRPr>
            </a:lvl1pPr>
            <a:lvl2pPr marL="742950" indent="-285750">
              <a:tabLst>
                <a:tab pos="1600200" algn="l"/>
              </a:tabLst>
              <a:defRPr sz="1600" b="1">
                <a:solidFill>
                  <a:schemeClr val="tx1"/>
                </a:solidFill>
                <a:latin typeface="Times New Roman" panose="02020603050405020304" pitchFamily="18" charset="0"/>
                <a:ea typeface="宋体" panose="02010600030101010101" pitchFamily="2" charset="-122"/>
              </a:defRPr>
            </a:lvl2pPr>
            <a:lvl3pPr marL="1143000" indent="-228600">
              <a:tabLst>
                <a:tab pos="1600200" algn="l"/>
              </a:tabLst>
              <a:defRPr sz="1600" b="1">
                <a:solidFill>
                  <a:schemeClr val="tx1"/>
                </a:solidFill>
                <a:latin typeface="Times New Roman" panose="02020603050405020304" pitchFamily="18" charset="0"/>
                <a:ea typeface="宋体" panose="02010600030101010101" pitchFamily="2" charset="-122"/>
              </a:defRPr>
            </a:lvl3pPr>
            <a:lvl4pPr marL="1600200" indent="-228600">
              <a:tabLst>
                <a:tab pos="1600200" algn="l"/>
              </a:tabLst>
              <a:defRPr sz="1600" b="1">
                <a:solidFill>
                  <a:schemeClr val="tx1"/>
                </a:solidFill>
                <a:latin typeface="Times New Roman" panose="02020603050405020304" pitchFamily="18" charset="0"/>
                <a:ea typeface="宋体" panose="02010600030101010101" pitchFamily="2" charset="-122"/>
              </a:defRPr>
            </a:lvl4pPr>
            <a:lvl5pPr marL="2057400" indent="-228600">
              <a:tabLst>
                <a:tab pos="1600200" algn="l"/>
              </a:tabLst>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1600200" algn="l"/>
              </a:tabLs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1600200" algn="l"/>
              </a:tabLs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1600200" algn="l"/>
              </a:tabLs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1600200" algn="l"/>
              </a:tabLst>
              <a:defRPr sz="1600" b="1">
                <a:solidFill>
                  <a:schemeClr val="tx1"/>
                </a:solidFill>
                <a:latin typeface="Times New Roman" panose="02020603050405020304" pitchFamily="18" charset="0"/>
                <a:ea typeface="宋体" panose="02010600030101010101" pitchFamily="2" charset="-122"/>
              </a:defRPr>
            </a:lvl9pPr>
          </a:lstStyle>
          <a:p>
            <a:pPr>
              <a:lnSpc>
                <a:spcPct val="87000"/>
              </a:lnSpc>
              <a:spcBef>
                <a:spcPct val="41000"/>
              </a:spcBef>
              <a:buClr>
                <a:schemeClr val="tx1"/>
              </a:buClr>
              <a:buSzPct val="60000"/>
              <a:buFont typeface="Wingdings" panose="05000000000000000000" pitchFamily="2" charset="2"/>
              <a:buNone/>
            </a:pPr>
            <a:r>
              <a:rPr lang="zh-CN" altLang="en-US" sz="2000" dirty="0">
                <a:solidFill>
                  <a:schemeClr val="accent2"/>
                </a:solidFill>
                <a:latin typeface="Arial" panose="020B0604020202020204" pitchFamily="34" charset="0"/>
              </a:rPr>
              <a:t>小端方式（</a:t>
            </a:r>
            <a:r>
              <a:rPr lang="en-US" altLang="zh-CN" sz="2000" dirty="0">
                <a:solidFill>
                  <a:schemeClr val="accent2"/>
                </a:solidFill>
                <a:latin typeface="Arial" panose="020B0604020202020204" pitchFamily="34" charset="0"/>
              </a:rPr>
              <a:t> Little Endian</a:t>
            </a:r>
            <a:r>
              <a:rPr lang="zh-CN" altLang="en-US" sz="2000" dirty="0">
                <a:solidFill>
                  <a:schemeClr val="accent2"/>
                </a:solidFill>
                <a:latin typeface="Arial" panose="020B0604020202020204" pitchFamily="34" charset="0"/>
              </a:rPr>
              <a:t>）</a:t>
            </a:r>
            <a:r>
              <a:rPr lang="en-US" altLang="zh-CN" sz="2000" dirty="0">
                <a:solidFill>
                  <a:schemeClr val="accent2"/>
                </a:solidFill>
                <a:latin typeface="Arial" panose="020B0604020202020204" pitchFamily="34" charset="0"/>
              </a:rPr>
              <a:t>:  LSB</a:t>
            </a:r>
            <a:r>
              <a:rPr lang="zh-CN" altLang="en-US" sz="2000" dirty="0">
                <a:solidFill>
                  <a:schemeClr val="accent2"/>
                </a:solidFill>
                <a:latin typeface="Arial" panose="020B0604020202020204" pitchFamily="34" charset="0"/>
              </a:rPr>
              <a:t>所在的地址是数的地址，即低字节放低地址</a:t>
            </a:r>
            <a:endParaRPr lang="zh-CN" altLang="en-US" sz="2000" dirty="0">
              <a:solidFill>
                <a:schemeClr val="accent2"/>
              </a:solidFill>
              <a:latin typeface="Arial" panose="020B0604020202020204" pitchFamily="34" charset="0"/>
            </a:endParaRPr>
          </a:p>
          <a:p>
            <a:pPr>
              <a:lnSpc>
                <a:spcPct val="87000"/>
              </a:lnSpc>
              <a:spcBef>
                <a:spcPct val="41000"/>
              </a:spcBef>
              <a:buClr>
                <a:schemeClr val="tx1"/>
              </a:buClr>
              <a:buSzPct val="60000"/>
              <a:buFont typeface="Wingdings" panose="05000000000000000000" pitchFamily="2" charset="2"/>
              <a:buNone/>
            </a:pPr>
            <a:r>
              <a:rPr lang="en-US" altLang="zh-CN" sz="2000" dirty="0">
                <a:solidFill>
                  <a:schemeClr val="accent2"/>
                </a:solidFill>
                <a:latin typeface="Arial" panose="020B0604020202020204" pitchFamily="34" charset="0"/>
              </a:rPr>
              <a:t>               </a:t>
            </a:r>
            <a:r>
              <a:rPr lang="zh-CN" altLang="en-US" sz="2000" dirty="0">
                <a:solidFill>
                  <a:schemeClr val="accent2"/>
                </a:solidFill>
                <a:latin typeface="Arial" panose="020B0604020202020204" pitchFamily="34" charset="0"/>
              </a:rPr>
              <a:t>常见机器：</a:t>
            </a:r>
            <a:r>
              <a:rPr lang="en-US" altLang="zh-CN" sz="2000" dirty="0">
                <a:solidFill>
                  <a:srgbClr val="A50021"/>
                </a:solidFill>
                <a:latin typeface="Arial" panose="020B0604020202020204" pitchFamily="34" charset="0"/>
              </a:rPr>
              <a:t> Intel 80x86, DEC VAX</a:t>
            </a:r>
            <a:r>
              <a:rPr lang="en-US" altLang="zh-CN" sz="2000" dirty="0">
                <a:latin typeface="Arial" panose="020B0604020202020204" pitchFamily="34" charset="0"/>
              </a:rPr>
              <a:t> </a:t>
            </a:r>
            <a:endParaRPr lang="en-US" altLang="zh-CN" sz="2000" dirty="0">
              <a:latin typeface="Arial" panose="020B0604020202020204" pitchFamily="34" charset="0"/>
            </a:endParaRPr>
          </a:p>
          <a:p>
            <a:pPr>
              <a:lnSpc>
                <a:spcPct val="87000"/>
              </a:lnSpc>
              <a:spcBef>
                <a:spcPct val="41000"/>
              </a:spcBef>
              <a:buClr>
                <a:schemeClr val="tx1"/>
              </a:buClr>
              <a:buSzPct val="60000"/>
              <a:buFont typeface="Wingdings" panose="05000000000000000000" pitchFamily="2" charset="2"/>
              <a:buNone/>
            </a:pPr>
            <a:r>
              <a:rPr lang="zh-CN" altLang="en-US" sz="2000" dirty="0">
                <a:solidFill>
                  <a:schemeClr val="accent2"/>
                </a:solidFill>
                <a:latin typeface="Arial" panose="020B0604020202020204" pitchFamily="34" charset="0"/>
              </a:rPr>
              <a:t>大端方式（</a:t>
            </a:r>
            <a:r>
              <a:rPr lang="en-US" altLang="zh-CN" sz="2000" dirty="0">
                <a:solidFill>
                  <a:schemeClr val="accent2"/>
                </a:solidFill>
                <a:latin typeface="Arial" panose="020B0604020202020204" pitchFamily="34" charset="0"/>
              </a:rPr>
              <a:t>Big Endian</a:t>
            </a:r>
            <a:r>
              <a:rPr lang="zh-CN" altLang="en-US" sz="2000" dirty="0">
                <a:solidFill>
                  <a:schemeClr val="accent2"/>
                </a:solidFill>
                <a:latin typeface="Arial" panose="020B0604020202020204" pitchFamily="34" charset="0"/>
              </a:rPr>
              <a:t>）</a:t>
            </a:r>
            <a:r>
              <a:rPr lang="en-US" altLang="zh-CN" sz="2000" dirty="0">
                <a:solidFill>
                  <a:schemeClr val="accent2"/>
                </a:solidFill>
                <a:latin typeface="Arial" panose="020B0604020202020204" pitchFamily="34" charset="0"/>
              </a:rPr>
              <a:t>:  MSB</a:t>
            </a:r>
            <a:r>
              <a:rPr lang="zh-CN" altLang="en-US" sz="2000" dirty="0">
                <a:solidFill>
                  <a:schemeClr val="accent2"/>
                </a:solidFill>
                <a:latin typeface="Arial" panose="020B0604020202020204" pitchFamily="34" charset="0"/>
              </a:rPr>
              <a:t>所在的地址是数的地址</a:t>
            </a:r>
            <a:r>
              <a:rPr lang="en-US" altLang="zh-CN" sz="2000" dirty="0">
                <a:solidFill>
                  <a:schemeClr val="accent2"/>
                </a:solidFill>
                <a:latin typeface="Arial" panose="020B0604020202020204" pitchFamily="34" charset="0"/>
              </a:rPr>
              <a:t>,</a:t>
            </a:r>
            <a:r>
              <a:rPr lang="zh-CN" altLang="en-US" sz="2000" dirty="0">
                <a:solidFill>
                  <a:schemeClr val="accent2"/>
                </a:solidFill>
                <a:latin typeface="Arial" panose="020B0604020202020204" pitchFamily="34" charset="0"/>
              </a:rPr>
              <a:t>即高字节放低地址。</a:t>
            </a:r>
            <a:endParaRPr lang="en-US" altLang="zh-CN" sz="2000" dirty="0">
              <a:solidFill>
                <a:schemeClr val="accent2"/>
              </a:solidFill>
              <a:latin typeface="Arial" panose="020B0604020202020204" pitchFamily="34" charset="0"/>
            </a:endParaRPr>
          </a:p>
          <a:p>
            <a:pPr>
              <a:lnSpc>
                <a:spcPct val="87000"/>
              </a:lnSpc>
              <a:spcBef>
                <a:spcPct val="41000"/>
              </a:spcBef>
              <a:buClr>
                <a:schemeClr val="tx1"/>
              </a:buClr>
              <a:buSzPct val="60000"/>
              <a:buFont typeface="Wingdings" panose="05000000000000000000" pitchFamily="2" charset="2"/>
              <a:buNone/>
            </a:pPr>
            <a:r>
              <a:rPr lang="en-US" altLang="zh-CN" sz="2000" dirty="0">
                <a:latin typeface="Arial" panose="020B0604020202020204" pitchFamily="34" charset="0"/>
              </a:rPr>
              <a:t>              </a:t>
            </a:r>
            <a:r>
              <a:rPr lang="zh-CN" altLang="en-US" sz="2000" dirty="0">
                <a:latin typeface="Arial" panose="020B0604020202020204" pitchFamily="34" charset="0"/>
              </a:rPr>
              <a:t>常见机器：</a:t>
            </a:r>
            <a:r>
              <a:rPr lang="en-US" altLang="zh-CN" sz="2000" dirty="0">
                <a:solidFill>
                  <a:srgbClr val="A50021"/>
                </a:solidFill>
                <a:latin typeface="Arial" panose="020B0604020202020204" pitchFamily="34" charset="0"/>
              </a:rPr>
              <a:t> IBM 360/370, Motorola 68k, MIPS, </a:t>
            </a:r>
            <a:r>
              <a:rPr lang="en-US" altLang="zh-CN" sz="2000" dirty="0" err="1">
                <a:solidFill>
                  <a:srgbClr val="A50021"/>
                </a:solidFill>
                <a:latin typeface="Arial" panose="020B0604020202020204" pitchFamily="34" charset="0"/>
              </a:rPr>
              <a:t>Sparc</a:t>
            </a:r>
            <a:r>
              <a:rPr lang="en-US" altLang="zh-CN" sz="2000" dirty="0">
                <a:solidFill>
                  <a:srgbClr val="A50021"/>
                </a:solidFill>
                <a:latin typeface="Arial" panose="020B0604020202020204" pitchFamily="34" charset="0"/>
              </a:rPr>
              <a:t>, HP PA</a:t>
            </a:r>
            <a:endParaRPr lang="en-US" altLang="zh-CN" sz="2000" dirty="0">
              <a:solidFill>
                <a:srgbClr val="A50021"/>
              </a:solidFill>
              <a:latin typeface="Arial" panose="020B0604020202020204" pitchFamily="34" charset="0"/>
            </a:endParaRPr>
          </a:p>
          <a:p>
            <a:pPr>
              <a:lnSpc>
                <a:spcPct val="87000"/>
              </a:lnSpc>
              <a:spcBef>
                <a:spcPct val="41000"/>
              </a:spcBef>
              <a:buClr>
                <a:schemeClr val="tx1"/>
              </a:buClr>
              <a:buSzPct val="60000"/>
              <a:buFont typeface="Wingdings" panose="05000000000000000000" pitchFamily="2" charset="2"/>
              <a:buNone/>
            </a:pPr>
            <a:endParaRPr lang="en-US" altLang="zh-CN" sz="2000" dirty="0">
              <a:latin typeface="Arial" panose="020B0604020202020204" pitchFamily="34" charset="0"/>
            </a:endParaRPr>
          </a:p>
        </p:txBody>
      </p:sp>
      <p:sp>
        <p:nvSpPr>
          <p:cNvPr id="426006" name="Text Box 22"/>
          <p:cNvSpPr txBox="1">
            <a:spLocks noChangeArrowheads="1"/>
          </p:cNvSpPr>
          <p:nvPr/>
        </p:nvSpPr>
        <p:spPr bwMode="auto">
          <a:xfrm>
            <a:off x="292100" y="6384925"/>
            <a:ext cx="8008938"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t>有些机器两种方式都支持，可通过特定控制位来设定采用哪种方式。</a:t>
            </a:r>
            <a:endParaRPr lang="zh-CN" altLang="en-US" sz="2000"/>
          </a:p>
        </p:txBody>
      </p:sp>
      <p:sp>
        <p:nvSpPr>
          <p:cNvPr id="56343" name="Text Box 23"/>
          <p:cNvSpPr txBox="1">
            <a:spLocks noChangeArrowheads="1"/>
          </p:cNvSpPr>
          <p:nvPr/>
        </p:nvSpPr>
        <p:spPr bwMode="auto">
          <a:xfrm>
            <a:off x="5584093" y="3296260"/>
            <a:ext cx="3244102" cy="823302"/>
          </a:xfrm>
          <a:prstGeom prst="rect">
            <a:avLst/>
          </a:prstGeom>
          <a:solidFill>
            <a:schemeClr val="bg1"/>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900" dirty="0">
                <a:latin typeface="微软雅黑" panose="020B0503020204020204" pitchFamily="34" charset="-122"/>
                <a:ea typeface="微软雅黑" panose="020B0503020204020204" pitchFamily="34" charset="-122"/>
              </a:rPr>
              <a:t>65535=2</a:t>
            </a:r>
            <a:r>
              <a:rPr lang="en-US" altLang="zh-CN" sz="1900" baseline="30000" dirty="0">
                <a:latin typeface="微软雅黑" panose="020B0503020204020204" pitchFamily="34" charset="-122"/>
                <a:ea typeface="微软雅黑" panose="020B0503020204020204" pitchFamily="34" charset="-122"/>
              </a:rPr>
              <a:t>16</a:t>
            </a:r>
            <a:r>
              <a:rPr lang="en-US" altLang="zh-CN" sz="1900" dirty="0">
                <a:latin typeface="微软雅黑" panose="020B0503020204020204" pitchFamily="34" charset="-122"/>
                <a:ea typeface="微软雅黑" panose="020B0503020204020204" pitchFamily="34" charset="-122"/>
              </a:rPr>
              <a:t>-1=0000FFFFH</a:t>
            </a:r>
            <a:endParaRPr lang="en-US" altLang="zh-CN" sz="1900" dirty="0">
              <a:latin typeface="微软雅黑" panose="020B0503020204020204" pitchFamily="34" charset="-122"/>
              <a:ea typeface="微软雅黑" panose="020B0503020204020204" pitchFamily="34" charset="-122"/>
            </a:endParaRPr>
          </a:p>
          <a:p>
            <a:pPr>
              <a:spcBef>
                <a:spcPct val="50000"/>
              </a:spcBef>
            </a:pPr>
            <a:r>
              <a:rPr lang="en-US" altLang="zh-CN" sz="1900" dirty="0">
                <a:latin typeface="微软雅黑" panose="020B0503020204020204" pitchFamily="34" charset="-122"/>
                <a:ea typeface="微软雅黑" panose="020B0503020204020204" pitchFamily="34" charset="-122"/>
              </a:rPr>
              <a:t>[-65535]</a:t>
            </a:r>
            <a:r>
              <a:rPr lang="zh-CN" altLang="en-US" sz="1900" baseline="-25000" dirty="0">
                <a:latin typeface="微软雅黑" panose="020B0503020204020204" pitchFamily="34" charset="-122"/>
                <a:ea typeface="微软雅黑" panose="020B0503020204020204" pitchFamily="34" charset="-122"/>
              </a:rPr>
              <a:t>补</a:t>
            </a:r>
            <a:r>
              <a:rPr lang="en-US" altLang="zh-CN" sz="1900" dirty="0">
                <a:latin typeface="微软雅黑" panose="020B0503020204020204" pitchFamily="34" charset="-122"/>
                <a:ea typeface="微软雅黑" panose="020B0503020204020204" pitchFamily="34" charset="-122"/>
              </a:rPr>
              <a:t>=FFFF0001H</a:t>
            </a:r>
            <a:endParaRPr lang="en-US" altLang="zh-CN" sz="1900"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4"/>
          </p:nvPr>
        </p:nvSpPr>
        <p:spPr/>
        <p:txBody>
          <a:bodyPr/>
          <a:lstStyle/>
          <a:p>
            <a:fld id="{EDCD20F5-771F-4428-9712-BA27E008D629}" type="slidenum">
              <a:rPr lang="zh-CN" altLang="en-US" smtClean="0"/>
            </a:fld>
            <a:endParaRPr lang="zh-CN" altLang="en-US" dirty="0"/>
          </a:p>
        </p:txBody>
      </p:sp>
      <p:cxnSp>
        <p:nvCxnSpPr>
          <p:cNvPr id="5" name="直接连接符 4"/>
          <p:cNvCxnSpPr/>
          <p:nvPr/>
        </p:nvCxnSpPr>
        <p:spPr bwMode="auto">
          <a:xfrm>
            <a:off x="2074209" y="2611997"/>
            <a:ext cx="850900" cy="0"/>
          </a:xfrm>
          <a:prstGeom prst="line">
            <a:avLst/>
          </a:prstGeom>
          <a:noFill/>
          <a:ln w="28575" cap="flat" cmpd="sng" algn="ctr">
            <a:solidFill>
              <a:srgbClr val="FF0000"/>
            </a:solidFill>
            <a:prstDash val="solid"/>
            <a:round/>
            <a:headEnd type="none" w="med" len="med"/>
            <a:tailEnd type="none" w="med" len="med"/>
          </a:ln>
          <a:effectLst/>
        </p:spPr>
      </p:cxnSp>
      <p:cxnSp>
        <p:nvCxnSpPr>
          <p:cNvPr id="7" name="直接箭头连接符 6"/>
          <p:cNvCxnSpPr/>
          <p:nvPr/>
        </p:nvCxnSpPr>
        <p:spPr bwMode="auto">
          <a:xfrm>
            <a:off x="2949715" y="2620962"/>
            <a:ext cx="3072607" cy="675298"/>
          </a:xfrm>
          <a:prstGeom prst="straightConnector1">
            <a:avLst/>
          </a:prstGeom>
          <a:noFill/>
          <a:ln w="28575" cap="flat" cmpd="sng" algn="ctr">
            <a:solidFill>
              <a:srgbClr val="FF0000"/>
            </a:solidFill>
            <a:prstDash val="solid"/>
            <a:round/>
            <a:headEnd type="none" w="med" len="med"/>
            <a:tailEnd type="triangle"/>
          </a:ln>
          <a:effectLst/>
        </p:spPr>
      </p:cxnSp>
      <p:sp>
        <p:nvSpPr>
          <p:cNvPr id="4" name="文本框 3"/>
          <p:cNvSpPr txBox="1"/>
          <p:nvPr/>
        </p:nvSpPr>
        <p:spPr>
          <a:xfrm>
            <a:off x="148054" y="2920625"/>
            <a:ext cx="2518812" cy="400110"/>
          </a:xfrm>
          <a:prstGeom prst="rect">
            <a:avLst/>
          </a:prstGeom>
          <a:noFill/>
        </p:spPr>
        <p:txBody>
          <a:bodyPr wrap="square" rtlCol="0">
            <a:spAutoFit/>
          </a:bodyPr>
          <a:lstStyle/>
          <a:p>
            <a:r>
              <a:rPr lang="zh-CN" altLang="en-US" sz="2000" dirty="0">
                <a:solidFill>
                  <a:srgbClr val="FF0000"/>
                </a:solidFill>
                <a:latin typeface="黑体" panose="02010609060101010101" pitchFamily="49" charset="-122"/>
                <a:ea typeface="黑体" panose="02010609060101010101" pitchFamily="49" charset="-122"/>
              </a:rPr>
              <a:t>有两种存放方式：</a:t>
            </a:r>
            <a:endParaRPr lang="zh-CN" altLang="en-US" sz="2000" dirty="0">
              <a:solidFill>
                <a:srgbClr val="FF0000"/>
              </a:solidFill>
              <a:latin typeface="黑体" panose="02010609060101010101" pitchFamily="49" charset="-122"/>
              <a:ea typeface="黑体" panose="02010609060101010101" pitchFamily="49" charset="-122"/>
            </a:endParaRPr>
          </a:p>
        </p:txBody>
      </p:sp>
      <p:sp>
        <p:nvSpPr>
          <p:cNvPr id="63509" name="Rectangle 17"/>
          <p:cNvSpPr>
            <a:spLocks noChangeArrowheads="1"/>
          </p:cNvSpPr>
          <p:nvPr/>
        </p:nvSpPr>
        <p:spPr bwMode="auto">
          <a:xfrm>
            <a:off x="249988" y="4183063"/>
            <a:ext cx="1448162"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2000" dirty="0">
                <a:solidFill>
                  <a:srgbClr val="FF0000"/>
                </a:solidFill>
                <a:latin typeface="Arial" panose="020B0604020202020204" pitchFamily="34" charset="0"/>
              </a:rPr>
              <a:t>大端方式：</a:t>
            </a:r>
            <a:endParaRPr lang="en-US" altLang="zh-CN" sz="2000" dirty="0">
              <a:solidFill>
                <a:srgbClr val="FF0000"/>
              </a:solidFill>
              <a:latin typeface="Arial" panose="020B0604020202020204" pitchFamily="34" charset="0"/>
            </a:endParaRPr>
          </a:p>
        </p:txBody>
      </p:sp>
      <p:sp>
        <p:nvSpPr>
          <p:cNvPr id="63510" name="Text Box 18"/>
          <p:cNvSpPr txBox="1">
            <a:spLocks noChangeArrowheads="1"/>
          </p:cNvSpPr>
          <p:nvPr/>
        </p:nvSpPr>
        <p:spPr bwMode="auto">
          <a:xfrm>
            <a:off x="602244" y="3362326"/>
            <a:ext cx="7749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000" dirty="0">
                <a:latin typeface="Arial" panose="020B0604020202020204" pitchFamily="34" charset="0"/>
              </a:rPr>
              <a:t>地址</a:t>
            </a:r>
            <a:r>
              <a:rPr lang="en-US" altLang="zh-CN" sz="2000" dirty="0">
                <a:latin typeface="Arial" panose="020B0604020202020204" pitchFamily="34" charset="0"/>
              </a:rPr>
              <a:t>:</a:t>
            </a:r>
            <a:endParaRPr lang="en-US" altLang="zh-CN" sz="2000" dirty="0">
              <a:latin typeface="Arial" panose="020B0604020202020204" pitchFamily="34" charset="0"/>
            </a:endParaRPr>
          </a:p>
        </p:txBody>
      </p:sp>
      <p:sp>
        <p:nvSpPr>
          <p:cNvPr id="28" name="Text Box 18"/>
          <p:cNvSpPr txBox="1">
            <a:spLocks noChangeArrowheads="1"/>
          </p:cNvSpPr>
          <p:nvPr/>
        </p:nvSpPr>
        <p:spPr bwMode="auto">
          <a:xfrm>
            <a:off x="242160" y="3765551"/>
            <a:ext cx="1302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000" dirty="0">
                <a:solidFill>
                  <a:srgbClr val="FF0000"/>
                </a:solidFill>
                <a:latin typeface="Arial" panose="020B0604020202020204" pitchFamily="34" charset="0"/>
              </a:rPr>
              <a:t>小端方式</a:t>
            </a:r>
            <a:r>
              <a:rPr lang="en-US" altLang="zh-CN" sz="2000" dirty="0">
                <a:solidFill>
                  <a:srgbClr val="FF0000"/>
                </a:solidFill>
                <a:latin typeface="Arial" panose="020B0604020202020204" pitchFamily="34" charset="0"/>
              </a:rPr>
              <a:t>:</a:t>
            </a:r>
            <a:endParaRPr lang="en-US" altLang="zh-CN" sz="2000" dirty="0">
              <a:solidFill>
                <a:srgbClr val="FF0000"/>
              </a:solidFill>
              <a:latin typeface="Arial" panose="020B0604020202020204" pitchFamily="34" charset="0"/>
            </a:endParaRPr>
          </a:p>
        </p:txBody>
      </p:sp>
      <p:sp>
        <p:nvSpPr>
          <p:cNvPr id="31" name="Rectangle 13"/>
          <p:cNvSpPr>
            <a:spLocks noChangeArrowheads="1"/>
          </p:cNvSpPr>
          <p:nvPr/>
        </p:nvSpPr>
        <p:spPr bwMode="auto">
          <a:xfrm>
            <a:off x="1609085" y="4123174"/>
            <a:ext cx="48063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400" dirty="0">
                <a:solidFill>
                  <a:srgbClr val="FF0000"/>
                </a:solidFill>
                <a:latin typeface="Arial" panose="020B0604020202020204" pitchFamily="34" charset="0"/>
              </a:rPr>
              <a:t>LSB</a:t>
            </a:r>
            <a:endParaRPr lang="en-US" altLang="zh-CN" sz="1400" dirty="0">
              <a:solidFill>
                <a:srgbClr val="FF0000"/>
              </a:solidFill>
              <a:latin typeface="Arial" panose="020B0604020202020204" pitchFamily="34" charset="0"/>
            </a:endParaRPr>
          </a:p>
        </p:txBody>
      </p:sp>
      <p:sp>
        <p:nvSpPr>
          <p:cNvPr id="32" name="Rectangle 12"/>
          <p:cNvSpPr>
            <a:spLocks noChangeArrowheads="1"/>
          </p:cNvSpPr>
          <p:nvPr/>
        </p:nvSpPr>
        <p:spPr bwMode="auto">
          <a:xfrm>
            <a:off x="3844912" y="4114801"/>
            <a:ext cx="51977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400" dirty="0">
                <a:solidFill>
                  <a:srgbClr val="FF0000"/>
                </a:solidFill>
                <a:latin typeface="Arial" panose="020B0604020202020204" pitchFamily="34" charset="0"/>
              </a:rPr>
              <a:t>MSB</a:t>
            </a:r>
            <a:endParaRPr lang="en-US" altLang="zh-CN" sz="1400" dirty="0">
              <a:solidFill>
                <a:srgbClr val="FF0000"/>
              </a:solidFill>
              <a:latin typeface="Arial" panose="020B0604020202020204" pitchFamily="34" charset="0"/>
            </a:endParaRPr>
          </a:p>
        </p:txBody>
      </p:sp>
      <p:grpSp>
        <p:nvGrpSpPr>
          <p:cNvPr id="8" name="组合 7"/>
          <p:cNvGrpSpPr/>
          <p:nvPr/>
        </p:nvGrpSpPr>
        <p:grpSpPr>
          <a:xfrm>
            <a:off x="1466444" y="3278188"/>
            <a:ext cx="3068539" cy="1233921"/>
            <a:chOff x="1466444" y="3278188"/>
            <a:chExt cx="3068539" cy="1233921"/>
          </a:xfrm>
        </p:grpSpPr>
        <p:sp>
          <p:nvSpPr>
            <p:cNvPr id="63499" name="Rectangle 7"/>
            <p:cNvSpPr>
              <a:spLocks noChangeArrowheads="1"/>
            </p:cNvSpPr>
            <p:nvPr/>
          </p:nvSpPr>
          <p:spPr bwMode="auto">
            <a:xfrm>
              <a:off x="1466444" y="3278188"/>
              <a:ext cx="3068539" cy="123348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3500" name="Rectangle 8"/>
            <p:cNvSpPr>
              <a:spLocks noChangeArrowheads="1"/>
            </p:cNvSpPr>
            <p:nvPr/>
          </p:nvSpPr>
          <p:spPr bwMode="auto">
            <a:xfrm>
              <a:off x="1466444" y="3675063"/>
              <a:ext cx="3068539" cy="4445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3501" name="Line 9"/>
            <p:cNvSpPr>
              <a:spLocks noChangeShapeType="1"/>
            </p:cNvSpPr>
            <p:nvPr/>
          </p:nvSpPr>
          <p:spPr bwMode="auto">
            <a:xfrm>
              <a:off x="2963140" y="3675063"/>
              <a:ext cx="0" cy="4445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2" name="Line 10"/>
            <p:cNvSpPr>
              <a:spLocks noChangeShapeType="1"/>
            </p:cNvSpPr>
            <p:nvPr/>
          </p:nvSpPr>
          <p:spPr bwMode="auto">
            <a:xfrm>
              <a:off x="2211661" y="3675063"/>
              <a:ext cx="0" cy="4445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3" name="Line 11"/>
            <p:cNvSpPr>
              <a:spLocks noChangeShapeType="1"/>
            </p:cNvSpPr>
            <p:nvPr/>
          </p:nvSpPr>
          <p:spPr bwMode="auto">
            <a:xfrm>
              <a:off x="3714619" y="3675063"/>
              <a:ext cx="0" cy="4445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4" name="Rectangle 12"/>
            <p:cNvSpPr>
              <a:spLocks noChangeArrowheads="1"/>
            </p:cNvSpPr>
            <p:nvPr/>
          </p:nvSpPr>
          <p:spPr bwMode="auto">
            <a:xfrm>
              <a:off x="1610478" y="3667126"/>
              <a:ext cx="51977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400" dirty="0">
                  <a:solidFill>
                    <a:srgbClr val="FF0000"/>
                  </a:solidFill>
                  <a:latin typeface="Arial" panose="020B0604020202020204" pitchFamily="34" charset="0"/>
                </a:rPr>
                <a:t>MSB</a:t>
              </a:r>
              <a:endParaRPr lang="en-US" altLang="zh-CN" sz="1400" dirty="0">
                <a:solidFill>
                  <a:srgbClr val="FF0000"/>
                </a:solidFill>
                <a:latin typeface="Arial" panose="020B0604020202020204" pitchFamily="34" charset="0"/>
              </a:endParaRPr>
            </a:p>
          </p:txBody>
        </p:sp>
        <p:sp>
          <p:nvSpPr>
            <p:cNvPr id="63505" name="Rectangle 13"/>
            <p:cNvSpPr>
              <a:spLocks noChangeArrowheads="1"/>
            </p:cNvSpPr>
            <p:nvPr/>
          </p:nvSpPr>
          <p:spPr bwMode="auto">
            <a:xfrm>
              <a:off x="3821078" y="3660776"/>
              <a:ext cx="48063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400" dirty="0">
                  <a:solidFill>
                    <a:srgbClr val="FF0000"/>
                  </a:solidFill>
                  <a:latin typeface="Arial" panose="020B0604020202020204" pitchFamily="34" charset="0"/>
                </a:rPr>
                <a:t>LSB</a:t>
              </a:r>
              <a:endParaRPr lang="en-US" altLang="zh-CN" sz="1400" dirty="0">
                <a:solidFill>
                  <a:srgbClr val="FF0000"/>
                </a:solidFill>
                <a:latin typeface="Arial" panose="020B0604020202020204" pitchFamily="34" charset="0"/>
              </a:endParaRPr>
            </a:p>
          </p:txBody>
        </p:sp>
        <p:sp>
          <p:nvSpPr>
            <p:cNvPr id="63506" name="Rectangle 14"/>
            <p:cNvSpPr>
              <a:spLocks noChangeArrowheads="1"/>
            </p:cNvSpPr>
            <p:nvPr/>
          </p:nvSpPr>
          <p:spPr bwMode="auto">
            <a:xfrm>
              <a:off x="1698150" y="3389313"/>
              <a:ext cx="2630176"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800" dirty="0">
                  <a:latin typeface="Arial" panose="020B0604020202020204" pitchFamily="34" charset="0"/>
                </a:rPr>
                <a:t>103     102     101      </a:t>
              </a:r>
              <a:r>
                <a:rPr lang="en-US" altLang="zh-CN" sz="1800" dirty="0">
                  <a:solidFill>
                    <a:srgbClr val="CC0000"/>
                  </a:solidFill>
                  <a:latin typeface="Arial" panose="020B0604020202020204" pitchFamily="34" charset="0"/>
                </a:rPr>
                <a:t>100</a:t>
              </a:r>
              <a:endParaRPr lang="en-US" altLang="zh-CN" sz="1800" dirty="0">
                <a:solidFill>
                  <a:srgbClr val="CC0000"/>
                </a:solidFill>
                <a:latin typeface="Arial" panose="020B0604020202020204" pitchFamily="34" charset="0"/>
              </a:endParaRPr>
            </a:p>
          </p:txBody>
        </p:sp>
        <p:sp>
          <p:nvSpPr>
            <p:cNvPr id="33" name="Line 10"/>
            <p:cNvSpPr>
              <a:spLocks noChangeShapeType="1"/>
            </p:cNvSpPr>
            <p:nvPr/>
          </p:nvSpPr>
          <p:spPr bwMode="auto">
            <a:xfrm>
              <a:off x="2211661" y="4067609"/>
              <a:ext cx="0" cy="4445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10"/>
            <p:cNvSpPr>
              <a:spLocks noChangeShapeType="1"/>
            </p:cNvSpPr>
            <p:nvPr/>
          </p:nvSpPr>
          <p:spPr bwMode="auto">
            <a:xfrm>
              <a:off x="2963140" y="4051301"/>
              <a:ext cx="0" cy="4445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10"/>
            <p:cNvSpPr>
              <a:spLocks noChangeShapeType="1"/>
            </p:cNvSpPr>
            <p:nvPr/>
          </p:nvSpPr>
          <p:spPr bwMode="auto">
            <a:xfrm>
              <a:off x="3714171" y="4067609"/>
              <a:ext cx="0" cy="4445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 name="Text Box 19"/>
          <p:cNvSpPr txBox="1">
            <a:spLocks noChangeArrowheads="1"/>
          </p:cNvSpPr>
          <p:nvPr/>
        </p:nvSpPr>
        <p:spPr bwMode="auto">
          <a:xfrm>
            <a:off x="3723580" y="3806826"/>
            <a:ext cx="762438"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800" dirty="0">
                <a:solidFill>
                  <a:schemeClr val="accent2"/>
                </a:solidFill>
                <a:latin typeface="Arial" panose="020B0604020202020204" pitchFamily="34" charset="0"/>
              </a:rPr>
              <a:t>  01   </a:t>
            </a:r>
            <a:endParaRPr lang="en-US" altLang="zh-CN" sz="1800" dirty="0">
              <a:solidFill>
                <a:schemeClr val="accent2"/>
              </a:solidFill>
              <a:latin typeface="Arial" panose="020B0604020202020204" pitchFamily="34" charset="0"/>
            </a:endParaRPr>
          </a:p>
        </p:txBody>
      </p:sp>
      <p:sp>
        <p:nvSpPr>
          <p:cNvPr id="42" name="Text Box 19"/>
          <p:cNvSpPr txBox="1">
            <a:spLocks noChangeArrowheads="1"/>
          </p:cNvSpPr>
          <p:nvPr/>
        </p:nvSpPr>
        <p:spPr bwMode="auto">
          <a:xfrm>
            <a:off x="3240247" y="3806825"/>
            <a:ext cx="568306"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800" dirty="0">
                <a:solidFill>
                  <a:schemeClr val="accent2"/>
                </a:solidFill>
                <a:latin typeface="Arial" panose="020B0604020202020204" pitchFamily="34" charset="0"/>
              </a:rPr>
              <a:t>00</a:t>
            </a:r>
            <a:endParaRPr lang="en-US" altLang="zh-CN" sz="1800" dirty="0">
              <a:solidFill>
                <a:schemeClr val="accent2"/>
              </a:solidFill>
              <a:latin typeface="Arial" panose="020B0604020202020204" pitchFamily="34" charset="0"/>
            </a:endParaRPr>
          </a:p>
        </p:txBody>
      </p:sp>
      <p:sp>
        <p:nvSpPr>
          <p:cNvPr id="43" name="Text Box 19"/>
          <p:cNvSpPr txBox="1">
            <a:spLocks noChangeArrowheads="1"/>
          </p:cNvSpPr>
          <p:nvPr/>
        </p:nvSpPr>
        <p:spPr bwMode="auto">
          <a:xfrm>
            <a:off x="2408467" y="3786188"/>
            <a:ext cx="516642"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800" dirty="0">
                <a:solidFill>
                  <a:schemeClr val="accent2"/>
                </a:solidFill>
                <a:latin typeface="Arial" panose="020B0604020202020204" pitchFamily="34" charset="0"/>
              </a:rPr>
              <a:t>FF   </a:t>
            </a:r>
            <a:endParaRPr lang="en-US" altLang="zh-CN" sz="1800" dirty="0">
              <a:solidFill>
                <a:schemeClr val="accent2"/>
              </a:solidFill>
              <a:latin typeface="Arial" panose="020B0604020202020204" pitchFamily="34" charset="0"/>
            </a:endParaRPr>
          </a:p>
        </p:txBody>
      </p:sp>
      <p:sp>
        <p:nvSpPr>
          <p:cNvPr id="44" name="Text Box 19"/>
          <p:cNvSpPr txBox="1">
            <a:spLocks noChangeArrowheads="1"/>
          </p:cNvSpPr>
          <p:nvPr/>
        </p:nvSpPr>
        <p:spPr bwMode="auto">
          <a:xfrm>
            <a:off x="1601314" y="3806826"/>
            <a:ext cx="516642"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800" dirty="0">
                <a:solidFill>
                  <a:schemeClr val="accent2"/>
                </a:solidFill>
                <a:latin typeface="Arial" panose="020B0604020202020204" pitchFamily="34" charset="0"/>
              </a:rPr>
              <a:t>FF   </a:t>
            </a:r>
            <a:endParaRPr lang="en-US" altLang="zh-CN" sz="1800" dirty="0">
              <a:solidFill>
                <a:schemeClr val="accent2"/>
              </a:solidFill>
              <a:latin typeface="Arial" panose="020B0604020202020204" pitchFamily="34" charset="0"/>
            </a:endParaRPr>
          </a:p>
        </p:txBody>
      </p:sp>
      <p:sp>
        <p:nvSpPr>
          <p:cNvPr id="46" name="Text Box 19"/>
          <p:cNvSpPr txBox="1">
            <a:spLocks noChangeArrowheads="1"/>
          </p:cNvSpPr>
          <p:nvPr/>
        </p:nvSpPr>
        <p:spPr bwMode="auto">
          <a:xfrm>
            <a:off x="3844912" y="4254048"/>
            <a:ext cx="516642"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800" dirty="0">
                <a:solidFill>
                  <a:schemeClr val="accent2"/>
                </a:solidFill>
                <a:latin typeface="Arial" panose="020B0604020202020204" pitchFamily="34" charset="0"/>
              </a:rPr>
              <a:t>FF   </a:t>
            </a:r>
            <a:endParaRPr lang="en-US" altLang="zh-CN" sz="1800" dirty="0">
              <a:solidFill>
                <a:schemeClr val="accent2"/>
              </a:solidFill>
              <a:latin typeface="Arial" panose="020B0604020202020204" pitchFamily="34" charset="0"/>
            </a:endParaRPr>
          </a:p>
        </p:txBody>
      </p:sp>
      <p:sp>
        <p:nvSpPr>
          <p:cNvPr id="47" name="Text Box 19"/>
          <p:cNvSpPr txBox="1">
            <a:spLocks noChangeArrowheads="1"/>
          </p:cNvSpPr>
          <p:nvPr/>
        </p:nvSpPr>
        <p:spPr bwMode="auto">
          <a:xfrm>
            <a:off x="3182661" y="4234597"/>
            <a:ext cx="516642"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800" dirty="0">
                <a:solidFill>
                  <a:schemeClr val="accent2"/>
                </a:solidFill>
                <a:latin typeface="Arial" panose="020B0604020202020204" pitchFamily="34" charset="0"/>
              </a:rPr>
              <a:t>FF   </a:t>
            </a:r>
            <a:endParaRPr lang="en-US" altLang="zh-CN" sz="1800" dirty="0">
              <a:solidFill>
                <a:schemeClr val="accent2"/>
              </a:solidFill>
              <a:latin typeface="Arial" panose="020B0604020202020204" pitchFamily="34" charset="0"/>
            </a:endParaRPr>
          </a:p>
        </p:txBody>
      </p:sp>
      <p:sp>
        <p:nvSpPr>
          <p:cNvPr id="48" name="Text Box 19"/>
          <p:cNvSpPr txBox="1">
            <a:spLocks noChangeArrowheads="1"/>
          </p:cNvSpPr>
          <p:nvPr/>
        </p:nvSpPr>
        <p:spPr bwMode="auto">
          <a:xfrm>
            <a:off x="2432407" y="4224826"/>
            <a:ext cx="473167"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800" dirty="0">
                <a:solidFill>
                  <a:schemeClr val="accent2"/>
                </a:solidFill>
                <a:latin typeface="Arial" panose="020B0604020202020204" pitchFamily="34" charset="0"/>
              </a:rPr>
              <a:t>00</a:t>
            </a:r>
            <a:endParaRPr lang="en-US" altLang="zh-CN" sz="1800" dirty="0">
              <a:solidFill>
                <a:schemeClr val="accent2"/>
              </a:solidFill>
              <a:latin typeface="Arial" panose="020B0604020202020204" pitchFamily="34" charset="0"/>
            </a:endParaRPr>
          </a:p>
        </p:txBody>
      </p:sp>
      <p:sp>
        <p:nvSpPr>
          <p:cNvPr id="49" name="Text Box 19"/>
          <p:cNvSpPr txBox="1">
            <a:spLocks noChangeArrowheads="1"/>
          </p:cNvSpPr>
          <p:nvPr/>
        </p:nvSpPr>
        <p:spPr bwMode="auto">
          <a:xfrm>
            <a:off x="1457412" y="4230235"/>
            <a:ext cx="762438"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800" dirty="0">
                <a:solidFill>
                  <a:schemeClr val="accent2"/>
                </a:solidFill>
                <a:latin typeface="Arial" panose="020B0604020202020204" pitchFamily="34" charset="0"/>
              </a:rPr>
              <a:t>  01   </a:t>
            </a:r>
            <a:endParaRPr lang="en-US" altLang="zh-CN" sz="1800" dirty="0">
              <a:solidFill>
                <a:schemeClr val="accent2"/>
              </a:solidFill>
              <a:latin typeface="Arial" panose="020B0604020202020204" pitchFamily="34" charset="0"/>
            </a:endParaRPr>
          </a:p>
        </p:txBody>
      </p:sp>
      <p:cxnSp>
        <p:nvCxnSpPr>
          <p:cNvPr id="6" name="直接连接符 5"/>
          <p:cNvCxnSpPr/>
          <p:nvPr/>
        </p:nvCxnSpPr>
        <p:spPr bwMode="auto">
          <a:xfrm>
            <a:off x="7954537" y="4067609"/>
            <a:ext cx="170985" cy="0"/>
          </a:xfrm>
          <a:prstGeom prst="line">
            <a:avLst/>
          </a:prstGeom>
          <a:noFill/>
          <a:ln w="38100" cap="flat" cmpd="sng" algn="ctr">
            <a:solidFill>
              <a:srgbClr val="FF0000"/>
            </a:solidFill>
            <a:prstDash val="solid"/>
            <a:round/>
            <a:headEnd type="none" w="med" len="med"/>
            <a:tailEnd type="none" w="med" len="med"/>
          </a:ln>
          <a:effectLst/>
        </p:spPr>
      </p:cxnSp>
      <p:cxnSp>
        <p:nvCxnSpPr>
          <p:cNvPr id="39" name="直接连接符 38"/>
          <p:cNvCxnSpPr/>
          <p:nvPr/>
        </p:nvCxnSpPr>
        <p:spPr bwMode="auto">
          <a:xfrm>
            <a:off x="7690623" y="4063895"/>
            <a:ext cx="170985" cy="0"/>
          </a:xfrm>
          <a:prstGeom prst="line">
            <a:avLst/>
          </a:prstGeom>
          <a:noFill/>
          <a:ln w="38100" cap="flat" cmpd="sng" algn="ctr">
            <a:solidFill>
              <a:srgbClr val="FF0000"/>
            </a:solidFill>
            <a:prstDash val="solid"/>
            <a:round/>
            <a:headEnd type="none" w="med" len="med"/>
            <a:tailEnd type="none" w="med" len="med"/>
          </a:ln>
          <a:effectLst/>
        </p:spPr>
      </p:cxnSp>
      <p:cxnSp>
        <p:nvCxnSpPr>
          <p:cNvPr id="40" name="直接连接符 39"/>
          <p:cNvCxnSpPr/>
          <p:nvPr/>
        </p:nvCxnSpPr>
        <p:spPr bwMode="auto">
          <a:xfrm>
            <a:off x="7378392" y="4063895"/>
            <a:ext cx="170985" cy="0"/>
          </a:xfrm>
          <a:prstGeom prst="line">
            <a:avLst/>
          </a:prstGeom>
          <a:noFill/>
          <a:ln w="38100" cap="flat" cmpd="sng" algn="ctr">
            <a:solidFill>
              <a:srgbClr val="FF0000"/>
            </a:solidFill>
            <a:prstDash val="solid"/>
            <a:round/>
            <a:headEnd type="none" w="med" len="med"/>
            <a:tailEnd type="none" w="med" len="med"/>
          </a:ln>
          <a:effectLst/>
        </p:spPr>
      </p:cxnSp>
      <p:cxnSp>
        <p:nvCxnSpPr>
          <p:cNvPr id="45" name="直接连接符 44"/>
          <p:cNvCxnSpPr/>
          <p:nvPr/>
        </p:nvCxnSpPr>
        <p:spPr bwMode="auto">
          <a:xfrm>
            <a:off x="7088459" y="4063895"/>
            <a:ext cx="170985" cy="0"/>
          </a:xfrm>
          <a:prstGeom prst="line">
            <a:avLst/>
          </a:prstGeom>
          <a:noFill/>
          <a:ln w="38100" cap="flat" cmpd="sng" algn="ctr">
            <a:solidFill>
              <a:srgbClr val="FF0000"/>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5987">
                                            <p:txEl>
                                              <p:pRg st="0" end="0"/>
                                            </p:txEl>
                                          </p:spTgt>
                                        </p:tgtEl>
                                        <p:attrNameLst>
                                          <p:attrName>style.visibility</p:attrName>
                                        </p:attrNameLst>
                                      </p:cBhvr>
                                      <p:to>
                                        <p:strVal val="visible"/>
                                      </p:to>
                                    </p:set>
                                    <p:animEffect transition="in" filter="blinds(horizontal)">
                                      <p:cBhvr>
                                        <p:cTn id="7" dur="500"/>
                                        <p:tgtEl>
                                          <p:spTgt spid="425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5987">
                                            <p:txEl>
                                              <p:pRg st="1" end="1"/>
                                            </p:txEl>
                                          </p:spTgt>
                                        </p:tgtEl>
                                        <p:attrNameLst>
                                          <p:attrName>style.visibility</p:attrName>
                                        </p:attrNameLst>
                                      </p:cBhvr>
                                      <p:to>
                                        <p:strVal val="visible"/>
                                      </p:to>
                                    </p:set>
                                    <p:animEffect transition="in" filter="blinds(horizontal)">
                                      <p:cBhvr>
                                        <p:cTn id="12" dur="500"/>
                                        <p:tgtEl>
                                          <p:spTgt spid="425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5987">
                                            <p:txEl>
                                              <p:pRg st="2" end="2"/>
                                            </p:txEl>
                                          </p:spTgt>
                                        </p:tgtEl>
                                        <p:attrNameLst>
                                          <p:attrName>style.visibility</p:attrName>
                                        </p:attrNameLst>
                                      </p:cBhvr>
                                      <p:to>
                                        <p:strVal val="visible"/>
                                      </p:to>
                                    </p:set>
                                    <p:animEffect transition="in" filter="blinds(horizontal)">
                                      <p:cBhvr>
                                        <p:cTn id="17" dur="500"/>
                                        <p:tgtEl>
                                          <p:spTgt spid="425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5987">
                                            <p:txEl>
                                              <p:pRg st="3" end="3"/>
                                            </p:txEl>
                                          </p:spTgt>
                                        </p:tgtEl>
                                        <p:attrNameLst>
                                          <p:attrName>style.visibility</p:attrName>
                                        </p:attrNameLst>
                                      </p:cBhvr>
                                      <p:to>
                                        <p:strVal val="visible"/>
                                      </p:to>
                                    </p:set>
                                    <p:animEffect transition="in" filter="blinds(horizontal)">
                                      <p:cBhvr>
                                        <p:cTn id="22" dur="500"/>
                                        <p:tgtEl>
                                          <p:spTgt spid="4259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25988">
                                            <p:txEl>
                                              <p:pRg st="0" end="0"/>
                                            </p:txEl>
                                          </p:spTgt>
                                        </p:tgtEl>
                                        <p:attrNameLst>
                                          <p:attrName>style.visibility</p:attrName>
                                        </p:attrNameLst>
                                      </p:cBhvr>
                                      <p:to>
                                        <p:strVal val="visible"/>
                                      </p:to>
                                    </p:set>
                                    <p:animEffect transition="in" filter="blinds(horizontal)">
                                      <p:cBhvr>
                                        <p:cTn id="27" dur="500"/>
                                        <p:tgtEl>
                                          <p:spTgt spid="42598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par>
                          <p:cTn id="37" fill="hold">
                            <p:stCondLst>
                              <p:cond delay="1000"/>
                            </p:stCondLst>
                            <p:childTnLst>
                              <p:par>
                                <p:cTn id="38" presetID="3" presetClass="entr" presetSubtype="10" fill="hold" grpId="0" nodeType="afterEffect">
                                  <p:stCondLst>
                                    <p:cond delay="0"/>
                                  </p:stCondLst>
                                  <p:childTnLst>
                                    <p:set>
                                      <p:cBhvr>
                                        <p:cTn id="39" dur="1" fill="hold">
                                          <p:stCondLst>
                                            <p:cond delay="0"/>
                                          </p:stCondLst>
                                        </p:cTn>
                                        <p:tgtEl>
                                          <p:spTgt spid="56343"/>
                                        </p:tgtEl>
                                        <p:attrNameLst>
                                          <p:attrName>style.visibility</p:attrName>
                                        </p:attrNameLst>
                                      </p:cBhvr>
                                      <p:to>
                                        <p:strVal val="visible"/>
                                      </p:to>
                                    </p:set>
                                    <p:animEffect transition="in" filter="blinds(horizontal)">
                                      <p:cBhvr>
                                        <p:cTn id="40" dur="500"/>
                                        <p:tgtEl>
                                          <p:spTgt spid="5634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down)">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63510"/>
                                        </p:tgtEl>
                                        <p:attrNameLst>
                                          <p:attrName>style.visibility</p:attrName>
                                        </p:attrNameLst>
                                      </p:cBhvr>
                                      <p:to>
                                        <p:strVal val="visible"/>
                                      </p:to>
                                    </p:set>
                                    <p:animEffect transition="in" filter="wipe(down)">
                                      <p:cBhvr>
                                        <p:cTn id="50" dur="500"/>
                                        <p:tgtEl>
                                          <p:spTgt spid="63510"/>
                                        </p:tgtEl>
                                      </p:cBhvr>
                                    </p:animEffect>
                                  </p:childTnLst>
                                </p:cTn>
                              </p:par>
                              <p:par>
                                <p:cTn id="51" presetID="22" presetClass="entr" presetSubtype="4" fill="hold" nodeType="with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ipe(down)">
                                      <p:cBhvr>
                                        <p:cTn id="53" dur="500"/>
                                        <p:tgtEl>
                                          <p:spTgt spid="8"/>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6"/>
                                        </p:tgtEl>
                                        <p:attrNameLst>
                                          <p:attrName>style.visibility</p:attrName>
                                        </p:attrNameLst>
                                      </p:cBhvr>
                                      <p:to>
                                        <p:strVal val="visible"/>
                                      </p:to>
                                    </p:set>
                                    <p:anim calcmode="lin" valueType="num">
                                      <p:cBhvr additive="base">
                                        <p:cTn id="58" dur="500" fill="hold"/>
                                        <p:tgtEl>
                                          <p:spTgt spid="6"/>
                                        </p:tgtEl>
                                        <p:attrNameLst>
                                          <p:attrName>ppt_x</p:attrName>
                                        </p:attrNameLst>
                                      </p:cBhvr>
                                      <p:tavLst>
                                        <p:tav tm="0">
                                          <p:val>
                                            <p:strVal val="#ppt_x"/>
                                          </p:val>
                                        </p:tav>
                                        <p:tav tm="100000">
                                          <p:val>
                                            <p:strVal val="#ppt_x"/>
                                          </p:val>
                                        </p:tav>
                                      </p:tavLst>
                                    </p:anim>
                                    <p:anim calcmode="lin" valueType="num">
                                      <p:cBhvr additive="base">
                                        <p:cTn id="5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2" fill="hold" grpId="0" nodeType="clickEffect">
                                  <p:stCondLst>
                                    <p:cond delay="0"/>
                                  </p:stCondLst>
                                  <p:childTnLst>
                                    <p:set>
                                      <p:cBhvr>
                                        <p:cTn id="63" dur="1" fill="hold">
                                          <p:stCondLst>
                                            <p:cond delay="0"/>
                                          </p:stCondLst>
                                        </p:cTn>
                                        <p:tgtEl>
                                          <p:spTgt spid="41"/>
                                        </p:tgtEl>
                                        <p:attrNameLst>
                                          <p:attrName>style.visibility</p:attrName>
                                        </p:attrNameLst>
                                      </p:cBhvr>
                                      <p:to>
                                        <p:strVal val="visible"/>
                                      </p:to>
                                    </p:set>
                                    <p:anim calcmode="lin" valueType="num">
                                      <p:cBhvr additive="base">
                                        <p:cTn id="64" dur="500" fill="hold"/>
                                        <p:tgtEl>
                                          <p:spTgt spid="41"/>
                                        </p:tgtEl>
                                        <p:attrNameLst>
                                          <p:attrName>ppt_x</p:attrName>
                                        </p:attrNameLst>
                                      </p:cBhvr>
                                      <p:tavLst>
                                        <p:tav tm="0">
                                          <p:val>
                                            <p:strVal val="1+#ppt_w/2"/>
                                          </p:val>
                                        </p:tav>
                                        <p:tav tm="100000">
                                          <p:val>
                                            <p:strVal val="#ppt_x"/>
                                          </p:val>
                                        </p:tav>
                                      </p:tavLst>
                                    </p:anim>
                                    <p:anim calcmode="lin" valueType="num">
                                      <p:cBhvr additive="base">
                                        <p:cTn id="65"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39"/>
                                        </p:tgtEl>
                                        <p:attrNameLst>
                                          <p:attrName>style.visibility</p:attrName>
                                        </p:attrNameLst>
                                      </p:cBhvr>
                                      <p:to>
                                        <p:strVal val="visible"/>
                                      </p:to>
                                    </p:set>
                                    <p:anim calcmode="lin" valueType="num">
                                      <p:cBhvr additive="base">
                                        <p:cTn id="70" dur="500" fill="hold"/>
                                        <p:tgtEl>
                                          <p:spTgt spid="39"/>
                                        </p:tgtEl>
                                        <p:attrNameLst>
                                          <p:attrName>ppt_x</p:attrName>
                                        </p:attrNameLst>
                                      </p:cBhvr>
                                      <p:tavLst>
                                        <p:tav tm="0">
                                          <p:val>
                                            <p:strVal val="#ppt_x"/>
                                          </p:val>
                                        </p:tav>
                                        <p:tav tm="100000">
                                          <p:val>
                                            <p:strVal val="#ppt_x"/>
                                          </p:val>
                                        </p:tav>
                                      </p:tavLst>
                                    </p:anim>
                                    <p:anim calcmode="lin" valueType="num">
                                      <p:cBhvr additive="base">
                                        <p:cTn id="71"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2" fill="hold" grpId="0" nodeType="clickEffect">
                                  <p:stCondLst>
                                    <p:cond delay="0"/>
                                  </p:stCondLst>
                                  <p:childTnLst>
                                    <p:set>
                                      <p:cBhvr>
                                        <p:cTn id="75" dur="1" fill="hold">
                                          <p:stCondLst>
                                            <p:cond delay="0"/>
                                          </p:stCondLst>
                                        </p:cTn>
                                        <p:tgtEl>
                                          <p:spTgt spid="42"/>
                                        </p:tgtEl>
                                        <p:attrNameLst>
                                          <p:attrName>style.visibility</p:attrName>
                                        </p:attrNameLst>
                                      </p:cBhvr>
                                      <p:to>
                                        <p:strVal val="visible"/>
                                      </p:to>
                                    </p:set>
                                    <p:anim calcmode="lin" valueType="num">
                                      <p:cBhvr additive="base">
                                        <p:cTn id="76" dur="500" fill="hold"/>
                                        <p:tgtEl>
                                          <p:spTgt spid="42"/>
                                        </p:tgtEl>
                                        <p:attrNameLst>
                                          <p:attrName>ppt_x</p:attrName>
                                        </p:attrNameLst>
                                      </p:cBhvr>
                                      <p:tavLst>
                                        <p:tav tm="0">
                                          <p:val>
                                            <p:strVal val="1+#ppt_w/2"/>
                                          </p:val>
                                        </p:tav>
                                        <p:tav tm="100000">
                                          <p:val>
                                            <p:strVal val="#ppt_x"/>
                                          </p:val>
                                        </p:tav>
                                      </p:tavLst>
                                    </p:anim>
                                    <p:anim calcmode="lin" valueType="num">
                                      <p:cBhvr additive="base">
                                        <p:cTn id="77"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40"/>
                                        </p:tgtEl>
                                        <p:attrNameLst>
                                          <p:attrName>style.visibility</p:attrName>
                                        </p:attrNameLst>
                                      </p:cBhvr>
                                      <p:to>
                                        <p:strVal val="visible"/>
                                      </p:to>
                                    </p:set>
                                    <p:anim calcmode="lin" valueType="num">
                                      <p:cBhvr additive="base">
                                        <p:cTn id="82" dur="500" fill="hold"/>
                                        <p:tgtEl>
                                          <p:spTgt spid="40"/>
                                        </p:tgtEl>
                                        <p:attrNameLst>
                                          <p:attrName>ppt_x</p:attrName>
                                        </p:attrNameLst>
                                      </p:cBhvr>
                                      <p:tavLst>
                                        <p:tav tm="0">
                                          <p:val>
                                            <p:strVal val="#ppt_x"/>
                                          </p:val>
                                        </p:tav>
                                        <p:tav tm="100000">
                                          <p:val>
                                            <p:strVal val="#ppt_x"/>
                                          </p:val>
                                        </p:tav>
                                      </p:tavLst>
                                    </p:anim>
                                    <p:anim calcmode="lin" valueType="num">
                                      <p:cBhvr additive="base">
                                        <p:cTn id="83"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2" fill="hold" grpId="0" nodeType="clickEffect">
                                  <p:stCondLst>
                                    <p:cond delay="0"/>
                                  </p:stCondLst>
                                  <p:childTnLst>
                                    <p:set>
                                      <p:cBhvr>
                                        <p:cTn id="87" dur="1" fill="hold">
                                          <p:stCondLst>
                                            <p:cond delay="0"/>
                                          </p:stCondLst>
                                        </p:cTn>
                                        <p:tgtEl>
                                          <p:spTgt spid="43"/>
                                        </p:tgtEl>
                                        <p:attrNameLst>
                                          <p:attrName>style.visibility</p:attrName>
                                        </p:attrNameLst>
                                      </p:cBhvr>
                                      <p:to>
                                        <p:strVal val="visible"/>
                                      </p:to>
                                    </p:set>
                                    <p:anim calcmode="lin" valueType="num">
                                      <p:cBhvr additive="base">
                                        <p:cTn id="88" dur="500" fill="hold"/>
                                        <p:tgtEl>
                                          <p:spTgt spid="43"/>
                                        </p:tgtEl>
                                        <p:attrNameLst>
                                          <p:attrName>ppt_x</p:attrName>
                                        </p:attrNameLst>
                                      </p:cBhvr>
                                      <p:tavLst>
                                        <p:tav tm="0">
                                          <p:val>
                                            <p:strVal val="1+#ppt_w/2"/>
                                          </p:val>
                                        </p:tav>
                                        <p:tav tm="100000">
                                          <p:val>
                                            <p:strVal val="#ppt_x"/>
                                          </p:val>
                                        </p:tav>
                                      </p:tavLst>
                                    </p:anim>
                                    <p:anim calcmode="lin" valueType="num">
                                      <p:cBhvr additive="base">
                                        <p:cTn id="89"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nodeType="clickEffect">
                                  <p:stCondLst>
                                    <p:cond delay="0"/>
                                  </p:stCondLst>
                                  <p:childTnLst>
                                    <p:set>
                                      <p:cBhvr>
                                        <p:cTn id="93" dur="1" fill="hold">
                                          <p:stCondLst>
                                            <p:cond delay="0"/>
                                          </p:stCondLst>
                                        </p:cTn>
                                        <p:tgtEl>
                                          <p:spTgt spid="45"/>
                                        </p:tgtEl>
                                        <p:attrNameLst>
                                          <p:attrName>style.visibility</p:attrName>
                                        </p:attrNameLst>
                                      </p:cBhvr>
                                      <p:to>
                                        <p:strVal val="visible"/>
                                      </p:to>
                                    </p:set>
                                    <p:anim calcmode="lin" valueType="num">
                                      <p:cBhvr additive="base">
                                        <p:cTn id="94" dur="500" fill="hold"/>
                                        <p:tgtEl>
                                          <p:spTgt spid="45"/>
                                        </p:tgtEl>
                                        <p:attrNameLst>
                                          <p:attrName>ppt_x</p:attrName>
                                        </p:attrNameLst>
                                      </p:cBhvr>
                                      <p:tavLst>
                                        <p:tav tm="0">
                                          <p:val>
                                            <p:strVal val="#ppt_x"/>
                                          </p:val>
                                        </p:tav>
                                        <p:tav tm="100000">
                                          <p:val>
                                            <p:strVal val="#ppt_x"/>
                                          </p:val>
                                        </p:tav>
                                      </p:tavLst>
                                    </p:anim>
                                    <p:anim calcmode="lin" valueType="num">
                                      <p:cBhvr additive="base">
                                        <p:cTn id="95"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2" fill="hold" grpId="0" nodeType="clickEffect">
                                  <p:stCondLst>
                                    <p:cond delay="0"/>
                                  </p:stCondLst>
                                  <p:childTnLst>
                                    <p:set>
                                      <p:cBhvr>
                                        <p:cTn id="99" dur="1" fill="hold">
                                          <p:stCondLst>
                                            <p:cond delay="0"/>
                                          </p:stCondLst>
                                        </p:cTn>
                                        <p:tgtEl>
                                          <p:spTgt spid="44"/>
                                        </p:tgtEl>
                                        <p:attrNameLst>
                                          <p:attrName>style.visibility</p:attrName>
                                        </p:attrNameLst>
                                      </p:cBhvr>
                                      <p:to>
                                        <p:strVal val="visible"/>
                                      </p:to>
                                    </p:set>
                                    <p:anim calcmode="lin" valueType="num">
                                      <p:cBhvr additive="base">
                                        <p:cTn id="100" dur="500" fill="hold"/>
                                        <p:tgtEl>
                                          <p:spTgt spid="44"/>
                                        </p:tgtEl>
                                        <p:attrNameLst>
                                          <p:attrName>ppt_x</p:attrName>
                                        </p:attrNameLst>
                                      </p:cBhvr>
                                      <p:tavLst>
                                        <p:tav tm="0">
                                          <p:val>
                                            <p:strVal val="1+#ppt_w/2"/>
                                          </p:val>
                                        </p:tav>
                                        <p:tav tm="100000">
                                          <p:val>
                                            <p:strVal val="#ppt_x"/>
                                          </p:val>
                                        </p:tav>
                                      </p:tavLst>
                                    </p:anim>
                                    <p:anim calcmode="lin" valueType="num">
                                      <p:cBhvr additive="base">
                                        <p:cTn id="101"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 presetClass="entr" presetSubtype="1" fill="hold" grpId="0" nodeType="clickEffect">
                                  <p:stCondLst>
                                    <p:cond delay="0"/>
                                  </p:stCondLst>
                                  <p:childTnLst>
                                    <p:set>
                                      <p:cBhvr>
                                        <p:cTn id="105" dur="1" fill="hold">
                                          <p:stCondLst>
                                            <p:cond delay="0"/>
                                          </p:stCondLst>
                                        </p:cTn>
                                        <p:tgtEl>
                                          <p:spTgt spid="28"/>
                                        </p:tgtEl>
                                        <p:attrNameLst>
                                          <p:attrName>style.visibility</p:attrName>
                                        </p:attrNameLst>
                                      </p:cBhvr>
                                      <p:to>
                                        <p:strVal val="visible"/>
                                      </p:to>
                                    </p:set>
                                    <p:anim calcmode="lin" valueType="num">
                                      <p:cBhvr additive="base">
                                        <p:cTn id="106" dur="500" fill="hold"/>
                                        <p:tgtEl>
                                          <p:spTgt spid="28"/>
                                        </p:tgtEl>
                                        <p:attrNameLst>
                                          <p:attrName>ppt_x</p:attrName>
                                        </p:attrNameLst>
                                      </p:cBhvr>
                                      <p:tavLst>
                                        <p:tav tm="0">
                                          <p:val>
                                            <p:strVal val="#ppt_x"/>
                                          </p:val>
                                        </p:tav>
                                        <p:tav tm="100000">
                                          <p:val>
                                            <p:strVal val="#ppt_x"/>
                                          </p:val>
                                        </p:tav>
                                      </p:tavLst>
                                    </p:anim>
                                    <p:anim calcmode="lin" valueType="num">
                                      <p:cBhvr additive="base">
                                        <p:cTn id="107"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 presetClass="entr" presetSubtype="4" fill="hold" grpId="0" nodeType="clickEffect">
                                  <p:stCondLst>
                                    <p:cond delay="0"/>
                                  </p:stCondLst>
                                  <p:childTnLst>
                                    <p:set>
                                      <p:cBhvr>
                                        <p:cTn id="111" dur="1" fill="hold">
                                          <p:stCondLst>
                                            <p:cond delay="0"/>
                                          </p:stCondLst>
                                        </p:cTn>
                                        <p:tgtEl>
                                          <p:spTgt spid="32"/>
                                        </p:tgtEl>
                                        <p:attrNameLst>
                                          <p:attrName>style.visibility</p:attrName>
                                        </p:attrNameLst>
                                      </p:cBhvr>
                                      <p:to>
                                        <p:strVal val="visible"/>
                                      </p:to>
                                    </p:set>
                                    <p:anim calcmode="lin" valueType="num">
                                      <p:cBhvr additive="base">
                                        <p:cTn id="112" dur="500" fill="hold"/>
                                        <p:tgtEl>
                                          <p:spTgt spid="32"/>
                                        </p:tgtEl>
                                        <p:attrNameLst>
                                          <p:attrName>ppt_x</p:attrName>
                                        </p:attrNameLst>
                                      </p:cBhvr>
                                      <p:tavLst>
                                        <p:tav tm="0">
                                          <p:val>
                                            <p:strVal val="#ppt_x"/>
                                          </p:val>
                                        </p:tav>
                                        <p:tav tm="100000">
                                          <p:val>
                                            <p:strVal val="#ppt_x"/>
                                          </p:val>
                                        </p:tav>
                                      </p:tavLst>
                                    </p:anim>
                                    <p:anim calcmode="lin" valueType="num">
                                      <p:cBhvr additive="base">
                                        <p:cTn id="113"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2" presetClass="entr" presetSubtype="4" fill="hold" grpId="0" nodeType="clickEffect">
                                  <p:stCondLst>
                                    <p:cond delay="0"/>
                                  </p:stCondLst>
                                  <p:childTnLst>
                                    <p:set>
                                      <p:cBhvr>
                                        <p:cTn id="117" dur="1" fill="hold">
                                          <p:stCondLst>
                                            <p:cond delay="0"/>
                                          </p:stCondLst>
                                        </p:cTn>
                                        <p:tgtEl>
                                          <p:spTgt spid="31"/>
                                        </p:tgtEl>
                                        <p:attrNameLst>
                                          <p:attrName>style.visibility</p:attrName>
                                        </p:attrNameLst>
                                      </p:cBhvr>
                                      <p:to>
                                        <p:strVal val="visible"/>
                                      </p:to>
                                    </p:set>
                                    <p:anim calcmode="lin" valueType="num">
                                      <p:cBhvr additive="base">
                                        <p:cTn id="118" dur="500" fill="hold"/>
                                        <p:tgtEl>
                                          <p:spTgt spid="31"/>
                                        </p:tgtEl>
                                        <p:attrNameLst>
                                          <p:attrName>ppt_x</p:attrName>
                                        </p:attrNameLst>
                                      </p:cBhvr>
                                      <p:tavLst>
                                        <p:tav tm="0">
                                          <p:val>
                                            <p:strVal val="#ppt_x"/>
                                          </p:val>
                                        </p:tav>
                                        <p:tav tm="100000">
                                          <p:val>
                                            <p:strVal val="#ppt_x"/>
                                          </p:val>
                                        </p:tav>
                                      </p:tavLst>
                                    </p:anim>
                                    <p:anim calcmode="lin" valueType="num">
                                      <p:cBhvr additive="base">
                                        <p:cTn id="119"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2" presetClass="entr" presetSubtype="9" fill="hold" grpId="0" nodeType="clickEffect">
                                  <p:stCondLst>
                                    <p:cond delay="0"/>
                                  </p:stCondLst>
                                  <p:childTnLst>
                                    <p:set>
                                      <p:cBhvr>
                                        <p:cTn id="123" dur="1" fill="hold">
                                          <p:stCondLst>
                                            <p:cond delay="0"/>
                                          </p:stCondLst>
                                        </p:cTn>
                                        <p:tgtEl>
                                          <p:spTgt spid="46"/>
                                        </p:tgtEl>
                                        <p:attrNameLst>
                                          <p:attrName>style.visibility</p:attrName>
                                        </p:attrNameLst>
                                      </p:cBhvr>
                                      <p:to>
                                        <p:strVal val="visible"/>
                                      </p:to>
                                    </p:set>
                                    <p:anim calcmode="lin" valueType="num">
                                      <p:cBhvr additive="base">
                                        <p:cTn id="124" dur="500" fill="hold"/>
                                        <p:tgtEl>
                                          <p:spTgt spid="46"/>
                                        </p:tgtEl>
                                        <p:attrNameLst>
                                          <p:attrName>ppt_x</p:attrName>
                                        </p:attrNameLst>
                                      </p:cBhvr>
                                      <p:tavLst>
                                        <p:tav tm="0">
                                          <p:val>
                                            <p:strVal val="0-#ppt_w/2"/>
                                          </p:val>
                                        </p:tav>
                                        <p:tav tm="100000">
                                          <p:val>
                                            <p:strVal val="#ppt_x"/>
                                          </p:val>
                                        </p:tav>
                                      </p:tavLst>
                                    </p:anim>
                                    <p:anim calcmode="lin" valueType="num">
                                      <p:cBhvr additive="base">
                                        <p:cTn id="125" dur="500" fill="hold"/>
                                        <p:tgtEl>
                                          <p:spTgt spid="46"/>
                                        </p:tgtEl>
                                        <p:attrNameLst>
                                          <p:attrName>ppt_y</p:attrName>
                                        </p:attrNameLst>
                                      </p:cBhvr>
                                      <p:tavLst>
                                        <p:tav tm="0">
                                          <p:val>
                                            <p:strVal val="0-#ppt_h/2"/>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2" presetClass="entr" presetSubtype="2" fill="hold" grpId="0" nodeType="clickEffect">
                                  <p:stCondLst>
                                    <p:cond delay="0"/>
                                  </p:stCondLst>
                                  <p:childTnLst>
                                    <p:set>
                                      <p:cBhvr>
                                        <p:cTn id="129" dur="1" fill="hold">
                                          <p:stCondLst>
                                            <p:cond delay="0"/>
                                          </p:stCondLst>
                                        </p:cTn>
                                        <p:tgtEl>
                                          <p:spTgt spid="47"/>
                                        </p:tgtEl>
                                        <p:attrNameLst>
                                          <p:attrName>style.visibility</p:attrName>
                                        </p:attrNameLst>
                                      </p:cBhvr>
                                      <p:to>
                                        <p:strVal val="visible"/>
                                      </p:to>
                                    </p:set>
                                    <p:anim calcmode="lin" valueType="num">
                                      <p:cBhvr additive="base">
                                        <p:cTn id="130" dur="500" fill="hold"/>
                                        <p:tgtEl>
                                          <p:spTgt spid="47"/>
                                        </p:tgtEl>
                                        <p:attrNameLst>
                                          <p:attrName>ppt_x</p:attrName>
                                        </p:attrNameLst>
                                      </p:cBhvr>
                                      <p:tavLst>
                                        <p:tav tm="0">
                                          <p:val>
                                            <p:strVal val="1+#ppt_w/2"/>
                                          </p:val>
                                        </p:tav>
                                        <p:tav tm="100000">
                                          <p:val>
                                            <p:strVal val="#ppt_x"/>
                                          </p:val>
                                        </p:tav>
                                      </p:tavLst>
                                    </p:anim>
                                    <p:anim calcmode="lin" valueType="num">
                                      <p:cBhvr additive="base">
                                        <p:cTn id="131"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2" presetClass="entr" presetSubtype="2" fill="hold" grpId="0" nodeType="clickEffect">
                                  <p:stCondLst>
                                    <p:cond delay="0"/>
                                  </p:stCondLst>
                                  <p:childTnLst>
                                    <p:set>
                                      <p:cBhvr>
                                        <p:cTn id="135" dur="1" fill="hold">
                                          <p:stCondLst>
                                            <p:cond delay="0"/>
                                          </p:stCondLst>
                                        </p:cTn>
                                        <p:tgtEl>
                                          <p:spTgt spid="48"/>
                                        </p:tgtEl>
                                        <p:attrNameLst>
                                          <p:attrName>style.visibility</p:attrName>
                                        </p:attrNameLst>
                                      </p:cBhvr>
                                      <p:to>
                                        <p:strVal val="visible"/>
                                      </p:to>
                                    </p:set>
                                    <p:anim calcmode="lin" valueType="num">
                                      <p:cBhvr additive="base">
                                        <p:cTn id="136" dur="500" fill="hold"/>
                                        <p:tgtEl>
                                          <p:spTgt spid="48"/>
                                        </p:tgtEl>
                                        <p:attrNameLst>
                                          <p:attrName>ppt_x</p:attrName>
                                        </p:attrNameLst>
                                      </p:cBhvr>
                                      <p:tavLst>
                                        <p:tav tm="0">
                                          <p:val>
                                            <p:strVal val="1+#ppt_w/2"/>
                                          </p:val>
                                        </p:tav>
                                        <p:tav tm="100000">
                                          <p:val>
                                            <p:strVal val="#ppt_x"/>
                                          </p:val>
                                        </p:tav>
                                      </p:tavLst>
                                    </p:anim>
                                    <p:anim calcmode="lin" valueType="num">
                                      <p:cBhvr additive="base">
                                        <p:cTn id="137"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2" presetClass="entr" presetSubtype="2" fill="hold" grpId="0" nodeType="clickEffect">
                                  <p:stCondLst>
                                    <p:cond delay="0"/>
                                  </p:stCondLst>
                                  <p:childTnLst>
                                    <p:set>
                                      <p:cBhvr>
                                        <p:cTn id="141" dur="1" fill="hold">
                                          <p:stCondLst>
                                            <p:cond delay="0"/>
                                          </p:stCondLst>
                                        </p:cTn>
                                        <p:tgtEl>
                                          <p:spTgt spid="49"/>
                                        </p:tgtEl>
                                        <p:attrNameLst>
                                          <p:attrName>style.visibility</p:attrName>
                                        </p:attrNameLst>
                                      </p:cBhvr>
                                      <p:to>
                                        <p:strVal val="visible"/>
                                      </p:to>
                                    </p:set>
                                    <p:anim calcmode="lin" valueType="num">
                                      <p:cBhvr additive="base">
                                        <p:cTn id="142" dur="500" fill="hold"/>
                                        <p:tgtEl>
                                          <p:spTgt spid="49"/>
                                        </p:tgtEl>
                                        <p:attrNameLst>
                                          <p:attrName>ppt_x</p:attrName>
                                        </p:attrNameLst>
                                      </p:cBhvr>
                                      <p:tavLst>
                                        <p:tav tm="0">
                                          <p:val>
                                            <p:strVal val="1+#ppt_w/2"/>
                                          </p:val>
                                        </p:tav>
                                        <p:tav tm="100000">
                                          <p:val>
                                            <p:strVal val="#ppt_x"/>
                                          </p:val>
                                        </p:tav>
                                      </p:tavLst>
                                    </p:anim>
                                    <p:anim calcmode="lin" valueType="num">
                                      <p:cBhvr additive="base">
                                        <p:cTn id="143"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2" presetClass="entr" presetSubtype="4" fill="hold" grpId="0" nodeType="clickEffect">
                                  <p:stCondLst>
                                    <p:cond delay="0"/>
                                  </p:stCondLst>
                                  <p:childTnLst>
                                    <p:set>
                                      <p:cBhvr>
                                        <p:cTn id="147" dur="1" fill="hold">
                                          <p:stCondLst>
                                            <p:cond delay="0"/>
                                          </p:stCondLst>
                                        </p:cTn>
                                        <p:tgtEl>
                                          <p:spTgt spid="63509"/>
                                        </p:tgtEl>
                                        <p:attrNameLst>
                                          <p:attrName>style.visibility</p:attrName>
                                        </p:attrNameLst>
                                      </p:cBhvr>
                                      <p:to>
                                        <p:strVal val="visible"/>
                                      </p:to>
                                    </p:set>
                                    <p:anim calcmode="lin" valueType="num">
                                      <p:cBhvr additive="base">
                                        <p:cTn id="148" dur="500" fill="hold"/>
                                        <p:tgtEl>
                                          <p:spTgt spid="63509"/>
                                        </p:tgtEl>
                                        <p:attrNameLst>
                                          <p:attrName>ppt_x</p:attrName>
                                        </p:attrNameLst>
                                      </p:cBhvr>
                                      <p:tavLst>
                                        <p:tav tm="0">
                                          <p:val>
                                            <p:strVal val="#ppt_x"/>
                                          </p:val>
                                        </p:tav>
                                        <p:tav tm="100000">
                                          <p:val>
                                            <p:strVal val="#ppt_x"/>
                                          </p:val>
                                        </p:tav>
                                      </p:tavLst>
                                    </p:anim>
                                    <p:anim calcmode="lin" valueType="num">
                                      <p:cBhvr additive="base">
                                        <p:cTn id="149" dur="500" fill="hold"/>
                                        <p:tgtEl>
                                          <p:spTgt spid="63509"/>
                                        </p:tgtEl>
                                        <p:attrNameLst>
                                          <p:attrName>ppt_y</p:attrName>
                                        </p:attrNameLst>
                                      </p:cBhvr>
                                      <p:tavLst>
                                        <p:tav tm="0">
                                          <p:val>
                                            <p:strVal val="1+#ppt_h/2"/>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3" presetClass="entr" presetSubtype="10" fill="hold" nodeType="clickEffect">
                                  <p:stCondLst>
                                    <p:cond delay="0"/>
                                  </p:stCondLst>
                                  <p:childTnLst>
                                    <p:set>
                                      <p:cBhvr>
                                        <p:cTn id="153" dur="1" fill="hold">
                                          <p:stCondLst>
                                            <p:cond delay="0"/>
                                          </p:stCondLst>
                                        </p:cTn>
                                        <p:tgtEl>
                                          <p:spTgt spid="426004">
                                            <p:txEl>
                                              <p:pRg st="0" end="0"/>
                                            </p:txEl>
                                          </p:spTgt>
                                        </p:tgtEl>
                                        <p:attrNameLst>
                                          <p:attrName>style.visibility</p:attrName>
                                        </p:attrNameLst>
                                      </p:cBhvr>
                                      <p:to>
                                        <p:strVal val="visible"/>
                                      </p:to>
                                    </p:set>
                                    <p:animEffect transition="in" filter="blinds(horizontal)">
                                      <p:cBhvr>
                                        <p:cTn id="154" dur="500"/>
                                        <p:tgtEl>
                                          <p:spTgt spid="426004">
                                            <p:txEl>
                                              <p:pRg st="0" end="0"/>
                                            </p:txEl>
                                          </p:spTgt>
                                        </p:tgtEl>
                                      </p:cBhvr>
                                    </p:animEffect>
                                  </p:childTnLst>
                                </p:cTn>
                              </p:par>
                            </p:childTnLst>
                          </p:cTn>
                        </p:par>
                      </p:childTnLst>
                    </p:cTn>
                  </p:par>
                  <p:par>
                    <p:cTn id="155" fill="hold">
                      <p:stCondLst>
                        <p:cond delay="indefinite"/>
                      </p:stCondLst>
                      <p:childTnLst>
                        <p:par>
                          <p:cTn id="156" fill="hold">
                            <p:stCondLst>
                              <p:cond delay="0"/>
                            </p:stCondLst>
                            <p:childTnLst>
                              <p:par>
                                <p:cTn id="157" presetID="3" presetClass="entr" presetSubtype="10" fill="hold" nodeType="clickEffect">
                                  <p:stCondLst>
                                    <p:cond delay="0"/>
                                  </p:stCondLst>
                                  <p:childTnLst>
                                    <p:set>
                                      <p:cBhvr>
                                        <p:cTn id="158" dur="1" fill="hold">
                                          <p:stCondLst>
                                            <p:cond delay="0"/>
                                          </p:stCondLst>
                                        </p:cTn>
                                        <p:tgtEl>
                                          <p:spTgt spid="426004">
                                            <p:txEl>
                                              <p:pRg st="1" end="1"/>
                                            </p:txEl>
                                          </p:spTgt>
                                        </p:tgtEl>
                                        <p:attrNameLst>
                                          <p:attrName>style.visibility</p:attrName>
                                        </p:attrNameLst>
                                      </p:cBhvr>
                                      <p:to>
                                        <p:strVal val="visible"/>
                                      </p:to>
                                    </p:set>
                                    <p:animEffect transition="in" filter="blinds(horizontal)">
                                      <p:cBhvr>
                                        <p:cTn id="159" dur="500"/>
                                        <p:tgtEl>
                                          <p:spTgt spid="426004">
                                            <p:txEl>
                                              <p:pRg st="1" end="1"/>
                                            </p:txEl>
                                          </p:spTgt>
                                        </p:tgtEl>
                                      </p:cBhvr>
                                    </p:animEffect>
                                  </p:childTnLst>
                                </p:cTn>
                              </p:par>
                            </p:childTnLst>
                          </p:cTn>
                        </p:par>
                      </p:childTnLst>
                    </p:cTn>
                  </p:par>
                  <p:par>
                    <p:cTn id="160" fill="hold">
                      <p:stCondLst>
                        <p:cond delay="indefinite"/>
                      </p:stCondLst>
                      <p:childTnLst>
                        <p:par>
                          <p:cTn id="161" fill="hold">
                            <p:stCondLst>
                              <p:cond delay="0"/>
                            </p:stCondLst>
                            <p:childTnLst>
                              <p:par>
                                <p:cTn id="162" presetID="3" presetClass="entr" presetSubtype="10" fill="hold" nodeType="clickEffect">
                                  <p:stCondLst>
                                    <p:cond delay="0"/>
                                  </p:stCondLst>
                                  <p:childTnLst>
                                    <p:set>
                                      <p:cBhvr>
                                        <p:cTn id="163" dur="1" fill="hold">
                                          <p:stCondLst>
                                            <p:cond delay="0"/>
                                          </p:stCondLst>
                                        </p:cTn>
                                        <p:tgtEl>
                                          <p:spTgt spid="426004">
                                            <p:txEl>
                                              <p:pRg st="2" end="2"/>
                                            </p:txEl>
                                          </p:spTgt>
                                        </p:tgtEl>
                                        <p:attrNameLst>
                                          <p:attrName>style.visibility</p:attrName>
                                        </p:attrNameLst>
                                      </p:cBhvr>
                                      <p:to>
                                        <p:strVal val="visible"/>
                                      </p:to>
                                    </p:set>
                                    <p:animEffect transition="in" filter="blinds(horizontal)">
                                      <p:cBhvr>
                                        <p:cTn id="164" dur="500"/>
                                        <p:tgtEl>
                                          <p:spTgt spid="426004">
                                            <p:txEl>
                                              <p:pRg st="2" end="2"/>
                                            </p:txEl>
                                          </p:spTgt>
                                        </p:tgtEl>
                                      </p:cBhvr>
                                    </p:animEffect>
                                  </p:childTnLst>
                                </p:cTn>
                              </p:par>
                            </p:childTnLst>
                          </p:cTn>
                        </p:par>
                      </p:childTnLst>
                    </p:cTn>
                  </p:par>
                  <p:par>
                    <p:cTn id="165" fill="hold">
                      <p:stCondLst>
                        <p:cond delay="indefinite"/>
                      </p:stCondLst>
                      <p:childTnLst>
                        <p:par>
                          <p:cTn id="166" fill="hold">
                            <p:stCondLst>
                              <p:cond delay="0"/>
                            </p:stCondLst>
                            <p:childTnLst>
                              <p:par>
                                <p:cTn id="167" presetID="3" presetClass="entr" presetSubtype="10" fill="hold" nodeType="clickEffect">
                                  <p:stCondLst>
                                    <p:cond delay="0"/>
                                  </p:stCondLst>
                                  <p:childTnLst>
                                    <p:set>
                                      <p:cBhvr>
                                        <p:cTn id="168" dur="1" fill="hold">
                                          <p:stCondLst>
                                            <p:cond delay="0"/>
                                          </p:stCondLst>
                                        </p:cTn>
                                        <p:tgtEl>
                                          <p:spTgt spid="426004">
                                            <p:txEl>
                                              <p:pRg st="3" end="3"/>
                                            </p:txEl>
                                          </p:spTgt>
                                        </p:tgtEl>
                                        <p:attrNameLst>
                                          <p:attrName>style.visibility</p:attrName>
                                        </p:attrNameLst>
                                      </p:cBhvr>
                                      <p:to>
                                        <p:strVal val="visible"/>
                                      </p:to>
                                    </p:set>
                                    <p:animEffect transition="in" filter="blinds(horizontal)">
                                      <p:cBhvr>
                                        <p:cTn id="169" dur="500"/>
                                        <p:tgtEl>
                                          <p:spTgt spid="426004">
                                            <p:txEl>
                                              <p:pRg st="3" end="3"/>
                                            </p:txEl>
                                          </p:spTgt>
                                        </p:tgtEl>
                                      </p:cBhvr>
                                    </p:animEffect>
                                  </p:childTnLst>
                                </p:cTn>
                              </p:par>
                            </p:childTnLst>
                          </p:cTn>
                        </p:par>
                      </p:childTnLst>
                    </p:cTn>
                  </p:par>
                  <p:par>
                    <p:cTn id="170" fill="hold">
                      <p:stCondLst>
                        <p:cond delay="indefinite"/>
                      </p:stCondLst>
                      <p:childTnLst>
                        <p:par>
                          <p:cTn id="171" fill="hold">
                            <p:stCondLst>
                              <p:cond delay="0"/>
                            </p:stCondLst>
                            <p:childTnLst>
                              <p:par>
                                <p:cTn id="172" presetID="3" presetClass="entr" presetSubtype="10" fill="hold" grpId="0" nodeType="clickEffect">
                                  <p:stCondLst>
                                    <p:cond delay="0"/>
                                  </p:stCondLst>
                                  <p:childTnLst>
                                    <p:set>
                                      <p:cBhvr>
                                        <p:cTn id="173" dur="1" fill="hold">
                                          <p:stCondLst>
                                            <p:cond delay="0"/>
                                          </p:stCondLst>
                                        </p:cTn>
                                        <p:tgtEl>
                                          <p:spTgt spid="426006"/>
                                        </p:tgtEl>
                                        <p:attrNameLst>
                                          <p:attrName>style.visibility</p:attrName>
                                        </p:attrNameLst>
                                      </p:cBhvr>
                                      <p:to>
                                        <p:strVal val="visible"/>
                                      </p:to>
                                    </p:set>
                                    <p:animEffect transition="in" filter="blinds(horizontal)">
                                      <p:cBhvr>
                                        <p:cTn id="174" dur="500"/>
                                        <p:tgtEl>
                                          <p:spTgt spid="426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6006" grpId="0"/>
      <p:bldP spid="56343" grpId="0" animBg="1"/>
      <p:bldP spid="4" grpId="0"/>
      <p:bldP spid="63509" grpId="0"/>
      <p:bldP spid="63510" grpId="0"/>
      <p:bldP spid="28" grpId="0"/>
      <p:bldP spid="31" grpId="0"/>
      <p:bldP spid="32" grpId="0"/>
      <p:bldP spid="41" grpId="0"/>
      <p:bldP spid="42" grpId="0"/>
      <p:bldP spid="43" grpId="0"/>
      <p:bldP spid="44" grpId="0"/>
      <p:bldP spid="46" grpId="0"/>
      <p:bldP spid="47" grpId="0"/>
      <p:bldP spid="48" grpId="0"/>
      <p:bldP spid="4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711200" y="114300"/>
            <a:ext cx="7048500" cy="479747"/>
          </a:xfrm>
        </p:spPr>
        <p:txBody>
          <a:bodyPr/>
          <a:lstStyle/>
          <a:p>
            <a:pPr algn="ctr"/>
            <a:r>
              <a:rPr lang="zh-CN" altLang="en-US" dirty="0">
                <a:ea typeface="宋体" panose="02010600030101010101" pitchFamily="2" charset="-122"/>
              </a:rPr>
              <a:t>大端方式与小端方式的比较</a:t>
            </a:r>
            <a:r>
              <a:rPr lang="en-US" altLang="zh-CN" dirty="0">
                <a:ea typeface="宋体" panose="02010600030101010101" pitchFamily="2" charset="-122"/>
              </a:rPr>
              <a:t> </a:t>
            </a:r>
            <a:endParaRPr lang="en-US" altLang="zh-CN" sz="2000" dirty="0">
              <a:ea typeface="宋体" panose="02010600030101010101" pitchFamily="2" charset="-122"/>
            </a:endParaRPr>
          </a:p>
        </p:txBody>
      </p:sp>
      <p:sp>
        <p:nvSpPr>
          <p:cNvPr id="427011" name="Text Box 3"/>
          <p:cNvSpPr txBox="1">
            <a:spLocks noChangeArrowheads="1"/>
          </p:cNvSpPr>
          <p:nvPr/>
        </p:nvSpPr>
        <p:spPr bwMode="auto">
          <a:xfrm>
            <a:off x="188913" y="868363"/>
            <a:ext cx="88058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200" dirty="0">
                <a:latin typeface="Arial" panose="020B0604020202020204" pitchFamily="34" charset="0"/>
              </a:rPr>
              <a:t>例</a:t>
            </a:r>
            <a:r>
              <a:rPr lang="en-US" altLang="zh-CN" sz="2200" dirty="0">
                <a:latin typeface="Arial" panose="020B0604020202020204" pitchFamily="34" charset="0"/>
              </a:rPr>
              <a:t>1:  </a:t>
            </a:r>
            <a:r>
              <a:rPr lang="zh-CN" altLang="en-US" sz="2200" dirty="0">
                <a:latin typeface="Arial" panose="020B0604020202020204" pitchFamily="34" charset="0"/>
              </a:rPr>
              <a:t>将一个</a:t>
            </a:r>
            <a:r>
              <a:rPr lang="en-US" altLang="zh-CN" sz="2200" dirty="0">
                <a:latin typeface="Arial" panose="020B0604020202020204" pitchFamily="34" charset="0"/>
              </a:rPr>
              <a:t>16</a:t>
            </a:r>
            <a:r>
              <a:rPr lang="zh-CN" altLang="en-US" sz="2200" dirty="0">
                <a:latin typeface="Arial" panose="020B0604020202020204" pitchFamily="34" charset="0"/>
              </a:rPr>
              <a:t>位的十六进制数</a:t>
            </a:r>
            <a:r>
              <a:rPr lang="en-US" altLang="zh-CN" sz="2200" dirty="0">
                <a:latin typeface="Arial" panose="020B0604020202020204" pitchFamily="34" charset="0"/>
              </a:rPr>
              <a:t>ABCDH </a:t>
            </a:r>
            <a:r>
              <a:rPr lang="zh-CN" altLang="en-US" sz="2200" dirty="0">
                <a:latin typeface="Arial" panose="020B0604020202020204" pitchFamily="34" charset="0"/>
              </a:rPr>
              <a:t>存储在</a:t>
            </a:r>
            <a:r>
              <a:rPr lang="en-US" altLang="zh-CN" sz="2200" dirty="0">
                <a:latin typeface="Arial" panose="020B0604020202020204" pitchFamily="34" charset="0"/>
              </a:rPr>
              <a:t>1000</a:t>
            </a:r>
            <a:r>
              <a:rPr lang="zh-CN" altLang="en-US" sz="2200" dirty="0">
                <a:latin typeface="Arial" panose="020B0604020202020204" pitchFamily="34" charset="0"/>
              </a:rPr>
              <a:t>地址单元</a:t>
            </a:r>
            <a:endParaRPr lang="zh-CN" altLang="en-US" sz="2200" dirty="0">
              <a:latin typeface="Arial" panose="020B0604020202020204" pitchFamily="34" charset="0"/>
            </a:endParaRPr>
          </a:p>
        </p:txBody>
      </p:sp>
      <p:sp>
        <p:nvSpPr>
          <p:cNvPr id="427013" name="Text Box 5"/>
          <p:cNvSpPr txBox="1">
            <a:spLocks noChangeArrowheads="1"/>
          </p:cNvSpPr>
          <p:nvPr/>
        </p:nvSpPr>
        <p:spPr bwMode="auto">
          <a:xfrm>
            <a:off x="257175" y="3170238"/>
            <a:ext cx="8586788"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200" dirty="0">
                <a:latin typeface="Arial" panose="020B0604020202020204" pitchFamily="34" charset="0"/>
              </a:rPr>
              <a:t>例</a:t>
            </a:r>
            <a:r>
              <a:rPr lang="en-US" altLang="zh-CN" sz="2200" dirty="0">
                <a:latin typeface="Arial" panose="020B0604020202020204" pitchFamily="34" charset="0"/>
              </a:rPr>
              <a:t>2: </a:t>
            </a:r>
            <a:r>
              <a:rPr lang="zh-CN" altLang="en-US" sz="2200" dirty="0">
                <a:latin typeface="Arial" panose="020B0604020202020204" pitchFamily="34" charset="0"/>
              </a:rPr>
              <a:t>将一个</a:t>
            </a:r>
            <a:r>
              <a:rPr lang="en-US" altLang="zh-CN" sz="2200" dirty="0">
                <a:latin typeface="Arial" panose="020B0604020202020204" pitchFamily="34" charset="0"/>
              </a:rPr>
              <a:t>32</a:t>
            </a:r>
            <a:r>
              <a:rPr lang="zh-CN" altLang="en-US" sz="2200" dirty="0">
                <a:latin typeface="Arial" panose="020B0604020202020204" pitchFamily="34" charset="0"/>
              </a:rPr>
              <a:t>位的十六进制数</a:t>
            </a:r>
            <a:r>
              <a:rPr lang="en-US" altLang="zh-CN" sz="2200" dirty="0">
                <a:latin typeface="Arial" panose="020B0604020202020204" pitchFamily="34" charset="0"/>
              </a:rPr>
              <a:t>00ABCDEFH </a:t>
            </a:r>
            <a:r>
              <a:rPr lang="zh-CN" altLang="en-US" sz="2200" dirty="0">
                <a:latin typeface="Arial" panose="020B0604020202020204" pitchFamily="34" charset="0"/>
              </a:rPr>
              <a:t>存储在</a:t>
            </a:r>
            <a:r>
              <a:rPr lang="en-US" altLang="zh-CN" sz="2200" dirty="0">
                <a:latin typeface="Arial" panose="020B0604020202020204" pitchFamily="34" charset="0"/>
              </a:rPr>
              <a:t>1000</a:t>
            </a:r>
            <a:r>
              <a:rPr lang="zh-CN" altLang="en-US" sz="2200" dirty="0">
                <a:latin typeface="Arial" panose="020B0604020202020204" pitchFamily="34" charset="0"/>
              </a:rPr>
              <a:t>地址单元</a:t>
            </a:r>
            <a:endParaRPr lang="en-US" altLang="zh-CN" sz="2200" dirty="0">
              <a:latin typeface="Arial" panose="020B0604020202020204" pitchFamily="34" charset="0"/>
            </a:endParaRPr>
          </a:p>
        </p:txBody>
      </p:sp>
      <p:grpSp>
        <p:nvGrpSpPr>
          <p:cNvPr id="2" name="Group 6"/>
          <p:cNvGrpSpPr/>
          <p:nvPr/>
        </p:nvGrpSpPr>
        <p:grpSpPr bwMode="auto">
          <a:xfrm>
            <a:off x="1736725" y="2165350"/>
            <a:ext cx="3716338" cy="701675"/>
            <a:chOff x="1094" y="1464"/>
            <a:chExt cx="2341" cy="442"/>
          </a:xfrm>
        </p:grpSpPr>
        <p:sp>
          <p:nvSpPr>
            <p:cNvPr id="64534" name="Text Box 7"/>
            <p:cNvSpPr txBox="1">
              <a:spLocks noChangeArrowheads="1"/>
            </p:cNvSpPr>
            <p:nvPr/>
          </p:nvSpPr>
          <p:spPr bwMode="auto">
            <a:xfrm>
              <a:off x="1094" y="1554"/>
              <a:ext cx="8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200" dirty="0">
                  <a:latin typeface="Arial" panose="020B0604020202020204" pitchFamily="34" charset="0"/>
                </a:rPr>
                <a:t>小端方式</a:t>
              </a:r>
              <a:r>
                <a:rPr lang="en-US" altLang="zh-CN" sz="2200" dirty="0">
                  <a:latin typeface="Arial" panose="020B0604020202020204" pitchFamily="34" charset="0"/>
                </a:rPr>
                <a:t>:</a:t>
              </a:r>
              <a:endParaRPr lang="en-US" altLang="zh-CN" sz="2200" dirty="0">
                <a:latin typeface="Arial" panose="020B0604020202020204" pitchFamily="34" charset="0"/>
              </a:endParaRPr>
            </a:p>
          </p:txBody>
        </p:sp>
        <p:sp>
          <p:nvSpPr>
            <p:cNvPr id="64535" name="Line 8"/>
            <p:cNvSpPr>
              <a:spLocks noChangeShapeType="1"/>
            </p:cNvSpPr>
            <p:nvPr/>
          </p:nvSpPr>
          <p:spPr bwMode="auto">
            <a:xfrm>
              <a:off x="2679" y="1689"/>
              <a:ext cx="28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6" name="Text Box 9"/>
            <p:cNvSpPr txBox="1">
              <a:spLocks noChangeArrowheads="1"/>
            </p:cNvSpPr>
            <p:nvPr/>
          </p:nvSpPr>
          <p:spPr bwMode="auto">
            <a:xfrm>
              <a:off x="3062" y="1464"/>
              <a:ext cx="37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200" dirty="0">
                  <a:latin typeface="Arial" panose="020B0604020202020204" pitchFamily="34" charset="0"/>
                </a:rPr>
                <a:t>CD</a:t>
              </a:r>
              <a:endParaRPr lang="en-US" altLang="zh-CN" sz="2200" dirty="0">
                <a:latin typeface="Arial" panose="020B0604020202020204" pitchFamily="34" charset="0"/>
              </a:endParaRPr>
            </a:p>
            <a:p>
              <a:pPr>
                <a:lnSpc>
                  <a:spcPct val="90000"/>
                </a:lnSpc>
              </a:pPr>
              <a:r>
                <a:rPr lang="en-US" altLang="zh-CN" sz="2200" dirty="0">
                  <a:latin typeface="Arial" panose="020B0604020202020204" pitchFamily="34" charset="0"/>
                </a:rPr>
                <a:t>AB</a:t>
              </a:r>
              <a:endParaRPr lang="en-US" altLang="zh-CN" sz="2200" dirty="0">
                <a:latin typeface="Arial" panose="020B0604020202020204" pitchFamily="34" charset="0"/>
              </a:endParaRPr>
            </a:p>
          </p:txBody>
        </p:sp>
      </p:grpSp>
      <p:sp>
        <p:nvSpPr>
          <p:cNvPr id="427018" name="Text Box 10"/>
          <p:cNvSpPr txBox="1">
            <a:spLocks noChangeArrowheads="1"/>
          </p:cNvSpPr>
          <p:nvPr/>
        </p:nvSpPr>
        <p:spPr bwMode="auto">
          <a:xfrm>
            <a:off x="5553075" y="2185988"/>
            <a:ext cx="80645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200" dirty="0">
                <a:solidFill>
                  <a:schemeClr val="accent2"/>
                </a:solidFill>
                <a:latin typeface="Arial" panose="020B0604020202020204" pitchFamily="34" charset="0"/>
              </a:rPr>
              <a:t>100</a:t>
            </a:r>
            <a:r>
              <a:rPr lang="en-US" altLang="zh-CN" sz="2200" dirty="0">
                <a:solidFill>
                  <a:schemeClr val="accent2"/>
                </a:solidFill>
                <a:latin typeface="Arial" panose="020B0604020202020204" pitchFamily="34" charset="0"/>
              </a:rPr>
              <a:t>0</a:t>
            </a:r>
            <a:endParaRPr lang="zh-CN" altLang="en-US" sz="2200" dirty="0">
              <a:solidFill>
                <a:schemeClr val="accent2"/>
              </a:solidFill>
              <a:latin typeface="Arial" panose="020B0604020202020204" pitchFamily="34" charset="0"/>
            </a:endParaRPr>
          </a:p>
          <a:p>
            <a:pPr>
              <a:lnSpc>
                <a:spcPct val="90000"/>
              </a:lnSpc>
            </a:pPr>
            <a:r>
              <a:rPr lang="zh-CN" altLang="en-US" sz="2200" dirty="0">
                <a:solidFill>
                  <a:schemeClr val="accent2"/>
                </a:solidFill>
                <a:latin typeface="Arial" panose="020B0604020202020204" pitchFamily="34" charset="0"/>
              </a:rPr>
              <a:t>100</a:t>
            </a:r>
            <a:r>
              <a:rPr lang="en-US" altLang="zh-CN" sz="2200" dirty="0">
                <a:solidFill>
                  <a:schemeClr val="accent2"/>
                </a:solidFill>
                <a:latin typeface="Arial" panose="020B0604020202020204" pitchFamily="34" charset="0"/>
              </a:rPr>
              <a:t>1</a:t>
            </a:r>
            <a:endParaRPr lang="zh-CN" altLang="en-US" sz="2200" dirty="0">
              <a:solidFill>
                <a:schemeClr val="accent2"/>
              </a:solidFill>
              <a:latin typeface="Arial" panose="020B0604020202020204" pitchFamily="34" charset="0"/>
            </a:endParaRPr>
          </a:p>
        </p:txBody>
      </p:sp>
      <p:grpSp>
        <p:nvGrpSpPr>
          <p:cNvPr id="3" name="Group 11"/>
          <p:cNvGrpSpPr/>
          <p:nvPr/>
        </p:nvGrpSpPr>
        <p:grpSpPr bwMode="auto">
          <a:xfrm>
            <a:off x="1736725" y="1471613"/>
            <a:ext cx="3716338" cy="701675"/>
            <a:chOff x="1094" y="963"/>
            <a:chExt cx="2341" cy="442"/>
          </a:xfrm>
        </p:grpSpPr>
        <p:sp>
          <p:nvSpPr>
            <p:cNvPr id="64531" name="Text Box 12"/>
            <p:cNvSpPr txBox="1">
              <a:spLocks noChangeArrowheads="1"/>
            </p:cNvSpPr>
            <p:nvPr/>
          </p:nvSpPr>
          <p:spPr bwMode="auto">
            <a:xfrm>
              <a:off x="1094" y="1017"/>
              <a:ext cx="9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200" dirty="0">
                  <a:latin typeface="Arial" panose="020B0604020202020204" pitchFamily="34" charset="0"/>
                </a:rPr>
                <a:t>大端方式</a:t>
              </a:r>
              <a:r>
                <a:rPr lang="en-US" altLang="zh-CN" sz="2200" dirty="0">
                  <a:latin typeface="Arial" panose="020B0604020202020204" pitchFamily="34" charset="0"/>
                </a:rPr>
                <a:t>:</a:t>
              </a:r>
              <a:r>
                <a:rPr lang="en-US" altLang="zh-CN" sz="2000" dirty="0">
                  <a:latin typeface="Arial" panose="020B0604020202020204" pitchFamily="34" charset="0"/>
                </a:rPr>
                <a:t>  </a:t>
              </a:r>
              <a:endParaRPr lang="en-US" altLang="zh-CN" sz="2000" dirty="0">
                <a:latin typeface="Arial" panose="020B0604020202020204" pitchFamily="34" charset="0"/>
              </a:endParaRPr>
            </a:p>
          </p:txBody>
        </p:sp>
        <p:sp>
          <p:nvSpPr>
            <p:cNvPr id="64532" name="Line 13"/>
            <p:cNvSpPr>
              <a:spLocks noChangeShapeType="1"/>
            </p:cNvSpPr>
            <p:nvPr/>
          </p:nvSpPr>
          <p:spPr bwMode="auto">
            <a:xfrm>
              <a:off x="2697" y="1153"/>
              <a:ext cx="28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3" name="Text Box 14"/>
            <p:cNvSpPr txBox="1">
              <a:spLocks noChangeArrowheads="1"/>
            </p:cNvSpPr>
            <p:nvPr/>
          </p:nvSpPr>
          <p:spPr bwMode="auto">
            <a:xfrm>
              <a:off x="3062" y="963"/>
              <a:ext cx="37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200" dirty="0">
                  <a:latin typeface="Arial" panose="020B0604020202020204" pitchFamily="34" charset="0"/>
                </a:rPr>
                <a:t>AB</a:t>
              </a:r>
              <a:endParaRPr lang="en-US" altLang="zh-CN" sz="2200" dirty="0">
                <a:latin typeface="Arial" panose="020B0604020202020204" pitchFamily="34" charset="0"/>
              </a:endParaRPr>
            </a:p>
            <a:p>
              <a:pPr>
                <a:lnSpc>
                  <a:spcPct val="90000"/>
                </a:lnSpc>
              </a:pPr>
              <a:r>
                <a:rPr lang="en-US" altLang="zh-CN" sz="2200" dirty="0">
                  <a:latin typeface="Arial" panose="020B0604020202020204" pitchFamily="34" charset="0"/>
                </a:rPr>
                <a:t>CD</a:t>
              </a:r>
              <a:endParaRPr lang="en-US" altLang="zh-CN" sz="2200" dirty="0">
                <a:latin typeface="Arial" panose="020B0604020202020204" pitchFamily="34" charset="0"/>
              </a:endParaRPr>
            </a:p>
          </p:txBody>
        </p:sp>
      </p:grpSp>
      <p:sp>
        <p:nvSpPr>
          <p:cNvPr id="427023" name="Rectangle 15"/>
          <p:cNvSpPr>
            <a:spLocks noChangeArrowheads="1"/>
          </p:cNvSpPr>
          <p:nvPr/>
        </p:nvSpPr>
        <p:spPr bwMode="auto">
          <a:xfrm>
            <a:off x="5510213" y="1463675"/>
            <a:ext cx="80645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200" dirty="0">
                <a:solidFill>
                  <a:schemeClr val="accent2"/>
                </a:solidFill>
                <a:latin typeface="Arial" panose="020B0604020202020204" pitchFamily="34" charset="0"/>
              </a:rPr>
              <a:t>100</a:t>
            </a:r>
            <a:r>
              <a:rPr lang="en-US" altLang="zh-CN" sz="2200" dirty="0">
                <a:solidFill>
                  <a:schemeClr val="accent2"/>
                </a:solidFill>
                <a:latin typeface="Arial" panose="020B0604020202020204" pitchFamily="34" charset="0"/>
              </a:rPr>
              <a:t>0</a:t>
            </a:r>
            <a:endParaRPr lang="zh-CN" altLang="en-US" sz="2200" dirty="0">
              <a:solidFill>
                <a:schemeClr val="accent2"/>
              </a:solidFill>
              <a:latin typeface="Arial" panose="020B0604020202020204" pitchFamily="34" charset="0"/>
            </a:endParaRPr>
          </a:p>
          <a:p>
            <a:pPr>
              <a:lnSpc>
                <a:spcPct val="90000"/>
              </a:lnSpc>
            </a:pPr>
            <a:r>
              <a:rPr lang="zh-CN" altLang="en-US" sz="2200" dirty="0">
                <a:solidFill>
                  <a:schemeClr val="accent2"/>
                </a:solidFill>
                <a:latin typeface="Arial" panose="020B0604020202020204" pitchFamily="34" charset="0"/>
              </a:rPr>
              <a:t>100</a:t>
            </a:r>
            <a:r>
              <a:rPr lang="en-US" altLang="zh-CN" sz="2200" dirty="0">
                <a:solidFill>
                  <a:schemeClr val="accent2"/>
                </a:solidFill>
                <a:latin typeface="Arial" panose="020B0604020202020204" pitchFamily="34" charset="0"/>
              </a:rPr>
              <a:t>1</a:t>
            </a:r>
            <a:endParaRPr lang="zh-CN" altLang="en-US" sz="2200" dirty="0">
              <a:solidFill>
                <a:schemeClr val="accent2"/>
              </a:solidFill>
              <a:latin typeface="Arial" panose="020B0604020202020204" pitchFamily="34" charset="0"/>
            </a:endParaRPr>
          </a:p>
        </p:txBody>
      </p:sp>
      <p:sp>
        <p:nvSpPr>
          <p:cNvPr id="427024" name="Rectangle 16"/>
          <p:cNvSpPr>
            <a:spLocks noChangeArrowheads="1"/>
          </p:cNvSpPr>
          <p:nvPr/>
        </p:nvSpPr>
        <p:spPr bwMode="auto">
          <a:xfrm>
            <a:off x="5507038" y="3798888"/>
            <a:ext cx="806450"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200">
                <a:solidFill>
                  <a:schemeClr val="accent2"/>
                </a:solidFill>
                <a:latin typeface="Arial" panose="020B0604020202020204" pitchFamily="34" charset="0"/>
              </a:rPr>
              <a:t>100</a:t>
            </a:r>
            <a:r>
              <a:rPr lang="en-US" altLang="zh-CN" sz="2200">
                <a:solidFill>
                  <a:schemeClr val="accent2"/>
                </a:solidFill>
                <a:latin typeface="Arial" panose="020B0604020202020204" pitchFamily="34" charset="0"/>
              </a:rPr>
              <a:t>0</a:t>
            </a:r>
            <a:endParaRPr lang="en-US" altLang="zh-CN" sz="2200">
              <a:solidFill>
                <a:schemeClr val="accent2"/>
              </a:solidFill>
              <a:latin typeface="Arial" panose="020B0604020202020204" pitchFamily="34" charset="0"/>
            </a:endParaRPr>
          </a:p>
          <a:p>
            <a:pPr>
              <a:lnSpc>
                <a:spcPct val="90000"/>
              </a:lnSpc>
            </a:pPr>
            <a:r>
              <a:rPr lang="zh-CN" altLang="en-US" sz="2200">
                <a:solidFill>
                  <a:schemeClr val="accent2"/>
                </a:solidFill>
                <a:latin typeface="Arial" panose="020B0604020202020204" pitchFamily="34" charset="0"/>
              </a:rPr>
              <a:t>100</a:t>
            </a:r>
            <a:r>
              <a:rPr lang="en-US" altLang="zh-CN" sz="2200">
                <a:solidFill>
                  <a:schemeClr val="accent2"/>
                </a:solidFill>
                <a:latin typeface="Arial" panose="020B0604020202020204" pitchFamily="34" charset="0"/>
              </a:rPr>
              <a:t>1</a:t>
            </a:r>
            <a:endParaRPr lang="en-US" altLang="zh-CN" sz="2200">
              <a:solidFill>
                <a:schemeClr val="accent2"/>
              </a:solidFill>
              <a:latin typeface="Arial" panose="020B0604020202020204" pitchFamily="34" charset="0"/>
            </a:endParaRPr>
          </a:p>
          <a:p>
            <a:pPr>
              <a:lnSpc>
                <a:spcPct val="90000"/>
              </a:lnSpc>
            </a:pPr>
            <a:r>
              <a:rPr lang="en-US" altLang="zh-CN" sz="2200">
                <a:solidFill>
                  <a:schemeClr val="accent2"/>
                </a:solidFill>
                <a:latin typeface="Arial" panose="020B0604020202020204" pitchFamily="34" charset="0"/>
              </a:rPr>
              <a:t>1002</a:t>
            </a:r>
            <a:endParaRPr lang="en-US" altLang="zh-CN" sz="2200">
              <a:solidFill>
                <a:schemeClr val="accent2"/>
              </a:solidFill>
              <a:latin typeface="Arial" panose="020B0604020202020204" pitchFamily="34" charset="0"/>
            </a:endParaRPr>
          </a:p>
          <a:p>
            <a:pPr>
              <a:lnSpc>
                <a:spcPct val="90000"/>
              </a:lnSpc>
            </a:pPr>
            <a:r>
              <a:rPr lang="en-US" altLang="zh-CN" sz="2200">
                <a:solidFill>
                  <a:schemeClr val="accent2"/>
                </a:solidFill>
                <a:latin typeface="Arial" panose="020B0604020202020204" pitchFamily="34" charset="0"/>
              </a:rPr>
              <a:t>1003</a:t>
            </a:r>
            <a:endParaRPr lang="en-US" altLang="zh-CN" sz="2200">
              <a:solidFill>
                <a:schemeClr val="accent2"/>
              </a:solidFill>
              <a:latin typeface="Arial" panose="020B0604020202020204" pitchFamily="34" charset="0"/>
            </a:endParaRPr>
          </a:p>
        </p:txBody>
      </p:sp>
      <p:grpSp>
        <p:nvGrpSpPr>
          <p:cNvPr id="4" name="Group 17"/>
          <p:cNvGrpSpPr/>
          <p:nvPr/>
        </p:nvGrpSpPr>
        <p:grpSpPr bwMode="auto">
          <a:xfrm>
            <a:off x="1700213" y="3811588"/>
            <a:ext cx="3751262" cy="1298575"/>
            <a:chOff x="1276" y="2411"/>
            <a:chExt cx="2189" cy="818"/>
          </a:xfrm>
        </p:grpSpPr>
        <p:sp>
          <p:nvSpPr>
            <p:cNvPr id="64528" name="Text Box 18"/>
            <p:cNvSpPr txBox="1">
              <a:spLocks noChangeArrowheads="1"/>
            </p:cNvSpPr>
            <p:nvPr/>
          </p:nvSpPr>
          <p:spPr bwMode="auto">
            <a:xfrm>
              <a:off x="1276" y="2610"/>
              <a:ext cx="132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200" dirty="0">
                  <a:latin typeface="Arial" panose="020B0604020202020204" pitchFamily="34" charset="0"/>
                </a:rPr>
                <a:t>大端方式</a:t>
              </a:r>
              <a:r>
                <a:rPr lang="en-US" altLang="zh-CN" sz="2200" dirty="0">
                  <a:latin typeface="Arial" panose="020B0604020202020204" pitchFamily="34" charset="0"/>
                </a:rPr>
                <a:t>:</a:t>
              </a:r>
              <a:r>
                <a:rPr lang="en-US" altLang="zh-CN" sz="2000" dirty="0">
                  <a:latin typeface="Arial" panose="020B0604020202020204" pitchFamily="34" charset="0"/>
                </a:rPr>
                <a:t>  </a:t>
              </a:r>
              <a:endParaRPr lang="en-US" altLang="zh-CN" sz="2000" dirty="0">
                <a:latin typeface="Arial" panose="020B0604020202020204" pitchFamily="34" charset="0"/>
              </a:endParaRPr>
            </a:p>
          </p:txBody>
        </p:sp>
        <p:sp>
          <p:nvSpPr>
            <p:cNvPr id="64529" name="Text Box 19"/>
            <p:cNvSpPr txBox="1">
              <a:spLocks noChangeArrowheads="1"/>
            </p:cNvSpPr>
            <p:nvPr/>
          </p:nvSpPr>
          <p:spPr bwMode="auto">
            <a:xfrm>
              <a:off x="3098" y="2411"/>
              <a:ext cx="367"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200">
                  <a:latin typeface="Arial" panose="020B0604020202020204" pitchFamily="34" charset="0"/>
                  <a:ea typeface="幼圆" panose="02010509060101010101" pitchFamily="49" charset="-122"/>
                  <a:cs typeface="Arial" panose="020B0604020202020204" pitchFamily="34" charset="0"/>
                </a:rPr>
                <a:t>00</a:t>
              </a:r>
              <a:endParaRPr lang="en-US" altLang="zh-CN" sz="2200">
                <a:latin typeface="Arial" panose="020B0604020202020204" pitchFamily="34" charset="0"/>
                <a:ea typeface="幼圆" panose="02010509060101010101" pitchFamily="49" charset="-122"/>
                <a:cs typeface="Arial" panose="020B0604020202020204" pitchFamily="34" charset="0"/>
              </a:endParaRPr>
            </a:p>
            <a:p>
              <a:pPr>
                <a:lnSpc>
                  <a:spcPct val="90000"/>
                </a:lnSpc>
              </a:pPr>
              <a:r>
                <a:rPr lang="en-US" altLang="zh-CN" sz="2200">
                  <a:latin typeface="Arial" panose="020B0604020202020204" pitchFamily="34" charset="0"/>
                  <a:ea typeface="幼圆" panose="02010509060101010101" pitchFamily="49" charset="-122"/>
                  <a:cs typeface="Arial" panose="020B0604020202020204" pitchFamily="34" charset="0"/>
                </a:rPr>
                <a:t>AB</a:t>
              </a:r>
              <a:endParaRPr lang="en-US" altLang="zh-CN" sz="2200">
                <a:latin typeface="Arial" panose="020B0604020202020204" pitchFamily="34" charset="0"/>
                <a:ea typeface="幼圆" panose="02010509060101010101" pitchFamily="49" charset="-122"/>
                <a:cs typeface="Arial" panose="020B0604020202020204" pitchFamily="34" charset="0"/>
              </a:endParaRPr>
            </a:p>
            <a:p>
              <a:pPr>
                <a:lnSpc>
                  <a:spcPct val="90000"/>
                </a:lnSpc>
              </a:pPr>
              <a:r>
                <a:rPr lang="en-US" altLang="zh-CN" sz="2200">
                  <a:latin typeface="Arial" panose="020B0604020202020204" pitchFamily="34" charset="0"/>
                  <a:ea typeface="幼圆" panose="02010509060101010101" pitchFamily="49" charset="-122"/>
                  <a:cs typeface="Arial" panose="020B0604020202020204" pitchFamily="34" charset="0"/>
                </a:rPr>
                <a:t>CD</a:t>
              </a:r>
              <a:endParaRPr lang="en-US" altLang="zh-CN" sz="2200">
                <a:latin typeface="Arial" panose="020B0604020202020204" pitchFamily="34" charset="0"/>
                <a:ea typeface="幼圆" panose="02010509060101010101" pitchFamily="49" charset="-122"/>
                <a:cs typeface="Arial" panose="020B0604020202020204" pitchFamily="34" charset="0"/>
              </a:endParaRPr>
            </a:p>
            <a:p>
              <a:pPr>
                <a:lnSpc>
                  <a:spcPct val="90000"/>
                </a:lnSpc>
              </a:pPr>
              <a:r>
                <a:rPr lang="en-US" altLang="zh-CN" sz="2200">
                  <a:latin typeface="Arial" panose="020B0604020202020204" pitchFamily="34" charset="0"/>
                  <a:ea typeface="幼圆" panose="02010509060101010101" pitchFamily="49" charset="-122"/>
                  <a:cs typeface="Arial" panose="020B0604020202020204" pitchFamily="34" charset="0"/>
                </a:rPr>
                <a:t>EF</a:t>
              </a:r>
              <a:endParaRPr lang="en-US" altLang="zh-CN" sz="2200">
                <a:latin typeface="Arial" panose="020B0604020202020204" pitchFamily="34" charset="0"/>
                <a:ea typeface="幼圆" panose="02010509060101010101" pitchFamily="49" charset="-122"/>
                <a:cs typeface="Arial" panose="020B0604020202020204" pitchFamily="34" charset="0"/>
              </a:endParaRPr>
            </a:p>
          </p:txBody>
        </p:sp>
        <p:sp>
          <p:nvSpPr>
            <p:cNvPr id="64530" name="Line 20"/>
            <p:cNvSpPr>
              <a:spLocks noChangeShapeType="1"/>
            </p:cNvSpPr>
            <p:nvPr/>
          </p:nvSpPr>
          <p:spPr bwMode="auto">
            <a:xfrm>
              <a:off x="2693" y="2754"/>
              <a:ext cx="28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21"/>
          <p:cNvGrpSpPr/>
          <p:nvPr/>
        </p:nvGrpSpPr>
        <p:grpSpPr bwMode="auto">
          <a:xfrm>
            <a:off x="1612900" y="5180013"/>
            <a:ext cx="3848100" cy="1298575"/>
            <a:chOff x="1203" y="3270"/>
            <a:chExt cx="2270" cy="818"/>
          </a:xfrm>
        </p:grpSpPr>
        <p:sp>
          <p:nvSpPr>
            <p:cNvPr id="64525" name="Text Box 22"/>
            <p:cNvSpPr txBox="1">
              <a:spLocks noChangeArrowheads="1"/>
            </p:cNvSpPr>
            <p:nvPr/>
          </p:nvSpPr>
          <p:spPr bwMode="auto">
            <a:xfrm>
              <a:off x="1203" y="3471"/>
              <a:ext cx="8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200" dirty="0">
                  <a:latin typeface="Arial" panose="020B0604020202020204" pitchFamily="34" charset="0"/>
                </a:rPr>
                <a:t>小端方式</a:t>
              </a:r>
              <a:r>
                <a:rPr lang="en-US" altLang="zh-CN" sz="2200" dirty="0">
                  <a:latin typeface="Arial" panose="020B0604020202020204" pitchFamily="34" charset="0"/>
                </a:rPr>
                <a:t>:</a:t>
              </a:r>
              <a:endParaRPr lang="en-US" altLang="zh-CN" sz="2200" dirty="0">
                <a:latin typeface="Arial" panose="020B0604020202020204" pitchFamily="34" charset="0"/>
              </a:endParaRPr>
            </a:p>
          </p:txBody>
        </p:sp>
        <p:sp>
          <p:nvSpPr>
            <p:cNvPr id="64526" name="Line 23"/>
            <p:cNvSpPr>
              <a:spLocks noChangeShapeType="1"/>
            </p:cNvSpPr>
            <p:nvPr/>
          </p:nvSpPr>
          <p:spPr bwMode="auto">
            <a:xfrm>
              <a:off x="2693" y="3633"/>
              <a:ext cx="28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7" name="Text Box 24"/>
            <p:cNvSpPr txBox="1">
              <a:spLocks noChangeArrowheads="1"/>
            </p:cNvSpPr>
            <p:nvPr/>
          </p:nvSpPr>
          <p:spPr bwMode="auto">
            <a:xfrm>
              <a:off x="3106" y="3270"/>
              <a:ext cx="367"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200" dirty="0">
                  <a:latin typeface="Arial" panose="020B0604020202020204" pitchFamily="34" charset="0"/>
                  <a:ea typeface="幼圆" panose="02010509060101010101" pitchFamily="49" charset="-122"/>
                  <a:cs typeface="Arial" panose="020B0604020202020204" pitchFamily="34" charset="0"/>
                </a:rPr>
                <a:t>EF</a:t>
              </a:r>
              <a:endParaRPr lang="en-US" altLang="zh-CN" sz="2200" dirty="0">
                <a:latin typeface="Arial" panose="020B0604020202020204" pitchFamily="34" charset="0"/>
                <a:ea typeface="幼圆" panose="02010509060101010101" pitchFamily="49" charset="-122"/>
                <a:cs typeface="Arial" panose="020B0604020202020204" pitchFamily="34" charset="0"/>
              </a:endParaRPr>
            </a:p>
            <a:p>
              <a:pPr>
                <a:lnSpc>
                  <a:spcPct val="90000"/>
                </a:lnSpc>
              </a:pPr>
              <a:r>
                <a:rPr lang="en-US" altLang="zh-CN" sz="2200" dirty="0">
                  <a:latin typeface="Arial" panose="020B0604020202020204" pitchFamily="34" charset="0"/>
                  <a:ea typeface="幼圆" panose="02010509060101010101" pitchFamily="49" charset="-122"/>
                  <a:cs typeface="Arial" panose="020B0604020202020204" pitchFamily="34" charset="0"/>
                </a:rPr>
                <a:t>CD</a:t>
              </a:r>
              <a:endParaRPr lang="en-US" altLang="zh-CN" sz="2200" dirty="0">
                <a:latin typeface="Arial" panose="020B0604020202020204" pitchFamily="34" charset="0"/>
                <a:ea typeface="幼圆" panose="02010509060101010101" pitchFamily="49" charset="-122"/>
                <a:cs typeface="Arial" panose="020B0604020202020204" pitchFamily="34" charset="0"/>
              </a:endParaRPr>
            </a:p>
            <a:p>
              <a:pPr>
                <a:lnSpc>
                  <a:spcPct val="90000"/>
                </a:lnSpc>
              </a:pPr>
              <a:r>
                <a:rPr lang="en-US" altLang="zh-CN" sz="2200" dirty="0">
                  <a:latin typeface="Arial" panose="020B0604020202020204" pitchFamily="34" charset="0"/>
                  <a:ea typeface="幼圆" panose="02010509060101010101" pitchFamily="49" charset="-122"/>
                  <a:cs typeface="Arial" panose="020B0604020202020204" pitchFamily="34" charset="0"/>
                </a:rPr>
                <a:t>AB</a:t>
              </a:r>
              <a:endParaRPr lang="en-US" altLang="zh-CN" sz="2200" dirty="0">
                <a:latin typeface="Arial" panose="020B0604020202020204" pitchFamily="34" charset="0"/>
                <a:ea typeface="幼圆" panose="02010509060101010101" pitchFamily="49" charset="-122"/>
                <a:cs typeface="Arial" panose="020B0604020202020204" pitchFamily="34" charset="0"/>
              </a:endParaRPr>
            </a:p>
            <a:p>
              <a:pPr>
                <a:lnSpc>
                  <a:spcPct val="90000"/>
                </a:lnSpc>
              </a:pPr>
              <a:r>
                <a:rPr lang="en-US" altLang="zh-CN" sz="2200" dirty="0">
                  <a:latin typeface="Arial" panose="020B0604020202020204" pitchFamily="34" charset="0"/>
                  <a:ea typeface="幼圆" panose="02010509060101010101" pitchFamily="49" charset="-122"/>
                  <a:cs typeface="Arial" panose="020B0604020202020204" pitchFamily="34" charset="0"/>
                </a:rPr>
                <a:t>00</a:t>
              </a:r>
              <a:endParaRPr lang="en-US" altLang="zh-CN" sz="2200" dirty="0">
                <a:latin typeface="Arial" panose="020B0604020202020204" pitchFamily="34" charset="0"/>
                <a:ea typeface="幼圆" panose="02010509060101010101" pitchFamily="49" charset="-122"/>
                <a:cs typeface="Arial" panose="020B0604020202020204" pitchFamily="34" charset="0"/>
              </a:endParaRPr>
            </a:p>
          </p:txBody>
        </p:sp>
      </p:grpSp>
      <p:sp>
        <p:nvSpPr>
          <p:cNvPr id="427033" name="Rectangle 25"/>
          <p:cNvSpPr>
            <a:spLocks noChangeArrowheads="1"/>
          </p:cNvSpPr>
          <p:nvPr/>
        </p:nvSpPr>
        <p:spPr bwMode="auto">
          <a:xfrm>
            <a:off x="5513388" y="5181600"/>
            <a:ext cx="813043"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200" dirty="0">
                <a:solidFill>
                  <a:schemeClr val="accent2"/>
                </a:solidFill>
                <a:latin typeface="Arial" panose="020B0604020202020204" pitchFamily="34" charset="0"/>
              </a:rPr>
              <a:t>100</a:t>
            </a:r>
            <a:r>
              <a:rPr lang="en-US" altLang="zh-CN" sz="2200" dirty="0">
                <a:solidFill>
                  <a:schemeClr val="accent2"/>
                </a:solidFill>
                <a:latin typeface="Arial" panose="020B0604020202020204" pitchFamily="34" charset="0"/>
              </a:rPr>
              <a:t>0</a:t>
            </a:r>
            <a:endParaRPr lang="en-US" altLang="zh-CN" sz="2200" dirty="0">
              <a:solidFill>
                <a:schemeClr val="accent2"/>
              </a:solidFill>
              <a:latin typeface="Arial" panose="020B0604020202020204" pitchFamily="34" charset="0"/>
            </a:endParaRPr>
          </a:p>
          <a:p>
            <a:pPr>
              <a:lnSpc>
                <a:spcPct val="90000"/>
              </a:lnSpc>
            </a:pPr>
            <a:r>
              <a:rPr lang="zh-CN" altLang="en-US" sz="2200" dirty="0">
                <a:solidFill>
                  <a:schemeClr val="accent2"/>
                </a:solidFill>
                <a:latin typeface="Arial" panose="020B0604020202020204" pitchFamily="34" charset="0"/>
              </a:rPr>
              <a:t>100</a:t>
            </a:r>
            <a:r>
              <a:rPr lang="en-US" altLang="zh-CN" sz="2200" dirty="0">
                <a:solidFill>
                  <a:schemeClr val="accent2"/>
                </a:solidFill>
                <a:latin typeface="Arial" panose="020B0604020202020204" pitchFamily="34" charset="0"/>
              </a:rPr>
              <a:t>1</a:t>
            </a:r>
            <a:endParaRPr lang="en-US" altLang="zh-CN" sz="2200" dirty="0">
              <a:solidFill>
                <a:schemeClr val="accent2"/>
              </a:solidFill>
              <a:latin typeface="Arial" panose="020B0604020202020204" pitchFamily="34" charset="0"/>
            </a:endParaRPr>
          </a:p>
          <a:p>
            <a:pPr>
              <a:lnSpc>
                <a:spcPct val="90000"/>
              </a:lnSpc>
            </a:pPr>
            <a:r>
              <a:rPr lang="en-US" altLang="zh-CN" sz="2200" dirty="0">
                <a:solidFill>
                  <a:schemeClr val="accent2"/>
                </a:solidFill>
                <a:latin typeface="Arial" panose="020B0604020202020204" pitchFamily="34" charset="0"/>
              </a:rPr>
              <a:t>1002</a:t>
            </a:r>
            <a:endParaRPr lang="en-US" altLang="zh-CN" sz="2200" dirty="0">
              <a:solidFill>
                <a:schemeClr val="accent2"/>
              </a:solidFill>
              <a:latin typeface="Arial" panose="020B0604020202020204" pitchFamily="34" charset="0"/>
            </a:endParaRPr>
          </a:p>
          <a:p>
            <a:pPr>
              <a:lnSpc>
                <a:spcPct val="90000"/>
              </a:lnSpc>
            </a:pPr>
            <a:r>
              <a:rPr lang="en-US" altLang="zh-CN" sz="2200" dirty="0">
                <a:solidFill>
                  <a:schemeClr val="accent2"/>
                </a:solidFill>
                <a:latin typeface="Arial" panose="020B0604020202020204" pitchFamily="34" charset="0"/>
              </a:rPr>
              <a:t>1003</a:t>
            </a:r>
            <a:endParaRPr lang="en-US" altLang="zh-CN" sz="2200" dirty="0">
              <a:solidFill>
                <a:schemeClr val="accent2"/>
              </a:solidFill>
              <a:latin typeface="Arial" panose="020B0604020202020204" pitchFamily="34" charset="0"/>
            </a:endParaRPr>
          </a:p>
        </p:txBody>
      </p:sp>
      <p:sp>
        <p:nvSpPr>
          <p:cNvPr id="6" name="灯片编号占位符 5"/>
          <p:cNvSpPr>
            <a:spLocks noGrp="1"/>
          </p:cNvSpPr>
          <p:nvPr>
            <p:ph type="sldNum" sz="quarter" idx="4"/>
          </p:nvPr>
        </p:nvSpPr>
        <p:spPr/>
        <p:txBody>
          <a:bodyPr/>
          <a:lstStyle/>
          <a:p>
            <a:fld id="{EDCD20F5-771F-4428-9712-BA27E008D629}"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7011"/>
                                        </p:tgtEl>
                                        <p:attrNameLst>
                                          <p:attrName>style.visibility</p:attrName>
                                        </p:attrNameLst>
                                      </p:cBhvr>
                                      <p:to>
                                        <p:strVal val="visible"/>
                                      </p:to>
                                    </p:set>
                                    <p:animEffect transition="in" filter="blinds(horizontal)">
                                      <p:cBhvr>
                                        <p:cTn id="7" dur="500"/>
                                        <p:tgtEl>
                                          <p:spTgt spid="427011"/>
                                        </p:tgtEl>
                                      </p:cBhvr>
                                    </p:animEffect>
                                  </p:childTnLst>
                                  <p:subTnLst>
                                    <p:animClr clrSpc="rgb" dir="cw">
                                      <p:cBhvr override="childStyle">
                                        <p:cTn dur="1" fill="hold" display="0" masterRel="nextClick" afterEffect="1"/>
                                        <p:tgtEl>
                                          <p:spTgt spid="427011"/>
                                        </p:tgtEl>
                                        <p:attrNameLst>
                                          <p:attrName>ppt_c</p:attrName>
                                        </p:attrNameLst>
                                      </p:cBhvr>
                                      <p:to>
                                        <a:srgbClr val="26BFFC"/>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subTnLst>
                                    <p:animClr clrSpc="rgb" dir="cw">
                                      <p:cBhvr override="childStyle">
                                        <p:cTn dur="1" fill="hold" display="0" masterRel="nextClick" afterEffect="1"/>
                                        <p:tgtEl>
                                          <p:spTgt spid="3"/>
                                        </p:tgtEl>
                                        <p:attrNameLst>
                                          <p:attrName>ppt_c</p:attrName>
                                        </p:attrNameLst>
                                      </p:cBhvr>
                                      <p:to>
                                        <a:srgbClr val="26BFFC"/>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7023"/>
                                        </p:tgtEl>
                                        <p:attrNameLst>
                                          <p:attrName>style.visibility</p:attrName>
                                        </p:attrNameLst>
                                      </p:cBhvr>
                                      <p:to>
                                        <p:strVal val="visible"/>
                                      </p:to>
                                    </p:set>
                                    <p:animEffect transition="in" filter="blinds(horizontal)">
                                      <p:cBhvr>
                                        <p:cTn id="17" dur="500"/>
                                        <p:tgtEl>
                                          <p:spTgt spid="427023"/>
                                        </p:tgtEl>
                                      </p:cBhvr>
                                    </p:animEffect>
                                  </p:childTnLst>
                                  <p:subTnLst>
                                    <p:animClr clrSpc="rgb" dir="cw">
                                      <p:cBhvr override="childStyle">
                                        <p:cTn dur="1" fill="hold" display="0" masterRel="nextClick" afterEffect="1"/>
                                        <p:tgtEl>
                                          <p:spTgt spid="427023"/>
                                        </p:tgtEl>
                                        <p:attrNameLst>
                                          <p:attrName>ppt_c</p:attrName>
                                        </p:attrNameLst>
                                      </p:cBhvr>
                                      <p:to>
                                        <a:srgbClr val="26BFFC"/>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subTnLst>
                                    <p:animClr clrSpc="rgb" dir="cw">
                                      <p:cBhvr override="childStyle">
                                        <p:cTn dur="1" fill="hold" display="0" masterRel="nextClick" afterEffect="1"/>
                                        <p:tgtEl>
                                          <p:spTgt spid="2"/>
                                        </p:tgtEl>
                                        <p:attrNameLst>
                                          <p:attrName>ppt_c</p:attrName>
                                        </p:attrNameLst>
                                      </p:cBhvr>
                                      <p:to>
                                        <a:srgbClr val="26BFFC"/>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27018"/>
                                        </p:tgtEl>
                                        <p:attrNameLst>
                                          <p:attrName>style.visibility</p:attrName>
                                        </p:attrNameLst>
                                      </p:cBhvr>
                                      <p:to>
                                        <p:strVal val="visible"/>
                                      </p:to>
                                    </p:set>
                                    <p:animEffect transition="in" filter="blinds(horizontal)">
                                      <p:cBhvr>
                                        <p:cTn id="27" dur="500"/>
                                        <p:tgtEl>
                                          <p:spTgt spid="427018"/>
                                        </p:tgtEl>
                                      </p:cBhvr>
                                    </p:animEffect>
                                  </p:childTnLst>
                                  <p:subTnLst>
                                    <p:animClr clrSpc="rgb" dir="cw">
                                      <p:cBhvr override="childStyle">
                                        <p:cTn dur="1" fill="hold" display="0" masterRel="nextClick" afterEffect="1"/>
                                        <p:tgtEl>
                                          <p:spTgt spid="427018"/>
                                        </p:tgtEl>
                                        <p:attrNameLst>
                                          <p:attrName>ppt_c</p:attrName>
                                        </p:attrNameLst>
                                      </p:cBhvr>
                                      <p:to>
                                        <a:srgbClr val="26BFFC"/>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27013"/>
                                        </p:tgtEl>
                                        <p:attrNameLst>
                                          <p:attrName>style.visibility</p:attrName>
                                        </p:attrNameLst>
                                      </p:cBhvr>
                                      <p:to>
                                        <p:strVal val="visible"/>
                                      </p:to>
                                    </p:set>
                                    <p:animEffect transition="in" filter="blinds(horizontal)">
                                      <p:cBhvr>
                                        <p:cTn id="32" dur="500"/>
                                        <p:tgtEl>
                                          <p:spTgt spid="427013"/>
                                        </p:tgtEl>
                                      </p:cBhvr>
                                    </p:animEffect>
                                  </p:childTnLst>
                                  <p:subTnLst>
                                    <p:animClr clrSpc="rgb" dir="cw">
                                      <p:cBhvr override="childStyle">
                                        <p:cTn dur="1" fill="hold" display="0" masterRel="nextClick" afterEffect="1"/>
                                        <p:tgtEl>
                                          <p:spTgt spid="427013"/>
                                        </p:tgtEl>
                                        <p:attrNameLst>
                                          <p:attrName>ppt_c</p:attrName>
                                        </p:attrNameLst>
                                      </p:cBhvr>
                                      <p:to>
                                        <a:srgbClr val="26BFFC"/>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subTnLst>
                                    <p:animClr clrSpc="rgb" dir="cw">
                                      <p:cBhvr override="childStyle">
                                        <p:cTn dur="1" fill="hold" display="0" masterRel="nextClick" afterEffect="1"/>
                                        <p:tgtEl>
                                          <p:spTgt spid="4"/>
                                        </p:tgtEl>
                                        <p:attrNameLst>
                                          <p:attrName>ppt_c</p:attrName>
                                        </p:attrNameLst>
                                      </p:cBhvr>
                                      <p:to>
                                        <a:srgbClr val="26BFFC"/>
                                      </p:to>
                                    </p:animClr>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27024"/>
                                        </p:tgtEl>
                                        <p:attrNameLst>
                                          <p:attrName>style.visibility</p:attrName>
                                        </p:attrNameLst>
                                      </p:cBhvr>
                                      <p:to>
                                        <p:strVal val="visible"/>
                                      </p:to>
                                    </p:set>
                                    <p:animEffect transition="in" filter="blinds(horizontal)">
                                      <p:cBhvr>
                                        <p:cTn id="42" dur="500"/>
                                        <p:tgtEl>
                                          <p:spTgt spid="427024"/>
                                        </p:tgtEl>
                                      </p:cBhvr>
                                    </p:animEffect>
                                  </p:childTnLst>
                                  <p:subTnLst>
                                    <p:animClr clrSpc="rgb" dir="cw">
                                      <p:cBhvr override="childStyle">
                                        <p:cTn dur="1" fill="hold" display="0" masterRel="nextClick" afterEffect="1"/>
                                        <p:tgtEl>
                                          <p:spTgt spid="427024"/>
                                        </p:tgtEl>
                                        <p:attrNameLst>
                                          <p:attrName>ppt_c</p:attrName>
                                        </p:attrNameLst>
                                      </p:cBhvr>
                                      <p:to>
                                        <a:srgbClr val="26BFFC"/>
                                      </p:to>
                                    </p:animClr>
                                  </p:sub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linds(horizontal)">
                                      <p:cBhvr>
                                        <p:cTn id="47" dur="500"/>
                                        <p:tgtEl>
                                          <p:spTgt spid="5"/>
                                        </p:tgtEl>
                                      </p:cBhvr>
                                    </p:animEffect>
                                  </p:childTnLst>
                                  <p:subTnLst>
                                    <p:animClr clrSpc="rgb" dir="cw">
                                      <p:cBhvr override="childStyle">
                                        <p:cTn dur="1" fill="hold" display="0" masterRel="nextClick" afterEffect="1"/>
                                        <p:tgtEl>
                                          <p:spTgt spid="5"/>
                                        </p:tgtEl>
                                        <p:attrNameLst>
                                          <p:attrName>ppt_c</p:attrName>
                                        </p:attrNameLst>
                                      </p:cBhvr>
                                      <p:to>
                                        <a:srgbClr val="26BFFC"/>
                                      </p:to>
                                    </p:animClr>
                                  </p:sub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27033"/>
                                        </p:tgtEl>
                                        <p:attrNameLst>
                                          <p:attrName>style.visibility</p:attrName>
                                        </p:attrNameLst>
                                      </p:cBhvr>
                                      <p:to>
                                        <p:strVal val="visible"/>
                                      </p:to>
                                    </p:set>
                                    <p:animEffect transition="in" filter="blinds(horizontal)">
                                      <p:cBhvr>
                                        <p:cTn id="52" dur="500"/>
                                        <p:tgtEl>
                                          <p:spTgt spid="427033"/>
                                        </p:tgtEl>
                                      </p:cBhvr>
                                    </p:animEffect>
                                  </p:childTnLst>
                                  <p:subTnLst>
                                    <p:animClr clrSpc="rgb" dir="cw">
                                      <p:cBhvr override="childStyle">
                                        <p:cTn dur="1" fill="hold" display="0" masterRel="nextClick" afterEffect="1"/>
                                        <p:tgtEl>
                                          <p:spTgt spid="427033"/>
                                        </p:tgtEl>
                                        <p:attrNameLst>
                                          <p:attrName>ppt_c</p:attrName>
                                        </p:attrNameLst>
                                      </p:cBhvr>
                                      <p:to>
                                        <a:srgbClr val="26BFFC"/>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p:bldP spid="427013" grpId="0"/>
      <p:bldP spid="427018" grpId="0"/>
      <p:bldP spid="427023" grpId="0"/>
      <p:bldP spid="427024" grpId="0"/>
      <p:bldP spid="42703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114" name="Text Box 26"/>
          <p:cNvSpPr txBox="1">
            <a:spLocks noChangeArrowheads="1"/>
          </p:cNvSpPr>
          <p:nvPr/>
        </p:nvSpPr>
        <p:spPr bwMode="auto">
          <a:xfrm>
            <a:off x="430602" y="218254"/>
            <a:ext cx="518780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400" dirty="0">
                <a:latin typeface="Arial" panose="020B0604020202020204" pitchFamily="34" charset="0"/>
              </a:rPr>
              <a:t>例</a:t>
            </a:r>
            <a:r>
              <a:rPr lang="en-US" altLang="zh-CN" sz="2400" dirty="0">
                <a:latin typeface="Arial" panose="020B0604020202020204" pitchFamily="34" charset="0"/>
              </a:rPr>
              <a:t>3: </a:t>
            </a:r>
            <a:r>
              <a:rPr lang="zh-CN" altLang="en-US" sz="2400" dirty="0">
                <a:latin typeface="Arial" panose="020B0604020202020204" pitchFamily="34" charset="0"/>
              </a:rPr>
              <a:t>将一条指令存储在</a:t>
            </a:r>
            <a:r>
              <a:rPr lang="en-US" altLang="zh-CN" sz="2400" dirty="0">
                <a:latin typeface="Arial" panose="020B0604020202020204" pitchFamily="34" charset="0"/>
              </a:rPr>
              <a:t>1000</a:t>
            </a:r>
            <a:r>
              <a:rPr lang="zh-CN" altLang="en-US" sz="2400" dirty="0">
                <a:latin typeface="Arial" panose="020B0604020202020204" pitchFamily="34" charset="0"/>
              </a:rPr>
              <a:t>号单元</a:t>
            </a:r>
            <a:endParaRPr lang="en-US" altLang="zh-CN" sz="2400" dirty="0">
              <a:latin typeface="Arial" panose="020B0604020202020204" pitchFamily="34" charset="0"/>
            </a:endParaRPr>
          </a:p>
        </p:txBody>
      </p:sp>
      <p:sp>
        <p:nvSpPr>
          <p:cNvPr id="473116" name="Text Box 28"/>
          <p:cNvSpPr txBox="1">
            <a:spLocks noChangeArrowheads="1"/>
          </p:cNvSpPr>
          <p:nvPr/>
        </p:nvSpPr>
        <p:spPr bwMode="auto">
          <a:xfrm>
            <a:off x="430602" y="726493"/>
            <a:ext cx="8343900" cy="1388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125000"/>
              </a:lnSpc>
              <a:spcBef>
                <a:spcPct val="20000"/>
              </a:spcBef>
            </a:pPr>
            <a:r>
              <a:rPr lang="zh-CN" altLang="en-US" sz="2200" dirty="0">
                <a:solidFill>
                  <a:schemeClr val="accent2"/>
                </a:solidFill>
                <a:latin typeface="Arial" panose="020B0604020202020204" pitchFamily="34" charset="0"/>
                <a:ea typeface="黑体" panose="02010609060101010101" pitchFamily="49" charset="-122"/>
              </a:rPr>
              <a:t>假定小端机器中指令：</a:t>
            </a:r>
            <a:r>
              <a:rPr lang="en-US" altLang="zh-CN" sz="2200" dirty="0" err="1">
                <a:solidFill>
                  <a:schemeClr val="accent2"/>
                </a:solidFill>
                <a:latin typeface="Arial" panose="020B0604020202020204" pitchFamily="34" charset="0"/>
                <a:ea typeface="黑体" panose="02010609060101010101" pitchFamily="49" charset="-122"/>
              </a:rPr>
              <a:t>mov</a:t>
            </a:r>
            <a:r>
              <a:rPr lang="en-US" altLang="zh-CN" sz="2200" dirty="0">
                <a:solidFill>
                  <a:schemeClr val="accent2"/>
                </a:solidFill>
                <a:latin typeface="Arial" panose="020B0604020202020204" pitchFamily="34" charset="0"/>
                <a:ea typeface="黑体" panose="02010609060101010101" pitchFamily="49" charset="-122"/>
              </a:rPr>
              <a:t> AX, 12345H(BX)</a:t>
            </a:r>
            <a:endParaRPr lang="en-US" altLang="zh-CN" sz="2200" dirty="0">
              <a:solidFill>
                <a:schemeClr val="accent2"/>
              </a:solidFill>
              <a:latin typeface="Arial" panose="020B0604020202020204" pitchFamily="34" charset="0"/>
              <a:ea typeface="黑体" panose="02010609060101010101" pitchFamily="49" charset="-122"/>
            </a:endParaRPr>
          </a:p>
          <a:p>
            <a:pPr>
              <a:lnSpc>
                <a:spcPct val="125000"/>
              </a:lnSpc>
              <a:spcBef>
                <a:spcPct val="20000"/>
              </a:spcBef>
            </a:pPr>
            <a:r>
              <a:rPr lang="zh-CN" altLang="en-US" sz="2200" dirty="0">
                <a:solidFill>
                  <a:srgbClr val="FF0066"/>
                </a:solidFill>
                <a:latin typeface="Arial" panose="020B0604020202020204" pitchFamily="34" charset="0"/>
                <a:ea typeface="黑体" panose="02010609060101010101" pitchFamily="49" charset="-122"/>
              </a:rPr>
              <a:t>其中操作码</a:t>
            </a:r>
            <a:r>
              <a:rPr lang="en-US" altLang="zh-CN" sz="2200" dirty="0" err="1">
                <a:solidFill>
                  <a:srgbClr val="FF0066"/>
                </a:solidFill>
                <a:latin typeface="Arial" panose="020B0604020202020204" pitchFamily="34" charset="0"/>
                <a:ea typeface="黑体" panose="02010609060101010101" pitchFamily="49" charset="-122"/>
              </a:rPr>
              <a:t>mov</a:t>
            </a:r>
            <a:r>
              <a:rPr lang="zh-CN" altLang="en-US" sz="2200" dirty="0">
                <a:solidFill>
                  <a:srgbClr val="FF0066"/>
                </a:solidFill>
                <a:latin typeface="Arial" panose="020B0604020202020204" pitchFamily="34" charset="0"/>
                <a:ea typeface="黑体" panose="02010609060101010101" pitchFamily="49" charset="-122"/>
              </a:rPr>
              <a:t>为</a:t>
            </a:r>
            <a:r>
              <a:rPr lang="en-US" altLang="zh-CN" sz="2200" dirty="0">
                <a:solidFill>
                  <a:srgbClr val="FF0066"/>
                </a:solidFill>
                <a:latin typeface="Arial" panose="020B0604020202020204" pitchFamily="34" charset="0"/>
                <a:ea typeface="黑体" panose="02010609060101010101" pitchFamily="49" charset="-122"/>
              </a:rPr>
              <a:t>40H</a:t>
            </a:r>
            <a:r>
              <a:rPr lang="zh-CN" altLang="en-US" sz="2200" dirty="0">
                <a:solidFill>
                  <a:srgbClr val="FF0066"/>
                </a:solidFill>
                <a:latin typeface="Arial" panose="020B0604020202020204" pitchFamily="34" charset="0"/>
                <a:ea typeface="黑体" panose="02010609060101010101" pitchFamily="49" charset="-122"/>
              </a:rPr>
              <a:t>；</a:t>
            </a:r>
            <a:r>
              <a:rPr lang="zh-CN" altLang="en-US" sz="2200" dirty="0">
                <a:latin typeface="Arial" panose="020B0604020202020204" pitchFamily="34" charset="0"/>
                <a:ea typeface="黑体" panose="02010609060101010101" pitchFamily="49" charset="-122"/>
              </a:rPr>
              <a:t>寄存器</a:t>
            </a:r>
            <a:r>
              <a:rPr lang="en-US" altLang="zh-CN" sz="2200" dirty="0">
                <a:latin typeface="Arial" panose="020B0604020202020204" pitchFamily="34" charset="0"/>
                <a:ea typeface="黑体" panose="02010609060101010101" pitchFamily="49" charset="-122"/>
              </a:rPr>
              <a:t>AX</a:t>
            </a:r>
            <a:r>
              <a:rPr lang="zh-CN" altLang="en-US" sz="2200" dirty="0">
                <a:latin typeface="Arial" panose="020B0604020202020204" pitchFamily="34" charset="0"/>
                <a:ea typeface="黑体" panose="02010609060101010101" pitchFamily="49" charset="-122"/>
              </a:rPr>
              <a:t>和</a:t>
            </a:r>
            <a:r>
              <a:rPr lang="en-US" altLang="zh-CN" sz="2200" dirty="0">
                <a:latin typeface="Arial" panose="020B0604020202020204" pitchFamily="34" charset="0"/>
                <a:ea typeface="黑体" panose="02010609060101010101" pitchFamily="49" charset="-122"/>
              </a:rPr>
              <a:t>BX</a:t>
            </a:r>
            <a:r>
              <a:rPr lang="zh-CN" altLang="en-US" sz="2200" dirty="0">
                <a:latin typeface="Arial" panose="020B0604020202020204" pitchFamily="34" charset="0"/>
                <a:ea typeface="黑体" panose="02010609060101010101" pitchFamily="49" charset="-122"/>
              </a:rPr>
              <a:t>的编号分别为</a:t>
            </a:r>
            <a:r>
              <a:rPr lang="en-US" altLang="zh-CN" sz="2200" dirty="0">
                <a:latin typeface="Arial" panose="020B0604020202020204" pitchFamily="34" charset="0"/>
                <a:ea typeface="黑体" panose="02010609060101010101" pitchFamily="49" charset="-122"/>
              </a:rPr>
              <a:t>0001B</a:t>
            </a:r>
            <a:r>
              <a:rPr lang="zh-CN" altLang="en-US" sz="2200" dirty="0">
                <a:latin typeface="Arial" panose="020B0604020202020204" pitchFamily="34" charset="0"/>
                <a:ea typeface="黑体" panose="02010609060101010101" pitchFamily="49" charset="-122"/>
              </a:rPr>
              <a:t>和</a:t>
            </a:r>
            <a:r>
              <a:rPr lang="en-US" altLang="zh-CN" sz="2200" dirty="0">
                <a:latin typeface="Arial" panose="020B0604020202020204" pitchFamily="34" charset="0"/>
                <a:ea typeface="黑体" panose="02010609060101010101" pitchFamily="49" charset="-122"/>
              </a:rPr>
              <a:t>0010B</a:t>
            </a:r>
            <a:r>
              <a:rPr lang="zh-CN" altLang="en-US" sz="2200" dirty="0">
                <a:latin typeface="Arial" panose="020B0604020202020204" pitchFamily="34" charset="0"/>
                <a:ea typeface="黑体" panose="02010609060101010101" pitchFamily="49" charset="-122"/>
              </a:rPr>
              <a:t>，它们合占</a:t>
            </a:r>
            <a:r>
              <a:rPr lang="en-US" altLang="zh-CN" sz="2200" dirty="0">
                <a:latin typeface="Arial" panose="020B0604020202020204" pitchFamily="34" charset="0"/>
                <a:ea typeface="黑体" panose="02010609060101010101" pitchFamily="49" charset="-122"/>
              </a:rPr>
              <a:t>1</a:t>
            </a:r>
            <a:r>
              <a:rPr lang="zh-CN" altLang="en-US" sz="2200" dirty="0">
                <a:latin typeface="Arial" panose="020B0604020202020204" pitchFamily="34" charset="0"/>
                <a:ea typeface="黑体" panose="02010609060101010101" pitchFamily="49" charset="-122"/>
              </a:rPr>
              <a:t>个字节</a:t>
            </a:r>
            <a:r>
              <a:rPr lang="en-US" altLang="zh-CN" sz="2200" dirty="0">
                <a:latin typeface="Arial" panose="020B0604020202020204" pitchFamily="34" charset="0"/>
                <a:ea typeface="黑体" panose="02010609060101010101" pitchFamily="49" charset="-122"/>
              </a:rPr>
              <a:t>12H</a:t>
            </a:r>
            <a:r>
              <a:rPr lang="zh-CN" altLang="en-US" sz="2200" dirty="0">
                <a:latin typeface="Arial" panose="020B0604020202020204" pitchFamily="34" charset="0"/>
                <a:ea typeface="黑体" panose="02010609060101010101" pitchFamily="49" charset="-122"/>
              </a:rPr>
              <a:t>；</a:t>
            </a:r>
            <a:r>
              <a:rPr lang="zh-CN" altLang="en-US" sz="2200" dirty="0">
                <a:solidFill>
                  <a:schemeClr val="accent2"/>
                </a:solidFill>
                <a:latin typeface="Arial" panose="020B0604020202020204" pitchFamily="34" charset="0"/>
                <a:ea typeface="黑体" panose="02010609060101010101" pitchFamily="49" charset="-122"/>
              </a:rPr>
              <a:t>常数占</a:t>
            </a:r>
            <a:r>
              <a:rPr lang="en-US" altLang="zh-CN" sz="2200" dirty="0">
                <a:solidFill>
                  <a:schemeClr val="accent2"/>
                </a:solidFill>
                <a:latin typeface="Arial" panose="020B0604020202020204" pitchFamily="34" charset="0"/>
                <a:ea typeface="黑体" panose="02010609060101010101" pitchFamily="49" charset="-122"/>
              </a:rPr>
              <a:t>4</a:t>
            </a:r>
            <a:r>
              <a:rPr lang="zh-CN" altLang="en-US" sz="2200" dirty="0">
                <a:solidFill>
                  <a:schemeClr val="accent2"/>
                </a:solidFill>
                <a:latin typeface="Arial" panose="020B0604020202020204" pitchFamily="34" charset="0"/>
                <a:ea typeface="黑体" panose="02010609060101010101" pitchFamily="49" charset="-122"/>
              </a:rPr>
              <a:t>字节</a:t>
            </a:r>
            <a:r>
              <a:rPr lang="en-US" altLang="zh-CN" sz="2200" dirty="0">
                <a:solidFill>
                  <a:schemeClr val="accent2"/>
                </a:solidFill>
                <a:latin typeface="Arial" panose="020B0604020202020204" pitchFamily="34" charset="0"/>
                <a:ea typeface="黑体" panose="02010609060101010101" pitchFamily="49" charset="-122"/>
              </a:rPr>
              <a:t>00012345H</a:t>
            </a:r>
            <a:r>
              <a:rPr lang="zh-CN" altLang="en-US" sz="2200" dirty="0">
                <a:solidFill>
                  <a:schemeClr val="accent2"/>
                </a:solidFill>
                <a:latin typeface="Arial" panose="020B0604020202020204" pitchFamily="34" charset="0"/>
                <a:ea typeface="黑体" panose="02010609060101010101" pitchFamily="49" charset="-122"/>
              </a:rPr>
              <a:t>。</a:t>
            </a:r>
            <a:endParaRPr lang="zh-CN" altLang="en-US" sz="2200" dirty="0">
              <a:solidFill>
                <a:schemeClr val="accent2"/>
              </a:solidFill>
              <a:latin typeface="Arial" panose="020B0604020202020204" pitchFamily="34" charset="0"/>
              <a:ea typeface="黑体" panose="02010609060101010101" pitchFamily="49" charset="-122"/>
            </a:endParaRPr>
          </a:p>
        </p:txBody>
      </p:sp>
      <p:sp>
        <p:nvSpPr>
          <p:cNvPr id="473127" name="Text Box 39"/>
          <p:cNvSpPr txBox="1">
            <a:spLocks noChangeArrowheads="1"/>
          </p:cNvSpPr>
          <p:nvPr/>
        </p:nvSpPr>
        <p:spPr bwMode="auto">
          <a:xfrm>
            <a:off x="615196" y="4123806"/>
            <a:ext cx="4919662"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dirty="0">
                <a:solidFill>
                  <a:srgbClr val="CC0000"/>
                </a:solidFill>
                <a:latin typeface="Arial" panose="020B0604020202020204" pitchFamily="34" charset="0"/>
                <a:ea typeface="黑体" panose="02010609060101010101" pitchFamily="49" charset="-122"/>
              </a:rPr>
              <a:t>若在大端机器上，则存放顺序如何？</a:t>
            </a:r>
            <a:endParaRPr lang="zh-CN" altLang="en-US" sz="2200" dirty="0">
              <a:solidFill>
                <a:srgbClr val="CC0000"/>
              </a:solidFill>
              <a:latin typeface="Arial" panose="020B0604020202020204" pitchFamily="34" charset="0"/>
              <a:ea typeface="黑体" panose="02010609060101010101" pitchFamily="49" charset="-122"/>
            </a:endParaRPr>
          </a:p>
        </p:txBody>
      </p:sp>
      <p:grpSp>
        <p:nvGrpSpPr>
          <p:cNvPr id="3" name="Group 49"/>
          <p:cNvGrpSpPr/>
          <p:nvPr/>
        </p:nvGrpSpPr>
        <p:grpSpPr bwMode="auto">
          <a:xfrm>
            <a:off x="1410034" y="2305003"/>
            <a:ext cx="3744913" cy="446274"/>
            <a:chOff x="3270" y="2978"/>
            <a:chExt cx="2359" cy="321"/>
          </a:xfrm>
        </p:grpSpPr>
        <p:sp>
          <p:nvSpPr>
            <p:cNvPr id="65555" name="Rectangle 50"/>
            <p:cNvSpPr>
              <a:spLocks noChangeArrowheads="1"/>
            </p:cNvSpPr>
            <p:nvPr/>
          </p:nvSpPr>
          <p:spPr bwMode="auto">
            <a:xfrm>
              <a:off x="3270" y="2986"/>
              <a:ext cx="2359" cy="274"/>
            </a:xfrm>
            <a:prstGeom prst="rect">
              <a:avLst/>
            </a:prstGeom>
            <a:noFill/>
            <a:ln w="12700">
              <a:solidFill>
                <a:srgbClr val="0033CC"/>
              </a:solidFill>
              <a:miter lim="800000"/>
            </a:ln>
            <a:extLst>
              <a:ext uri="{909E8E84-426E-40DD-AFC4-6F175D3DCCD1}">
                <a14:hiddenFill xmlns:a14="http://schemas.microsoft.com/office/drawing/2010/main">
                  <a:solidFill>
                    <a:srgbClr val="FFFFFF"/>
                  </a:solidFill>
                </a14:hiddenFill>
              </a:ext>
            </a:extLst>
          </p:spPr>
          <p:txBody>
            <a:bodyPr lIns="63500" tIns="25400" rIns="63500" bIns="25400" anchor="ct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5556" name="Line 51"/>
            <p:cNvSpPr>
              <a:spLocks noChangeShapeType="1"/>
            </p:cNvSpPr>
            <p:nvPr/>
          </p:nvSpPr>
          <p:spPr bwMode="auto">
            <a:xfrm>
              <a:off x="3717" y="2978"/>
              <a:ext cx="0" cy="283"/>
            </a:xfrm>
            <a:prstGeom prst="line">
              <a:avLst/>
            </a:prstGeom>
            <a:noFill/>
            <a:ln w="12700">
              <a:solidFill>
                <a:srgbClr val="0033CC"/>
              </a:solidFill>
              <a:roun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65557" name="Text Box 52"/>
            <p:cNvSpPr txBox="1">
              <a:spLocks noChangeArrowheads="1"/>
            </p:cNvSpPr>
            <p:nvPr/>
          </p:nvSpPr>
          <p:spPr bwMode="auto">
            <a:xfrm>
              <a:off x="3325" y="3021"/>
              <a:ext cx="42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200">
                  <a:solidFill>
                    <a:schemeClr val="accent2"/>
                  </a:solidFill>
                  <a:latin typeface="Arial" panose="020B0604020202020204" pitchFamily="34" charset="0"/>
                </a:rPr>
                <a:t>40</a:t>
              </a:r>
              <a:endParaRPr lang="en-US" altLang="zh-CN" sz="2200">
                <a:solidFill>
                  <a:schemeClr val="accent2"/>
                </a:solidFill>
                <a:latin typeface="Arial" panose="020B0604020202020204" pitchFamily="34" charset="0"/>
              </a:endParaRPr>
            </a:p>
          </p:txBody>
        </p:sp>
        <p:sp>
          <p:nvSpPr>
            <p:cNvPr id="65558" name="Line 53"/>
            <p:cNvSpPr>
              <a:spLocks noChangeShapeType="1"/>
            </p:cNvSpPr>
            <p:nvPr/>
          </p:nvSpPr>
          <p:spPr bwMode="auto">
            <a:xfrm>
              <a:off x="3932" y="2988"/>
              <a:ext cx="0" cy="283"/>
            </a:xfrm>
            <a:prstGeom prst="line">
              <a:avLst/>
            </a:prstGeom>
            <a:noFill/>
            <a:ln w="12700">
              <a:solidFill>
                <a:srgbClr val="0033CC"/>
              </a:solidFill>
              <a:prstDash val="dash"/>
              <a:roun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65559" name="Text Box 54"/>
            <p:cNvSpPr txBox="1">
              <a:spLocks noChangeArrowheads="1"/>
            </p:cNvSpPr>
            <p:nvPr/>
          </p:nvSpPr>
          <p:spPr bwMode="auto">
            <a:xfrm>
              <a:off x="3746" y="3003"/>
              <a:ext cx="17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200" dirty="0">
                  <a:solidFill>
                    <a:schemeClr val="accent2"/>
                  </a:solidFill>
                  <a:latin typeface="Arial" panose="020B0604020202020204" pitchFamily="34" charset="0"/>
                </a:rPr>
                <a:t>1</a:t>
              </a:r>
              <a:endParaRPr lang="en-US" altLang="zh-CN" sz="2200" dirty="0">
                <a:solidFill>
                  <a:schemeClr val="accent2"/>
                </a:solidFill>
                <a:latin typeface="Arial" panose="020B0604020202020204" pitchFamily="34" charset="0"/>
              </a:endParaRPr>
            </a:p>
          </p:txBody>
        </p:sp>
        <p:sp>
          <p:nvSpPr>
            <p:cNvPr id="65560" name="Text Box 55"/>
            <p:cNvSpPr txBox="1">
              <a:spLocks noChangeArrowheads="1"/>
            </p:cNvSpPr>
            <p:nvPr/>
          </p:nvSpPr>
          <p:spPr bwMode="auto">
            <a:xfrm>
              <a:off x="3934" y="2999"/>
              <a:ext cx="19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200" dirty="0">
                  <a:solidFill>
                    <a:schemeClr val="accent2"/>
                  </a:solidFill>
                  <a:latin typeface="Arial" panose="020B0604020202020204" pitchFamily="34" charset="0"/>
                </a:rPr>
                <a:t>2</a:t>
              </a:r>
              <a:endParaRPr lang="en-US" altLang="zh-CN" sz="2200" dirty="0">
                <a:solidFill>
                  <a:schemeClr val="accent2"/>
                </a:solidFill>
                <a:latin typeface="Arial" panose="020B0604020202020204" pitchFamily="34" charset="0"/>
              </a:endParaRPr>
            </a:p>
          </p:txBody>
        </p:sp>
        <p:sp>
          <p:nvSpPr>
            <p:cNvPr id="65561" name="Line 56"/>
            <p:cNvSpPr>
              <a:spLocks noChangeShapeType="1"/>
            </p:cNvSpPr>
            <p:nvPr/>
          </p:nvSpPr>
          <p:spPr bwMode="auto">
            <a:xfrm>
              <a:off x="4146" y="2989"/>
              <a:ext cx="0" cy="283"/>
            </a:xfrm>
            <a:prstGeom prst="line">
              <a:avLst/>
            </a:prstGeom>
            <a:noFill/>
            <a:ln w="12700">
              <a:solidFill>
                <a:srgbClr val="0033CC"/>
              </a:solidFill>
              <a:roun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65562" name="Text Box 57"/>
            <p:cNvSpPr txBox="1">
              <a:spLocks noChangeArrowheads="1"/>
            </p:cNvSpPr>
            <p:nvPr/>
          </p:nvSpPr>
          <p:spPr bwMode="auto">
            <a:xfrm>
              <a:off x="4258" y="2989"/>
              <a:ext cx="128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200" dirty="0">
                  <a:solidFill>
                    <a:srgbClr val="FF0000"/>
                  </a:solidFill>
                  <a:latin typeface="Arial" panose="020B0604020202020204" pitchFamily="34" charset="0"/>
                </a:rPr>
                <a:t>45   23   01  00</a:t>
              </a:r>
              <a:endParaRPr lang="en-US" altLang="zh-CN" sz="2200" dirty="0">
                <a:solidFill>
                  <a:srgbClr val="FF0000"/>
                </a:solidFill>
                <a:latin typeface="Arial" panose="020B0604020202020204" pitchFamily="34" charset="0"/>
              </a:endParaRPr>
            </a:p>
          </p:txBody>
        </p:sp>
        <p:sp>
          <p:nvSpPr>
            <p:cNvPr id="35" name="Line 56"/>
            <p:cNvSpPr>
              <a:spLocks noChangeShapeType="1"/>
            </p:cNvSpPr>
            <p:nvPr/>
          </p:nvSpPr>
          <p:spPr bwMode="auto">
            <a:xfrm>
              <a:off x="4580" y="2995"/>
              <a:ext cx="0" cy="283"/>
            </a:xfrm>
            <a:prstGeom prst="line">
              <a:avLst/>
            </a:prstGeom>
            <a:noFill/>
            <a:ln w="12700">
              <a:solidFill>
                <a:srgbClr val="0033CC"/>
              </a:solidFill>
              <a:roun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36" name="Line 56"/>
            <p:cNvSpPr>
              <a:spLocks noChangeShapeType="1"/>
            </p:cNvSpPr>
            <p:nvPr/>
          </p:nvSpPr>
          <p:spPr bwMode="auto">
            <a:xfrm>
              <a:off x="4938" y="2988"/>
              <a:ext cx="0" cy="283"/>
            </a:xfrm>
            <a:prstGeom prst="line">
              <a:avLst/>
            </a:prstGeom>
            <a:noFill/>
            <a:ln w="12700">
              <a:solidFill>
                <a:srgbClr val="0033CC"/>
              </a:solidFill>
              <a:roun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37" name="Line 56"/>
            <p:cNvSpPr>
              <a:spLocks noChangeShapeType="1"/>
            </p:cNvSpPr>
            <p:nvPr/>
          </p:nvSpPr>
          <p:spPr bwMode="auto">
            <a:xfrm>
              <a:off x="5260" y="2988"/>
              <a:ext cx="0" cy="283"/>
            </a:xfrm>
            <a:prstGeom prst="line">
              <a:avLst/>
            </a:prstGeom>
            <a:noFill/>
            <a:ln w="12700">
              <a:solidFill>
                <a:srgbClr val="0033CC"/>
              </a:solidFill>
              <a:roun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grpSp>
      <p:sp>
        <p:nvSpPr>
          <p:cNvPr id="65553" name="Rectangle 59"/>
          <p:cNvSpPr>
            <a:spLocks noChangeArrowheads="1"/>
          </p:cNvSpPr>
          <p:nvPr/>
        </p:nvSpPr>
        <p:spPr bwMode="auto">
          <a:xfrm>
            <a:off x="5353486" y="2362007"/>
            <a:ext cx="498855"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200" dirty="0">
                <a:solidFill>
                  <a:srgbClr val="FF0000"/>
                </a:solidFill>
                <a:latin typeface="Arial" panose="020B0604020202020204" pitchFamily="34" charset="0"/>
              </a:rPr>
              <a:t>00</a:t>
            </a:r>
            <a:endParaRPr lang="en-US" altLang="zh-CN" sz="2200" dirty="0">
              <a:solidFill>
                <a:srgbClr val="FF0000"/>
              </a:solidFill>
              <a:latin typeface="Arial" panose="020B0604020202020204" pitchFamily="34" charset="0"/>
            </a:endParaRPr>
          </a:p>
          <a:p>
            <a:pPr>
              <a:lnSpc>
                <a:spcPct val="90000"/>
              </a:lnSpc>
            </a:pPr>
            <a:r>
              <a:rPr lang="en-US" altLang="zh-CN" sz="2200" dirty="0">
                <a:solidFill>
                  <a:srgbClr val="FF0000"/>
                </a:solidFill>
                <a:latin typeface="Arial" panose="020B0604020202020204" pitchFamily="34" charset="0"/>
              </a:rPr>
              <a:t>01</a:t>
            </a:r>
            <a:endParaRPr lang="en-US" altLang="zh-CN" sz="2200" dirty="0">
              <a:solidFill>
                <a:srgbClr val="FF0000"/>
              </a:solidFill>
              <a:latin typeface="Arial" panose="020B0604020202020204" pitchFamily="34" charset="0"/>
            </a:endParaRPr>
          </a:p>
          <a:p>
            <a:pPr>
              <a:lnSpc>
                <a:spcPct val="90000"/>
              </a:lnSpc>
            </a:pPr>
            <a:r>
              <a:rPr lang="en-US" altLang="zh-CN" sz="2200" dirty="0">
                <a:solidFill>
                  <a:srgbClr val="FF0000"/>
                </a:solidFill>
                <a:latin typeface="Arial" panose="020B0604020202020204" pitchFamily="34" charset="0"/>
              </a:rPr>
              <a:t>23</a:t>
            </a:r>
            <a:endParaRPr lang="en-US" altLang="zh-CN" sz="2200" dirty="0">
              <a:solidFill>
                <a:srgbClr val="FF0000"/>
              </a:solidFill>
              <a:latin typeface="Arial" panose="020B0604020202020204" pitchFamily="34" charset="0"/>
            </a:endParaRPr>
          </a:p>
          <a:p>
            <a:pPr>
              <a:lnSpc>
                <a:spcPct val="90000"/>
              </a:lnSpc>
            </a:pPr>
            <a:r>
              <a:rPr lang="en-US" altLang="zh-CN" sz="2200" dirty="0">
                <a:solidFill>
                  <a:srgbClr val="FF0000"/>
                </a:solidFill>
                <a:latin typeface="Arial" panose="020B0604020202020204" pitchFamily="34" charset="0"/>
              </a:rPr>
              <a:t>45</a:t>
            </a:r>
            <a:endParaRPr lang="en-US" altLang="zh-CN" sz="2200" dirty="0">
              <a:solidFill>
                <a:srgbClr val="FF0000"/>
              </a:solidFill>
              <a:latin typeface="Arial" panose="020B0604020202020204" pitchFamily="34" charset="0"/>
            </a:endParaRPr>
          </a:p>
          <a:p>
            <a:pPr>
              <a:lnSpc>
                <a:spcPct val="90000"/>
              </a:lnSpc>
            </a:pPr>
            <a:r>
              <a:rPr lang="en-US" altLang="zh-CN" sz="2200" dirty="0">
                <a:latin typeface="Arial" panose="020B0604020202020204" pitchFamily="34" charset="0"/>
              </a:rPr>
              <a:t>12</a:t>
            </a:r>
            <a:endParaRPr lang="en-US" altLang="zh-CN" sz="2200" dirty="0">
              <a:latin typeface="Arial" panose="020B0604020202020204" pitchFamily="34" charset="0"/>
            </a:endParaRPr>
          </a:p>
          <a:p>
            <a:pPr>
              <a:lnSpc>
                <a:spcPct val="90000"/>
              </a:lnSpc>
            </a:pPr>
            <a:r>
              <a:rPr lang="en-US" altLang="zh-CN" sz="2200" dirty="0">
                <a:latin typeface="Arial" panose="020B0604020202020204" pitchFamily="34" charset="0"/>
              </a:rPr>
              <a:t>40</a:t>
            </a:r>
            <a:endParaRPr lang="en-US" altLang="zh-CN" sz="2200" dirty="0">
              <a:latin typeface="Arial" panose="020B0604020202020204" pitchFamily="34" charset="0"/>
            </a:endParaRPr>
          </a:p>
        </p:txBody>
      </p:sp>
      <p:sp>
        <p:nvSpPr>
          <p:cNvPr id="65551" name="Rectangle 62"/>
          <p:cNvSpPr>
            <a:spLocks noChangeArrowheads="1"/>
          </p:cNvSpPr>
          <p:nvPr/>
        </p:nvSpPr>
        <p:spPr bwMode="auto">
          <a:xfrm>
            <a:off x="5348272" y="4663112"/>
            <a:ext cx="498855"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200" dirty="0">
                <a:solidFill>
                  <a:srgbClr val="FF0000"/>
                </a:solidFill>
                <a:latin typeface="Arial" panose="020B0604020202020204" pitchFamily="34" charset="0"/>
              </a:rPr>
              <a:t>45</a:t>
            </a:r>
            <a:endParaRPr lang="en-US" altLang="zh-CN" sz="2200" dirty="0">
              <a:solidFill>
                <a:srgbClr val="FF0000"/>
              </a:solidFill>
              <a:latin typeface="Arial" panose="020B0604020202020204" pitchFamily="34" charset="0"/>
            </a:endParaRPr>
          </a:p>
          <a:p>
            <a:pPr>
              <a:lnSpc>
                <a:spcPct val="90000"/>
              </a:lnSpc>
            </a:pPr>
            <a:r>
              <a:rPr lang="en-US" altLang="zh-CN" sz="2200" dirty="0">
                <a:solidFill>
                  <a:srgbClr val="FF0000"/>
                </a:solidFill>
                <a:latin typeface="Arial" panose="020B0604020202020204" pitchFamily="34" charset="0"/>
              </a:rPr>
              <a:t>23</a:t>
            </a:r>
            <a:endParaRPr lang="en-US" altLang="zh-CN" sz="2200" dirty="0">
              <a:solidFill>
                <a:srgbClr val="FF0000"/>
              </a:solidFill>
              <a:latin typeface="Arial" panose="020B0604020202020204" pitchFamily="34" charset="0"/>
            </a:endParaRPr>
          </a:p>
          <a:p>
            <a:pPr>
              <a:lnSpc>
                <a:spcPct val="90000"/>
              </a:lnSpc>
            </a:pPr>
            <a:r>
              <a:rPr lang="en-US" altLang="zh-CN" sz="2200" dirty="0">
                <a:solidFill>
                  <a:srgbClr val="FF0000"/>
                </a:solidFill>
                <a:latin typeface="Arial" panose="020B0604020202020204" pitchFamily="34" charset="0"/>
              </a:rPr>
              <a:t>01</a:t>
            </a:r>
            <a:endParaRPr lang="en-US" altLang="zh-CN" sz="2200" dirty="0">
              <a:solidFill>
                <a:srgbClr val="FF0000"/>
              </a:solidFill>
              <a:latin typeface="Arial" panose="020B0604020202020204" pitchFamily="34" charset="0"/>
            </a:endParaRPr>
          </a:p>
          <a:p>
            <a:pPr>
              <a:lnSpc>
                <a:spcPct val="90000"/>
              </a:lnSpc>
            </a:pPr>
            <a:r>
              <a:rPr lang="en-US" altLang="zh-CN" sz="2200" dirty="0">
                <a:solidFill>
                  <a:srgbClr val="FF0000"/>
                </a:solidFill>
                <a:latin typeface="Arial" panose="020B0604020202020204" pitchFamily="34" charset="0"/>
              </a:rPr>
              <a:t>00</a:t>
            </a:r>
            <a:endParaRPr lang="en-US" altLang="zh-CN" sz="2200" dirty="0">
              <a:solidFill>
                <a:srgbClr val="FF0000"/>
              </a:solidFill>
              <a:latin typeface="Arial" panose="020B0604020202020204" pitchFamily="34" charset="0"/>
            </a:endParaRPr>
          </a:p>
          <a:p>
            <a:pPr>
              <a:lnSpc>
                <a:spcPct val="90000"/>
              </a:lnSpc>
            </a:pPr>
            <a:r>
              <a:rPr lang="en-US" altLang="zh-CN" sz="2200" dirty="0">
                <a:latin typeface="Arial" panose="020B0604020202020204" pitchFamily="34" charset="0"/>
              </a:rPr>
              <a:t>12</a:t>
            </a:r>
            <a:endParaRPr lang="en-US" altLang="zh-CN" sz="2200" dirty="0">
              <a:latin typeface="Arial" panose="020B0604020202020204" pitchFamily="34" charset="0"/>
            </a:endParaRPr>
          </a:p>
          <a:p>
            <a:pPr>
              <a:lnSpc>
                <a:spcPct val="90000"/>
              </a:lnSpc>
            </a:pPr>
            <a:r>
              <a:rPr lang="en-US" altLang="zh-CN" sz="2200" dirty="0">
                <a:latin typeface="Arial" panose="020B0604020202020204" pitchFamily="34" charset="0"/>
              </a:rPr>
              <a:t>40</a:t>
            </a:r>
            <a:endParaRPr lang="en-US" altLang="zh-CN" sz="2200" dirty="0">
              <a:latin typeface="Arial" panose="020B0604020202020204" pitchFamily="34" charset="0"/>
            </a:endParaRPr>
          </a:p>
        </p:txBody>
      </p:sp>
      <p:grpSp>
        <p:nvGrpSpPr>
          <p:cNvPr id="6" name="Group 65"/>
          <p:cNvGrpSpPr/>
          <p:nvPr/>
        </p:nvGrpSpPr>
        <p:grpSpPr bwMode="auto">
          <a:xfrm>
            <a:off x="5678091" y="2085888"/>
            <a:ext cx="927661" cy="2187575"/>
            <a:chOff x="3522" y="1749"/>
            <a:chExt cx="536" cy="1378"/>
          </a:xfrm>
        </p:grpSpPr>
        <p:sp>
          <p:nvSpPr>
            <p:cNvPr id="65549" name="Rectangle 38"/>
            <p:cNvSpPr>
              <a:spLocks noChangeArrowheads="1"/>
            </p:cNvSpPr>
            <p:nvPr/>
          </p:nvSpPr>
          <p:spPr bwMode="auto">
            <a:xfrm>
              <a:off x="3522" y="1929"/>
              <a:ext cx="466" cy="1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200" dirty="0">
                  <a:solidFill>
                    <a:schemeClr val="accent2"/>
                  </a:solidFill>
                  <a:latin typeface="Arial" panose="020B0604020202020204" pitchFamily="34" charset="0"/>
                </a:rPr>
                <a:t>1005</a:t>
              </a:r>
              <a:endParaRPr lang="en-US" altLang="zh-CN" sz="2200" dirty="0">
                <a:solidFill>
                  <a:schemeClr val="accent2"/>
                </a:solidFill>
                <a:latin typeface="Arial" panose="020B0604020202020204" pitchFamily="34" charset="0"/>
              </a:endParaRPr>
            </a:p>
            <a:p>
              <a:pPr>
                <a:lnSpc>
                  <a:spcPct val="90000"/>
                </a:lnSpc>
              </a:pPr>
              <a:r>
                <a:rPr lang="en-US" altLang="zh-CN" sz="2200" dirty="0">
                  <a:solidFill>
                    <a:schemeClr val="accent2"/>
                  </a:solidFill>
                  <a:latin typeface="Arial" panose="020B0604020202020204" pitchFamily="34" charset="0"/>
                </a:rPr>
                <a:t>1004</a:t>
              </a:r>
              <a:endParaRPr lang="en-US" altLang="zh-CN" sz="2200" dirty="0">
                <a:solidFill>
                  <a:schemeClr val="accent2"/>
                </a:solidFill>
                <a:latin typeface="Arial" panose="020B0604020202020204" pitchFamily="34" charset="0"/>
              </a:endParaRPr>
            </a:p>
            <a:p>
              <a:pPr>
                <a:lnSpc>
                  <a:spcPct val="90000"/>
                </a:lnSpc>
              </a:pPr>
              <a:r>
                <a:rPr lang="en-US" altLang="zh-CN" sz="2200" dirty="0">
                  <a:solidFill>
                    <a:schemeClr val="accent2"/>
                  </a:solidFill>
                  <a:latin typeface="Arial" panose="020B0604020202020204" pitchFamily="34" charset="0"/>
                </a:rPr>
                <a:t>1003</a:t>
              </a:r>
              <a:endParaRPr lang="en-US" altLang="zh-CN" sz="2200" dirty="0">
                <a:solidFill>
                  <a:schemeClr val="accent2"/>
                </a:solidFill>
                <a:latin typeface="Arial" panose="020B0604020202020204" pitchFamily="34" charset="0"/>
              </a:endParaRPr>
            </a:p>
            <a:p>
              <a:pPr>
                <a:lnSpc>
                  <a:spcPct val="90000"/>
                </a:lnSpc>
              </a:pPr>
              <a:r>
                <a:rPr lang="zh-CN" altLang="en-US" sz="2200" dirty="0">
                  <a:solidFill>
                    <a:schemeClr val="accent2"/>
                  </a:solidFill>
                  <a:latin typeface="Arial" panose="020B0604020202020204" pitchFamily="34" charset="0"/>
                </a:rPr>
                <a:t>100</a:t>
              </a:r>
              <a:r>
                <a:rPr lang="en-US" altLang="zh-CN" sz="2200" dirty="0">
                  <a:solidFill>
                    <a:schemeClr val="accent2"/>
                  </a:solidFill>
                  <a:latin typeface="Arial" panose="020B0604020202020204" pitchFamily="34" charset="0"/>
                </a:rPr>
                <a:t>2</a:t>
              </a:r>
              <a:endParaRPr lang="en-US" altLang="zh-CN" sz="2200" dirty="0">
                <a:solidFill>
                  <a:schemeClr val="accent2"/>
                </a:solidFill>
                <a:latin typeface="Arial" panose="020B0604020202020204" pitchFamily="34" charset="0"/>
              </a:endParaRPr>
            </a:p>
            <a:p>
              <a:pPr>
                <a:lnSpc>
                  <a:spcPct val="90000"/>
                </a:lnSpc>
              </a:pPr>
              <a:r>
                <a:rPr lang="en-US" altLang="zh-CN" sz="2200" dirty="0">
                  <a:solidFill>
                    <a:schemeClr val="accent2"/>
                  </a:solidFill>
                  <a:latin typeface="Arial" panose="020B0604020202020204" pitchFamily="34" charset="0"/>
                </a:rPr>
                <a:t>1001</a:t>
              </a:r>
              <a:endParaRPr lang="en-US" altLang="zh-CN" sz="2200" dirty="0">
                <a:solidFill>
                  <a:schemeClr val="accent2"/>
                </a:solidFill>
                <a:latin typeface="Arial" panose="020B0604020202020204" pitchFamily="34" charset="0"/>
              </a:endParaRPr>
            </a:p>
            <a:p>
              <a:pPr>
                <a:lnSpc>
                  <a:spcPct val="90000"/>
                </a:lnSpc>
              </a:pPr>
              <a:r>
                <a:rPr lang="en-US" altLang="zh-CN" sz="2200" dirty="0">
                  <a:solidFill>
                    <a:schemeClr val="accent2"/>
                  </a:solidFill>
                  <a:latin typeface="Arial" panose="020B0604020202020204" pitchFamily="34" charset="0"/>
                </a:rPr>
                <a:t>1000</a:t>
              </a:r>
              <a:endParaRPr lang="en-US" altLang="zh-CN" sz="2200" dirty="0">
                <a:solidFill>
                  <a:schemeClr val="accent2"/>
                </a:solidFill>
                <a:latin typeface="Arial" panose="020B0604020202020204" pitchFamily="34" charset="0"/>
              </a:endParaRPr>
            </a:p>
          </p:txBody>
        </p:sp>
        <p:sp>
          <p:nvSpPr>
            <p:cNvPr id="65550" name="Text Box 64"/>
            <p:cNvSpPr txBox="1">
              <a:spLocks noChangeArrowheads="1"/>
            </p:cNvSpPr>
            <p:nvPr/>
          </p:nvSpPr>
          <p:spPr bwMode="auto">
            <a:xfrm>
              <a:off x="3589" y="1749"/>
              <a:ext cx="46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00" dirty="0"/>
                <a:t>地址</a:t>
              </a:r>
              <a:endParaRPr lang="zh-CN" altLang="en-US" sz="1800" dirty="0"/>
            </a:p>
          </p:txBody>
        </p:sp>
      </p:grpSp>
      <p:sp>
        <p:nvSpPr>
          <p:cNvPr id="43" name="TextBox 42"/>
          <p:cNvSpPr txBox="1">
            <a:spLocks noChangeArrowheads="1"/>
          </p:cNvSpPr>
          <p:nvPr/>
        </p:nvSpPr>
        <p:spPr bwMode="auto">
          <a:xfrm>
            <a:off x="712150" y="4634257"/>
            <a:ext cx="472575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200" dirty="0">
                <a:latin typeface="黑体" panose="02010609060101010101" pitchFamily="49" charset="-122"/>
                <a:ea typeface="黑体" panose="02010609060101010101" pitchFamily="49" charset="-122"/>
              </a:rPr>
              <a:t>操作码和寄存器号的存放顺序不变，只需要考虑指令中立即数的顺序！</a:t>
            </a:r>
            <a:endParaRPr lang="zh-CN" altLang="en-US" sz="2200" dirty="0">
              <a:latin typeface="黑体" panose="02010609060101010101" pitchFamily="49" charset="-122"/>
              <a:ea typeface="黑体" panose="02010609060101010101" pitchFamily="49" charset="-122"/>
            </a:endParaRPr>
          </a:p>
        </p:txBody>
      </p:sp>
      <p:sp>
        <p:nvSpPr>
          <p:cNvPr id="7" name="灯片编号占位符 6"/>
          <p:cNvSpPr>
            <a:spLocks noGrp="1"/>
          </p:cNvSpPr>
          <p:nvPr>
            <p:ph type="sldNum" sz="quarter" idx="4"/>
          </p:nvPr>
        </p:nvSpPr>
        <p:spPr/>
        <p:txBody>
          <a:bodyPr/>
          <a:lstStyle/>
          <a:p>
            <a:fld id="{EDCD20F5-771F-4428-9712-BA27E008D629}" type="slidenum">
              <a:rPr lang="zh-CN" altLang="en-US" smtClean="0"/>
            </a:fld>
            <a:endParaRPr lang="zh-CN" altLang="en-US" dirty="0"/>
          </a:p>
        </p:txBody>
      </p:sp>
      <p:sp>
        <p:nvSpPr>
          <p:cNvPr id="8" name="矩形 7"/>
          <p:cNvSpPr/>
          <p:nvPr/>
        </p:nvSpPr>
        <p:spPr>
          <a:xfrm>
            <a:off x="375200" y="2316128"/>
            <a:ext cx="1011815" cy="338554"/>
          </a:xfrm>
          <a:prstGeom prst="rect">
            <a:avLst/>
          </a:prstGeom>
        </p:spPr>
        <p:txBody>
          <a:bodyPr wrap="none">
            <a:spAutoFit/>
          </a:bodyPr>
          <a:lstStyle/>
          <a:p>
            <a:r>
              <a:rPr lang="zh-CN" altLang="en-US" dirty="0"/>
              <a:t>指令编码</a:t>
            </a:r>
            <a:endParaRPr lang="zh-CN" altLang="en-US" dirty="0"/>
          </a:p>
        </p:txBody>
      </p:sp>
      <p:grpSp>
        <p:nvGrpSpPr>
          <p:cNvPr id="51" name="Group 65"/>
          <p:cNvGrpSpPr/>
          <p:nvPr/>
        </p:nvGrpSpPr>
        <p:grpSpPr bwMode="auto">
          <a:xfrm>
            <a:off x="5716229" y="4403346"/>
            <a:ext cx="927661" cy="2187575"/>
            <a:chOff x="3522" y="1749"/>
            <a:chExt cx="536" cy="1378"/>
          </a:xfrm>
        </p:grpSpPr>
        <p:sp>
          <p:nvSpPr>
            <p:cNvPr id="52" name="Rectangle 38"/>
            <p:cNvSpPr>
              <a:spLocks noChangeArrowheads="1"/>
            </p:cNvSpPr>
            <p:nvPr/>
          </p:nvSpPr>
          <p:spPr bwMode="auto">
            <a:xfrm>
              <a:off x="3522" y="1929"/>
              <a:ext cx="466" cy="1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200" dirty="0">
                  <a:solidFill>
                    <a:schemeClr val="accent2"/>
                  </a:solidFill>
                  <a:latin typeface="Arial" panose="020B0604020202020204" pitchFamily="34" charset="0"/>
                </a:rPr>
                <a:t>1005</a:t>
              </a:r>
              <a:endParaRPr lang="en-US" altLang="zh-CN" sz="2200" dirty="0">
                <a:solidFill>
                  <a:schemeClr val="accent2"/>
                </a:solidFill>
                <a:latin typeface="Arial" panose="020B0604020202020204" pitchFamily="34" charset="0"/>
              </a:endParaRPr>
            </a:p>
            <a:p>
              <a:pPr>
                <a:lnSpc>
                  <a:spcPct val="90000"/>
                </a:lnSpc>
              </a:pPr>
              <a:r>
                <a:rPr lang="en-US" altLang="zh-CN" sz="2200" dirty="0">
                  <a:solidFill>
                    <a:schemeClr val="accent2"/>
                  </a:solidFill>
                  <a:latin typeface="Arial" panose="020B0604020202020204" pitchFamily="34" charset="0"/>
                </a:rPr>
                <a:t>1004</a:t>
              </a:r>
              <a:endParaRPr lang="en-US" altLang="zh-CN" sz="2200" dirty="0">
                <a:solidFill>
                  <a:schemeClr val="accent2"/>
                </a:solidFill>
                <a:latin typeface="Arial" panose="020B0604020202020204" pitchFamily="34" charset="0"/>
              </a:endParaRPr>
            </a:p>
            <a:p>
              <a:pPr>
                <a:lnSpc>
                  <a:spcPct val="90000"/>
                </a:lnSpc>
              </a:pPr>
              <a:r>
                <a:rPr lang="en-US" altLang="zh-CN" sz="2200" dirty="0">
                  <a:solidFill>
                    <a:schemeClr val="accent2"/>
                  </a:solidFill>
                  <a:latin typeface="Arial" panose="020B0604020202020204" pitchFamily="34" charset="0"/>
                </a:rPr>
                <a:t>1003</a:t>
              </a:r>
              <a:endParaRPr lang="en-US" altLang="zh-CN" sz="2200" dirty="0">
                <a:solidFill>
                  <a:schemeClr val="accent2"/>
                </a:solidFill>
                <a:latin typeface="Arial" panose="020B0604020202020204" pitchFamily="34" charset="0"/>
              </a:endParaRPr>
            </a:p>
            <a:p>
              <a:pPr>
                <a:lnSpc>
                  <a:spcPct val="90000"/>
                </a:lnSpc>
              </a:pPr>
              <a:r>
                <a:rPr lang="zh-CN" altLang="en-US" sz="2200" dirty="0">
                  <a:solidFill>
                    <a:schemeClr val="accent2"/>
                  </a:solidFill>
                  <a:latin typeface="Arial" panose="020B0604020202020204" pitchFamily="34" charset="0"/>
                </a:rPr>
                <a:t>100</a:t>
              </a:r>
              <a:r>
                <a:rPr lang="en-US" altLang="zh-CN" sz="2200" dirty="0">
                  <a:solidFill>
                    <a:schemeClr val="accent2"/>
                  </a:solidFill>
                  <a:latin typeface="Arial" panose="020B0604020202020204" pitchFamily="34" charset="0"/>
                </a:rPr>
                <a:t>2</a:t>
              </a:r>
              <a:endParaRPr lang="en-US" altLang="zh-CN" sz="2200" dirty="0">
                <a:solidFill>
                  <a:schemeClr val="accent2"/>
                </a:solidFill>
                <a:latin typeface="Arial" panose="020B0604020202020204" pitchFamily="34" charset="0"/>
              </a:endParaRPr>
            </a:p>
            <a:p>
              <a:pPr>
                <a:lnSpc>
                  <a:spcPct val="90000"/>
                </a:lnSpc>
              </a:pPr>
              <a:r>
                <a:rPr lang="en-US" altLang="zh-CN" sz="2200" dirty="0">
                  <a:solidFill>
                    <a:schemeClr val="accent2"/>
                  </a:solidFill>
                  <a:latin typeface="Arial" panose="020B0604020202020204" pitchFamily="34" charset="0"/>
                </a:rPr>
                <a:t>1001</a:t>
              </a:r>
              <a:endParaRPr lang="en-US" altLang="zh-CN" sz="2200" dirty="0">
                <a:solidFill>
                  <a:schemeClr val="accent2"/>
                </a:solidFill>
                <a:latin typeface="Arial" panose="020B0604020202020204" pitchFamily="34" charset="0"/>
              </a:endParaRPr>
            </a:p>
            <a:p>
              <a:pPr>
                <a:lnSpc>
                  <a:spcPct val="90000"/>
                </a:lnSpc>
              </a:pPr>
              <a:r>
                <a:rPr lang="en-US" altLang="zh-CN" sz="2200" dirty="0">
                  <a:solidFill>
                    <a:schemeClr val="accent2"/>
                  </a:solidFill>
                  <a:latin typeface="Arial" panose="020B0604020202020204" pitchFamily="34" charset="0"/>
                </a:rPr>
                <a:t>1000</a:t>
              </a:r>
              <a:endParaRPr lang="en-US" altLang="zh-CN" sz="2200" dirty="0">
                <a:solidFill>
                  <a:schemeClr val="accent2"/>
                </a:solidFill>
                <a:latin typeface="Arial" panose="020B0604020202020204" pitchFamily="34" charset="0"/>
              </a:endParaRPr>
            </a:p>
          </p:txBody>
        </p:sp>
        <p:sp>
          <p:nvSpPr>
            <p:cNvPr id="53" name="Text Box 64"/>
            <p:cNvSpPr txBox="1">
              <a:spLocks noChangeArrowheads="1"/>
            </p:cNvSpPr>
            <p:nvPr/>
          </p:nvSpPr>
          <p:spPr bwMode="auto">
            <a:xfrm>
              <a:off x="3589" y="1749"/>
              <a:ext cx="46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00" dirty="0"/>
                <a:t>地址</a:t>
              </a:r>
              <a:endParaRPr lang="zh-CN" altLang="en-US" sz="18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3114"/>
                                        </p:tgtEl>
                                        <p:attrNameLst>
                                          <p:attrName>style.visibility</p:attrName>
                                        </p:attrNameLst>
                                      </p:cBhvr>
                                      <p:to>
                                        <p:strVal val="visible"/>
                                      </p:to>
                                    </p:set>
                                    <p:animEffect transition="in" filter="blinds(horizontal)">
                                      <p:cBhvr>
                                        <p:cTn id="7" dur="500"/>
                                        <p:tgtEl>
                                          <p:spTgt spid="4731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3116">
                                            <p:txEl>
                                              <p:pRg st="0" end="0"/>
                                            </p:txEl>
                                          </p:spTgt>
                                        </p:tgtEl>
                                        <p:attrNameLst>
                                          <p:attrName>style.visibility</p:attrName>
                                        </p:attrNameLst>
                                      </p:cBhvr>
                                      <p:to>
                                        <p:strVal val="visible"/>
                                      </p:to>
                                    </p:set>
                                    <p:animEffect transition="in" filter="blinds(horizontal)">
                                      <p:cBhvr>
                                        <p:cTn id="12" dur="500"/>
                                        <p:tgtEl>
                                          <p:spTgt spid="4731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3116">
                                            <p:txEl>
                                              <p:pRg st="1" end="1"/>
                                            </p:txEl>
                                          </p:spTgt>
                                        </p:tgtEl>
                                        <p:attrNameLst>
                                          <p:attrName>style.visibility</p:attrName>
                                        </p:attrNameLst>
                                      </p:cBhvr>
                                      <p:to>
                                        <p:strVal val="visible"/>
                                      </p:to>
                                    </p:set>
                                    <p:animEffect transition="in" filter="blinds(horizontal)">
                                      <p:cBhvr>
                                        <p:cTn id="17" dur="500"/>
                                        <p:tgtEl>
                                          <p:spTgt spid="47311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par>
                          <p:cTn id="23" fill="hold">
                            <p:stCondLst>
                              <p:cond delay="500"/>
                            </p:stCondLst>
                            <p:childTnLst>
                              <p:par>
                                <p:cTn id="24" presetID="3" presetClass="entr" presetSubtype="1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linds(horizontal)">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linds(horizontal)">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65553"/>
                                        </p:tgtEl>
                                        <p:attrNameLst>
                                          <p:attrName>style.visibility</p:attrName>
                                        </p:attrNameLst>
                                      </p:cBhvr>
                                      <p:to>
                                        <p:strVal val="visible"/>
                                      </p:to>
                                    </p:set>
                                    <p:animEffect transition="in" filter="wipe(down)">
                                      <p:cBhvr>
                                        <p:cTn id="36" dur="500"/>
                                        <p:tgtEl>
                                          <p:spTgt spid="65553"/>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473127"/>
                                        </p:tgtEl>
                                        <p:attrNameLst>
                                          <p:attrName>style.visibility</p:attrName>
                                        </p:attrNameLst>
                                      </p:cBhvr>
                                      <p:to>
                                        <p:strVal val="visible"/>
                                      </p:to>
                                    </p:set>
                                    <p:animEffect transition="in" filter="blinds(horizontal)">
                                      <p:cBhvr>
                                        <p:cTn id="41" dur="500"/>
                                        <p:tgtEl>
                                          <p:spTgt spid="473127"/>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blinds(horizontal)">
                                      <p:cBhvr>
                                        <p:cTn id="46" dur="500"/>
                                        <p:tgtEl>
                                          <p:spTgt spid="43"/>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blinds(horizontal)">
                                      <p:cBhvr>
                                        <p:cTn id="51" dur="500"/>
                                        <p:tgtEl>
                                          <p:spTgt spid="5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65551"/>
                                        </p:tgtEl>
                                        <p:attrNameLst>
                                          <p:attrName>style.visibility</p:attrName>
                                        </p:attrNameLst>
                                      </p:cBhvr>
                                      <p:to>
                                        <p:strVal val="visible"/>
                                      </p:to>
                                    </p:set>
                                    <p:animEffect transition="in" filter="wipe(down)">
                                      <p:cBhvr>
                                        <p:cTn id="56" dur="500"/>
                                        <p:tgtEl>
                                          <p:spTgt spid="65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114" grpId="0"/>
      <p:bldP spid="473127" grpId="0"/>
      <p:bldP spid="65553" grpId="0"/>
      <p:bldP spid="65551" grpId="0"/>
      <p:bldP spid="43"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711200" y="114300"/>
            <a:ext cx="7858125" cy="479747"/>
          </a:xfrm>
          <a:noFill/>
        </p:spPr>
        <p:txBody>
          <a:bodyPr/>
          <a:lstStyle/>
          <a:p>
            <a:pPr algn="ctr"/>
            <a:r>
              <a:rPr lang="zh-CN" altLang="en-US" dirty="0">
                <a:ea typeface="宋体" panose="02010600030101010101" pitchFamily="2" charset="-122"/>
              </a:rPr>
              <a:t>大端与小端存储间的字节交换问题</a:t>
            </a:r>
            <a:endParaRPr lang="zh-CN" altLang="en-US" dirty="0">
              <a:ea typeface="宋体" panose="02010600030101010101" pitchFamily="2" charset="-122"/>
            </a:endParaRPr>
          </a:p>
        </p:txBody>
      </p:sp>
      <p:grpSp>
        <p:nvGrpSpPr>
          <p:cNvPr id="3" name="组合 2"/>
          <p:cNvGrpSpPr/>
          <p:nvPr/>
        </p:nvGrpSpPr>
        <p:grpSpPr>
          <a:xfrm>
            <a:off x="1580779" y="808038"/>
            <a:ext cx="4759696" cy="2090145"/>
            <a:chOff x="1580779" y="808038"/>
            <a:chExt cx="4759696" cy="2090145"/>
          </a:xfrm>
        </p:grpSpPr>
        <p:sp>
          <p:nvSpPr>
            <p:cNvPr id="66563" name="Rectangle 3"/>
            <p:cNvSpPr>
              <a:spLocks noChangeArrowheads="1"/>
            </p:cNvSpPr>
            <p:nvPr/>
          </p:nvSpPr>
          <p:spPr bwMode="auto">
            <a:xfrm>
              <a:off x="1606550" y="808038"/>
              <a:ext cx="666750" cy="15875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6564" name="Line 4"/>
            <p:cNvSpPr>
              <a:spLocks noChangeShapeType="1"/>
            </p:cNvSpPr>
            <p:nvPr/>
          </p:nvSpPr>
          <p:spPr bwMode="auto">
            <a:xfrm>
              <a:off x="1606550" y="1563688"/>
              <a:ext cx="66675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65" name="Line 5"/>
            <p:cNvSpPr>
              <a:spLocks noChangeShapeType="1"/>
            </p:cNvSpPr>
            <p:nvPr/>
          </p:nvSpPr>
          <p:spPr bwMode="auto">
            <a:xfrm>
              <a:off x="1606550" y="1182688"/>
              <a:ext cx="66675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66" name="Line 6"/>
            <p:cNvSpPr>
              <a:spLocks noChangeShapeType="1"/>
            </p:cNvSpPr>
            <p:nvPr/>
          </p:nvSpPr>
          <p:spPr bwMode="auto">
            <a:xfrm>
              <a:off x="1606550" y="1944688"/>
              <a:ext cx="66675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67" name="Rectangle 7"/>
            <p:cNvSpPr>
              <a:spLocks noChangeArrowheads="1"/>
            </p:cNvSpPr>
            <p:nvPr/>
          </p:nvSpPr>
          <p:spPr bwMode="auto">
            <a:xfrm>
              <a:off x="1676400" y="865188"/>
              <a:ext cx="646011" cy="33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200" dirty="0">
                  <a:latin typeface="Arial" panose="020B0604020202020204" pitchFamily="34" charset="0"/>
                </a:rPr>
                <a:t>78H</a:t>
              </a:r>
              <a:endParaRPr lang="en-US" altLang="zh-CN" sz="2200" dirty="0">
                <a:latin typeface="Arial" panose="020B0604020202020204" pitchFamily="34" charset="0"/>
              </a:endParaRPr>
            </a:p>
          </p:txBody>
        </p:sp>
        <p:sp>
          <p:nvSpPr>
            <p:cNvPr id="66568" name="Rectangle 8"/>
            <p:cNvSpPr>
              <a:spLocks noChangeArrowheads="1"/>
            </p:cNvSpPr>
            <p:nvPr/>
          </p:nvSpPr>
          <p:spPr bwMode="auto">
            <a:xfrm>
              <a:off x="1676400" y="1233488"/>
              <a:ext cx="646011" cy="33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200" dirty="0">
                  <a:latin typeface="Arial" panose="020B0604020202020204" pitchFamily="34" charset="0"/>
                </a:rPr>
                <a:t>56H</a:t>
              </a:r>
              <a:endParaRPr lang="en-US" altLang="zh-CN" sz="2200" dirty="0">
                <a:latin typeface="Arial" panose="020B0604020202020204" pitchFamily="34" charset="0"/>
              </a:endParaRPr>
            </a:p>
          </p:txBody>
        </p:sp>
        <p:sp>
          <p:nvSpPr>
            <p:cNvPr id="66569" name="Rectangle 9"/>
            <p:cNvSpPr>
              <a:spLocks noChangeArrowheads="1"/>
            </p:cNvSpPr>
            <p:nvPr/>
          </p:nvSpPr>
          <p:spPr bwMode="auto">
            <a:xfrm>
              <a:off x="1684466" y="1605621"/>
              <a:ext cx="646011" cy="33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200" dirty="0">
                  <a:latin typeface="Arial" panose="020B0604020202020204" pitchFamily="34" charset="0"/>
                </a:rPr>
                <a:t>34H</a:t>
              </a:r>
              <a:endParaRPr lang="en-US" altLang="zh-CN" sz="2200" dirty="0">
                <a:latin typeface="Arial" panose="020B0604020202020204" pitchFamily="34" charset="0"/>
              </a:endParaRPr>
            </a:p>
          </p:txBody>
        </p:sp>
        <p:sp>
          <p:nvSpPr>
            <p:cNvPr id="66570" name="Rectangle 10"/>
            <p:cNvSpPr>
              <a:spLocks noChangeArrowheads="1"/>
            </p:cNvSpPr>
            <p:nvPr/>
          </p:nvSpPr>
          <p:spPr bwMode="auto">
            <a:xfrm>
              <a:off x="1676400" y="2046288"/>
              <a:ext cx="646011" cy="33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200" dirty="0">
                  <a:latin typeface="Arial" panose="020B0604020202020204" pitchFamily="34" charset="0"/>
                </a:rPr>
                <a:t>12H</a:t>
              </a:r>
              <a:endParaRPr lang="en-US" altLang="zh-CN" sz="2200" dirty="0">
                <a:latin typeface="Arial" panose="020B0604020202020204" pitchFamily="34" charset="0"/>
              </a:endParaRPr>
            </a:p>
          </p:txBody>
        </p:sp>
        <p:sp>
          <p:nvSpPr>
            <p:cNvPr id="66571" name="Rectangle 11"/>
            <p:cNvSpPr>
              <a:spLocks noChangeArrowheads="1"/>
            </p:cNvSpPr>
            <p:nvPr/>
          </p:nvSpPr>
          <p:spPr bwMode="auto">
            <a:xfrm>
              <a:off x="2311400" y="2058988"/>
              <a:ext cx="2540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800">
                  <a:latin typeface="Arial" panose="020B0604020202020204" pitchFamily="34" charset="0"/>
                </a:rPr>
                <a:t>0</a:t>
              </a:r>
              <a:endParaRPr lang="zh-CN" altLang="en-US" sz="1800">
                <a:latin typeface="Arial" panose="020B0604020202020204" pitchFamily="34" charset="0"/>
              </a:endParaRPr>
            </a:p>
          </p:txBody>
        </p:sp>
        <p:sp>
          <p:nvSpPr>
            <p:cNvPr id="66572" name="Rectangle 12"/>
            <p:cNvSpPr>
              <a:spLocks noChangeArrowheads="1"/>
            </p:cNvSpPr>
            <p:nvPr/>
          </p:nvSpPr>
          <p:spPr bwMode="auto">
            <a:xfrm>
              <a:off x="2298700" y="1639888"/>
              <a:ext cx="2540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800">
                  <a:latin typeface="Arial" panose="020B0604020202020204" pitchFamily="34" charset="0"/>
                </a:rPr>
                <a:t>1</a:t>
              </a:r>
              <a:endParaRPr lang="zh-CN" altLang="en-US" sz="1800">
                <a:latin typeface="Arial" panose="020B0604020202020204" pitchFamily="34" charset="0"/>
              </a:endParaRPr>
            </a:p>
          </p:txBody>
        </p:sp>
        <p:sp>
          <p:nvSpPr>
            <p:cNvPr id="66573" name="Rectangle 13"/>
            <p:cNvSpPr>
              <a:spLocks noChangeArrowheads="1"/>
            </p:cNvSpPr>
            <p:nvPr/>
          </p:nvSpPr>
          <p:spPr bwMode="auto">
            <a:xfrm>
              <a:off x="2298700" y="1258888"/>
              <a:ext cx="2540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800">
                  <a:latin typeface="Arial" panose="020B0604020202020204" pitchFamily="34" charset="0"/>
                </a:rPr>
                <a:t>2</a:t>
              </a:r>
              <a:endParaRPr lang="zh-CN" altLang="en-US" sz="1800">
                <a:latin typeface="Arial" panose="020B0604020202020204" pitchFamily="34" charset="0"/>
              </a:endParaRPr>
            </a:p>
          </p:txBody>
        </p:sp>
        <p:sp>
          <p:nvSpPr>
            <p:cNvPr id="66574" name="Rectangle 14"/>
            <p:cNvSpPr>
              <a:spLocks noChangeArrowheads="1"/>
            </p:cNvSpPr>
            <p:nvPr/>
          </p:nvSpPr>
          <p:spPr bwMode="auto">
            <a:xfrm>
              <a:off x="2298700" y="877888"/>
              <a:ext cx="2540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800">
                  <a:latin typeface="Arial" panose="020B0604020202020204" pitchFamily="34" charset="0"/>
                </a:rPr>
                <a:t>3</a:t>
              </a:r>
              <a:endParaRPr lang="zh-CN" altLang="en-US" sz="1800">
                <a:latin typeface="Arial" panose="020B0604020202020204" pitchFamily="34" charset="0"/>
              </a:endParaRPr>
            </a:p>
          </p:txBody>
        </p:sp>
        <p:sp>
          <p:nvSpPr>
            <p:cNvPr id="66575" name="Rectangle 15"/>
            <p:cNvSpPr>
              <a:spLocks noChangeArrowheads="1"/>
            </p:cNvSpPr>
            <p:nvPr/>
          </p:nvSpPr>
          <p:spPr bwMode="auto">
            <a:xfrm>
              <a:off x="3030818" y="1808873"/>
              <a:ext cx="1676741" cy="31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2000" dirty="0">
                  <a:latin typeface="Arial" panose="020B0604020202020204" pitchFamily="34" charset="0"/>
                </a:rPr>
                <a:t>地址增加方向</a:t>
              </a:r>
              <a:endParaRPr lang="en-US" altLang="zh-CN" sz="2000" dirty="0">
                <a:latin typeface="Arial" panose="020B0604020202020204" pitchFamily="34" charset="0"/>
              </a:endParaRPr>
            </a:p>
          </p:txBody>
        </p:sp>
        <p:sp>
          <p:nvSpPr>
            <p:cNvPr id="66576" name="Line 16"/>
            <p:cNvSpPr>
              <a:spLocks noChangeShapeType="1"/>
            </p:cNvSpPr>
            <p:nvPr/>
          </p:nvSpPr>
          <p:spPr bwMode="auto">
            <a:xfrm flipV="1">
              <a:off x="3762935" y="1146175"/>
              <a:ext cx="0" cy="54610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7" name="Rectangle 17"/>
            <p:cNvSpPr>
              <a:spLocks noChangeArrowheads="1"/>
            </p:cNvSpPr>
            <p:nvPr/>
          </p:nvSpPr>
          <p:spPr bwMode="auto">
            <a:xfrm>
              <a:off x="1580779" y="2587158"/>
              <a:ext cx="593111" cy="286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800" dirty="0">
                  <a:latin typeface="黑体" panose="02010609060101010101" pitchFamily="49" charset="-122"/>
                  <a:ea typeface="黑体" panose="02010609060101010101" pitchFamily="49" charset="-122"/>
                </a:rPr>
                <a:t>大端</a:t>
              </a:r>
              <a:endParaRPr lang="en-US" altLang="zh-CN" sz="1800" dirty="0">
                <a:latin typeface="黑体" panose="02010609060101010101" pitchFamily="49" charset="-122"/>
                <a:ea typeface="黑体" panose="02010609060101010101" pitchFamily="49" charset="-122"/>
              </a:endParaRPr>
            </a:p>
          </p:txBody>
        </p:sp>
        <p:sp>
          <p:nvSpPr>
            <p:cNvPr id="66578" name="Rectangle 18"/>
            <p:cNvSpPr>
              <a:spLocks noChangeArrowheads="1"/>
            </p:cNvSpPr>
            <p:nvPr/>
          </p:nvSpPr>
          <p:spPr bwMode="auto">
            <a:xfrm>
              <a:off x="5353049" y="815975"/>
              <a:ext cx="703161" cy="15875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6579" name="Line 19"/>
            <p:cNvSpPr>
              <a:spLocks noChangeShapeType="1"/>
            </p:cNvSpPr>
            <p:nvPr/>
          </p:nvSpPr>
          <p:spPr bwMode="auto">
            <a:xfrm>
              <a:off x="5353050" y="1616075"/>
              <a:ext cx="70316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0" name="Line 20"/>
            <p:cNvSpPr>
              <a:spLocks noChangeShapeType="1"/>
            </p:cNvSpPr>
            <p:nvPr/>
          </p:nvSpPr>
          <p:spPr bwMode="auto">
            <a:xfrm>
              <a:off x="5353050" y="1235075"/>
              <a:ext cx="70316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1" name="Line 21"/>
            <p:cNvSpPr>
              <a:spLocks noChangeShapeType="1"/>
            </p:cNvSpPr>
            <p:nvPr/>
          </p:nvSpPr>
          <p:spPr bwMode="auto">
            <a:xfrm>
              <a:off x="5353050" y="1997075"/>
              <a:ext cx="70316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2" name="Rectangle 22"/>
            <p:cNvSpPr>
              <a:spLocks noChangeArrowheads="1"/>
            </p:cNvSpPr>
            <p:nvPr/>
          </p:nvSpPr>
          <p:spPr bwMode="auto">
            <a:xfrm>
              <a:off x="5410200" y="917575"/>
              <a:ext cx="646011" cy="33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200" dirty="0">
                  <a:latin typeface="Arial" panose="020B0604020202020204" pitchFamily="34" charset="0"/>
                </a:rPr>
                <a:t>12H</a:t>
              </a:r>
              <a:endParaRPr lang="en-US" altLang="zh-CN" sz="2200" dirty="0">
                <a:latin typeface="Arial" panose="020B0604020202020204" pitchFamily="34" charset="0"/>
              </a:endParaRPr>
            </a:p>
          </p:txBody>
        </p:sp>
        <p:sp>
          <p:nvSpPr>
            <p:cNvPr id="66583" name="Rectangle 23"/>
            <p:cNvSpPr>
              <a:spLocks noChangeArrowheads="1"/>
            </p:cNvSpPr>
            <p:nvPr/>
          </p:nvSpPr>
          <p:spPr bwMode="auto">
            <a:xfrm>
              <a:off x="5432406" y="1305180"/>
              <a:ext cx="646011" cy="33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200" dirty="0">
                  <a:latin typeface="Arial" panose="020B0604020202020204" pitchFamily="34" charset="0"/>
                </a:rPr>
                <a:t>34H</a:t>
              </a:r>
              <a:endParaRPr lang="en-US" altLang="zh-CN" sz="2200" dirty="0">
                <a:latin typeface="Arial" panose="020B0604020202020204" pitchFamily="34" charset="0"/>
              </a:endParaRPr>
            </a:p>
          </p:txBody>
        </p:sp>
        <p:sp>
          <p:nvSpPr>
            <p:cNvPr id="66584" name="Rectangle 24"/>
            <p:cNvSpPr>
              <a:spLocks noChangeArrowheads="1"/>
            </p:cNvSpPr>
            <p:nvPr/>
          </p:nvSpPr>
          <p:spPr bwMode="auto">
            <a:xfrm>
              <a:off x="5432406" y="1701200"/>
              <a:ext cx="646011" cy="33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200" dirty="0">
                  <a:latin typeface="Arial" panose="020B0604020202020204" pitchFamily="34" charset="0"/>
                </a:rPr>
                <a:t>56H</a:t>
              </a:r>
              <a:endParaRPr lang="en-US" altLang="zh-CN" sz="2200" dirty="0">
                <a:latin typeface="Arial" panose="020B0604020202020204" pitchFamily="34" charset="0"/>
              </a:endParaRPr>
            </a:p>
          </p:txBody>
        </p:sp>
        <p:sp>
          <p:nvSpPr>
            <p:cNvPr id="66585" name="Rectangle 25"/>
            <p:cNvSpPr>
              <a:spLocks noChangeArrowheads="1"/>
            </p:cNvSpPr>
            <p:nvPr/>
          </p:nvSpPr>
          <p:spPr bwMode="auto">
            <a:xfrm>
              <a:off x="5410200" y="2098675"/>
              <a:ext cx="646011" cy="33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200" dirty="0">
                  <a:latin typeface="Arial" panose="020B0604020202020204" pitchFamily="34" charset="0"/>
                </a:rPr>
                <a:t>78H</a:t>
              </a:r>
              <a:endParaRPr lang="en-US" altLang="zh-CN" sz="2200" dirty="0">
                <a:latin typeface="Arial" panose="020B0604020202020204" pitchFamily="34" charset="0"/>
              </a:endParaRPr>
            </a:p>
          </p:txBody>
        </p:sp>
        <p:sp>
          <p:nvSpPr>
            <p:cNvPr id="66586" name="Rectangle 26"/>
            <p:cNvSpPr>
              <a:spLocks noChangeArrowheads="1"/>
            </p:cNvSpPr>
            <p:nvPr/>
          </p:nvSpPr>
          <p:spPr bwMode="auto">
            <a:xfrm>
              <a:off x="6057900" y="2111375"/>
              <a:ext cx="2825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2200">
                  <a:latin typeface="Arial" panose="020B0604020202020204" pitchFamily="34" charset="0"/>
                </a:rPr>
                <a:t>0</a:t>
              </a:r>
              <a:endParaRPr lang="zh-CN" altLang="en-US" sz="2200">
                <a:latin typeface="Arial" panose="020B0604020202020204" pitchFamily="34" charset="0"/>
              </a:endParaRPr>
            </a:p>
          </p:txBody>
        </p:sp>
        <p:sp>
          <p:nvSpPr>
            <p:cNvPr id="66587" name="Rectangle 27"/>
            <p:cNvSpPr>
              <a:spLocks noChangeArrowheads="1"/>
            </p:cNvSpPr>
            <p:nvPr/>
          </p:nvSpPr>
          <p:spPr bwMode="auto">
            <a:xfrm>
              <a:off x="6045200" y="1692275"/>
              <a:ext cx="2825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2200">
                  <a:latin typeface="Arial" panose="020B0604020202020204" pitchFamily="34" charset="0"/>
                </a:rPr>
                <a:t>1</a:t>
              </a:r>
              <a:endParaRPr lang="zh-CN" altLang="en-US" sz="2200">
                <a:latin typeface="Arial" panose="020B0604020202020204" pitchFamily="34" charset="0"/>
              </a:endParaRPr>
            </a:p>
          </p:txBody>
        </p:sp>
        <p:sp>
          <p:nvSpPr>
            <p:cNvPr id="66588" name="Rectangle 28"/>
            <p:cNvSpPr>
              <a:spLocks noChangeArrowheads="1"/>
            </p:cNvSpPr>
            <p:nvPr/>
          </p:nvSpPr>
          <p:spPr bwMode="auto">
            <a:xfrm>
              <a:off x="6045200" y="1311275"/>
              <a:ext cx="2825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2200">
                  <a:latin typeface="Arial" panose="020B0604020202020204" pitchFamily="34" charset="0"/>
                </a:rPr>
                <a:t>2</a:t>
              </a:r>
              <a:endParaRPr lang="zh-CN" altLang="en-US" sz="2200">
                <a:latin typeface="Arial" panose="020B0604020202020204" pitchFamily="34" charset="0"/>
              </a:endParaRPr>
            </a:p>
          </p:txBody>
        </p:sp>
        <p:sp>
          <p:nvSpPr>
            <p:cNvPr id="66589" name="Rectangle 29"/>
            <p:cNvSpPr>
              <a:spLocks noChangeArrowheads="1"/>
            </p:cNvSpPr>
            <p:nvPr/>
          </p:nvSpPr>
          <p:spPr bwMode="auto">
            <a:xfrm>
              <a:off x="6045200" y="930275"/>
              <a:ext cx="2825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2200">
                  <a:latin typeface="Arial" panose="020B0604020202020204" pitchFamily="34" charset="0"/>
                </a:rPr>
                <a:t>3</a:t>
              </a:r>
              <a:endParaRPr lang="zh-CN" altLang="en-US" sz="2200">
                <a:latin typeface="Arial" panose="020B0604020202020204" pitchFamily="34" charset="0"/>
              </a:endParaRPr>
            </a:p>
          </p:txBody>
        </p:sp>
        <p:sp>
          <p:nvSpPr>
            <p:cNvPr id="66590" name="Rectangle 30"/>
            <p:cNvSpPr>
              <a:spLocks noChangeArrowheads="1"/>
            </p:cNvSpPr>
            <p:nvPr/>
          </p:nvSpPr>
          <p:spPr bwMode="auto">
            <a:xfrm>
              <a:off x="5318316" y="2611438"/>
              <a:ext cx="593111" cy="286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800" dirty="0">
                  <a:latin typeface="黑体" panose="02010609060101010101" pitchFamily="49" charset="-122"/>
                  <a:ea typeface="黑体" panose="02010609060101010101" pitchFamily="49" charset="-122"/>
                </a:rPr>
                <a:t>小端</a:t>
              </a:r>
              <a:endParaRPr lang="en-US" altLang="zh-CN" sz="1800" dirty="0">
                <a:latin typeface="黑体" panose="02010609060101010101" pitchFamily="49" charset="-122"/>
                <a:ea typeface="黑体" panose="02010609060101010101" pitchFamily="49" charset="-122"/>
              </a:endParaRPr>
            </a:p>
          </p:txBody>
        </p:sp>
      </p:grpSp>
      <p:sp>
        <p:nvSpPr>
          <p:cNvPr id="428063" name="Rectangle 31"/>
          <p:cNvSpPr>
            <a:spLocks noChangeArrowheads="1"/>
          </p:cNvSpPr>
          <p:nvPr/>
        </p:nvSpPr>
        <p:spPr bwMode="auto">
          <a:xfrm>
            <a:off x="258762" y="4360541"/>
            <a:ext cx="8505825" cy="2201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115000"/>
              </a:lnSpc>
              <a:spcBef>
                <a:spcPct val="15000"/>
              </a:spcBef>
              <a:buClr>
                <a:schemeClr val="tx1"/>
              </a:buClr>
              <a:buSzPct val="60000"/>
              <a:buFont typeface="Wingdings" panose="05000000000000000000" pitchFamily="2" charset="2"/>
              <a:buChar char="u"/>
            </a:pPr>
            <a:r>
              <a:rPr lang="zh-CN" altLang="en-US" sz="1800" dirty="0">
                <a:solidFill>
                  <a:schemeClr val="accent2"/>
                </a:solidFill>
                <a:latin typeface="Arial" panose="020B0604020202020204" pitchFamily="34" charset="0"/>
              </a:rPr>
              <a:t> </a:t>
            </a:r>
            <a:r>
              <a:rPr lang="zh-CN" altLang="en-US" sz="2200" dirty="0">
                <a:solidFill>
                  <a:schemeClr val="accent2"/>
                </a:solidFill>
                <a:latin typeface="Arial" panose="020B0604020202020204" pitchFamily="34" charset="0"/>
                <a:ea typeface="黑体" panose="02010609060101010101" pitchFamily="49" charset="-122"/>
                <a:cs typeface="Arial" panose="020B0604020202020204" pitchFamily="34" charset="0"/>
              </a:rPr>
              <a:t>每个系统内部是一致的，但在系统间通信时可能会发生问题！</a:t>
            </a:r>
            <a:endParaRPr lang="zh-CN" altLang="en-US" sz="2200" dirty="0">
              <a:solidFill>
                <a:schemeClr val="accent2"/>
              </a:solidFill>
              <a:latin typeface="Arial" panose="020B0604020202020204" pitchFamily="34" charset="0"/>
              <a:ea typeface="黑体" panose="02010609060101010101" pitchFamily="49" charset="-122"/>
              <a:cs typeface="Arial" panose="020B0604020202020204" pitchFamily="34" charset="0"/>
            </a:endParaRPr>
          </a:p>
          <a:p>
            <a:pPr>
              <a:lnSpc>
                <a:spcPct val="115000"/>
              </a:lnSpc>
              <a:spcBef>
                <a:spcPct val="15000"/>
              </a:spcBef>
              <a:buClr>
                <a:schemeClr val="tx1"/>
              </a:buClr>
              <a:buSzPct val="60000"/>
              <a:buFont typeface="Wingdings" panose="05000000000000000000" pitchFamily="2" charset="2"/>
              <a:buChar char="u"/>
            </a:pPr>
            <a:r>
              <a:rPr lang="zh-CN" altLang="en-US" sz="2200" dirty="0">
                <a:solidFill>
                  <a:schemeClr val="accent2"/>
                </a:solidFill>
                <a:latin typeface="Arial" panose="020B0604020202020204" pitchFamily="34" charset="0"/>
                <a:ea typeface="黑体" panose="02010609060101010101" pitchFamily="49" charset="-122"/>
                <a:cs typeface="Arial" panose="020B0604020202020204" pitchFamily="34" charset="0"/>
              </a:rPr>
              <a:t> 因为顺序不同，需要进行顺序转换</a:t>
            </a:r>
            <a:endParaRPr lang="en-US" altLang="zh-CN" sz="2200" dirty="0">
              <a:solidFill>
                <a:schemeClr val="accent2"/>
              </a:solidFill>
              <a:latin typeface="Arial" panose="020B0604020202020204" pitchFamily="34" charset="0"/>
              <a:ea typeface="黑体" panose="02010609060101010101" pitchFamily="49" charset="-122"/>
              <a:cs typeface="Arial" panose="020B0604020202020204" pitchFamily="34" charset="0"/>
            </a:endParaRPr>
          </a:p>
          <a:p>
            <a:pPr>
              <a:lnSpc>
                <a:spcPct val="115000"/>
              </a:lnSpc>
              <a:spcBef>
                <a:spcPct val="15000"/>
              </a:spcBef>
              <a:buClr>
                <a:schemeClr val="tx1"/>
              </a:buClr>
              <a:buSzPct val="60000"/>
              <a:buFont typeface="Wingdings" panose="05000000000000000000" pitchFamily="2" charset="2"/>
              <a:buNone/>
            </a:pPr>
            <a:r>
              <a:rPr lang="zh-CN" altLang="en-US" sz="2200" dirty="0">
                <a:latin typeface="Arial" panose="020B0604020202020204" pitchFamily="34" charset="0"/>
                <a:ea typeface="黑体" panose="02010609060101010101" pitchFamily="49" charset="-122"/>
                <a:cs typeface="Arial" panose="020B0604020202020204" pitchFamily="34" charset="0"/>
              </a:rPr>
              <a:t>音、视频和图像等文件格式或处理程序都涉及到字节顺序问题</a:t>
            </a:r>
            <a:endParaRPr lang="en-US" altLang="zh-CN" sz="2200" dirty="0">
              <a:latin typeface="Arial" panose="020B0604020202020204" pitchFamily="34" charset="0"/>
              <a:ea typeface="黑体" panose="02010609060101010101" pitchFamily="49" charset="-122"/>
              <a:cs typeface="Arial" panose="020B0604020202020204" pitchFamily="34" charset="0"/>
            </a:endParaRPr>
          </a:p>
          <a:p>
            <a:pPr>
              <a:lnSpc>
                <a:spcPct val="115000"/>
              </a:lnSpc>
              <a:spcBef>
                <a:spcPct val="15000"/>
              </a:spcBef>
              <a:buSzPct val="60000"/>
              <a:buFont typeface="Wingdings" panose="05000000000000000000" pitchFamily="2" charset="2"/>
              <a:buNone/>
            </a:pPr>
            <a:r>
              <a:rPr lang="en-US" altLang="zh-CN" sz="2200" dirty="0">
                <a:solidFill>
                  <a:schemeClr val="accent2"/>
                </a:solidFill>
                <a:latin typeface="Arial" panose="020B0604020202020204" pitchFamily="34" charset="0"/>
                <a:ea typeface="黑体" panose="02010609060101010101" pitchFamily="49" charset="-122"/>
                <a:cs typeface="Arial" panose="020B0604020202020204" pitchFamily="34" charset="0"/>
              </a:rPr>
              <a:t>  </a:t>
            </a:r>
            <a:r>
              <a:rPr lang="zh-CN" altLang="en-US" sz="2200" dirty="0">
                <a:solidFill>
                  <a:srgbClr val="CC0000"/>
                </a:solidFill>
                <a:latin typeface="Arial" panose="020B0604020202020204" pitchFamily="34" charset="0"/>
                <a:ea typeface="黑体" panose="02010609060101010101" pitchFamily="49" charset="-122"/>
                <a:cs typeface="Arial" panose="020B0604020202020204" pitchFamily="34" charset="0"/>
              </a:rPr>
              <a:t>例如</a:t>
            </a:r>
            <a:r>
              <a:rPr lang="en-US" altLang="zh-CN" sz="2200" dirty="0">
                <a:solidFill>
                  <a:srgbClr val="CC0000"/>
                </a:solidFill>
                <a:latin typeface="Arial" panose="020B0604020202020204" pitchFamily="34" charset="0"/>
                <a:ea typeface="黑体" panose="02010609060101010101" pitchFamily="49" charset="-122"/>
                <a:cs typeface="Arial" panose="020B0604020202020204" pitchFamily="34" charset="0"/>
              </a:rPr>
              <a:t>. </a:t>
            </a:r>
            <a:r>
              <a:rPr lang="zh-CN" altLang="en-US" sz="2200" dirty="0">
                <a:solidFill>
                  <a:schemeClr val="accent2"/>
                </a:solidFill>
                <a:latin typeface="Arial" panose="020B0604020202020204" pitchFamily="34" charset="0"/>
                <a:ea typeface="黑体" panose="02010609060101010101" pitchFamily="49" charset="-122"/>
                <a:cs typeface="Arial" panose="020B0604020202020204" pitchFamily="34" charset="0"/>
              </a:rPr>
              <a:t>小端方式</a:t>
            </a:r>
            <a:r>
              <a:rPr lang="en-US" altLang="zh-CN" sz="2200" dirty="0">
                <a:solidFill>
                  <a:schemeClr val="accent2"/>
                </a:solidFill>
                <a:latin typeface="Arial" panose="020B0604020202020204" pitchFamily="34" charset="0"/>
                <a:ea typeface="黑体" panose="02010609060101010101" pitchFamily="49" charset="-122"/>
                <a:cs typeface="Arial" panose="020B0604020202020204" pitchFamily="34" charset="0"/>
              </a:rPr>
              <a:t>: </a:t>
            </a:r>
            <a:r>
              <a:rPr lang="en-US" altLang="zh-CN" sz="2200" dirty="0">
                <a:solidFill>
                  <a:srgbClr val="CC0000"/>
                </a:solidFill>
                <a:latin typeface="Arial" panose="020B0604020202020204" pitchFamily="34" charset="0"/>
                <a:ea typeface="黑体" panose="02010609060101010101" pitchFamily="49" charset="-122"/>
                <a:cs typeface="Arial" panose="020B0604020202020204" pitchFamily="34" charset="0"/>
              </a:rPr>
              <a:t>GIF, PC Paintbrush, Microsoft </a:t>
            </a:r>
            <a:r>
              <a:rPr lang="en-US" altLang="zh-CN" sz="2200" dirty="0" err="1">
                <a:solidFill>
                  <a:srgbClr val="CC0000"/>
                </a:solidFill>
                <a:latin typeface="Arial" panose="020B0604020202020204" pitchFamily="34" charset="0"/>
                <a:ea typeface="黑体" panose="02010609060101010101" pitchFamily="49" charset="-122"/>
                <a:cs typeface="Arial" panose="020B0604020202020204" pitchFamily="34" charset="0"/>
              </a:rPr>
              <a:t>RTF,etc</a:t>
            </a:r>
            <a:r>
              <a:rPr lang="en-US" altLang="zh-CN" sz="2200" dirty="0">
                <a:solidFill>
                  <a:srgbClr val="CC0000"/>
                </a:solidFill>
                <a:latin typeface="Arial" panose="020B0604020202020204" pitchFamily="34" charset="0"/>
                <a:ea typeface="黑体" panose="02010609060101010101" pitchFamily="49" charset="-122"/>
                <a:cs typeface="Arial" panose="020B0604020202020204" pitchFamily="34" charset="0"/>
              </a:rPr>
              <a:t> </a:t>
            </a:r>
            <a:endParaRPr lang="zh-CN" altLang="en-US" sz="2200" dirty="0">
              <a:solidFill>
                <a:srgbClr val="CC0000"/>
              </a:solidFill>
              <a:latin typeface="Arial" panose="020B0604020202020204" pitchFamily="34" charset="0"/>
              <a:ea typeface="黑体" panose="02010609060101010101" pitchFamily="49" charset="-122"/>
              <a:cs typeface="Arial" panose="020B0604020202020204" pitchFamily="34" charset="0"/>
            </a:endParaRPr>
          </a:p>
          <a:p>
            <a:pPr>
              <a:lnSpc>
                <a:spcPct val="115000"/>
              </a:lnSpc>
              <a:spcBef>
                <a:spcPct val="15000"/>
              </a:spcBef>
              <a:buSzPct val="60000"/>
              <a:buFont typeface="Wingdings" panose="05000000000000000000" pitchFamily="2" charset="2"/>
              <a:buNone/>
            </a:pPr>
            <a:r>
              <a:rPr lang="zh-CN" altLang="en-US" sz="2200" dirty="0">
                <a:solidFill>
                  <a:srgbClr val="CC0000"/>
                </a:solidFill>
                <a:latin typeface="Arial" panose="020B0604020202020204" pitchFamily="34" charset="0"/>
                <a:ea typeface="黑体" panose="02010609060101010101" pitchFamily="49" charset="-122"/>
                <a:cs typeface="Arial" panose="020B0604020202020204" pitchFamily="34" charset="0"/>
              </a:rPr>
              <a:t>           </a:t>
            </a:r>
            <a:r>
              <a:rPr lang="zh-CN" altLang="en-US" sz="2200" dirty="0">
                <a:solidFill>
                  <a:schemeClr val="accent2"/>
                </a:solidFill>
                <a:latin typeface="Arial" panose="020B0604020202020204" pitchFamily="34" charset="0"/>
                <a:ea typeface="黑体" panose="02010609060101010101" pitchFamily="49" charset="-122"/>
                <a:cs typeface="Arial" panose="020B0604020202020204" pitchFamily="34" charset="0"/>
              </a:rPr>
              <a:t>大端方式</a:t>
            </a:r>
            <a:r>
              <a:rPr lang="en-US" altLang="zh-CN" sz="2200" dirty="0">
                <a:solidFill>
                  <a:schemeClr val="accent2"/>
                </a:solidFill>
                <a:latin typeface="Arial" panose="020B0604020202020204" pitchFamily="34" charset="0"/>
                <a:ea typeface="黑体" panose="02010609060101010101" pitchFamily="49" charset="-122"/>
                <a:cs typeface="Arial" panose="020B0604020202020204" pitchFamily="34" charset="0"/>
              </a:rPr>
              <a:t>:  </a:t>
            </a:r>
            <a:r>
              <a:rPr lang="en-US" altLang="zh-CN" sz="2200" dirty="0">
                <a:solidFill>
                  <a:srgbClr val="CC0000"/>
                </a:solidFill>
                <a:latin typeface="Arial" panose="020B0604020202020204" pitchFamily="34" charset="0"/>
                <a:ea typeface="黑体" panose="02010609060101010101" pitchFamily="49" charset="-122"/>
                <a:cs typeface="Arial" panose="020B0604020202020204" pitchFamily="34" charset="0"/>
              </a:rPr>
              <a:t>Adobe Photoshop, JPEG, </a:t>
            </a:r>
            <a:r>
              <a:rPr lang="en-US" altLang="zh-CN" sz="2200" dirty="0" err="1">
                <a:solidFill>
                  <a:srgbClr val="CC0000"/>
                </a:solidFill>
                <a:latin typeface="Arial" panose="020B0604020202020204" pitchFamily="34" charset="0"/>
                <a:ea typeface="黑体" panose="02010609060101010101" pitchFamily="49" charset="-122"/>
                <a:cs typeface="Arial" panose="020B0604020202020204" pitchFamily="34" charset="0"/>
              </a:rPr>
              <a:t>MacPaint</a:t>
            </a:r>
            <a:r>
              <a:rPr lang="en-US" altLang="zh-CN" sz="2200" dirty="0">
                <a:solidFill>
                  <a:srgbClr val="CC0000"/>
                </a:solidFill>
                <a:latin typeface="Arial" panose="020B0604020202020204" pitchFamily="34" charset="0"/>
                <a:ea typeface="黑体" panose="02010609060101010101" pitchFamily="49" charset="-122"/>
                <a:cs typeface="Arial" panose="020B0604020202020204" pitchFamily="34" charset="0"/>
              </a:rPr>
              <a:t>, </a:t>
            </a:r>
            <a:r>
              <a:rPr lang="en-US" altLang="zh-CN" sz="2200" dirty="0" err="1">
                <a:solidFill>
                  <a:srgbClr val="CC0000"/>
                </a:solidFill>
                <a:latin typeface="Arial" panose="020B0604020202020204" pitchFamily="34" charset="0"/>
                <a:ea typeface="黑体" panose="02010609060101010101" pitchFamily="49" charset="-122"/>
                <a:cs typeface="Arial" panose="020B0604020202020204" pitchFamily="34" charset="0"/>
              </a:rPr>
              <a:t>etc</a:t>
            </a:r>
            <a:r>
              <a:rPr lang="en-US" altLang="zh-CN" sz="2200" dirty="0">
                <a:latin typeface="Arial" panose="020B0604020202020204" pitchFamily="34" charset="0"/>
                <a:cs typeface="Arial" panose="020B0604020202020204" pitchFamily="34" charset="0"/>
              </a:rPr>
              <a:t> </a:t>
            </a:r>
            <a:endParaRPr lang="en-US" altLang="zh-CN" sz="2200" dirty="0">
              <a:latin typeface="Arial" panose="020B0604020202020204" pitchFamily="34" charset="0"/>
              <a:cs typeface="Arial" panose="020B0604020202020204" pitchFamily="34" charset="0"/>
            </a:endParaRPr>
          </a:p>
        </p:txBody>
      </p:sp>
      <p:sp>
        <p:nvSpPr>
          <p:cNvPr id="428064" name="Text Box 32"/>
          <p:cNvSpPr txBox="1">
            <a:spLocks noChangeArrowheads="1"/>
          </p:cNvSpPr>
          <p:nvPr/>
        </p:nvSpPr>
        <p:spPr bwMode="auto">
          <a:xfrm>
            <a:off x="203200" y="3021013"/>
            <a:ext cx="55022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200">
                <a:solidFill>
                  <a:schemeClr val="accent2"/>
                </a:solidFill>
                <a:latin typeface="黑体" panose="02010609060101010101" pitchFamily="49" charset="-122"/>
                <a:ea typeface="黑体" panose="02010609060101010101" pitchFamily="49" charset="-122"/>
                <a:cs typeface="Arial" panose="020B0604020202020204" pitchFamily="34" charset="0"/>
              </a:rPr>
              <a:t>上述存放在</a:t>
            </a:r>
            <a:r>
              <a:rPr lang="en-US" altLang="zh-CN" sz="2200">
                <a:solidFill>
                  <a:schemeClr val="accent2"/>
                </a:solidFill>
                <a:latin typeface="黑体" panose="02010609060101010101" pitchFamily="49" charset="-122"/>
                <a:ea typeface="黑体" panose="02010609060101010101" pitchFamily="49" charset="-122"/>
                <a:cs typeface="Arial" panose="020B0604020202020204" pitchFamily="34" charset="0"/>
              </a:rPr>
              <a:t>0</a:t>
            </a:r>
            <a:r>
              <a:rPr lang="zh-CN" altLang="en-US" sz="2200">
                <a:solidFill>
                  <a:schemeClr val="accent2"/>
                </a:solidFill>
                <a:latin typeface="黑体" panose="02010609060101010101" pitchFamily="49" charset="-122"/>
                <a:ea typeface="黑体" panose="02010609060101010101" pitchFamily="49" charset="-122"/>
                <a:cs typeface="Arial" panose="020B0604020202020204" pitchFamily="34" charset="0"/>
              </a:rPr>
              <a:t>号单元的数据（字）是什么？</a:t>
            </a:r>
            <a:endParaRPr lang="zh-CN" altLang="en-US" sz="2200">
              <a:solidFill>
                <a:schemeClr val="accent2"/>
              </a:solidFill>
              <a:latin typeface="黑体" panose="02010609060101010101" pitchFamily="49" charset="-122"/>
              <a:ea typeface="黑体" panose="02010609060101010101" pitchFamily="49" charset="-122"/>
              <a:cs typeface="Arial" panose="020B0604020202020204" pitchFamily="34" charset="0"/>
            </a:endParaRPr>
          </a:p>
        </p:txBody>
      </p:sp>
      <p:sp>
        <p:nvSpPr>
          <p:cNvPr id="428065" name="Text Box 33"/>
          <p:cNvSpPr txBox="1">
            <a:spLocks noChangeArrowheads="1"/>
          </p:cNvSpPr>
          <p:nvPr/>
        </p:nvSpPr>
        <p:spPr bwMode="auto">
          <a:xfrm>
            <a:off x="5432425" y="3044825"/>
            <a:ext cx="371157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200">
                <a:solidFill>
                  <a:srgbClr val="FF0066"/>
                </a:solidFill>
                <a:latin typeface="Arial" panose="020B0604020202020204" pitchFamily="34" charset="0"/>
              </a:rPr>
              <a:t>12345678H</a:t>
            </a:r>
            <a:r>
              <a:rPr lang="zh-CN" altLang="en-US" sz="2200">
                <a:solidFill>
                  <a:srgbClr val="FF0066"/>
                </a:solidFill>
                <a:latin typeface="Arial" panose="020B0604020202020204" pitchFamily="34" charset="0"/>
              </a:rPr>
              <a:t>？ </a:t>
            </a:r>
            <a:r>
              <a:rPr lang="en-US" altLang="zh-CN" sz="2200">
                <a:solidFill>
                  <a:srgbClr val="FF0066"/>
                </a:solidFill>
                <a:latin typeface="Arial" panose="020B0604020202020204" pitchFamily="34" charset="0"/>
              </a:rPr>
              <a:t>78563412H</a:t>
            </a:r>
            <a:r>
              <a:rPr lang="zh-CN" altLang="en-US" sz="2200">
                <a:solidFill>
                  <a:srgbClr val="FF0066"/>
                </a:solidFill>
                <a:latin typeface="Arial" panose="020B0604020202020204" pitchFamily="34" charset="0"/>
              </a:rPr>
              <a:t>？</a:t>
            </a:r>
            <a:endParaRPr lang="zh-CN" altLang="en-US" sz="2200">
              <a:solidFill>
                <a:srgbClr val="FF0066"/>
              </a:solidFill>
              <a:latin typeface="Arial" panose="020B0604020202020204" pitchFamily="34" charset="0"/>
            </a:endParaRPr>
          </a:p>
        </p:txBody>
      </p:sp>
      <p:sp>
        <p:nvSpPr>
          <p:cNvPr id="428066" name="Text Box 34"/>
          <p:cNvSpPr txBox="1">
            <a:spLocks noChangeArrowheads="1"/>
          </p:cNvSpPr>
          <p:nvPr/>
        </p:nvSpPr>
        <p:spPr bwMode="auto">
          <a:xfrm>
            <a:off x="230934" y="3965253"/>
            <a:ext cx="837565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dirty="0">
                <a:latin typeface="黑体" panose="02010609060101010101" pitchFamily="49" charset="-122"/>
                <a:ea typeface="黑体" panose="02010609060101010101" pitchFamily="49" charset="-122"/>
                <a:cs typeface="Arial" panose="020B0604020202020204" pitchFamily="34" charset="0"/>
              </a:rPr>
              <a:t>存放方式不同的机器间程序移植或数据通信时，会发生什么问题？</a:t>
            </a:r>
            <a:endParaRPr lang="zh-CN" altLang="en-US" sz="2200" dirty="0">
              <a:latin typeface="黑体" panose="02010609060101010101" pitchFamily="49" charset="-122"/>
              <a:ea typeface="黑体" panose="02010609060101010101" pitchFamily="49" charset="-122"/>
              <a:cs typeface="Arial" panose="020B0604020202020204" pitchFamily="34" charset="0"/>
            </a:endParaRPr>
          </a:p>
        </p:txBody>
      </p:sp>
      <p:sp>
        <p:nvSpPr>
          <p:cNvPr id="2" name="灯片编号占位符 1"/>
          <p:cNvSpPr>
            <a:spLocks noGrp="1"/>
          </p:cNvSpPr>
          <p:nvPr>
            <p:ph type="sldNum" sz="quarter" idx="4"/>
          </p:nvPr>
        </p:nvSpPr>
        <p:spPr/>
        <p:txBody>
          <a:bodyPr/>
          <a:lstStyle/>
          <a:p>
            <a:fld id="{EDCD20F5-771F-4428-9712-BA27E008D629}" type="slidenum">
              <a:rPr lang="zh-CN" altLang="en-US" smtClean="0"/>
            </a:fld>
            <a:endParaRPr lang="zh-CN" altLang="en-US" dirty="0"/>
          </a:p>
        </p:txBody>
      </p:sp>
      <p:sp>
        <p:nvSpPr>
          <p:cNvPr id="36" name="Text Box 34"/>
          <p:cNvSpPr txBox="1">
            <a:spLocks noChangeArrowheads="1"/>
          </p:cNvSpPr>
          <p:nvPr/>
        </p:nvSpPr>
        <p:spPr bwMode="auto">
          <a:xfrm>
            <a:off x="2565400" y="3473688"/>
            <a:ext cx="3504173" cy="38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dirty="0">
                <a:latin typeface="黑体" panose="02010609060101010101" pitchFamily="49" charset="-122"/>
                <a:ea typeface="黑体" panose="02010609060101010101" pitchFamily="49" charset="-122"/>
                <a:cs typeface="Arial" panose="020B0604020202020204" pitchFamily="34" charset="0"/>
              </a:rPr>
              <a:t>正确的答案是：</a:t>
            </a:r>
            <a:r>
              <a:rPr lang="en-US" altLang="zh-CN" sz="2200" dirty="0">
                <a:solidFill>
                  <a:srgbClr val="FF0000"/>
                </a:solidFill>
                <a:latin typeface="黑体" panose="02010609060101010101" pitchFamily="49" charset="-122"/>
                <a:ea typeface="黑体" panose="02010609060101010101" pitchFamily="49" charset="-122"/>
                <a:cs typeface="Arial" panose="020B0604020202020204" pitchFamily="34" charset="0"/>
              </a:rPr>
              <a:t>12345678H</a:t>
            </a:r>
            <a:endParaRPr lang="zh-CN" altLang="en-US" sz="2200" dirty="0">
              <a:solidFill>
                <a:srgbClr val="FF0000"/>
              </a:solidFill>
              <a:latin typeface="黑体" panose="02010609060101010101" pitchFamily="49" charset="-122"/>
              <a:ea typeface="黑体" panose="02010609060101010101" pitchFamily="49" charset="-122"/>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8064"/>
                                        </p:tgtEl>
                                        <p:attrNameLst>
                                          <p:attrName>style.visibility</p:attrName>
                                        </p:attrNameLst>
                                      </p:cBhvr>
                                      <p:to>
                                        <p:strVal val="visible"/>
                                      </p:to>
                                    </p:set>
                                    <p:animEffect transition="in" filter="blinds(horizontal)">
                                      <p:cBhvr>
                                        <p:cTn id="12" dur="500"/>
                                        <p:tgtEl>
                                          <p:spTgt spid="42806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8065"/>
                                        </p:tgtEl>
                                        <p:attrNameLst>
                                          <p:attrName>style.visibility</p:attrName>
                                        </p:attrNameLst>
                                      </p:cBhvr>
                                      <p:to>
                                        <p:strVal val="visible"/>
                                      </p:to>
                                    </p:set>
                                    <p:animEffect transition="in" filter="blinds(horizontal)">
                                      <p:cBhvr>
                                        <p:cTn id="17" dur="500"/>
                                        <p:tgtEl>
                                          <p:spTgt spid="42806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ipe(down)">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28066"/>
                                        </p:tgtEl>
                                        <p:attrNameLst>
                                          <p:attrName>style.visibility</p:attrName>
                                        </p:attrNameLst>
                                      </p:cBhvr>
                                      <p:to>
                                        <p:strVal val="visible"/>
                                      </p:to>
                                    </p:set>
                                    <p:animEffect transition="in" filter="blinds(horizontal)">
                                      <p:cBhvr>
                                        <p:cTn id="27" dur="500"/>
                                        <p:tgtEl>
                                          <p:spTgt spid="42806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28063">
                                            <p:txEl>
                                              <p:pRg st="0" end="0"/>
                                            </p:txEl>
                                          </p:spTgt>
                                        </p:tgtEl>
                                        <p:attrNameLst>
                                          <p:attrName>style.visibility</p:attrName>
                                        </p:attrNameLst>
                                      </p:cBhvr>
                                      <p:to>
                                        <p:strVal val="visible"/>
                                      </p:to>
                                    </p:set>
                                    <p:animEffect transition="in" filter="blinds(horizontal)">
                                      <p:cBhvr>
                                        <p:cTn id="32" dur="500"/>
                                        <p:tgtEl>
                                          <p:spTgt spid="428063">
                                            <p:txEl>
                                              <p:pRg st="0" end="0"/>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28063">
                                            <p:txEl>
                                              <p:pRg st="1" end="1"/>
                                            </p:txEl>
                                          </p:spTgt>
                                        </p:tgtEl>
                                        <p:attrNameLst>
                                          <p:attrName>style.visibility</p:attrName>
                                        </p:attrNameLst>
                                      </p:cBhvr>
                                      <p:to>
                                        <p:strVal val="visible"/>
                                      </p:to>
                                    </p:set>
                                    <p:animEffect transition="in" filter="blinds(horizontal)">
                                      <p:cBhvr>
                                        <p:cTn id="35" dur="500"/>
                                        <p:tgtEl>
                                          <p:spTgt spid="428063">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428063">
                                            <p:txEl>
                                              <p:pRg st="2" end="2"/>
                                            </p:txEl>
                                          </p:spTgt>
                                        </p:tgtEl>
                                        <p:attrNameLst>
                                          <p:attrName>style.visibility</p:attrName>
                                        </p:attrNameLst>
                                      </p:cBhvr>
                                      <p:to>
                                        <p:strVal val="visible"/>
                                      </p:to>
                                    </p:set>
                                    <p:animEffect transition="in" filter="blinds(horizontal)">
                                      <p:cBhvr>
                                        <p:cTn id="40" dur="500"/>
                                        <p:tgtEl>
                                          <p:spTgt spid="428063">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428063">
                                            <p:txEl>
                                              <p:pRg st="3" end="3"/>
                                            </p:txEl>
                                          </p:spTgt>
                                        </p:tgtEl>
                                        <p:attrNameLst>
                                          <p:attrName>style.visibility</p:attrName>
                                        </p:attrNameLst>
                                      </p:cBhvr>
                                      <p:to>
                                        <p:strVal val="visible"/>
                                      </p:to>
                                    </p:set>
                                    <p:animEffect transition="in" filter="blinds(horizontal)">
                                      <p:cBhvr>
                                        <p:cTn id="45" dur="500"/>
                                        <p:tgtEl>
                                          <p:spTgt spid="428063">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428063">
                                            <p:txEl>
                                              <p:pRg st="4" end="4"/>
                                            </p:txEl>
                                          </p:spTgt>
                                        </p:tgtEl>
                                        <p:attrNameLst>
                                          <p:attrName>style.visibility</p:attrName>
                                        </p:attrNameLst>
                                      </p:cBhvr>
                                      <p:to>
                                        <p:strVal val="visible"/>
                                      </p:to>
                                    </p:set>
                                    <p:animEffect transition="in" filter="blinds(horizontal)">
                                      <p:cBhvr>
                                        <p:cTn id="50" dur="500"/>
                                        <p:tgtEl>
                                          <p:spTgt spid="4280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64" grpId="0"/>
      <p:bldP spid="428065" grpId="0"/>
      <p:bldP spid="428066" grpId="0"/>
      <p:bldP spid="3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711200" y="114300"/>
            <a:ext cx="7137400" cy="479747"/>
          </a:xfrm>
        </p:spPr>
        <p:txBody>
          <a:bodyPr/>
          <a:lstStyle/>
          <a:p>
            <a:pPr algn="ctr"/>
            <a:r>
              <a:rPr lang="zh-CN" altLang="en-US" dirty="0">
                <a:ea typeface="宋体" panose="02010600030101010101" pitchFamily="2" charset="-122"/>
              </a:rPr>
              <a:t>对齐</a:t>
            </a:r>
            <a:r>
              <a:rPr lang="en-US" altLang="zh-CN" dirty="0">
                <a:ea typeface="宋体" panose="02010600030101010101" pitchFamily="2" charset="-122"/>
              </a:rPr>
              <a:t>(Alignment)</a:t>
            </a:r>
            <a:endParaRPr lang="zh-CN" altLang="en-US" dirty="0">
              <a:ea typeface="宋体" panose="02010600030101010101" pitchFamily="2" charset="-122"/>
            </a:endParaRPr>
          </a:p>
        </p:txBody>
      </p:sp>
      <p:sp>
        <p:nvSpPr>
          <p:cNvPr id="429059" name="Rectangle 3"/>
          <p:cNvSpPr>
            <a:spLocks noGrp="1" noChangeArrowheads="1"/>
          </p:cNvSpPr>
          <p:nvPr>
            <p:ph type="body" idx="1"/>
          </p:nvPr>
        </p:nvSpPr>
        <p:spPr>
          <a:xfrm>
            <a:off x="255588" y="1212850"/>
            <a:ext cx="8737600" cy="5779018"/>
          </a:xfrm>
          <a:noFill/>
        </p:spPr>
        <p:txBody>
          <a:bodyPr/>
          <a:lstStyle/>
          <a:p>
            <a:pPr marL="342900" indent="-342900">
              <a:lnSpc>
                <a:spcPct val="110000"/>
              </a:lnSpc>
              <a:spcBef>
                <a:spcPct val="35000"/>
              </a:spcBef>
              <a:buSzPct val="75000"/>
            </a:pPr>
            <a:r>
              <a:rPr lang="zh-CN" altLang="en-US" dirty="0">
                <a:latin typeface="黑体" panose="02010609060101010101" pitchFamily="49" charset="-122"/>
                <a:ea typeface="黑体" panose="02010609060101010101" pitchFamily="49" charset="-122"/>
              </a:rPr>
              <a:t>目前机器字长一般为</a:t>
            </a:r>
            <a:r>
              <a:rPr lang="en-US" altLang="zh-CN" dirty="0">
                <a:latin typeface="黑体" panose="02010609060101010101" pitchFamily="49" charset="-122"/>
                <a:ea typeface="黑体" panose="02010609060101010101" pitchFamily="49" charset="-122"/>
              </a:rPr>
              <a:t>32</a:t>
            </a:r>
            <a:r>
              <a:rPr lang="zh-CN" altLang="en-US" dirty="0">
                <a:latin typeface="黑体" panose="02010609060101010101" pitchFamily="49" charset="-122"/>
                <a:ea typeface="黑体" panose="02010609060101010101" pitchFamily="49" charset="-122"/>
              </a:rPr>
              <a:t>位或</a:t>
            </a:r>
            <a:r>
              <a:rPr lang="en-US" altLang="zh-CN" dirty="0">
                <a:latin typeface="黑体" panose="02010609060101010101" pitchFamily="49" charset="-122"/>
                <a:ea typeface="黑体" panose="02010609060101010101" pitchFamily="49" charset="-122"/>
              </a:rPr>
              <a:t>64</a:t>
            </a:r>
            <a:r>
              <a:rPr lang="zh-CN" altLang="en-US" dirty="0">
                <a:latin typeface="黑体" panose="02010609060101010101" pitchFamily="49" charset="-122"/>
                <a:ea typeface="黑体" panose="02010609060101010101" pitchFamily="49" charset="-122"/>
              </a:rPr>
              <a:t>位，而存储器地址按字节编址</a:t>
            </a:r>
            <a:endParaRPr lang="zh-CN" altLang="en-US" dirty="0">
              <a:latin typeface="黑体" panose="02010609060101010101" pitchFamily="49" charset="-122"/>
              <a:ea typeface="黑体" panose="02010609060101010101" pitchFamily="49" charset="-122"/>
            </a:endParaRPr>
          </a:p>
          <a:p>
            <a:pPr marL="342900" indent="-342900">
              <a:lnSpc>
                <a:spcPct val="110000"/>
              </a:lnSpc>
              <a:spcBef>
                <a:spcPct val="35000"/>
              </a:spcBef>
              <a:buSzPct val="75000"/>
            </a:pPr>
            <a:r>
              <a:rPr lang="zh-CN" altLang="en-US" dirty="0">
                <a:latin typeface="黑体" panose="02010609060101010101" pitchFamily="49" charset="-122"/>
                <a:ea typeface="黑体" panose="02010609060101010101" pitchFamily="49" charset="-122"/>
              </a:rPr>
              <a:t>指令系统支持对字节、半字、字及双字的运算，也有位处理指令</a:t>
            </a:r>
            <a:endParaRPr lang="zh-CN" altLang="en-US" dirty="0">
              <a:latin typeface="黑体" panose="02010609060101010101" pitchFamily="49" charset="-122"/>
              <a:ea typeface="黑体" panose="02010609060101010101" pitchFamily="49" charset="-122"/>
            </a:endParaRPr>
          </a:p>
          <a:p>
            <a:pPr marL="342900" indent="-342900">
              <a:lnSpc>
                <a:spcPct val="110000"/>
              </a:lnSpc>
              <a:spcBef>
                <a:spcPct val="35000"/>
              </a:spcBef>
              <a:buSzPct val="75000"/>
            </a:pPr>
            <a:r>
              <a:rPr lang="zh-CN" altLang="en-US" dirty="0">
                <a:latin typeface="黑体" panose="02010609060101010101" pitchFamily="49" charset="-122"/>
                <a:ea typeface="黑体" panose="02010609060101010101" pitchFamily="49" charset="-122"/>
              </a:rPr>
              <a:t>各种不同长度的数据存放时，有两种处理方式</a:t>
            </a:r>
            <a:r>
              <a:rPr lang="en-US" altLang="zh-CN"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742950" lvl="1" indent="-285750">
              <a:lnSpc>
                <a:spcPct val="110000"/>
              </a:lnSpc>
              <a:spcBef>
                <a:spcPct val="35000"/>
              </a:spcBef>
              <a:buClr>
                <a:schemeClr val="accent2"/>
              </a:buClr>
            </a:pPr>
            <a:r>
              <a:rPr lang="zh-CN" altLang="en-US" sz="2200" dirty="0">
                <a:latin typeface="黑体" panose="02010609060101010101" pitchFamily="49" charset="-122"/>
                <a:ea typeface="黑体" panose="02010609060101010101" pitchFamily="49" charset="-122"/>
              </a:rPr>
              <a:t> </a:t>
            </a:r>
            <a:r>
              <a:rPr lang="zh-CN" altLang="en-US" sz="2200" dirty="0">
                <a:solidFill>
                  <a:srgbClr val="3333FF"/>
                </a:solidFill>
                <a:latin typeface="黑体" panose="02010609060101010101" pitchFamily="49" charset="-122"/>
                <a:ea typeface="黑体" panose="02010609060101010101" pitchFamily="49" charset="-122"/>
              </a:rPr>
              <a:t>按边界对齐 （假定</a:t>
            </a:r>
            <a:r>
              <a:rPr lang="zh-CN" altLang="en-US" sz="2200" dirty="0">
                <a:solidFill>
                  <a:srgbClr val="CC0000"/>
                </a:solidFill>
                <a:latin typeface="黑体" panose="02010609060101010101" pitchFamily="49" charset="-122"/>
                <a:ea typeface="黑体" panose="02010609060101010101" pitchFamily="49" charset="-122"/>
              </a:rPr>
              <a:t>存储字</a:t>
            </a:r>
            <a:r>
              <a:rPr lang="zh-CN" altLang="en-US" sz="2200" dirty="0">
                <a:solidFill>
                  <a:srgbClr val="3333FF"/>
                </a:solidFill>
                <a:latin typeface="黑体" panose="02010609060101010101" pitchFamily="49" charset="-122"/>
                <a:ea typeface="黑体" panose="02010609060101010101" pitchFamily="49" charset="-122"/>
              </a:rPr>
              <a:t>的宽度为</a:t>
            </a:r>
            <a:r>
              <a:rPr lang="en-US" altLang="zh-CN" sz="2200" dirty="0">
                <a:solidFill>
                  <a:srgbClr val="3333FF"/>
                </a:solidFill>
                <a:latin typeface="黑体" panose="02010609060101010101" pitchFamily="49" charset="-122"/>
                <a:ea typeface="黑体" panose="02010609060101010101" pitchFamily="49" charset="-122"/>
              </a:rPr>
              <a:t>32</a:t>
            </a:r>
            <a:r>
              <a:rPr lang="zh-CN" altLang="en-US" sz="2200" dirty="0">
                <a:solidFill>
                  <a:srgbClr val="3333FF"/>
                </a:solidFill>
                <a:latin typeface="黑体" panose="02010609060101010101" pitchFamily="49" charset="-122"/>
                <a:ea typeface="黑体" panose="02010609060101010101" pitchFamily="49" charset="-122"/>
              </a:rPr>
              <a:t>位，按字节编址）</a:t>
            </a:r>
            <a:endParaRPr lang="en-US" altLang="zh-CN" sz="2200" dirty="0">
              <a:solidFill>
                <a:srgbClr val="3333FF"/>
              </a:solidFill>
              <a:latin typeface="黑体" panose="02010609060101010101" pitchFamily="49" charset="-122"/>
              <a:ea typeface="黑体" panose="02010609060101010101" pitchFamily="49" charset="-122"/>
            </a:endParaRPr>
          </a:p>
          <a:p>
            <a:pPr marL="1143000" lvl="2" indent="-228600">
              <a:lnSpc>
                <a:spcPct val="110000"/>
              </a:lnSpc>
              <a:spcBef>
                <a:spcPct val="35000"/>
              </a:spcBef>
            </a:pPr>
            <a:r>
              <a:rPr lang="zh-CN" altLang="en-US" sz="2200" dirty="0">
                <a:latin typeface="黑体" panose="02010609060101010101" pitchFamily="49" charset="-122"/>
                <a:ea typeface="黑体" panose="02010609060101010101" pitchFamily="49" charset="-122"/>
              </a:rPr>
              <a:t>字地址：</a:t>
            </a:r>
            <a:r>
              <a:rPr lang="en-US" altLang="zh-CN" sz="2200" dirty="0">
                <a:latin typeface="黑体" panose="02010609060101010101" pitchFamily="49" charset="-122"/>
                <a:ea typeface="黑体" panose="02010609060101010101" pitchFamily="49" charset="-122"/>
              </a:rPr>
              <a:t>4</a:t>
            </a:r>
            <a:r>
              <a:rPr lang="zh-CN" altLang="en-US" sz="2200" dirty="0">
                <a:latin typeface="黑体" panose="02010609060101010101" pitchFamily="49" charset="-122"/>
                <a:ea typeface="黑体" panose="02010609060101010101" pitchFamily="49" charset="-122"/>
              </a:rPr>
              <a:t>的倍数</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低两位为</a:t>
            </a:r>
            <a:r>
              <a:rPr lang="en-US" altLang="zh-CN" sz="2200" dirty="0">
                <a:latin typeface="黑体" panose="02010609060101010101" pitchFamily="49" charset="-122"/>
                <a:ea typeface="黑体" panose="02010609060101010101" pitchFamily="49" charset="-122"/>
              </a:rPr>
              <a:t>0)</a:t>
            </a:r>
            <a:endParaRPr lang="en-US" altLang="zh-CN" sz="2200" dirty="0">
              <a:latin typeface="黑体" panose="02010609060101010101" pitchFamily="49" charset="-122"/>
              <a:ea typeface="黑体" panose="02010609060101010101" pitchFamily="49" charset="-122"/>
            </a:endParaRPr>
          </a:p>
          <a:p>
            <a:pPr marL="1143000" lvl="2" indent="-228600">
              <a:lnSpc>
                <a:spcPct val="110000"/>
              </a:lnSpc>
              <a:spcBef>
                <a:spcPct val="35000"/>
              </a:spcBef>
            </a:pPr>
            <a:r>
              <a:rPr lang="zh-CN" altLang="en-US" sz="2200" dirty="0">
                <a:latin typeface="黑体" panose="02010609060101010101" pitchFamily="49" charset="-122"/>
                <a:ea typeface="黑体" panose="02010609060101010101" pitchFamily="49" charset="-122"/>
              </a:rPr>
              <a:t>半字地址：</a:t>
            </a:r>
            <a:r>
              <a:rPr lang="en-US" altLang="zh-CN" sz="2200" dirty="0">
                <a:latin typeface="黑体" panose="02010609060101010101" pitchFamily="49" charset="-122"/>
                <a:ea typeface="黑体" panose="02010609060101010101" pitchFamily="49" charset="-122"/>
              </a:rPr>
              <a:t>2</a:t>
            </a:r>
            <a:r>
              <a:rPr lang="zh-CN" altLang="en-US" sz="2200" dirty="0">
                <a:latin typeface="黑体" panose="02010609060101010101" pitchFamily="49" charset="-122"/>
                <a:ea typeface="黑体" panose="02010609060101010101" pitchFamily="49" charset="-122"/>
              </a:rPr>
              <a:t>的倍数</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低位为</a:t>
            </a:r>
            <a:r>
              <a:rPr lang="en-US" altLang="zh-CN" sz="2200" dirty="0">
                <a:latin typeface="黑体" panose="02010609060101010101" pitchFamily="49" charset="-122"/>
                <a:ea typeface="黑体" panose="02010609060101010101" pitchFamily="49" charset="-122"/>
              </a:rPr>
              <a:t>0)</a:t>
            </a:r>
            <a:endParaRPr lang="en-US" altLang="zh-CN" sz="2200" dirty="0">
              <a:latin typeface="黑体" panose="02010609060101010101" pitchFamily="49" charset="-122"/>
              <a:ea typeface="黑体" panose="02010609060101010101" pitchFamily="49" charset="-122"/>
            </a:endParaRPr>
          </a:p>
          <a:p>
            <a:pPr marL="1143000" lvl="2" indent="-228600">
              <a:lnSpc>
                <a:spcPct val="110000"/>
              </a:lnSpc>
              <a:spcBef>
                <a:spcPct val="35000"/>
              </a:spcBef>
            </a:pPr>
            <a:r>
              <a:rPr lang="zh-CN" altLang="en-US" sz="2200" dirty="0">
                <a:latin typeface="黑体" panose="02010609060101010101" pitchFamily="49" charset="-122"/>
                <a:ea typeface="黑体" panose="02010609060101010101" pitchFamily="49" charset="-122"/>
              </a:rPr>
              <a:t>字节地址：任意</a:t>
            </a:r>
            <a:endParaRPr lang="zh-CN" altLang="en-US" sz="2200" dirty="0">
              <a:latin typeface="黑体" panose="02010609060101010101" pitchFamily="49" charset="-122"/>
              <a:ea typeface="黑体" panose="02010609060101010101" pitchFamily="49" charset="-122"/>
            </a:endParaRPr>
          </a:p>
          <a:p>
            <a:pPr marL="742950" lvl="1" indent="-285750">
              <a:lnSpc>
                <a:spcPct val="110000"/>
              </a:lnSpc>
              <a:spcBef>
                <a:spcPct val="35000"/>
              </a:spcBef>
              <a:buClr>
                <a:srgbClr val="3333FF"/>
              </a:buClr>
            </a:pPr>
            <a:r>
              <a:rPr lang="zh-CN" altLang="en-US" sz="2200" dirty="0">
                <a:solidFill>
                  <a:srgbClr val="3333FF"/>
                </a:solidFill>
                <a:latin typeface="黑体" panose="02010609060101010101" pitchFamily="49" charset="-122"/>
                <a:ea typeface="黑体" panose="02010609060101010101" pitchFamily="49" charset="-122"/>
              </a:rPr>
              <a:t>不按边界</a:t>
            </a:r>
            <a:r>
              <a:rPr lang="zh-CN" altLang="en-US" sz="2200" dirty="0" smtClean="0">
                <a:solidFill>
                  <a:srgbClr val="3333FF"/>
                </a:solidFill>
                <a:latin typeface="黑体" panose="02010609060101010101" pitchFamily="49" charset="-122"/>
                <a:ea typeface="黑体" panose="02010609060101010101" pitchFamily="49" charset="-122"/>
              </a:rPr>
              <a:t>对齐</a:t>
            </a:r>
            <a:endParaRPr lang="en-US" altLang="zh-CN" sz="2200" dirty="0" smtClean="0">
              <a:solidFill>
                <a:srgbClr val="3333FF"/>
              </a:solidFill>
              <a:latin typeface="黑体" panose="02010609060101010101" pitchFamily="49" charset="-122"/>
              <a:ea typeface="黑体" panose="02010609060101010101" pitchFamily="49" charset="-122"/>
            </a:endParaRPr>
          </a:p>
          <a:p>
            <a:pPr marL="1314450" lvl="2" indent="-285750">
              <a:lnSpc>
                <a:spcPct val="110000"/>
              </a:lnSpc>
              <a:spcBef>
                <a:spcPct val="35000"/>
              </a:spcBef>
              <a:buClr>
                <a:srgbClr val="3333FF"/>
              </a:buClr>
            </a:pPr>
            <a:r>
              <a:rPr lang="zh-CN" altLang="en-US" sz="2000" dirty="0" smtClean="0">
                <a:latin typeface="黑体" panose="02010609060101010101" pitchFamily="49" charset="-122"/>
                <a:ea typeface="黑体" panose="02010609060101010101" pitchFamily="49" charset="-122"/>
              </a:rPr>
              <a:t>任何一个地址都可以作为字地址或半字地址</a:t>
            </a:r>
            <a:endParaRPr lang="en-US" altLang="zh-CN" sz="2000" dirty="0" smtClean="0">
              <a:latin typeface="黑体" panose="02010609060101010101" pitchFamily="49" charset="-122"/>
              <a:ea typeface="黑体" panose="02010609060101010101" pitchFamily="49" charset="-122"/>
            </a:endParaRPr>
          </a:p>
          <a:p>
            <a:pPr marL="1314450" lvl="2" indent="-285750">
              <a:lnSpc>
                <a:spcPct val="110000"/>
              </a:lnSpc>
              <a:spcBef>
                <a:spcPct val="35000"/>
              </a:spcBef>
              <a:buClr>
                <a:srgbClr val="3333FF"/>
              </a:buClr>
            </a:pPr>
            <a:r>
              <a:rPr lang="zh-CN" altLang="en-US" sz="2000" dirty="0" smtClean="0">
                <a:latin typeface="黑体" panose="02010609060101010101" pitchFamily="49" charset="-122"/>
                <a:ea typeface="黑体" panose="02010609060101010101" pitchFamily="49" charset="-122"/>
              </a:rPr>
              <a:t>优点：可能会节约存储空间</a:t>
            </a:r>
            <a:endParaRPr lang="en-US" altLang="zh-CN" sz="2000" dirty="0">
              <a:latin typeface="黑体" panose="02010609060101010101" pitchFamily="49" charset="-122"/>
              <a:ea typeface="黑体" panose="02010609060101010101" pitchFamily="49" charset="-122"/>
            </a:endParaRPr>
          </a:p>
          <a:p>
            <a:pPr marL="1314450" lvl="2" indent="-285750">
              <a:lnSpc>
                <a:spcPct val="110000"/>
              </a:lnSpc>
              <a:spcBef>
                <a:spcPct val="35000"/>
              </a:spcBef>
              <a:buClr>
                <a:srgbClr val="3333FF"/>
              </a:buClr>
            </a:pPr>
            <a:r>
              <a:rPr lang="zh-CN" altLang="en-US" sz="2000" dirty="0">
                <a:latin typeface="黑体" panose="02010609060101010101" pitchFamily="49" charset="-122"/>
                <a:ea typeface="黑体" panose="02010609060101010101" pitchFamily="49" charset="-122"/>
              </a:rPr>
              <a:t>坏处：可能会增加访存次数！</a:t>
            </a:r>
            <a:endParaRPr lang="zh-CN" altLang="en-US" sz="2000" dirty="0">
              <a:latin typeface="黑体" panose="02010609060101010101" pitchFamily="49" charset="-122"/>
              <a:ea typeface="黑体" panose="02010609060101010101" pitchFamily="49" charset="-122"/>
            </a:endParaRPr>
          </a:p>
          <a:p>
            <a:pPr marL="1143000" lvl="2" indent="-228600">
              <a:lnSpc>
                <a:spcPct val="110000"/>
              </a:lnSpc>
              <a:spcBef>
                <a:spcPct val="35000"/>
              </a:spcBef>
              <a:buFontTx/>
              <a:buNone/>
            </a:pPr>
            <a:r>
              <a:rPr lang="zh-CN" altLang="en-US" sz="2200" dirty="0">
                <a:solidFill>
                  <a:srgbClr val="CC0000"/>
                </a:solidFill>
                <a:latin typeface="黑体" panose="02010609060101010101" pitchFamily="49" charset="-122"/>
                <a:ea typeface="黑体" panose="02010609060101010101" pitchFamily="49" charset="-122"/>
              </a:rPr>
              <a:t>（学了第四章存储器组织后会更明白！）</a:t>
            </a:r>
            <a:endParaRPr lang="en-US" altLang="zh-CN" sz="2200" dirty="0">
              <a:solidFill>
                <a:srgbClr val="CC0000"/>
              </a:solidFill>
              <a:latin typeface="黑体" panose="02010609060101010101" pitchFamily="49" charset="-122"/>
              <a:ea typeface="黑体" panose="02010609060101010101" pitchFamily="49" charset="-122"/>
            </a:endParaRPr>
          </a:p>
        </p:txBody>
      </p:sp>
      <p:sp>
        <p:nvSpPr>
          <p:cNvPr id="67588" name="Rectangle 4"/>
          <p:cNvSpPr>
            <a:spLocks noChangeArrowheads="1"/>
          </p:cNvSpPr>
          <p:nvPr/>
        </p:nvSpPr>
        <p:spPr bwMode="auto">
          <a:xfrm>
            <a:off x="255588" y="850900"/>
            <a:ext cx="8472487"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2400" dirty="0">
                <a:latin typeface="Arial" panose="020B0604020202020204" pitchFamily="34" charset="0"/>
                <a:ea typeface="黑体" panose="02010609060101010101" pitchFamily="49" charset="-122"/>
              </a:rPr>
              <a:t>对齐</a:t>
            </a:r>
            <a:r>
              <a:rPr lang="en-US" altLang="zh-CN" sz="2400" dirty="0">
                <a:latin typeface="Arial" panose="020B0604020202020204" pitchFamily="34" charset="0"/>
                <a:ea typeface="黑体" panose="02010609060101010101" pitchFamily="49" charset="-122"/>
              </a:rPr>
              <a:t>: </a:t>
            </a:r>
            <a:r>
              <a:rPr lang="zh-CN" altLang="en-US" sz="2400" dirty="0">
                <a:solidFill>
                  <a:schemeClr val="accent2"/>
                </a:solidFill>
                <a:latin typeface="Arial" panose="020B0604020202020204" pitchFamily="34" charset="0"/>
                <a:ea typeface="黑体" panose="02010609060101010101" pitchFamily="49" charset="-122"/>
              </a:rPr>
              <a:t>要求数据存放的地址必须是相应的边界地址</a:t>
            </a:r>
            <a:endParaRPr lang="en-US" altLang="zh-CN" sz="2400" dirty="0">
              <a:solidFill>
                <a:schemeClr val="accent2"/>
              </a:solidFill>
              <a:latin typeface="Arial" panose="020B0604020202020204" pitchFamily="34" charset="0"/>
              <a:ea typeface="黑体" panose="02010609060101010101" pitchFamily="49" charset="-122"/>
            </a:endParaRPr>
          </a:p>
        </p:txBody>
      </p:sp>
      <p:grpSp>
        <p:nvGrpSpPr>
          <p:cNvPr id="60425" name="Group 9"/>
          <p:cNvGrpSpPr/>
          <p:nvPr/>
        </p:nvGrpSpPr>
        <p:grpSpPr bwMode="auto">
          <a:xfrm>
            <a:off x="3374746" y="3242235"/>
            <a:ext cx="4967287" cy="803275"/>
            <a:chOff x="2267" y="2048"/>
            <a:chExt cx="3129" cy="506"/>
          </a:xfrm>
        </p:grpSpPr>
        <p:sp>
          <p:nvSpPr>
            <p:cNvPr id="67590" name="Text Box 6"/>
            <p:cNvSpPr txBox="1">
              <a:spLocks noChangeArrowheads="1"/>
            </p:cNvSpPr>
            <p:nvPr/>
          </p:nvSpPr>
          <p:spPr bwMode="auto">
            <a:xfrm>
              <a:off x="3677" y="2304"/>
              <a:ext cx="171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latin typeface="微软雅黑" panose="020B0503020204020204" pitchFamily="34" charset="-122"/>
                  <a:ea typeface="微软雅黑" panose="020B0503020204020204" pitchFamily="34" charset="-122"/>
                </a:rPr>
                <a:t>每</a:t>
              </a:r>
              <a:r>
                <a:rPr lang="en-US" altLang="zh-CN" sz="2000">
                  <a:latin typeface="微软雅黑" panose="020B0503020204020204" pitchFamily="34" charset="-122"/>
                  <a:ea typeface="微软雅黑" panose="020B0503020204020204" pitchFamily="34" charset="-122"/>
                </a:rPr>
                <a:t>4</a:t>
              </a:r>
              <a:r>
                <a:rPr lang="zh-CN" altLang="en-US" sz="2000">
                  <a:latin typeface="微软雅黑" panose="020B0503020204020204" pitchFamily="34" charset="-122"/>
                  <a:ea typeface="微软雅黑" panose="020B0503020204020204" pitchFamily="34" charset="-122"/>
                </a:rPr>
                <a:t>个字节可同时读写</a:t>
              </a:r>
              <a:endParaRPr lang="zh-CN" altLang="en-US" sz="2000">
                <a:latin typeface="微软雅黑" panose="020B0503020204020204" pitchFamily="34" charset="-122"/>
                <a:ea typeface="微软雅黑" panose="020B0503020204020204" pitchFamily="34" charset="-122"/>
              </a:endParaRPr>
            </a:p>
          </p:txBody>
        </p:sp>
        <p:sp>
          <p:nvSpPr>
            <p:cNvPr id="67591" name="Line 7"/>
            <p:cNvSpPr>
              <a:spLocks noChangeShapeType="1"/>
            </p:cNvSpPr>
            <p:nvPr/>
          </p:nvSpPr>
          <p:spPr bwMode="auto">
            <a:xfrm flipH="1" flipV="1">
              <a:off x="4007" y="2048"/>
              <a:ext cx="27" cy="264"/>
            </a:xfrm>
            <a:prstGeom prst="line">
              <a:avLst/>
            </a:prstGeom>
            <a:noFill/>
            <a:ln w="127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592" name="Line 8"/>
            <p:cNvSpPr>
              <a:spLocks noChangeShapeType="1"/>
            </p:cNvSpPr>
            <p:nvPr/>
          </p:nvSpPr>
          <p:spPr bwMode="auto">
            <a:xfrm>
              <a:off x="2267" y="2048"/>
              <a:ext cx="2606"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灯片编号占位符 1"/>
          <p:cNvSpPr>
            <a:spLocks noGrp="1"/>
          </p:cNvSpPr>
          <p:nvPr>
            <p:ph type="sldNum" sz="quarter" idx="4"/>
          </p:nvPr>
        </p:nvSpPr>
        <p:spPr/>
        <p:txBody>
          <a:bodyPr/>
          <a:lstStyle/>
          <a:p>
            <a:fld id="{EDCD20F5-771F-4428-9712-BA27E008D629}"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7588"/>
                                        </p:tgtEl>
                                        <p:attrNameLst>
                                          <p:attrName>style.visibility</p:attrName>
                                        </p:attrNameLst>
                                      </p:cBhvr>
                                      <p:to>
                                        <p:strVal val="visible"/>
                                      </p:to>
                                    </p:set>
                                    <p:animEffect transition="in" filter="wipe(down)">
                                      <p:cBhvr>
                                        <p:cTn id="7" dur="500"/>
                                        <p:tgtEl>
                                          <p:spTgt spid="675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9059">
                                            <p:txEl>
                                              <p:pRg st="0" end="0"/>
                                            </p:txEl>
                                          </p:spTgt>
                                        </p:tgtEl>
                                        <p:attrNameLst>
                                          <p:attrName>style.visibility</p:attrName>
                                        </p:attrNameLst>
                                      </p:cBhvr>
                                      <p:to>
                                        <p:strVal val="visible"/>
                                      </p:to>
                                    </p:set>
                                    <p:animEffect transition="in" filter="blinds(horizontal)">
                                      <p:cBhvr>
                                        <p:cTn id="12" dur="500"/>
                                        <p:tgtEl>
                                          <p:spTgt spid="42905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9059">
                                            <p:txEl>
                                              <p:pRg st="1" end="1"/>
                                            </p:txEl>
                                          </p:spTgt>
                                        </p:tgtEl>
                                        <p:attrNameLst>
                                          <p:attrName>style.visibility</p:attrName>
                                        </p:attrNameLst>
                                      </p:cBhvr>
                                      <p:to>
                                        <p:strVal val="visible"/>
                                      </p:to>
                                    </p:set>
                                    <p:animEffect transition="in" filter="blinds(horizontal)">
                                      <p:cBhvr>
                                        <p:cTn id="17" dur="500"/>
                                        <p:tgtEl>
                                          <p:spTgt spid="42905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9059">
                                            <p:txEl>
                                              <p:pRg st="2" end="2"/>
                                            </p:txEl>
                                          </p:spTgt>
                                        </p:tgtEl>
                                        <p:attrNameLst>
                                          <p:attrName>style.visibility</p:attrName>
                                        </p:attrNameLst>
                                      </p:cBhvr>
                                      <p:to>
                                        <p:strVal val="visible"/>
                                      </p:to>
                                    </p:set>
                                    <p:animEffect transition="in" filter="blinds(horizontal)">
                                      <p:cBhvr>
                                        <p:cTn id="22" dur="500"/>
                                        <p:tgtEl>
                                          <p:spTgt spid="42905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29059">
                                            <p:txEl>
                                              <p:pRg st="3" end="3"/>
                                            </p:txEl>
                                          </p:spTgt>
                                        </p:tgtEl>
                                        <p:attrNameLst>
                                          <p:attrName>style.visibility</p:attrName>
                                        </p:attrNameLst>
                                      </p:cBhvr>
                                      <p:to>
                                        <p:strVal val="visible"/>
                                      </p:to>
                                    </p:set>
                                    <p:animEffect transition="in" filter="blinds(horizontal)">
                                      <p:cBhvr>
                                        <p:cTn id="27" dur="500"/>
                                        <p:tgtEl>
                                          <p:spTgt spid="42905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0425"/>
                                        </p:tgtEl>
                                        <p:attrNameLst>
                                          <p:attrName>style.visibility</p:attrName>
                                        </p:attrNameLst>
                                      </p:cBhvr>
                                      <p:to>
                                        <p:strVal val="visible"/>
                                      </p:to>
                                    </p:set>
                                    <p:animEffect transition="in" filter="blinds(horizontal)">
                                      <p:cBhvr>
                                        <p:cTn id="32" dur="500"/>
                                        <p:tgtEl>
                                          <p:spTgt spid="6042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29059">
                                            <p:txEl>
                                              <p:pRg st="4" end="4"/>
                                            </p:txEl>
                                          </p:spTgt>
                                        </p:tgtEl>
                                        <p:attrNameLst>
                                          <p:attrName>style.visibility</p:attrName>
                                        </p:attrNameLst>
                                      </p:cBhvr>
                                      <p:to>
                                        <p:strVal val="visible"/>
                                      </p:to>
                                    </p:set>
                                    <p:animEffect transition="in" filter="blinds(horizontal)">
                                      <p:cBhvr>
                                        <p:cTn id="37" dur="500"/>
                                        <p:tgtEl>
                                          <p:spTgt spid="429059">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29059">
                                            <p:txEl>
                                              <p:pRg st="5" end="5"/>
                                            </p:txEl>
                                          </p:spTgt>
                                        </p:tgtEl>
                                        <p:attrNameLst>
                                          <p:attrName>style.visibility</p:attrName>
                                        </p:attrNameLst>
                                      </p:cBhvr>
                                      <p:to>
                                        <p:strVal val="visible"/>
                                      </p:to>
                                    </p:set>
                                    <p:animEffect transition="in" filter="blinds(horizontal)">
                                      <p:cBhvr>
                                        <p:cTn id="42" dur="500"/>
                                        <p:tgtEl>
                                          <p:spTgt spid="429059">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29059">
                                            <p:txEl>
                                              <p:pRg st="6" end="6"/>
                                            </p:txEl>
                                          </p:spTgt>
                                        </p:tgtEl>
                                        <p:attrNameLst>
                                          <p:attrName>style.visibility</p:attrName>
                                        </p:attrNameLst>
                                      </p:cBhvr>
                                      <p:to>
                                        <p:strVal val="visible"/>
                                      </p:to>
                                    </p:set>
                                    <p:animEffect transition="in" filter="blinds(horizontal)">
                                      <p:cBhvr>
                                        <p:cTn id="47" dur="500"/>
                                        <p:tgtEl>
                                          <p:spTgt spid="429059">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29059">
                                            <p:txEl>
                                              <p:pRg st="7" end="7"/>
                                            </p:txEl>
                                          </p:spTgt>
                                        </p:tgtEl>
                                        <p:attrNameLst>
                                          <p:attrName>style.visibility</p:attrName>
                                        </p:attrNameLst>
                                      </p:cBhvr>
                                      <p:to>
                                        <p:strVal val="visible"/>
                                      </p:to>
                                    </p:set>
                                    <p:animEffect transition="in" filter="blinds(horizontal)">
                                      <p:cBhvr>
                                        <p:cTn id="52" dur="500"/>
                                        <p:tgtEl>
                                          <p:spTgt spid="429059">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29059">
                                            <p:txEl>
                                              <p:pRg st="8" end="8"/>
                                            </p:txEl>
                                          </p:spTgt>
                                        </p:tgtEl>
                                        <p:attrNameLst>
                                          <p:attrName>style.visibility</p:attrName>
                                        </p:attrNameLst>
                                      </p:cBhvr>
                                      <p:to>
                                        <p:strVal val="visible"/>
                                      </p:to>
                                    </p:set>
                                    <p:animEffect transition="in" filter="blinds(horizontal)">
                                      <p:cBhvr>
                                        <p:cTn id="57" dur="500"/>
                                        <p:tgtEl>
                                          <p:spTgt spid="429059">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29059">
                                            <p:txEl>
                                              <p:pRg st="9" end="9"/>
                                            </p:txEl>
                                          </p:spTgt>
                                        </p:tgtEl>
                                        <p:attrNameLst>
                                          <p:attrName>style.visibility</p:attrName>
                                        </p:attrNameLst>
                                      </p:cBhvr>
                                      <p:to>
                                        <p:strVal val="visible"/>
                                      </p:to>
                                    </p:set>
                                    <p:animEffect transition="in" filter="blinds(horizontal)">
                                      <p:cBhvr>
                                        <p:cTn id="62" dur="500"/>
                                        <p:tgtEl>
                                          <p:spTgt spid="429059">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429059">
                                            <p:txEl>
                                              <p:pRg st="10" end="10"/>
                                            </p:txEl>
                                          </p:spTgt>
                                        </p:tgtEl>
                                        <p:attrNameLst>
                                          <p:attrName>style.visibility</p:attrName>
                                        </p:attrNameLst>
                                      </p:cBhvr>
                                      <p:to>
                                        <p:strVal val="visible"/>
                                      </p:to>
                                    </p:set>
                                    <p:animEffect transition="in" filter="blinds(horizontal)">
                                      <p:cBhvr>
                                        <p:cTn id="67" dur="500"/>
                                        <p:tgtEl>
                                          <p:spTgt spid="429059">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429059">
                                            <p:txEl>
                                              <p:pRg st="11" end="11"/>
                                            </p:txEl>
                                          </p:spTgt>
                                        </p:tgtEl>
                                        <p:attrNameLst>
                                          <p:attrName>style.visibility</p:attrName>
                                        </p:attrNameLst>
                                      </p:cBhvr>
                                      <p:to>
                                        <p:strVal val="visible"/>
                                      </p:to>
                                    </p:set>
                                    <p:animEffect transition="in" filter="blinds(horizontal)">
                                      <p:cBhvr>
                                        <p:cTn id="72" dur="500"/>
                                        <p:tgtEl>
                                          <p:spTgt spid="42905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612" name="Group 31"/>
          <p:cNvGrpSpPr/>
          <p:nvPr/>
        </p:nvGrpSpPr>
        <p:grpSpPr bwMode="auto">
          <a:xfrm>
            <a:off x="4040590" y="4195066"/>
            <a:ext cx="4770438" cy="2085975"/>
            <a:chOff x="1488" y="2556"/>
            <a:chExt cx="2784" cy="1314"/>
          </a:xfrm>
        </p:grpSpPr>
        <p:sp>
          <p:nvSpPr>
            <p:cNvPr id="68622" name="Text Box 32"/>
            <p:cNvSpPr txBox="1">
              <a:spLocks noChangeArrowheads="1"/>
            </p:cNvSpPr>
            <p:nvPr/>
          </p:nvSpPr>
          <p:spPr bwMode="auto">
            <a:xfrm>
              <a:off x="1488" y="2892"/>
              <a:ext cx="336"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kumimoji="1" lang="en-US" altLang="zh-CN" sz="2400" b="0"/>
                <a:t>0004081216</a:t>
              </a:r>
              <a:endParaRPr kumimoji="1" lang="en-US" altLang="zh-CN" sz="2400" b="0"/>
            </a:p>
          </p:txBody>
        </p:sp>
        <p:sp>
          <p:nvSpPr>
            <p:cNvPr id="68623" name="Line 33"/>
            <p:cNvSpPr>
              <a:spLocks noChangeShapeType="1"/>
            </p:cNvSpPr>
            <p:nvPr/>
          </p:nvSpPr>
          <p:spPr bwMode="auto">
            <a:xfrm>
              <a:off x="1872" y="3822"/>
              <a:ext cx="240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4" name="Text Box 34" descr="新闻纸"/>
            <p:cNvSpPr txBox="1">
              <a:spLocks noChangeArrowheads="1"/>
            </p:cNvSpPr>
            <p:nvPr/>
          </p:nvSpPr>
          <p:spPr bwMode="auto">
            <a:xfrm>
              <a:off x="1872" y="2862"/>
              <a:ext cx="2400" cy="192"/>
            </a:xfrm>
            <a:prstGeom prst="rect">
              <a:avLst/>
            </a:prstGeom>
            <a:blipFill dpi="0" rotWithShape="0">
              <a:blip r:embed="rId1"/>
              <a:srcRect/>
              <a:tile tx="0" ty="0" sx="100000" sy="100000" flip="none" algn="tl"/>
            </a:blipFill>
            <a:ln w="38100">
              <a:solidFill>
                <a:schemeClr val="tx1"/>
              </a:solidFill>
              <a:miter lim="800000"/>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kumimoji="1" lang="zh-CN" altLang="en-US" sz="2400" b="0"/>
            </a:p>
          </p:txBody>
        </p:sp>
        <p:sp>
          <p:nvSpPr>
            <p:cNvPr id="68625" name="Text Box 35" descr="宽上对角线"/>
            <p:cNvSpPr txBox="1">
              <a:spLocks noChangeArrowheads="1"/>
            </p:cNvSpPr>
            <p:nvPr/>
          </p:nvSpPr>
          <p:spPr bwMode="auto">
            <a:xfrm>
              <a:off x="1872" y="3054"/>
              <a:ext cx="1152" cy="192"/>
            </a:xfrm>
            <a:prstGeom prst="rect">
              <a:avLst/>
            </a:prstGeom>
            <a:pattFill prst="wdUpDiag">
              <a:fgClr>
                <a:schemeClr val="accent1"/>
              </a:fgClr>
              <a:bgClr>
                <a:srgbClr val="FFFFFF"/>
              </a:bgClr>
            </a:pattFill>
            <a:ln w="38100">
              <a:solidFill>
                <a:schemeClr val="tx1"/>
              </a:solidFill>
              <a:miter lim="800000"/>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kumimoji="1" lang="zh-CN" altLang="en-US" sz="2400" b="0"/>
            </a:p>
          </p:txBody>
        </p:sp>
        <p:sp>
          <p:nvSpPr>
            <p:cNvPr id="68626" name="Text Box 36" descr="信纸"/>
            <p:cNvSpPr txBox="1">
              <a:spLocks noChangeArrowheads="1"/>
            </p:cNvSpPr>
            <p:nvPr/>
          </p:nvSpPr>
          <p:spPr bwMode="auto">
            <a:xfrm>
              <a:off x="1872" y="3246"/>
              <a:ext cx="2400" cy="192"/>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kumimoji="1" lang="zh-CN" altLang="en-US" sz="2400" b="0"/>
            </a:p>
          </p:txBody>
        </p:sp>
        <p:sp>
          <p:nvSpPr>
            <p:cNvPr id="68627" name="Text Box 37" descr="宽上对角线"/>
            <p:cNvSpPr txBox="1">
              <a:spLocks noChangeArrowheads="1"/>
            </p:cNvSpPr>
            <p:nvPr/>
          </p:nvSpPr>
          <p:spPr bwMode="auto">
            <a:xfrm>
              <a:off x="3648" y="3438"/>
              <a:ext cx="624" cy="192"/>
            </a:xfrm>
            <a:prstGeom prst="rect">
              <a:avLst/>
            </a:prstGeom>
            <a:pattFill prst="wdUpDiag">
              <a:fgClr>
                <a:schemeClr val="accent1"/>
              </a:fgClr>
              <a:bgClr>
                <a:srgbClr val="FFFFFF"/>
              </a:bgClr>
            </a:pattFill>
            <a:ln w="38100">
              <a:solidFill>
                <a:schemeClr val="tx1"/>
              </a:solidFill>
              <a:miter lim="800000"/>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kumimoji="1" lang="zh-CN" altLang="en-US" sz="2400" b="0"/>
            </a:p>
          </p:txBody>
        </p:sp>
        <p:sp>
          <p:nvSpPr>
            <p:cNvPr id="68628" name="Text Box 38"/>
            <p:cNvSpPr txBox="1">
              <a:spLocks noChangeArrowheads="1"/>
            </p:cNvSpPr>
            <p:nvPr/>
          </p:nvSpPr>
          <p:spPr bwMode="auto">
            <a:xfrm>
              <a:off x="1872" y="2556"/>
              <a:ext cx="24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zh-CN" sz="2000" b="0">
                  <a:latin typeface="Arial" panose="020B0604020202020204" pitchFamily="34" charset="0"/>
                  <a:ea typeface="黑体" panose="02010609060101010101" pitchFamily="49" charset="-122"/>
                </a:rPr>
                <a:t>字节</a:t>
              </a:r>
              <a:r>
                <a:rPr kumimoji="1" lang="en-US" altLang="zh-CN" sz="2000" b="0">
                  <a:latin typeface="Arial" panose="020B0604020202020204" pitchFamily="34" charset="0"/>
                  <a:ea typeface="黑体" panose="02010609060101010101" pitchFamily="49" charset="-122"/>
                </a:rPr>
                <a:t>0     </a:t>
              </a:r>
              <a:r>
                <a:rPr kumimoji="1" lang="zh-CN" altLang="zh-CN" sz="2000" b="0">
                  <a:latin typeface="Arial" panose="020B0604020202020204" pitchFamily="34" charset="0"/>
                  <a:ea typeface="黑体" panose="02010609060101010101" pitchFamily="49" charset="-122"/>
                </a:rPr>
                <a:t>字节1</a:t>
              </a:r>
              <a:r>
                <a:rPr kumimoji="1" lang="zh-CN" altLang="en-US" sz="2000" b="0">
                  <a:latin typeface="Arial" panose="020B0604020202020204" pitchFamily="34" charset="0"/>
                  <a:ea typeface="黑体" panose="02010609060101010101" pitchFamily="49" charset="-122"/>
                </a:rPr>
                <a:t>      </a:t>
              </a:r>
              <a:r>
                <a:rPr kumimoji="1" lang="zh-CN" altLang="zh-CN" sz="2000" b="0">
                  <a:latin typeface="Arial" panose="020B0604020202020204" pitchFamily="34" charset="0"/>
                  <a:ea typeface="黑体" panose="02010609060101010101" pitchFamily="49" charset="-122"/>
                </a:rPr>
                <a:t>字节2</a:t>
              </a:r>
              <a:r>
                <a:rPr kumimoji="1" lang="zh-CN" altLang="en-US" sz="2000" b="0">
                  <a:latin typeface="Arial" panose="020B0604020202020204" pitchFamily="34" charset="0"/>
                  <a:ea typeface="黑体" panose="02010609060101010101" pitchFamily="49" charset="-122"/>
                </a:rPr>
                <a:t>     </a:t>
              </a:r>
              <a:r>
                <a:rPr kumimoji="1" lang="zh-CN" altLang="zh-CN" sz="2000" b="0">
                  <a:latin typeface="Arial" panose="020B0604020202020204" pitchFamily="34" charset="0"/>
                  <a:ea typeface="黑体" panose="02010609060101010101" pitchFamily="49" charset="-122"/>
                </a:rPr>
                <a:t>字节3</a:t>
              </a:r>
              <a:endParaRPr kumimoji="1" lang="zh-CN" altLang="en-US" sz="2000" b="0">
                <a:latin typeface="Arial" panose="020B0604020202020204" pitchFamily="34" charset="0"/>
                <a:ea typeface="黑体" panose="02010609060101010101" pitchFamily="49" charset="-122"/>
              </a:endParaRPr>
            </a:p>
          </p:txBody>
        </p:sp>
        <p:sp>
          <p:nvSpPr>
            <p:cNvPr id="68629" name="Rectangle 39"/>
            <p:cNvSpPr>
              <a:spLocks noChangeArrowheads="1"/>
            </p:cNvSpPr>
            <p:nvPr/>
          </p:nvSpPr>
          <p:spPr bwMode="auto">
            <a:xfrm>
              <a:off x="1872" y="2862"/>
              <a:ext cx="2400" cy="96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8630" name="Line 40"/>
            <p:cNvSpPr>
              <a:spLocks noChangeShapeType="1"/>
            </p:cNvSpPr>
            <p:nvPr/>
          </p:nvSpPr>
          <p:spPr bwMode="auto">
            <a:xfrm>
              <a:off x="3024" y="2862"/>
              <a:ext cx="0" cy="192"/>
            </a:xfrm>
            <a:prstGeom prst="line">
              <a:avLst/>
            </a:prstGeom>
            <a:noFill/>
            <a:ln w="9525">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1" name="Line 41"/>
            <p:cNvSpPr>
              <a:spLocks noChangeShapeType="1"/>
            </p:cNvSpPr>
            <p:nvPr/>
          </p:nvSpPr>
          <p:spPr bwMode="auto">
            <a:xfrm>
              <a:off x="3024" y="3246"/>
              <a:ext cx="0" cy="384"/>
            </a:xfrm>
            <a:prstGeom prst="line">
              <a:avLst/>
            </a:prstGeom>
            <a:noFill/>
            <a:ln w="9525">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2" name="Line 42"/>
            <p:cNvSpPr>
              <a:spLocks noChangeShapeType="1"/>
            </p:cNvSpPr>
            <p:nvPr/>
          </p:nvSpPr>
          <p:spPr bwMode="auto">
            <a:xfrm>
              <a:off x="1872" y="3438"/>
              <a:ext cx="2400" cy="0"/>
            </a:xfrm>
            <a:prstGeom prst="line">
              <a:avLst/>
            </a:prstGeom>
            <a:noFill/>
            <a:ln w="9525">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3" name="Text Box 43" descr="信纸"/>
            <p:cNvSpPr txBox="1">
              <a:spLocks noChangeArrowheads="1"/>
            </p:cNvSpPr>
            <p:nvPr/>
          </p:nvSpPr>
          <p:spPr bwMode="auto">
            <a:xfrm>
              <a:off x="3024" y="3054"/>
              <a:ext cx="1248" cy="192"/>
            </a:xfrm>
            <a:prstGeom prst="rect">
              <a:avLst/>
            </a:prstGeom>
            <a:blipFill dpi="0" rotWithShape="0">
              <a:blip r:embed="rId2"/>
              <a:srcRect/>
              <a:tile tx="0" ty="0" sx="100000" sy="100000" flip="none" algn="tl"/>
            </a:blipFill>
            <a:ln w="12700">
              <a:solidFill>
                <a:schemeClr val="tx1"/>
              </a:solidFill>
              <a:prstDash val="sysDot"/>
              <a:miter lim="800000"/>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kumimoji="1" lang="zh-CN" altLang="en-US" sz="2400" b="0"/>
            </a:p>
          </p:txBody>
        </p:sp>
        <p:sp>
          <p:nvSpPr>
            <p:cNvPr id="68634" name="Text Box 44" descr="信纸"/>
            <p:cNvSpPr txBox="1">
              <a:spLocks noChangeArrowheads="1"/>
            </p:cNvSpPr>
            <p:nvPr/>
          </p:nvSpPr>
          <p:spPr bwMode="auto">
            <a:xfrm>
              <a:off x="1872" y="3438"/>
              <a:ext cx="1152" cy="192"/>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kumimoji="1" lang="zh-CN" altLang="en-US" sz="2400" b="0"/>
            </a:p>
          </p:txBody>
        </p:sp>
        <p:sp>
          <p:nvSpPr>
            <p:cNvPr id="68635" name="Line 45"/>
            <p:cNvSpPr>
              <a:spLocks noChangeShapeType="1"/>
            </p:cNvSpPr>
            <p:nvPr/>
          </p:nvSpPr>
          <p:spPr bwMode="auto">
            <a:xfrm>
              <a:off x="3024" y="3054"/>
              <a:ext cx="124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6" name="Line 46"/>
            <p:cNvSpPr>
              <a:spLocks noChangeShapeType="1"/>
            </p:cNvSpPr>
            <p:nvPr/>
          </p:nvSpPr>
          <p:spPr bwMode="auto">
            <a:xfrm>
              <a:off x="3024" y="3054"/>
              <a:ext cx="0" cy="19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7" name="Line 47"/>
            <p:cNvSpPr>
              <a:spLocks noChangeShapeType="1"/>
            </p:cNvSpPr>
            <p:nvPr/>
          </p:nvSpPr>
          <p:spPr bwMode="auto">
            <a:xfrm>
              <a:off x="3024" y="3438"/>
              <a:ext cx="0" cy="19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8" name="Line 48"/>
            <p:cNvSpPr>
              <a:spLocks noChangeShapeType="1"/>
            </p:cNvSpPr>
            <p:nvPr/>
          </p:nvSpPr>
          <p:spPr bwMode="auto">
            <a:xfrm>
              <a:off x="1872" y="3438"/>
              <a:ext cx="0" cy="19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9" name="Line 49"/>
            <p:cNvSpPr>
              <a:spLocks noChangeShapeType="1"/>
            </p:cNvSpPr>
            <p:nvPr/>
          </p:nvSpPr>
          <p:spPr bwMode="auto">
            <a:xfrm>
              <a:off x="3024" y="3438"/>
              <a:ext cx="124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0" name="Line 50"/>
            <p:cNvSpPr>
              <a:spLocks noChangeShapeType="1"/>
            </p:cNvSpPr>
            <p:nvPr/>
          </p:nvSpPr>
          <p:spPr bwMode="auto">
            <a:xfrm>
              <a:off x="4272" y="3054"/>
              <a:ext cx="0" cy="19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1" name="Line 51"/>
            <p:cNvSpPr>
              <a:spLocks noChangeShapeType="1"/>
            </p:cNvSpPr>
            <p:nvPr/>
          </p:nvSpPr>
          <p:spPr bwMode="auto">
            <a:xfrm>
              <a:off x="1872" y="3246"/>
              <a:ext cx="1152"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2" name="Line 52"/>
            <p:cNvSpPr>
              <a:spLocks noChangeShapeType="1"/>
            </p:cNvSpPr>
            <p:nvPr/>
          </p:nvSpPr>
          <p:spPr bwMode="auto">
            <a:xfrm>
              <a:off x="1872" y="3630"/>
              <a:ext cx="1152"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3" name="Line 53"/>
            <p:cNvSpPr>
              <a:spLocks noChangeShapeType="1"/>
            </p:cNvSpPr>
            <p:nvPr/>
          </p:nvSpPr>
          <p:spPr bwMode="auto">
            <a:xfrm>
              <a:off x="2448" y="2862"/>
              <a:ext cx="0" cy="768"/>
            </a:xfrm>
            <a:prstGeom prst="line">
              <a:avLst/>
            </a:prstGeom>
            <a:noFill/>
            <a:ln w="9525">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4" name="Line 54"/>
            <p:cNvSpPr>
              <a:spLocks noChangeShapeType="1"/>
            </p:cNvSpPr>
            <p:nvPr/>
          </p:nvSpPr>
          <p:spPr bwMode="auto">
            <a:xfrm>
              <a:off x="3648" y="2862"/>
              <a:ext cx="0" cy="768"/>
            </a:xfrm>
            <a:prstGeom prst="line">
              <a:avLst/>
            </a:prstGeom>
            <a:noFill/>
            <a:ln w="9525">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5" name="Line 55"/>
            <p:cNvSpPr>
              <a:spLocks noChangeShapeType="1"/>
            </p:cNvSpPr>
            <p:nvPr/>
          </p:nvSpPr>
          <p:spPr bwMode="auto">
            <a:xfrm>
              <a:off x="1872" y="3438"/>
              <a:ext cx="1152" cy="0"/>
            </a:xfrm>
            <a:prstGeom prst="line">
              <a:avLst/>
            </a:prstGeom>
            <a:noFill/>
            <a:ln w="9525">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36" name="Text Box 56"/>
            <p:cNvSpPr txBox="1">
              <a:spLocks noChangeArrowheads="1"/>
            </p:cNvSpPr>
            <p:nvPr/>
          </p:nvSpPr>
          <p:spPr bwMode="auto">
            <a:xfrm>
              <a:off x="3024" y="3438"/>
              <a:ext cx="624" cy="192"/>
            </a:xfrm>
            <a:prstGeom prst="rect">
              <a:avLst/>
            </a:prstGeom>
            <a:gradFill rotWithShape="0">
              <a:gsLst>
                <a:gs pos="0">
                  <a:schemeClr val="accent1"/>
                </a:gs>
                <a:gs pos="100000">
                  <a:schemeClr val="accent1">
                    <a:gamma/>
                    <a:shade val="46275"/>
                    <a:invGamma/>
                  </a:schemeClr>
                </a:gs>
              </a:gsLst>
              <a:lin ang="5400000" scaled="1"/>
            </a:gradFill>
            <a:ln w="38100">
              <a:solidFill>
                <a:schemeClr val="tx1"/>
              </a:solidFill>
              <a:miter lim="800000"/>
            </a:ln>
            <a:effectLst/>
          </p:spPr>
          <p:txBody>
            <a:bodyPr/>
            <a:lstStyle/>
            <a:p>
              <a:pPr eaLnBrk="1" hangingPunct="1">
                <a:spcBef>
                  <a:spcPct val="50000"/>
                </a:spcBef>
                <a:defRPr/>
              </a:pPr>
              <a:endParaRPr kumimoji="1" lang="zh-CN" altLang="en-US" sz="2400" b="0"/>
            </a:p>
          </p:txBody>
        </p:sp>
        <p:sp>
          <p:nvSpPr>
            <p:cNvPr id="68647" name="Text Box 57" descr="宽上对角线"/>
            <p:cNvSpPr txBox="1">
              <a:spLocks noChangeArrowheads="1"/>
            </p:cNvSpPr>
            <p:nvPr/>
          </p:nvSpPr>
          <p:spPr bwMode="auto">
            <a:xfrm>
              <a:off x="1872" y="3630"/>
              <a:ext cx="576" cy="192"/>
            </a:xfrm>
            <a:prstGeom prst="rect">
              <a:avLst/>
            </a:prstGeom>
            <a:pattFill prst="wdUpDiag">
              <a:fgClr>
                <a:schemeClr val="accent1"/>
              </a:fgClr>
              <a:bgClr>
                <a:srgbClr val="FFFFFF"/>
              </a:bgClr>
            </a:pattFill>
            <a:ln w="38100">
              <a:solidFill>
                <a:schemeClr val="tx1"/>
              </a:solidFill>
              <a:miter lim="800000"/>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kumimoji="1" lang="zh-CN" altLang="en-US" sz="2400" b="0"/>
            </a:p>
          </p:txBody>
        </p:sp>
        <p:sp>
          <p:nvSpPr>
            <p:cNvPr id="68648" name="Line 58"/>
            <p:cNvSpPr>
              <a:spLocks noChangeShapeType="1"/>
            </p:cNvSpPr>
            <p:nvPr/>
          </p:nvSpPr>
          <p:spPr bwMode="auto">
            <a:xfrm>
              <a:off x="3024" y="3246"/>
              <a:ext cx="1248" cy="0"/>
            </a:xfrm>
            <a:prstGeom prst="line">
              <a:avLst/>
            </a:prstGeom>
            <a:noFill/>
            <a:ln w="9525">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8614" name="Text Box 60"/>
          <p:cNvSpPr txBox="1">
            <a:spLocks noChangeArrowheads="1"/>
          </p:cNvSpPr>
          <p:nvPr/>
        </p:nvSpPr>
        <p:spPr bwMode="auto">
          <a:xfrm>
            <a:off x="185742" y="700314"/>
            <a:ext cx="8285437" cy="897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200" dirty="0">
                <a:solidFill>
                  <a:schemeClr val="accent2"/>
                </a:solidFill>
                <a:latin typeface="Arial" panose="020B0604020202020204" pitchFamily="34" charset="0"/>
                <a:ea typeface="黑体" panose="02010609060101010101" pitchFamily="49" charset="-122"/>
              </a:rPr>
              <a:t> </a:t>
            </a:r>
            <a:r>
              <a:rPr lang="zh-CN" altLang="en-US" sz="2200" dirty="0">
                <a:solidFill>
                  <a:schemeClr val="accent2"/>
                </a:solidFill>
                <a:latin typeface="Arial" panose="020B0604020202020204" pitchFamily="34" charset="0"/>
                <a:ea typeface="黑体" panose="02010609060101010101" pitchFamily="49" charset="-122"/>
              </a:rPr>
              <a:t>例如</a:t>
            </a:r>
            <a:r>
              <a:rPr lang="en-US" altLang="zh-CN" sz="2200" dirty="0">
                <a:solidFill>
                  <a:schemeClr val="accent2"/>
                </a:solidFill>
                <a:latin typeface="Arial" panose="020B0604020202020204" pitchFamily="34" charset="0"/>
                <a:ea typeface="黑体" panose="02010609060101010101" pitchFamily="49" charset="-122"/>
              </a:rPr>
              <a:t>,</a:t>
            </a:r>
            <a:r>
              <a:rPr lang="zh-CN" altLang="en-US" sz="2200" dirty="0">
                <a:solidFill>
                  <a:schemeClr val="accent2"/>
                </a:solidFill>
                <a:latin typeface="Arial" panose="020B0604020202020204" pitchFamily="34" charset="0"/>
                <a:ea typeface="黑体" panose="02010609060101010101" pitchFamily="49" charset="-122"/>
              </a:rPr>
              <a:t>有</a:t>
            </a:r>
            <a:r>
              <a:rPr lang="en-US" altLang="zh-CN" sz="2200" dirty="0">
                <a:solidFill>
                  <a:schemeClr val="accent2"/>
                </a:solidFill>
                <a:latin typeface="Arial" panose="020B0604020202020204" pitchFamily="34" charset="0"/>
                <a:ea typeface="黑体" panose="02010609060101010101" pitchFamily="49" charset="-122"/>
              </a:rPr>
              <a:t>C</a:t>
            </a:r>
            <a:r>
              <a:rPr lang="zh-CN" altLang="en-US" sz="2200" dirty="0">
                <a:solidFill>
                  <a:schemeClr val="accent2"/>
                </a:solidFill>
                <a:latin typeface="Arial" panose="020B0604020202020204" pitchFamily="34" charset="0"/>
                <a:ea typeface="黑体" panose="02010609060101010101" pitchFamily="49" charset="-122"/>
              </a:rPr>
              <a:t>程序变量定义：</a:t>
            </a:r>
            <a:r>
              <a:rPr lang="en-US" altLang="zh-CN" sz="2200" dirty="0" err="1">
                <a:solidFill>
                  <a:schemeClr val="accent2"/>
                </a:solidFill>
                <a:latin typeface="Arial" panose="020B0604020202020204" pitchFamily="34" charset="0"/>
                <a:ea typeface="黑体" panose="02010609060101010101" pitchFamily="49" charset="-122"/>
              </a:rPr>
              <a:t>int</a:t>
            </a:r>
            <a:r>
              <a:rPr lang="en-US" altLang="zh-CN" sz="2200" dirty="0">
                <a:solidFill>
                  <a:schemeClr val="accent2"/>
                </a:solidFill>
                <a:latin typeface="Arial" panose="020B0604020202020204" pitchFamily="34" charset="0"/>
                <a:ea typeface="黑体" panose="02010609060101010101" pitchFamily="49" charset="-122"/>
              </a:rPr>
              <a:t> </a:t>
            </a:r>
            <a:r>
              <a:rPr lang="en-US" altLang="zh-CN" sz="2200" dirty="0" err="1">
                <a:solidFill>
                  <a:schemeClr val="accent2"/>
                </a:solidFill>
                <a:latin typeface="Arial" panose="020B0604020202020204" pitchFamily="34" charset="0"/>
                <a:ea typeface="黑体" panose="02010609060101010101" pitchFamily="49" charset="-122"/>
              </a:rPr>
              <a:t>i</a:t>
            </a:r>
            <a:r>
              <a:rPr lang="en-US" altLang="zh-CN" sz="2200" dirty="0">
                <a:solidFill>
                  <a:schemeClr val="accent2"/>
                </a:solidFill>
                <a:latin typeface="Arial" panose="020B0604020202020204" pitchFamily="34" charset="0"/>
                <a:ea typeface="黑体" panose="02010609060101010101" pitchFamily="49" charset="-122"/>
              </a:rPr>
              <a:t>, short k, double x, char c, short j</a:t>
            </a:r>
            <a:endParaRPr lang="en-US" altLang="zh-CN" sz="2200" dirty="0">
              <a:solidFill>
                <a:schemeClr val="accent2"/>
              </a:solidFill>
              <a:latin typeface="Arial" panose="020B0604020202020204" pitchFamily="34" charset="0"/>
              <a:ea typeface="黑体" panose="02010609060101010101" pitchFamily="49" charset="-122"/>
            </a:endParaRPr>
          </a:p>
          <a:p>
            <a:pPr>
              <a:spcBef>
                <a:spcPct val="50000"/>
              </a:spcBef>
            </a:pPr>
            <a:r>
              <a:rPr lang="zh-CN" altLang="en-US" sz="2200" dirty="0">
                <a:solidFill>
                  <a:schemeClr val="accent2"/>
                </a:solidFill>
                <a:latin typeface="Arial" panose="020B0604020202020204" pitchFamily="34" charset="0"/>
                <a:ea typeface="黑体" panose="02010609060101010101" pitchFamily="49" charset="-122"/>
              </a:rPr>
              <a:t>设存储器按字节编址，讨论</a:t>
            </a:r>
            <a:r>
              <a:rPr lang="zh-CN" altLang="en-US" sz="2200" dirty="0">
                <a:solidFill>
                  <a:srgbClr val="FF0000"/>
                </a:solidFill>
                <a:latin typeface="Arial" panose="020B0604020202020204" pitchFamily="34" charset="0"/>
                <a:ea typeface="黑体" panose="02010609060101010101" pitchFamily="49" charset="-122"/>
              </a:rPr>
              <a:t>边界对齐</a:t>
            </a:r>
            <a:r>
              <a:rPr lang="zh-CN" altLang="en-US" sz="2200" dirty="0">
                <a:solidFill>
                  <a:schemeClr val="accent2"/>
                </a:solidFill>
                <a:latin typeface="Arial" panose="020B0604020202020204" pitchFamily="34" charset="0"/>
                <a:ea typeface="黑体" panose="02010609060101010101" pitchFamily="49" charset="-122"/>
              </a:rPr>
              <a:t>和</a:t>
            </a:r>
            <a:r>
              <a:rPr lang="zh-CN" altLang="en-US" sz="2200" dirty="0">
                <a:solidFill>
                  <a:srgbClr val="FF0000"/>
                </a:solidFill>
                <a:latin typeface="Arial" panose="020B0604020202020204" pitchFamily="34" charset="0"/>
                <a:ea typeface="黑体" panose="02010609060101010101" pitchFamily="49" charset="-122"/>
              </a:rPr>
              <a:t>不对齐</a:t>
            </a:r>
            <a:r>
              <a:rPr lang="zh-CN" altLang="en-US" sz="2200" dirty="0">
                <a:solidFill>
                  <a:schemeClr val="accent2"/>
                </a:solidFill>
                <a:latin typeface="Arial" panose="020B0604020202020204" pitchFamily="34" charset="0"/>
                <a:ea typeface="黑体" panose="02010609060101010101" pitchFamily="49" charset="-122"/>
              </a:rPr>
              <a:t>两种存储分配。</a:t>
            </a:r>
            <a:r>
              <a:rPr lang="en-US" altLang="zh-CN" sz="1800" dirty="0">
                <a:solidFill>
                  <a:schemeClr val="accent2"/>
                </a:solidFill>
                <a:latin typeface="Arial" panose="020B0604020202020204" pitchFamily="34" charset="0"/>
              </a:rPr>
              <a:t> </a:t>
            </a:r>
            <a:endParaRPr lang="zh-CN" altLang="en-US" sz="1800" dirty="0">
              <a:solidFill>
                <a:schemeClr val="accent2"/>
              </a:solidFill>
              <a:latin typeface="Arial" panose="020B0604020202020204" pitchFamily="34" charset="0"/>
            </a:endParaRPr>
          </a:p>
        </p:txBody>
      </p:sp>
      <p:sp>
        <p:nvSpPr>
          <p:cNvPr id="430141" name="Text Box 61"/>
          <p:cNvSpPr txBox="1">
            <a:spLocks noChangeArrowheads="1"/>
          </p:cNvSpPr>
          <p:nvPr/>
        </p:nvSpPr>
        <p:spPr bwMode="auto">
          <a:xfrm>
            <a:off x="3039909" y="3782316"/>
            <a:ext cx="6230471" cy="38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200" dirty="0">
                <a:solidFill>
                  <a:schemeClr val="accent2"/>
                </a:solidFill>
                <a:latin typeface="Arial" panose="020B0604020202020204" pitchFamily="34" charset="0"/>
              </a:rPr>
              <a:t> </a:t>
            </a:r>
            <a:r>
              <a:rPr lang="zh-CN" altLang="en-US" sz="2200" dirty="0">
                <a:solidFill>
                  <a:schemeClr val="accent2"/>
                </a:solidFill>
                <a:latin typeface="Arial" panose="020B0604020202020204" pitchFamily="34" charset="0"/>
              </a:rPr>
              <a:t>各变量地址：</a:t>
            </a:r>
            <a:r>
              <a:rPr lang="en-US" altLang="zh-CN" sz="2200" dirty="0">
                <a:solidFill>
                  <a:schemeClr val="accent2"/>
                </a:solidFill>
                <a:latin typeface="Arial" panose="020B0604020202020204" pitchFamily="34" charset="0"/>
              </a:rPr>
              <a:t>&amp;</a:t>
            </a:r>
            <a:r>
              <a:rPr lang="en-US" altLang="zh-CN" sz="2200" dirty="0" err="1">
                <a:solidFill>
                  <a:schemeClr val="accent2"/>
                </a:solidFill>
                <a:latin typeface="Arial" panose="020B0604020202020204" pitchFamily="34" charset="0"/>
              </a:rPr>
              <a:t>i</a:t>
            </a:r>
            <a:r>
              <a:rPr lang="en-US" altLang="zh-CN" sz="2200" dirty="0">
                <a:solidFill>
                  <a:schemeClr val="accent2"/>
                </a:solidFill>
                <a:latin typeface="Arial" panose="020B0604020202020204" pitchFamily="34" charset="0"/>
              </a:rPr>
              <a:t>=0; &amp;k=4; &amp;x=8; &amp;c=16; &amp;j=18</a:t>
            </a:r>
            <a:endParaRPr lang="zh-CN" altLang="en-US" sz="2200" dirty="0">
              <a:solidFill>
                <a:schemeClr val="accent2"/>
              </a:solidFill>
              <a:latin typeface="Arial" panose="020B0604020202020204" pitchFamily="34" charset="0"/>
            </a:endParaRPr>
          </a:p>
        </p:txBody>
      </p:sp>
      <p:sp>
        <p:nvSpPr>
          <p:cNvPr id="430142" name="Text Box 62"/>
          <p:cNvSpPr txBox="1">
            <a:spLocks noChangeArrowheads="1"/>
          </p:cNvSpPr>
          <p:nvPr/>
        </p:nvSpPr>
        <p:spPr bwMode="auto">
          <a:xfrm>
            <a:off x="2671107" y="6356328"/>
            <a:ext cx="6230472" cy="38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200" dirty="0">
                <a:solidFill>
                  <a:schemeClr val="accent2"/>
                </a:solidFill>
                <a:latin typeface="Arial" panose="020B0604020202020204" pitchFamily="34" charset="0"/>
              </a:rPr>
              <a:t> </a:t>
            </a:r>
            <a:r>
              <a:rPr lang="zh-CN" altLang="en-US" sz="2200" dirty="0">
                <a:solidFill>
                  <a:schemeClr val="accent2"/>
                </a:solidFill>
                <a:latin typeface="Arial" panose="020B0604020202020204" pitchFamily="34" charset="0"/>
              </a:rPr>
              <a:t>各变量地址： </a:t>
            </a:r>
            <a:r>
              <a:rPr lang="en-US" altLang="zh-CN" sz="2200" dirty="0">
                <a:solidFill>
                  <a:schemeClr val="accent2"/>
                </a:solidFill>
                <a:latin typeface="Arial" panose="020B0604020202020204" pitchFamily="34" charset="0"/>
              </a:rPr>
              <a:t>&amp;</a:t>
            </a:r>
            <a:r>
              <a:rPr lang="en-US" altLang="zh-CN" sz="2200" dirty="0" err="1">
                <a:solidFill>
                  <a:schemeClr val="accent2"/>
                </a:solidFill>
                <a:latin typeface="Arial" panose="020B0604020202020204" pitchFamily="34" charset="0"/>
              </a:rPr>
              <a:t>i</a:t>
            </a:r>
            <a:r>
              <a:rPr lang="en-US" altLang="zh-CN" sz="2200" dirty="0">
                <a:solidFill>
                  <a:schemeClr val="accent2"/>
                </a:solidFill>
                <a:latin typeface="Arial" panose="020B0604020202020204" pitchFamily="34" charset="0"/>
              </a:rPr>
              <a:t>=0; &amp;k=4; &amp;x=6; &amp;c=14; &amp;j=15</a:t>
            </a:r>
            <a:endParaRPr lang="zh-CN" altLang="en-US" sz="2200" dirty="0">
              <a:solidFill>
                <a:schemeClr val="accent2"/>
              </a:solidFill>
              <a:latin typeface="Arial" panose="020B0604020202020204" pitchFamily="34" charset="0"/>
            </a:endParaRPr>
          </a:p>
        </p:txBody>
      </p:sp>
      <p:sp>
        <p:nvSpPr>
          <p:cNvPr id="430143" name="Text Box 63"/>
          <p:cNvSpPr txBox="1">
            <a:spLocks noChangeArrowheads="1"/>
          </p:cNvSpPr>
          <p:nvPr/>
        </p:nvSpPr>
        <p:spPr bwMode="auto">
          <a:xfrm>
            <a:off x="2587005" y="5298378"/>
            <a:ext cx="16986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200">
                <a:solidFill>
                  <a:srgbClr val="3333FF"/>
                </a:solidFill>
                <a:latin typeface="Arial" panose="020B0604020202020204" pitchFamily="34" charset="0"/>
                <a:ea typeface="黑体" panose="02010609060101010101" pitchFamily="49" charset="-122"/>
              </a:rPr>
              <a:t>x</a:t>
            </a:r>
            <a:r>
              <a:rPr lang="zh-CN" altLang="en-US" sz="2200">
                <a:solidFill>
                  <a:srgbClr val="3333FF"/>
                </a:solidFill>
                <a:latin typeface="Arial" panose="020B0604020202020204" pitchFamily="34" charset="0"/>
                <a:ea typeface="黑体" panose="02010609060101010101" pitchFamily="49" charset="-122"/>
              </a:rPr>
              <a:t>：</a:t>
            </a:r>
            <a:r>
              <a:rPr lang="en-US" altLang="zh-CN" sz="2200">
                <a:solidFill>
                  <a:srgbClr val="3333FF"/>
                </a:solidFill>
                <a:latin typeface="Arial" panose="020B0604020202020204" pitchFamily="34" charset="0"/>
                <a:ea typeface="黑体" panose="02010609060101010101" pitchFamily="49" charset="-122"/>
              </a:rPr>
              <a:t>3</a:t>
            </a:r>
            <a:r>
              <a:rPr lang="zh-CN" altLang="en-US" sz="2200">
                <a:solidFill>
                  <a:srgbClr val="3333FF"/>
                </a:solidFill>
                <a:latin typeface="Arial" panose="020B0604020202020204" pitchFamily="34" charset="0"/>
                <a:ea typeface="黑体" panose="02010609060101010101" pitchFamily="49" charset="-122"/>
              </a:rPr>
              <a:t>个周期</a:t>
            </a:r>
            <a:endParaRPr lang="zh-CN" altLang="en-US" sz="2200">
              <a:solidFill>
                <a:srgbClr val="3333FF"/>
              </a:solidFill>
              <a:latin typeface="Arial" panose="020B0604020202020204" pitchFamily="34" charset="0"/>
              <a:ea typeface="黑体" panose="02010609060101010101" pitchFamily="49" charset="-122"/>
            </a:endParaRPr>
          </a:p>
          <a:p>
            <a:pPr>
              <a:spcBef>
                <a:spcPct val="20000"/>
              </a:spcBef>
            </a:pPr>
            <a:r>
              <a:rPr lang="en-US" altLang="zh-CN" sz="2200">
                <a:solidFill>
                  <a:srgbClr val="3333FF"/>
                </a:solidFill>
                <a:latin typeface="Arial" panose="020B0604020202020204" pitchFamily="34" charset="0"/>
                <a:ea typeface="黑体" panose="02010609060101010101" pitchFamily="49" charset="-122"/>
              </a:rPr>
              <a:t>j</a:t>
            </a:r>
            <a:r>
              <a:rPr lang="zh-CN" altLang="en-US" sz="2200">
                <a:solidFill>
                  <a:srgbClr val="3333FF"/>
                </a:solidFill>
                <a:latin typeface="Arial" panose="020B0604020202020204" pitchFamily="34" charset="0"/>
                <a:ea typeface="黑体" panose="02010609060101010101" pitchFamily="49" charset="-122"/>
              </a:rPr>
              <a:t>：</a:t>
            </a:r>
            <a:r>
              <a:rPr lang="en-US" altLang="zh-CN" sz="2200">
                <a:solidFill>
                  <a:srgbClr val="3333FF"/>
                </a:solidFill>
                <a:latin typeface="Arial" panose="020B0604020202020204" pitchFamily="34" charset="0"/>
                <a:ea typeface="黑体" panose="02010609060101010101" pitchFamily="49" charset="-122"/>
              </a:rPr>
              <a:t>2</a:t>
            </a:r>
            <a:r>
              <a:rPr lang="zh-CN" altLang="en-US" sz="2200">
                <a:solidFill>
                  <a:srgbClr val="3333FF"/>
                </a:solidFill>
                <a:latin typeface="Arial" panose="020B0604020202020204" pitchFamily="34" charset="0"/>
                <a:ea typeface="黑体" panose="02010609060101010101" pitchFamily="49" charset="-122"/>
              </a:rPr>
              <a:t>个周期</a:t>
            </a:r>
            <a:endParaRPr lang="zh-CN" altLang="en-US" sz="2200">
              <a:solidFill>
                <a:srgbClr val="3333FF"/>
              </a:solidFill>
              <a:latin typeface="Arial" panose="020B0604020202020204" pitchFamily="34" charset="0"/>
              <a:ea typeface="黑体" panose="02010609060101010101" pitchFamily="49" charset="-122"/>
            </a:endParaRPr>
          </a:p>
        </p:txBody>
      </p:sp>
      <p:sp>
        <p:nvSpPr>
          <p:cNvPr id="430144" name="Text Box 64"/>
          <p:cNvSpPr txBox="1">
            <a:spLocks noChangeArrowheads="1"/>
          </p:cNvSpPr>
          <p:nvPr/>
        </p:nvSpPr>
        <p:spPr bwMode="auto">
          <a:xfrm>
            <a:off x="2785631" y="2780604"/>
            <a:ext cx="16986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200" dirty="0">
                <a:solidFill>
                  <a:srgbClr val="3333FF"/>
                </a:solidFill>
                <a:latin typeface="Arial" panose="020B0604020202020204" pitchFamily="34" charset="0"/>
                <a:ea typeface="黑体" panose="02010609060101010101" pitchFamily="49" charset="-122"/>
              </a:rPr>
              <a:t>x</a:t>
            </a:r>
            <a:r>
              <a:rPr lang="zh-CN" altLang="en-US" sz="2200" dirty="0">
                <a:solidFill>
                  <a:srgbClr val="3333FF"/>
                </a:solidFill>
                <a:latin typeface="Arial" panose="020B0604020202020204" pitchFamily="34" charset="0"/>
                <a:ea typeface="黑体" panose="02010609060101010101" pitchFamily="49" charset="-122"/>
              </a:rPr>
              <a:t>：</a:t>
            </a:r>
            <a:r>
              <a:rPr lang="en-US" altLang="zh-CN" sz="2200" dirty="0">
                <a:solidFill>
                  <a:srgbClr val="3333FF"/>
                </a:solidFill>
                <a:latin typeface="Arial" panose="020B0604020202020204" pitchFamily="34" charset="0"/>
                <a:ea typeface="黑体" panose="02010609060101010101" pitchFamily="49" charset="-122"/>
              </a:rPr>
              <a:t>2</a:t>
            </a:r>
            <a:r>
              <a:rPr lang="zh-CN" altLang="en-US" sz="2200" dirty="0">
                <a:solidFill>
                  <a:srgbClr val="3333FF"/>
                </a:solidFill>
                <a:latin typeface="Arial" panose="020B0604020202020204" pitchFamily="34" charset="0"/>
                <a:ea typeface="黑体" panose="02010609060101010101" pitchFamily="49" charset="-122"/>
              </a:rPr>
              <a:t>个周期</a:t>
            </a:r>
            <a:endParaRPr lang="zh-CN" altLang="en-US" sz="2200" dirty="0">
              <a:solidFill>
                <a:srgbClr val="3333FF"/>
              </a:solidFill>
              <a:latin typeface="Arial" panose="020B0604020202020204" pitchFamily="34" charset="0"/>
              <a:ea typeface="黑体" panose="02010609060101010101" pitchFamily="49" charset="-122"/>
            </a:endParaRPr>
          </a:p>
          <a:p>
            <a:pPr>
              <a:spcBef>
                <a:spcPct val="20000"/>
              </a:spcBef>
            </a:pPr>
            <a:r>
              <a:rPr lang="en-US" altLang="zh-CN" sz="2200" dirty="0">
                <a:solidFill>
                  <a:srgbClr val="3333FF"/>
                </a:solidFill>
                <a:latin typeface="Arial" panose="020B0604020202020204" pitchFamily="34" charset="0"/>
                <a:ea typeface="黑体" panose="02010609060101010101" pitchFamily="49" charset="-122"/>
              </a:rPr>
              <a:t>j</a:t>
            </a:r>
            <a:r>
              <a:rPr lang="zh-CN" altLang="en-US" sz="2200" dirty="0">
                <a:solidFill>
                  <a:srgbClr val="3333FF"/>
                </a:solidFill>
                <a:latin typeface="Arial" panose="020B0604020202020204" pitchFamily="34" charset="0"/>
                <a:ea typeface="黑体" panose="02010609060101010101" pitchFamily="49" charset="-122"/>
              </a:rPr>
              <a:t>：</a:t>
            </a:r>
            <a:r>
              <a:rPr lang="en-US" altLang="zh-CN" sz="2200" dirty="0">
                <a:solidFill>
                  <a:srgbClr val="3333FF"/>
                </a:solidFill>
                <a:latin typeface="Arial" panose="020B0604020202020204" pitchFamily="34" charset="0"/>
                <a:ea typeface="黑体" panose="02010609060101010101" pitchFamily="49" charset="-122"/>
              </a:rPr>
              <a:t>1</a:t>
            </a:r>
            <a:r>
              <a:rPr lang="zh-CN" altLang="en-US" sz="2200" dirty="0">
                <a:solidFill>
                  <a:srgbClr val="3333FF"/>
                </a:solidFill>
                <a:latin typeface="Arial" panose="020B0604020202020204" pitchFamily="34" charset="0"/>
                <a:ea typeface="黑体" panose="02010609060101010101" pitchFamily="49" charset="-122"/>
              </a:rPr>
              <a:t>个周期</a:t>
            </a:r>
            <a:endParaRPr lang="zh-CN" altLang="en-US" sz="2200" dirty="0">
              <a:solidFill>
                <a:srgbClr val="3333FF"/>
              </a:solidFill>
              <a:latin typeface="Arial" panose="020B0604020202020204" pitchFamily="34" charset="0"/>
              <a:ea typeface="黑体" panose="02010609060101010101" pitchFamily="49" charset="-122"/>
            </a:endParaRPr>
          </a:p>
        </p:txBody>
      </p:sp>
      <p:sp>
        <p:nvSpPr>
          <p:cNvPr id="430145" name="Text Box 65"/>
          <p:cNvSpPr txBox="1">
            <a:spLocks noChangeArrowheads="1"/>
          </p:cNvSpPr>
          <p:nvPr/>
        </p:nvSpPr>
        <p:spPr bwMode="auto">
          <a:xfrm>
            <a:off x="165710" y="4232999"/>
            <a:ext cx="2230971" cy="974626"/>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rgbClr val="CC0000"/>
                </a:solidFill>
                <a:latin typeface="Arial" panose="020B0604020202020204" pitchFamily="34" charset="0"/>
                <a:ea typeface="黑体" panose="02010609060101010101" pitchFamily="49" charset="-122"/>
              </a:rPr>
              <a:t>边界不对齐虽节省了空间，但增加了访存次数！</a:t>
            </a:r>
            <a:endParaRPr lang="en-US" altLang="zh-CN" sz="2000" dirty="0">
              <a:solidFill>
                <a:srgbClr val="CC0000"/>
              </a:solidFill>
              <a:latin typeface="Arial" panose="020B0604020202020204" pitchFamily="34" charset="0"/>
              <a:ea typeface="黑体" panose="02010609060101010101" pitchFamily="49" charset="-122"/>
            </a:endParaRPr>
          </a:p>
        </p:txBody>
      </p:sp>
      <p:sp>
        <p:nvSpPr>
          <p:cNvPr id="61507" name="Text Box 67"/>
          <p:cNvSpPr txBox="1">
            <a:spLocks noChangeArrowheads="1"/>
          </p:cNvSpPr>
          <p:nvPr/>
        </p:nvSpPr>
        <p:spPr bwMode="auto">
          <a:xfrm>
            <a:off x="131611" y="1771509"/>
            <a:ext cx="2595750" cy="2015936"/>
          </a:xfrm>
          <a:prstGeom prst="rect">
            <a:avLst/>
          </a:prstGeom>
          <a:noFill/>
          <a:ln w="12700">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125000"/>
              </a:lnSpc>
              <a:spcBef>
                <a:spcPct val="50000"/>
              </a:spcBef>
            </a:pPr>
            <a:r>
              <a:rPr lang="zh-CN" altLang="en-US" sz="2000" dirty="0">
                <a:latin typeface="Arial" panose="020B0604020202020204" pitchFamily="34" charset="0"/>
                <a:ea typeface="黑体" panose="02010609060101010101" pitchFamily="49" charset="-122"/>
              </a:rPr>
              <a:t>由于每次只能读写某个字地址开始的</a:t>
            </a:r>
            <a:r>
              <a:rPr lang="en-US" altLang="zh-CN" sz="2000" dirty="0">
                <a:latin typeface="Arial" panose="020B0604020202020204" pitchFamily="34" charset="0"/>
                <a:ea typeface="黑体" panose="02010609060101010101" pitchFamily="49" charset="-122"/>
              </a:rPr>
              <a:t>4</a:t>
            </a:r>
            <a:r>
              <a:rPr lang="zh-CN" altLang="en-US" sz="2000" dirty="0">
                <a:latin typeface="Arial" panose="020B0604020202020204" pitchFamily="34" charset="0"/>
                <a:ea typeface="黑体" panose="02010609060101010101" pitchFamily="49" charset="-122"/>
              </a:rPr>
              <a:t>个单元中连续的</a:t>
            </a:r>
            <a:r>
              <a:rPr lang="en-US" altLang="zh-CN" sz="2000" dirty="0">
                <a:latin typeface="Arial" panose="020B0604020202020204" pitchFamily="34" charset="0"/>
                <a:ea typeface="黑体" panose="02010609060101010101" pitchFamily="49" charset="-122"/>
              </a:rPr>
              <a:t>1</a:t>
            </a:r>
            <a:r>
              <a:rPr lang="zh-CN" altLang="en-US" sz="2000" dirty="0">
                <a:latin typeface="Arial" panose="020B0604020202020204" pitchFamily="34" charset="0"/>
                <a:ea typeface="黑体" panose="02010609060101010101" pitchFamily="49" charset="-122"/>
              </a:rPr>
              <a:t>个或多个字节</a:t>
            </a:r>
            <a:r>
              <a:rPr lang="en-US" altLang="zh-CN" sz="2000" dirty="0">
                <a:latin typeface="Arial" panose="020B0604020202020204" pitchFamily="34" charset="0"/>
                <a:ea typeface="黑体" panose="02010609060101010101" pitchFamily="49" charset="-122"/>
              </a:rPr>
              <a:t>,</a:t>
            </a:r>
            <a:r>
              <a:rPr lang="zh-CN" altLang="en-US" sz="2000" dirty="0">
                <a:latin typeface="Arial" panose="020B0604020202020204" pitchFamily="34" charset="0"/>
                <a:ea typeface="黑体" panose="02010609060101010101" pitchFamily="49" charset="-122"/>
              </a:rPr>
              <a:t>两种情况变量访问时间有差别！</a:t>
            </a:r>
            <a:endParaRPr lang="zh-CN" altLang="en-US" sz="2000" dirty="0">
              <a:latin typeface="Arial" panose="020B0604020202020204" pitchFamily="34" charset="0"/>
              <a:ea typeface="黑体" panose="02010609060101010101" pitchFamily="49" charset="-122"/>
            </a:endParaRPr>
          </a:p>
        </p:txBody>
      </p:sp>
      <p:grpSp>
        <p:nvGrpSpPr>
          <p:cNvPr id="4" name="组合 3"/>
          <p:cNvGrpSpPr/>
          <p:nvPr/>
        </p:nvGrpSpPr>
        <p:grpSpPr>
          <a:xfrm>
            <a:off x="4230068" y="1737616"/>
            <a:ext cx="4878387" cy="1997075"/>
            <a:chOff x="4103688" y="1328738"/>
            <a:chExt cx="4878387" cy="1997075"/>
          </a:xfrm>
        </p:grpSpPr>
        <p:grpSp>
          <p:nvGrpSpPr>
            <p:cNvPr id="68611" name="Group 3"/>
            <p:cNvGrpSpPr/>
            <p:nvPr/>
          </p:nvGrpSpPr>
          <p:grpSpPr bwMode="auto">
            <a:xfrm>
              <a:off x="4103688" y="1328738"/>
              <a:ext cx="4419600" cy="1997075"/>
              <a:chOff x="1497" y="981"/>
              <a:chExt cx="2784" cy="1258"/>
            </a:xfrm>
          </p:grpSpPr>
          <p:sp>
            <p:nvSpPr>
              <p:cNvPr id="68649" name="Rectangle 4"/>
              <p:cNvSpPr>
                <a:spLocks noChangeArrowheads="1"/>
              </p:cNvSpPr>
              <p:nvPr/>
            </p:nvSpPr>
            <p:spPr bwMode="auto">
              <a:xfrm>
                <a:off x="1881" y="1231"/>
                <a:ext cx="2400" cy="96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8650" name="Line 5"/>
              <p:cNvSpPr>
                <a:spLocks noChangeShapeType="1"/>
              </p:cNvSpPr>
              <p:nvPr/>
            </p:nvSpPr>
            <p:spPr bwMode="auto">
              <a:xfrm>
                <a:off x="1881" y="1423"/>
                <a:ext cx="240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1" name="Line 6"/>
              <p:cNvSpPr>
                <a:spLocks noChangeShapeType="1"/>
              </p:cNvSpPr>
              <p:nvPr/>
            </p:nvSpPr>
            <p:spPr bwMode="auto">
              <a:xfrm>
                <a:off x="1881" y="1615"/>
                <a:ext cx="2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2" name="Line 7"/>
              <p:cNvSpPr>
                <a:spLocks noChangeShapeType="1"/>
              </p:cNvSpPr>
              <p:nvPr/>
            </p:nvSpPr>
            <p:spPr bwMode="auto">
              <a:xfrm>
                <a:off x="1881" y="1615"/>
                <a:ext cx="240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3" name="Line 8"/>
              <p:cNvSpPr>
                <a:spLocks noChangeShapeType="1"/>
              </p:cNvSpPr>
              <p:nvPr/>
            </p:nvSpPr>
            <p:spPr bwMode="auto">
              <a:xfrm>
                <a:off x="1881" y="1807"/>
                <a:ext cx="2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4" name="Line 9"/>
              <p:cNvSpPr>
                <a:spLocks noChangeShapeType="1"/>
              </p:cNvSpPr>
              <p:nvPr/>
            </p:nvSpPr>
            <p:spPr bwMode="auto">
              <a:xfrm>
                <a:off x="1881" y="1999"/>
                <a:ext cx="240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5" name="Line 10"/>
              <p:cNvSpPr>
                <a:spLocks noChangeShapeType="1"/>
              </p:cNvSpPr>
              <p:nvPr/>
            </p:nvSpPr>
            <p:spPr bwMode="auto">
              <a:xfrm>
                <a:off x="3033" y="1231"/>
                <a:ext cx="0" cy="96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6" name="Line 11"/>
              <p:cNvSpPr>
                <a:spLocks noChangeShapeType="1"/>
              </p:cNvSpPr>
              <p:nvPr/>
            </p:nvSpPr>
            <p:spPr bwMode="auto">
              <a:xfrm>
                <a:off x="2457" y="1231"/>
                <a:ext cx="0" cy="96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7" name="Line 12"/>
              <p:cNvSpPr>
                <a:spLocks noChangeShapeType="1"/>
              </p:cNvSpPr>
              <p:nvPr/>
            </p:nvSpPr>
            <p:spPr bwMode="auto">
              <a:xfrm>
                <a:off x="3657" y="1231"/>
                <a:ext cx="0" cy="96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8" name="Line 13"/>
              <p:cNvSpPr>
                <a:spLocks noChangeShapeType="1"/>
              </p:cNvSpPr>
              <p:nvPr/>
            </p:nvSpPr>
            <p:spPr bwMode="auto">
              <a:xfrm>
                <a:off x="2457" y="1231"/>
                <a:ext cx="0" cy="768"/>
              </a:xfrm>
              <a:prstGeom prst="line">
                <a:avLst/>
              </a:prstGeom>
              <a:noFill/>
              <a:ln w="28575">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9" name="Line 14"/>
              <p:cNvSpPr>
                <a:spLocks noChangeShapeType="1"/>
              </p:cNvSpPr>
              <p:nvPr/>
            </p:nvSpPr>
            <p:spPr bwMode="auto">
              <a:xfrm>
                <a:off x="1881" y="1807"/>
                <a:ext cx="2400" cy="0"/>
              </a:xfrm>
              <a:prstGeom prst="line">
                <a:avLst/>
              </a:prstGeom>
              <a:noFill/>
              <a:ln w="28575">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60" name="Line 15"/>
              <p:cNvSpPr>
                <a:spLocks noChangeShapeType="1"/>
              </p:cNvSpPr>
              <p:nvPr/>
            </p:nvSpPr>
            <p:spPr bwMode="auto">
              <a:xfrm>
                <a:off x="3033" y="1231"/>
                <a:ext cx="0" cy="192"/>
              </a:xfrm>
              <a:prstGeom prst="line">
                <a:avLst/>
              </a:prstGeom>
              <a:noFill/>
              <a:ln w="28575">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61" name="Line 16"/>
              <p:cNvSpPr>
                <a:spLocks noChangeShapeType="1"/>
              </p:cNvSpPr>
              <p:nvPr/>
            </p:nvSpPr>
            <p:spPr bwMode="auto">
              <a:xfrm>
                <a:off x="3657" y="1231"/>
                <a:ext cx="0" cy="192"/>
              </a:xfrm>
              <a:prstGeom prst="line">
                <a:avLst/>
              </a:prstGeom>
              <a:noFill/>
              <a:ln w="28575">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62" name="Line 17"/>
              <p:cNvSpPr>
                <a:spLocks noChangeShapeType="1"/>
              </p:cNvSpPr>
              <p:nvPr/>
            </p:nvSpPr>
            <p:spPr bwMode="auto">
              <a:xfrm>
                <a:off x="1881" y="2191"/>
                <a:ext cx="240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63" name="Text Box 18" descr="新闻纸"/>
              <p:cNvSpPr txBox="1">
                <a:spLocks noChangeArrowheads="1"/>
              </p:cNvSpPr>
              <p:nvPr/>
            </p:nvSpPr>
            <p:spPr bwMode="auto">
              <a:xfrm>
                <a:off x="1881" y="1231"/>
                <a:ext cx="2400" cy="192"/>
              </a:xfrm>
              <a:prstGeom prst="rect">
                <a:avLst/>
              </a:prstGeom>
              <a:blipFill dpi="0" rotWithShape="0">
                <a:blip r:embed="rId1"/>
                <a:srcRect/>
                <a:tile tx="0" ty="0" sx="100000" sy="100000" flip="none" algn="tl"/>
              </a:blipFill>
              <a:ln w="38100">
                <a:solidFill>
                  <a:schemeClr val="tx1"/>
                </a:solidFill>
                <a:miter lim="800000"/>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kumimoji="1" lang="zh-CN" altLang="en-US" sz="2400" b="0"/>
              </a:p>
            </p:txBody>
          </p:sp>
          <p:sp>
            <p:nvSpPr>
              <p:cNvPr id="68664" name="Text Box 19" descr="宽上对角线"/>
              <p:cNvSpPr txBox="1">
                <a:spLocks noChangeArrowheads="1"/>
              </p:cNvSpPr>
              <p:nvPr/>
            </p:nvSpPr>
            <p:spPr bwMode="auto">
              <a:xfrm>
                <a:off x="1881" y="1423"/>
                <a:ext cx="1152" cy="192"/>
              </a:xfrm>
              <a:prstGeom prst="rect">
                <a:avLst/>
              </a:prstGeom>
              <a:pattFill prst="wdUpDiag">
                <a:fgClr>
                  <a:schemeClr val="accent1"/>
                </a:fgClr>
                <a:bgClr>
                  <a:srgbClr val="FFFFFF"/>
                </a:bgClr>
              </a:pattFill>
              <a:ln w="38100">
                <a:solidFill>
                  <a:schemeClr val="tx1"/>
                </a:solidFill>
                <a:miter lim="800000"/>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kumimoji="1" lang="zh-CN" altLang="en-US" sz="2400" b="0"/>
              </a:p>
            </p:txBody>
          </p:sp>
          <p:sp>
            <p:nvSpPr>
              <p:cNvPr id="68665" name="Text Box 20" descr="信纸"/>
              <p:cNvSpPr txBox="1">
                <a:spLocks noChangeArrowheads="1"/>
              </p:cNvSpPr>
              <p:nvPr/>
            </p:nvSpPr>
            <p:spPr bwMode="auto">
              <a:xfrm>
                <a:off x="1881" y="1615"/>
                <a:ext cx="2400" cy="384"/>
              </a:xfrm>
              <a:prstGeom prst="rect">
                <a:avLst/>
              </a:prstGeom>
              <a:blipFill dpi="0" rotWithShape="0">
                <a:blip r:embed="rId2"/>
                <a:srcRect/>
                <a:tile tx="0" ty="0" sx="100000" sy="100000" flip="none" algn="tl"/>
              </a:blipFill>
              <a:ln w="38100">
                <a:solidFill>
                  <a:schemeClr val="tx1"/>
                </a:solidFill>
                <a:miter lim="800000"/>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kumimoji="1" lang="zh-CN" altLang="en-US" sz="2400" b="0"/>
              </a:p>
            </p:txBody>
          </p:sp>
          <p:sp>
            <p:nvSpPr>
              <p:cNvPr id="68666" name="Text Box 21" descr="宽上对角线"/>
              <p:cNvSpPr txBox="1">
                <a:spLocks noChangeArrowheads="1"/>
              </p:cNvSpPr>
              <p:nvPr/>
            </p:nvSpPr>
            <p:spPr bwMode="auto">
              <a:xfrm>
                <a:off x="3033" y="1999"/>
                <a:ext cx="1248" cy="192"/>
              </a:xfrm>
              <a:prstGeom prst="rect">
                <a:avLst/>
              </a:prstGeom>
              <a:pattFill prst="wdUpDiag">
                <a:fgClr>
                  <a:schemeClr val="accent1"/>
                </a:fgClr>
                <a:bgClr>
                  <a:srgbClr val="FFFFFF"/>
                </a:bgClr>
              </a:pattFill>
              <a:ln w="38100">
                <a:solidFill>
                  <a:schemeClr val="tx1"/>
                </a:solidFill>
                <a:miter lim="800000"/>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kumimoji="1" lang="zh-CN" altLang="en-US" sz="2400" b="0"/>
              </a:p>
            </p:txBody>
          </p:sp>
          <p:sp>
            <p:nvSpPr>
              <p:cNvPr id="430102" name="Text Box 22"/>
              <p:cNvSpPr txBox="1">
                <a:spLocks noChangeArrowheads="1"/>
              </p:cNvSpPr>
              <p:nvPr/>
            </p:nvSpPr>
            <p:spPr bwMode="auto">
              <a:xfrm>
                <a:off x="1881" y="1999"/>
                <a:ext cx="576" cy="192"/>
              </a:xfrm>
              <a:prstGeom prst="rect">
                <a:avLst/>
              </a:prstGeom>
              <a:gradFill rotWithShape="0">
                <a:gsLst>
                  <a:gs pos="0">
                    <a:schemeClr val="accent1"/>
                  </a:gs>
                  <a:gs pos="100000">
                    <a:schemeClr val="accent1">
                      <a:gamma/>
                      <a:shade val="46275"/>
                      <a:invGamma/>
                    </a:schemeClr>
                  </a:gs>
                </a:gsLst>
                <a:lin ang="5400000" scaled="1"/>
              </a:gradFill>
              <a:ln w="38100">
                <a:solidFill>
                  <a:schemeClr val="tx1"/>
                </a:solidFill>
                <a:miter lim="800000"/>
              </a:ln>
              <a:effectLst/>
            </p:spPr>
            <p:txBody>
              <a:bodyPr/>
              <a:lstStyle/>
              <a:p>
                <a:pPr eaLnBrk="1" hangingPunct="1">
                  <a:spcBef>
                    <a:spcPct val="50000"/>
                  </a:spcBef>
                  <a:defRPr/>
                </a:pPr>
                <a:endParaRPr kumimoji="1" lang="zh-CN" altLang="en-US" sz="2400" b="0"/>
              </a:p>
            </p:txBody>
          </p:sp>
          <p:sp>
            <p:nvSpPr>
              <p:cNvPr id="68668" name="Text Box 23"/>
              <p:cNvSpPr txBox="1">
                <a:spLocks noChangeArrowheads="1"/>
              </p:cNvSpPr>
              <p:nvPr/>
            </p:nvSpPr>
            <p:spPr bwMode="auto">
              <a:xfrm>
                <a:off x="1497" y="1261"/>
                <a:ext cx="336"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kumimoji="1" lang="en-US" altLang="zh-CN" sz="2400" b="0"/>
                  <a:t>0004081216</a:t>
                </a:r>
                <a:endParaRPr kumimoji="1" lang="en-US" altLang="zh-CN" sz="2400" b="0"/>
              </a:p>
            </p:txBody>
          </p:sp>
          <p:sp>
            <p:nvSpPr>
              <p:cNvPr id="68669" name="Text Box 24"/>
              <p:cNvSpPr txBox="1">
                <a:spLocks noChangeArrowheads="1"/>
              </p:cNvSpPr>
              <p:nvPr/>
            </p:nvSpPr>
            <p:spPr bwMode="auto">
              <a:xfrm>
                <a:off x="1881" y="981"/>
                <a:ext cx="24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000" b="0"/>
                  <a:t>0</a:t>
                </a:r>
                <a:r>
                  <a:rPr kumimoji="1" lang="zh-CN" altLang="zh-CN" sz="2000" b="0"/>
                  <a:t> 字节    1字节     2字节     3字节</a:t>
                </a:r>
                <a:endParaRPr kumimoji="1" lang="zh-CN" altLang="en-US" sz="2400" b="0"/>
              </a:p>
            </p:txBody>
          </p:sp>
          <p:sp>
            <p:nvSpPr>
              <p:cNvPr id="68670" name="Line 25"/>
              <p:cNvSpPr>
                <a:spLocks noChangeShapeType="1"/>
              </p:cNvSpPr>
              <p:nvPr/>
            </p:nvSpPr>
            <p:spPr bwMode="auto">
              <a:xfrm>
                <a:off x="2457" y="1231"/>
                <a:ext cx="0" cy="768"/>
              </a:xfrm>
              <a:prstGeom prst="line">
                <a:avLst/>
              </a:prstGeom>
              <a:noFill/>
              <a:ln w="9525">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71" name="Line 26"/>
              <p:cNvSpPr>
                <a:spLocks noChangeShapeType="1"/>
              </p:cNvSpPr>
              <p:nvPr/>
            </p:nvSpPr>
            <p:spPr bwMode="auto">
              <a:xfrm>
                <a:off x="3033" y="1231"/>
                <a:ext cx="0" cy="192"/>
              </a:xfrm>
              <a:prstGeom prst="line">
                <a:avLst/>
              </a:prstGeom>
              <a:noFill/>
              <a:ln w="9525">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72" name="Line 27"/>
              <p:cNvSpPr>
                <a:spLocks noChangeShapeType="1"/>
              </p:cNvSpPr>
              <p:nvPr/>
            </p:nvSpPr>
            <p:spPr bwMode="auto">
              <a:xfrm>
                <a:off x="3033" y="1615"/>
                <a:ext cx="0" cy="384"/>
              </a:xfrm>
              <a:prstGeom prst="line">
                <a:avLst/>
              </a:prstGeom>
              <a:noFill/>
              <a:ln w="9525">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73" name="Line 28"/>
              <p:cNvSpPr>
                <a:spLocks noChangeShapeType="1"/>
              </p:cNvSpPr>
              <p:nvPr/>
            </p:nvSpPr>
            <p:spPr bwMode="auto">
              <a:xfrm>
                <a:off x="3657" y="1615"/>
                <a:ext cx="0" cy="384"/>
              </a:xfrm>
              <a:prstGeom prst="line">
                <a:avLst/>
              </a:prstGeom>
              <a:noFill/>
              <a:ln w="9525">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74" name="Line 29"/>
              <p:cNvSpPr>
                <a:spLocks noChangeShapeType="1"/>
              </p:cNvSpPr>
              <p:nvPr/>
            </p:nvSpPr>
            <p:spPr bwMode="auto">
              <a:xfrm>
                <a:off x="3657" y="1231"/>
                <a:ext cx="0" cy="192"/>
              </a:xfrm>
              <a:prstGeom prst="line">
                <a:avLst/>
              </a:prstGeom>
              <a:noFill/>
              <a:ln w="9525">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75" name="Line 30"/>
              <p:cNvSpPr>
                <a:spLocks noChangeShapeType="1"/>
              </p:cNvSpPr>
              <p:nvPr/>
            </p:nvSpPr>
            <p:spPr bwMode="auto">
              <a:xfrm>
                <a:off x="1881" y="1807"/>
                <a:ext cx="2400" cy="0"/>
              </a:xfrm>
              <a:prstGeom prst="line">
                <a:avLst/>
              </a:prstGeom>
              <a:noFill/>
              <a:ln w="9525">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8621" name="Text Box 68"/>
            <p:cNvSpPr txBox="1">
              <a:spLocks noChangeArrowheads="1"/>
            </p:cNvSpPr>
            <p:nvPr/>
          </p:nvSpPr>
          <p:spPr bwMode="auto">
            <a:xfrm>
              <a:off x="8548688" y="1698625"/>
              <a:ext cx="433387"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dirty="0" err="1"/>
                <a:t>i</a:t>
              </a:r>
              <a:endParaRPr lang="en-US" altLang="zh-CN" dirty="0"/>
            </a:p>
            <a:p>
              <a:pPr>
                <a:spcBef>
                  <a:spcPct val="20000"/>
                </a:spcBef>
              </a:pPr>
              <a:r>
                <a:rPr lang="en-US" altLang="zh-CN" dirty="0"/>
                <a:t>k</a:t>
              </a:r>
              <a:endParaRPr lang="en-US" altLang="zh-CN" dirty="0"/>
            </a:p>
            <a:p>
              <a:pPr>
                <a:spcBef>
                  <a:spcPct val="20000"/>
                </a:spcBef>
              </a:pPr>
              <a:r>
                <a:rPr lang="en-US" altLang="zh-CN" dirty="0"/>
                <a:t>x</a:t>
              </a:r>
              <a:endParaRPr lang="en-US" altLang="zh-CN" dirty="0"/>
            </a:p>
            <a:p>
              <a:pPr>
                <a:spcBef>
                  <a:spcPct val="20000"/>
                </a:spcBef>
              </a:pPr>
              <a:endParaRPr lang="en-US" altLang="zh-CN" dirty="0"/>
            </a:p>
            <a:p>
              <a:pPr>
                <a:spcBef>
                  <a:spcPct val="20000"/>
                </a:spcBef>
              </a:pPr>
              <a:r>
                <a:rPr lang="en-US" altLang="zh-CN" dirty="0" err="1"/>
                <a:t>c,j</a:t>
              </a:r>
              <a:endParaRPr lang="en-US" altLang="zh-CN" dirty="0"/>
            </a:p>
          </p:txBody>
        </p:sp>
      </p:grpSp>
      <p:sp>
        <p:nvSpPr>
          <p:cNvPr id="2" name="灯片编号占位符 1"/>
          <p:cNvSpPr>
            <a:spLocks noGrp="1"/>
          </p:cNvSpPr>
          <p:nvPr>
            <p:ph type="sldNum" sz="quarter" idx="4"/>
          </p:nvPr>
        </p:nvSpPr>
        <p:spPr/>
        <p:txBody>
          <a:bodyPr/>
          <a:lstStyle/>
          <a:p>
            <a:fld id="{EDCD20F5-771F-4428-9712-BA27E008D629}" type="slidenum">
              <a:rPr lang="zh-CN" altLang="en-US" smtClean="0"/>
            </a:fld>
            <a:endParaRPr lang="zh-CN" altLang="en-US" dirty="0"/>
          </a:p>
        </p:txBody>
      </p:sp>
      <p:sp>
        <p:nvSpPr>
          <p:cNvPr id="5" name="矩形 4"/>
          <p:cNvSpPr/>
          <p:nvPr/>
        </p:nvSpPr>
        <p:spPr>
          <a:xfrm>
            <a:off x="2899844" y="1672876"/>
            <a:ext cx="1681871" cy="430887"/>
          </a:xfrm>
          <a:prstGeom prst="rect">
            <a:avLst/>
          </a:prstGeom>
        </p:spPr>
        <p:txBody>
          <a:bodyPr wrap="none">
            <a:spAutoFit/>
          </a:bodyPr>
          <a:lstStyle/>
          <a:p>
            <a:r>
              <a:rPr lang="zh-CN" altLang="en-US" sz="2200" dirty="0">
                <a:solidFill>
                  <a:srgbClr val="CC3300"/>
                </a:solidFill>
                <a:effectLst>
                  <a:outerShdw blurRad="38100" dist="38100" dir="2700000" algn="tl">
                    <a:srgbClr val="C0C0C0"/>
                  </a:outerShdw>
                </a:effectLst>
                <a:latin typeface="Arial" panose="020B0604020202020204" pitchFamily="34" charset="0"/>
                <a:ea typeface="黑体" panose="02010609060101010101" pitchFamily="49" charset="-122"/>
              </a:rPr>
              <a:t>按边界对齐</a:t>
            </a:r>
            <a:r>
              <a:rPr lang="zh-CN" altLang="en-US" sz="2200" dirty="0">
                <a:latin typeface="Arial" panose="020B0604020202020204" pitchFamily="34" charset="0"/>
                <a:ea typeface="黑体" panose="02010609060101010101" pitchFamily="49" charset="-122"/>
              </a:rPr>
              <a:t> </a:t>
            </a:r>
            <a:endParaRPr lang="zh-CN" altLang="en-US" sz="2200" dirty="0"/>
          </a:p>
        </p:txBody>
      </p:sp>
      <p:sp>
        <p:nvSpPr>
          <p:cNvPr id="6" name="矩形 5"/>
          <p:cNvSpPr/>
          <p:nvPr/>
        </p:nvSpPr>
        <p:spPr>
          <a:xfrm>
            <a:off x="2671107" y="4375039"/>
            <a:ext cx="1603324" cy="458202"/>
          </a:xfrm>
          <a:prstGeom prst="rect">
            <a:avLst/>
          </a:prstGeom>
        </p:spPr>
        <p:txBody>
          <a:bodyPr wrap="none">
            <a:spAutoFit/>
          </a:bodyPr>
          <a:lstStyle/>
          <a:p>
            <a:pPr>
              <a:lnSpc>
                <a:spcPct val="120000"/>
              </a:lnSpc>
              <a:spcBef>
                <a:spcPct val="10000"/>
              </a:spcBef>
              <a:buClr>
                <a:schemeClr val="tx1"/>
              </a:buClr>
              <a:buSzPct val="60000"/>
              <a:buFont typeface="Monotype Sorts" pitchFamily="2" charset="2"/>
              <a:buNone/>
              <a:defRPr/>
            </a:pPr>
            <a:r>
              <a:rPr lang="zh-CN" altLang="en-US" sz="2200" dirty="0">
                <a:solidFill>
                  <a:srgbClr val="CC3300"/>
                </a:solidFill>
                <a:effectLst>
                  <a:outerShdw blurRad="38100" dist="38100" dir="2700000" algn="tl">
                    <a:srgbClr val="C0C0C0"/>
                  </a:outerShdw>
                </a:effectLst>
                <a:latin typeface="Arial" panose="020B0604020202020204" pitchFamily="34" charset="0"/>
                <a:ea typeface="黑体" panose="02010609060101010101" pitchFamily="49" charset="-122"/>
              </a:rPr>
              <a:t>边界不对齐</a:t>
            </a:r>
            <a:endParaRPr lang="zh-CN" altLang="en-US" sz="2200" dirty="0">
              <a:solidFill>
                <a:srgbClr val="CC3300"/>
              </a:solidFill>
              <a:latin typeface="Arial" panose="020B0604020202020204" pitchFamily="34" charset="0"/>
              <a:ea typeface="黑体" panose="02010609060101010101" pitchFamily="49" charset="-122"/>
            </a:endParaRPr>
          </a:p>
        </p:txBody>
      </p:sp>
      <p:sp>
        <p:nvSpPr>
          <p:cNvPr id="73" name="Text Box 65"/>
          <p:cNvSpPr txBox="1">
            <a:spLocks noChangeArrowheads="1"/>
          </p:cNvSpPr>
          <p:nvPr/>
        </p:nvSpPr>
        <p:spPr bwMode="auto">
          <a:xfrm>
            <a:off x="162241" y="5356084"/>
            <a:ext cx="2234440" cy="974626"/>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rgbClr val="CC0000"/>
                </a:solidFill>
                <a:latin typeface="Arial" panose="020B0604020202020204" pitchFamily="34" charset="0"/>
                <a:ea typeface="黑体" panose="02010609060101010101" pitchFamily="49" charset="-122"/>
              </a:rPr>
              <a:t>需要权衡，目前来看，浪费一点存储空间没有关系！ </a:t>
            </a:r>
            <a:endParaRPr lang="en-US" altLang="zh-CN" sz="2000" dirty="0">
              <a:solidFill>
                <a:srgbClr val="CC0000"/>
              </a:solidFill>
              <a:latin typeface="Arial" panose="020B0604020202020204" pitchFamily="34" charset="0"/>
              <a:ea typeface="黑体" panose="02010609060101010101" pitchFamily="49" charset="-122"/>
            </a:endParaRPr>
          </a:p>
        </p:txBody>
      </p:sp>
      <p:sp>
        <p:nvSpPr>
          <p:cNvPr id="3" name="文本框 2"/>
          <p:cNvSpPr txBox="1"/>
          <p:nvPr/>
        </p:nvSpPr>
        <p:spPr>
          <a:xfrm>
            <a:off x="8812620" y="4663964"/>
            <a:ext cx="295835" cy="338554"/>
          </a:xfrm>
          <a:prstGeom prst="rect">
            <a:avLst/>
          </a:prstGeom>
          <a:noFill/>
        </p:spPr>
        <p:txBody>
          <a:bodyPr wrap="square" rtlCol="0">
            <a:spAutoFit/>
          </a:bodyPr>
          <a:lstStyle/>
          <a:p>
            <a:r>
              <a:rPr lang="en-US" altLang="zh-CN" dirty="0" err="1"/>
              <a:t>i</a:t>
            </a:r>
            <a:endParaRPr lang="zh-CN" altLang="en-US" dirty="0"/>
          </a:p>
        </p:txBody>
      </p:sp>
      <p:sp>
        <p:nvSpPr>
          <p:cNvPr id="72" name="文本框 71"/>
          <p:cNvSpPr txBox="1"/>
          <p:nvPr/>
        </p:nvSpPr>
        <p:spPr>
          <a:xfrm>
            <a:off x="8788336" y="4986370"/>
            <a:ext cx="464116" cy="338554"/>
          </a:xfrm>
          <a:prstGeom prst="rect">
            <a:avLst/>
          </a:prstGeom>
          <a:noFill/>
        </p:spPr>
        <p:txBody>
          <a:bodyPr wrap="square" rtlCol="0">
            <a:spAutoFit/>
          </a:bodyPr>
          <a:lstStyle/>
          <a:p>
            <a:r>
              <a:rPr lang="en-US" altLang="zh-CN" dirty="0"/>
              <a:t>k x</a:t>
            </a:r>
            <a:endParaRPr lang="zh-CN" altLang="en-US" dirty="0"/>
          </a:p>
        </p:txBody>
      </p:sp>
      <p:sp>
        <p:nvSpPr>
          <p:cNvPr id="7" name="文本框 6"/>
          <p:cNvSpPr txBox="1"/>
          <p:nvPr/>
        </p:nvSpPr>
        <p:spPr>
          <a:xfrm>
            <a:off x="8811028" y="5586276"/>
            <a:ext cx="459352" cy="338554"/>
          </a:xfrm>
          <a:prstGeom prst="rect">
            <a:avLst/>
          </a:prstGeom>
          <a:noFill/>
        </p:spPr>
        <p:txBody>
          <a:bodyPr wrap="square" rtlCol="0">
            <a:spAutoFit/>
          </a:bodyPr>
          <a:lstStyle/>
          <a:p>
            <a:r>
              <a:rPr lang="en-US" altLang="zh-CN" dirty="0"/>
              <a:t>c j</a:t>
            </a:r>
            <a:endParaRPr lang="zh-CN" altLang="en-US" dirty="0"/>
          </a:p>
        </p:txBody>
      </p:sp>
      <p:sp>
        <p:nvSpPr>
          <p:cNvPr id="74" name="Rectangle 2"/>
          <p:cNvSpPr>
            <a:spLocks noGrp="1" noChangeArrowheads="1"/>
          </p:cNvSpPr>
          <p:nvPr>
            <p:ph type="title"/>
          </p:nvPr>
        </p:nvSpPr>
        <p:spPr>
          <a:xfrm>
            <a:off x="881876" y="129343"/>
            <a:ext cx="6073775" cy="479747"/>
          </a:xfrm>
        </p:spPr>
        <p:txBody>
          <a:bodyPr/>
          <a:lstStyle/>
          <a:p>
            <a:pPr algn="ctr"/>
            <a:r>
              <a:rPr lang="zh-CN" altLang="en-US" dirty="0">
                <a:ea typeface="宋体" panose="02010600030101010101" pitchFamily="2" charset="-122"/>
              </a:rPr>
              <a:t>对齐</a:t>
            </a:r>
            <a:r>
              <a:rPr lang="en-US" altLang="zh-CN" dirty="0">
                <a:ea typeface="宋体" panose="02010600030101010101" pitchFamily="2" charset="-122"/>
              </a:rPr>
              <a:t> </a:t>
            </a:r>
            <a:r>
              <a:rPr lang="zh-CN" altLang="en-US" dirty="0">
                <a:ea typeface="宋体" panose="02010600030101010101" pitchFamily="2" charset="-122"/>
              </a:rPr>
              <a:t>举例</a:t>
            </a:r>
            <a:endParaRPr lang="zh-CN" altLang="en-US"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8614">
                                            <p:txEl>
                                              <p:pRg st="1" end="1"/>
                                            </p:txEl>
                                          </p:spTgt>
                                        </p:tgtEl>
                                        <p:attrNameLst>
                                          <p:attrName>style.visibility</p:attrName>
                                        </p:attrNameLst>
                                      </p:cBhvr>
                                      <p:to>
                                        <p:strVal val="visible"/>
                                      </p:to>
                                    </p:set>
                                    <p:animEffect transition="in" filter="wipe(down)">
                                      <p:cBhvr>
                                        <p:cTn id="7" dur="500"/>
                                        <p:tgtEl>
                                          <p:spTgt spid="686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30141"/>
                                        </p:tgtEl>
                                        <p:attrNameLst>
                                          <p:attrName>style.visibility</p:attrName>
                                        </p:attrNameLst>
                                      </p:cBhvr>
                                      <p:to>
                                        <p:strVal val="visible"/>
                                      </p:to>
                                    </p:set>
                                    <p:animEffect transition="in" filter="blinds(horizontal)">
                                      <p:cBhvr>
                                        <p:cTn id="20" dur="500"/>
                                        <p:tgtEl>
                                          <p:spTgt spid="43014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par>
                                <p:cTn id="26" presetID="22" presetClass="entr" presetSubtype="4" fill="hold" nodeType="withEffect">
                                  <p:stCondLst>
                                    <p:cond delay="0"/>
                                  </p:stCondLst>
                                  <p:childTnLst>
                                    <p:set>
                                      <p:cBhvr>
                                        <p:cTn id="27" dur="1" fill="hold">
                                          <p:stCondLst>
                                            <p:cond delay="0"/>
                                          </p:stCondLst>
                                        </p:cTn>
                                        <p:tgtEl>
                                          <p:spTgt spid="68612"/>
                                        </p:tgtEl>
                                        <p:attrNameLst>
                                          <p:attrName>style.visibility</p:attrName>
                                        </p:attrNameLst>
                                      </p:cBhvr>
                                      <p:to>
                                        <p:strVal val="visible"/>
                                      </p:to>
                                    </p:set>
                                    <p:animEffect transition="in" filter="wipe(down)">
                                      <p:cBhvr>
                                        <p:cTn id="28" dur="500"/>
                                        <p:tgtEl>
                                          <p:spTgt spid="6861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down)">
                                      <p:cBhvr>
                                        <p:cTn id="31" dur="500"/>
                                        <p:tgtEl>
                                          <p:spTgt spid="3"/>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72"/>
                                        </p:tgtEl>
                                        <p:attrNameLst>
                                          <p:attrName>style.visibility</p:attrName>
                                        </p:attrNameLst>
                                      </p:cBhvr>
                                      <p:to>
                                        <p:strVal val="visible"/>
                                      </p:to>
                                    </p:set>
                                    <p:animEffect transition="in" filter="wipe(down)">
                                      <p:cBhvr>
                                        <p:cTn id="34" dur="500"/>
                                        <p:tgtEl>
                                          <p:spTgt spid="7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30142"/>
                                        </p:tgtEl>
                                        <p:attrNameLst>
                                          <p:attrName>style.visibility</p:attrName>
                                        </p:attrNameLst>
                                      </p:cBhvr>
                                      <p:to>
                                        <p:strVal val="visible"/>
                                      </p:to>
                                    </p:set>
                                    <p:animEffect transition="in" filter="blinds(horizontal)">
                                      <p:cBhvr>
                                        <p:cTn id="42" dur="500"/>
                                        <p:tgtEl>
                                          <p:spTgt spid="43014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61507"/>
                                        </p:tgtEl>
                                        <p:attrNameLst>
                                          <p:attrName>style.visibility</p:attrName>
                                        </p:attrNameLst>
                                      </p:cBhvr>
                                      <p:to>
                                        <p:strVal val="visible"/>
                                      </p:to>
                                    </p:set>
                                    <p:animEffect transition="in" filter="wipe(down)">
                                      <p:cBhvr>
                                        <p:cTn id="47" dur="500"/>
                                        <p:tgtEl>
                                          <p:spTgt spid="6150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30144">
                                            <p:txEl>
                                              <p:pRg st="0" end="0"/>
                                            </p:txEl>
                                          </p:spTgt>
                                        </p:tgtEl>
                                        <p:attrNameLst>
                                          <p:attrName>style.visibility</p:attrName>
                                        </p:attrNameLst>
                                      </p:cBhvr>
                                      <p:to>
                                        <p:strVal val="visible"/>
                                      </p:to>
                                    </p:set>
                                    <p:animEffect transition="in" filter="blinds(horizontal)">
                                      <p:cBhvr>
                                        <p:cTn id="52" dur="500"/>
                                        <p:tgtEl>
                                          <p:spTgt spid="430144">
                                            <p:txEl>
                                              <p:pRg st="0" end="0"/>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430144">
                                            <p:txEl>
                                              <p:pRg st="1" end="1"/>
                                            </p:txEl>
                                          </p:spTgt>
                                        </p:tgtEl>
                                        <p:attrNameLst>
                                          <p:attrName>style.visibility</p:attrName>
                                        </p:attrNameLst>
                                      </p:cBhvr>
                                      <p:to>
                                        <p:strVal val="visible"/>
                                      </p:to>
                                    </p:set>
                                    <p:animEffect transition="in" filter="blinds(horizontal)">
                                      <p:cBhvr>
                                        <p:cTn id="55" dur="500"/>
                                        <p:tgtEl>
                                          <p:spTgt spid="430144">
                                            <p:txEl>
                                              <p:pRg st="1" end="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430143">
                                            <p:txEl>
                                              <p:pRg st="0" end="0"/>
                                            </p:txEl>
                                          </p:spTgt>
                                        </p:tgtEl>
                                        <p:attrNameLst>
                                          <p:attrName>style.visibility</p:attrName>
                                        </p:attrNameLst>
                                      </p:cBhvr>
                                      <p:to>
                                        <p:strVal val="visible"/>
                                      </p:to>
                                    </p:set>
                                    <p:animEffect transition="in" filter="blinds(horizontal)">
                                      <p:cBhvr>
                                        <p:cTn id="60" dur="500"/>
                                        <p:tgtEl>
                                          <p:spTgt spid="430143">
                                            <p:txEl>
                                              <p:pRg st="0" end="0"/>
                                            </p:txEl>
                                          </p:spTgt>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430143">
                                            <p:txEl>
                                              <p:pRg st="1" end="1"/>
                                            </p:txEl>
                                          </p:spTgt>
                                        </p:tgtEl>
                                        <p:attrNameLst>
                                          <p:attrName>style.visibility</p:attrName>
                                        </p:attrNameLst>
                                      </p:cBhvr>
                                      <p:to>
                                        <p:strVal val="visible"/>
                                      </p:to>
                                    </p:set>
                                    <p:animEffect transition="in" filter="blinds(horizontal)">
                                      <p:cBhvr>
                                        <p:cTn id="63" dur="500"/>
                                        <p:tgtEl>
                                          <p:spTgt spid="430143">
                                            <p:txEl>
                                              <p:pRg st="1" end="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430145"/>
                                        </p:tgtEl>
                                        <p:attrNameLst>
                                          <p:attrName>style.visibility</p:attrName>
                                        </p:attrNameLst>
                                      </p:cBhvr>
                                      <p:to>
                                        <p:strVal val="visible"/>
                                      </p:to>
                                    </p:set>
                                    <p:animEffect transition="in" filter="blinds(horizontal)">
                                      <p:cBhvr>
                                        <p:cTn id="68" dur="500"/>
                                        <p:tgtEl>
                                          <p:spTgt spid="430145"/>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73"/>
                                        </p:tgtEl>
                                        <p:attrNameLst>
                                          <p:attrName>style.visibility</p:attrName>
                                        </p:attrNameLst>
                                      </p:cBhvr>
                                      <p:to>
                                        <p:strVal val="visible"/>
                                      </p:to>
                                    </p:set>
                                    <p:animEffect transition="in" filter="blinds(horizontal)">
                                      <p:cBhvr>
                                        <p:cTn id="73"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41" grpId="0"/>
      <p:bldP spid="430142" grpId="0"/>
      <p:bldP spid="430143" grpId="0" build="allAtOnce"/>
      <p:bldP spid="430145" grpId="0" animBg="1"/>
      <p:bldP spid="61507" grpId="0" animBg="1"/>
      <p:bldP spid="5" grpId="0"/>
      <p:bldP spid="6" grpId="0"/>
      <p:bldP spid="73" grpId="0" animBg="1"/>
      <p:bldP spid="3" grpId="0"/>
      <p:bldP spid="72" grpId="0"/>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00100" y="190500"/>
            <a:ext cx="6073775" cy="479747"/>
          </a:xfrm>
        </p:spPr>
        <p:txBody>
          <a:bodyPr/>
          <a:lstStyle/>
          <a:p>
            <a:pPr algn="ctr"/>
            <a:r>
              <a:rPr lang="zh-CN" altLang="en-US" dirty="0">
                <a:ea typeface="宋体" panose="02010600030101010101" pitchFamily="2" charset="-122"/>
              </a:rPr>
              <a:t>对齐</a:t>
            </a:r>
            <a:r>
              <a:rPr lang="en-US" altLang="zh-CN" dirty="0">
                <a:ea typeface="宋体" panose="02010600030101010101" pitchFamily="2" charset="-122"/>
              </a:rPr>
              <a:t> </a:t>
            </a:r>
            <a:r>
              <a:rPr lang="zh-CN" altLang="en-US" dirty="0">
                <a:ea typeface="宋体" panose="02010600030101010101" pitchFamily="2" charset="-122"/>
              </a:rPr>
              <a:t>举例</a:t>
            </a:r>
            <a:endParaRPr lang="zh-CN" altLang="en-US" dirty="0">
              <a:ea typeface="宋体" panose="02010600030101010101" pitchFamily="2" charset="-122"/>
            </a:endParaRPr>
          </a:p>
        </p:txBody>
      </p:sp>
      <p:sp>
        <p:nvSpPr>
          <p:cNvPr id="69635" name="Rectangle 3"/>
          <p:cNvSpPr>
            <a:spLocks noGrp="1" noChangeArrowheads="1"/>
          </p:cNvSpPr>
          <p:nvPr>
            <p:ph type="body" idx="1"/>
          </p:nvPr>
        </p:nvSpPr>
        <p:spPr>
          <a:xfrm>
            <a:off x="425449" y="774700"/>
            <a:ext cx="4377009" cy="2725874"/>
          </a:xfrm>
        </p:spPr>
        <p:txBody>
          <a:bodyPr/>
          <a:lstStyle/>
          <a:p>
            <a:pPr>
              <a:buFont typeface="Wingdings" panose="05000000000000000000" pitchFamily="2" charset="2"/>
              <a:buNone/>
            </a:pPr>
            <a:r>
              <a:rPr lang="zh-CN" altLang="en-US" dirty="0" smtClean="0"/>
              <a:t>又例如</a:t>
            </a:r>
            <a:r>
              <a:rPr lang="zh-CN" altLang="en-US" dirty="0"/>
              <a:t>，考虑下列两个结构声明：</a:t>
            </a:r>
            <a:endParaRPr lang="zh-CN" altLang="en-US" dirty="0"/>
          </a:p>
          <a:p>
            <a:pPr>
              <a:lnSpc>
                <a:spcPct val="100000"/>
              </a:lnSpc>
              <a:buFont typeface="Wingdings" panose="05000000000000000000" pitchFamily="2" charset="2"/>
              <a:buNone/>
            </a:pPr>
            <a:r>
              <a:rPr lang="en-US" altLang="zh-CN" dirty="0" err="1"/>
              <a:t>struct</a:t>
            </a:r>
            <a:r>
              <a:rPr lang="en-US" altLang="zh-CN" dirty="0"/>
              <a:t>  S1 {</a:t>
            </a:r>
            <a:endParaRPr lang="en-US" altLang="zh-CN" dirty="0"/>
          </a:p>
          <a:p>
            <a:pPr>
              <a:lnSpc>
                <a:spcPct val="100000"/>
              </a:lnSpc>
              <a:buFont typeface="Wingdings" panose="05000000000000000000" pitchFamily="2" charset="2"/>
              <a:buNone/>
            </a:pPr>
            <a:r>
              <a:rPr lang="en-US" altLang="zh-CN" dirty="0"/>
              <a:t>		</a:t>
            </a:r>
            <a:r>
              <a:rPr lang="en-US" altLang="zh-CN" dirty="0" err="1"/>
              <a:t>int</a:t>
            </a:r>
            <a:r>
              <a:rPr lang="en-US" altLang="zh-CN" dirty="0"/>
              <a:t> 	</a:t>
            </a:r>
            <a:r>
              <a:rPr lang="en-US" altLang="zh-CN" dirty="0" err="1"/>
              <a:t>i</a:t>
            </a:r>
            <a:r>
              <a:rPr lang="zh-CN" altLang="en-US" dirty="0"/>
              <a:t>；</a:t>
            </a:r>
            <a:endParaRPr lang="zh-CN" altLang="en-US" dirty="0"/>
          </a:p>
          <a:p>
            <a:pPr>
              <a:lnSpc>
                <a:spcPct val="100000"/>
              </a:lnSpc>
              <a:buFont typeface="Wingdings" panose="05000000000000000000" pitchFamily="2" charset="2"/>
              <a:buNone/>
            </a:pPr>
            <a:r>
              <a:rPr lang="zh-CN" altLang="en-US" dirty="0"/>
              <a:t>		</a:t>
            </a:r>
            <a:r>
              <a:rPr lang="en-US" altLang="zh-CN" dirty="0"/>
              <a:t>char	c</a:t>
            </a:r>
            <a:r>
              <a:rPr lang="zh-CN" altLang="en-US" dirty="0"/>
              <a:t>；</a:t>
            </a:r>
            <a:endParaRPr lang="zh-CN" altLang="en-US" dirty="0"/>
          </a:p>
          <a:p>
            <a:pPr>
              <a:lnSpc>
                <a:spcPct val="100000"/>
              </a:lnSpc>
              <a:buFont typeface="Wingdings" panose="05000000000000000000" pitchFamily="2" charset="2"/>
              <a:buNone/>
            </a:pPr>
            <a:r>
              <a:rPr lang="zh-CN" altLang="en-US" dirty="0"/>
              <a:t>		</a:t>
            </a:r>
            <a:r>
              <a:rPr lang="en-US" altLang="zh-CN" dirty="0" err="1"/>
              <a:t>int</a:t>
            </a:r>
            <a:r>
              <a:rPr lang="en-US" altLang="zh-CN" dirty="0"/>
              <a:t>	j</a:t>
            </a:r>
            <a:r>
              <a:rPr lang="zh-CN" altLang="en-US" dirty="0"/>
              <a:t>；</a:t>
            </a:r>
            <a:endParaRPr lang="zh-CN" altLang="en-US" dirty="0"/>
          </a:p>
          <a:p>
            <a:pPr>
              <a:lnSpc>
                <a:spcPct val="100000"/>
              </a:lnSpc>
              <a:buFont typeface="Wingdings" panose="05000000000000000000" pitchFamily="2" charset="2"/>
              <a:buNone/>
            </a:pPr>
            <a:r>
              <a:rPr lang="en-US" altLang="zh-CN" dirty="0"/>
              <a:t>}</a:t>
            </a:r>
            <a:r>
              <a:rPr lang="zh-CN" altLang="en-US" dirty="0"/>
              <a:t>；</a:t>
            </a:r>
            <a:endParaRPr lang="zh-CN" altLang="en-US" dirty="0"/>
          </a:p>
        </p:txBody>
      </p:sp>
      <p:sp>
        <p:nvSpPr>
          <p:cNvPr id="69636" name="Rectangle 4"/>
          <p:cNvSpPr>
            <a:spLocks noChangeArrowheads="1"/>
          </p:cNvSpPr>
          <p:nvPr/>
        </p:nvSpPr>
        <p:spPr bwMode="auto">
          <a:xfrm>
            <a:off x="5216525" y="688975"/>
            <a:ext cx="2779713" cy="229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203200" indent="-203200">
              <a:lnSpc>
                <a:spcPct val="120000"/>
              </a:lnSpc>
              <a:spcBef>
                <a:spcPct val="1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685800" indent="-190500">
              <a:lnSpc>
                <a:spcPct val="120000"/>
              </a:lnSpc>
              <a:spcBef>
                <a:spcPct val="10000"/>
              </a:spcBef>
              <a:buSzPct val="100000"/>
              <a:buChar char="•"/>
              <a:defRPr sz="2000" b="1">
                <a:solidFill>
                  <a:srgbClr val="0000FF"/>
                </a:solidFill>
                <a:latin typeface="Arial" panose="020B0604020202020204" pitchFamily="34" charset="0"/>
                <a:ea typeface="宋体" panose="02010600030101010101" pitchFamily="2" charset="-122"/>
              </a:defRPr>
            </a:lvl2pPr>
            <a:lvl3pPr marL="1257300" indent="-342900">
              <a:lnSpc>
                <a:spcPct val="120000"/>
              </a:lnSpc>
              <a:spcBef>
                <a:spcPct val="1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None/>
            </a:pPr>
            <a:endParaRPr lang="zh-CN" altLang="en-US"/>
          </a:p>
          <a:p>
            <a:pPr>
              <a:lnSpc>
                <a:spcPct val="100000"/>
              </a:lnSpc>
              <a:buFont typeface="Wingdings" panose="05000000000000000000" pitchFamily="2" charset="2"/>
              <a:buNone/>
            </a:pPr>
            <a:r>
              <a:rPr lang="en-US" altLang="zh-CN"/>
              <a:t>struct  S2 {</a:t>
            </a:r>
            <a:endParaRPr lang="en-US" altLang="zh-CN"/>
          </a:p>
          <a:p>
            <a:pPr>
              <a:lnSpc>
                <a:spcPct val="100000"/>
              </a:lnSpc>
              <a:buFont typeface="Wingdings" panose="05000000000000000000" pitchFamily="2" charset="2"/>
              <a:buNone/>
            </a:pPr>
            <a:r>
              <a:rPr lang="en-US" altLang="zh-CN"/>
              <a:t>		int 	i</a:t>
            </a:r>
            <a:r>
              <a:rPr lang="zh-CN" altLang="en-US"/>
              <a:t>；</a:t>
            </a:r>
            <a:endParaRPr lang="zh-CN" altLang="en-US"/>
          </a:p>
          <a:p>
            <a:pPr>
              <a:lnSpc>
                <a:spcPct val="100000"/>
              </a:lnSpc>
              <a:buFont typeface="Wingdings" panose="05000000000000000000" pitchFamily="2" charset="2"/>
              <a:buNone/>
            </a:pPr>
            <a:r>
              <a:rPr lang="zh-CN" altLang="en-US"/>
              <a:t>		</a:t>
            </a:r>
            <a:r>
              <a:rPr lang="en-US" altLang="zh-CN"/>
              <a:t>int	j</a:t>
            </a:r>
            <a:r>
              <a:rPr lang="zh-CN" altLang="en-US"/>
              <a:t>；</a:t>
            </a:r>
            <a:endParaRPr lang="zh-CN" altLang="en-US"/>
          </a:p>
          <a:p>
            <a:pPr>
              <a:lnSpc>
                <a:spcPct val="100000"/>
              </a:lnSpc>
              <a:buFont typeface="Wingdings" panose="05000000000000000000" pitchFamily="2" charset="2"/>
              <a:buNone/>
            </a:pPr>
            <a:r>
              <a:rPr lang="zh-CN" altLang="en-US"/>
              <a:t>		</a:t>
            </a:r>
            <a:r>
              <a:rPr lang="en-US" altLang="zh-CN"/>
              <a:t>char	c</a:t>
            </a:r>
            <a:r>
              <a:rPr lang="zh-CN" altLang="en-US"/>
              <a:t>；</a:t>
            </a:r>
            <a:endParaRPr lang="zh-CN" altLang="en-US"/>
          </a:p>
          <a:p>
            <a:pPr>
              <a:lnSpc>
                <a:spcPct val="100000"/>
              </a:lnSpc>
              <a:buFont typeface="Wingdings" panose="05000000000000000000" pitchFamily="2" charset="2"/>
              <a:buNone/>
            </a:pPr>
            <a:r>
              <a:rPr lang="en-US" altLang="zh-CN"/>
              <a:t>}</a:t>
            </a:r>
            <a:r>
              <a:rPr lang="zh-CN" altLang="en-US"/>
              <a:t>；</a:t>
            </a:r>
            <a:endParaRPr lang="zh-CN" altLang="en-US"/>
          </a:p>
        </p:txBody>
      </p:sp>
      <p:sp>
        <p:nvSpPr>
          <p:cNvPr id="133127" name="Text Box 7"/>
          <p:cNvSpPr txBox="1">
            <a:spLocks noChangeArrowheads="1"/>
          </p:cNvSpPr>
          <p:nvPr/>
        </p:nvSpPr>
        <p:spPr bwMode="auto">
          <a:xfrm>
            <a:off x="274638" y="3222625"/>
            <a:ext cx="69532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a:solidFill>
                  <a:schemeClr val="accent2"/>
                </a:solidFill>
                <a:latin typeface="Arial" panose="020B0604020202020204" pitchFamily="34" charset="0"/>
                <a:ea typeface="黑体" panose="02010609060101010101" pitchFamily="49" charset="-122"/>
              </a:rPr>
              <a:t>在要求对齐的情况下，哪种结构声明更好？</a:t>
            </a:r>
            <a:endParaRPr lang="zh-CN" altLang="en-US" sz="2200">
              <a:solidFill>
                <a:schemeClr val="accent2"/>
              </a:solidFill>
              <a:latin typeface="Arial" panose="020B0604020202020204" pitchFamily="34" charset="0"/>
              <a:ea typeface="黑体" panose="02010609060101010101" pitchFamily="49" charset="-122"/>
            </a:endParaRPr>
          </a:p>
        </p:txBody>
      </p:sp>
      <p:grpSp>
        <p:nvGrpSpPr>
          <p:cNvPr id="133140" name="Group 20"/>
          <p:cNvGrpSpPr/>
          <p:nvPr/>
        </p:nvGrpSpPr>
        <p:grpSpPr bwMode="auto">
          <a:xfrm>
            <a:off x="377825" y="3725863"/>
            <a:ext cx="5691188" cy="852487"/>
            <a:chOff x="301" y="2411"/>
            <a:chExt cx="3585" cy="537"/>
          </a:xfrm>
        </p:grpSpPr>
        <p:sp>
          <p:nvSpPr>
            <p:cNvPr id="69669" name="Rectangle 5"/>
            <p:cNvSpPr>
              <a:spLocks noChangeArrowheads="1"/>
            </p:cNvSpPr>
            <p:nvPr/>
          </p:nvSpPr>
          <p:spPr bwMode="auto">
            <a:xfrm>
              <a:off x="796" y="2641"/>
              <a:ext cx="3090" cy="302"/>
            </a:xfrm>
            <a:prstGeom prst="rect">
              <a:avLst/>
            </a:prstGeom>
            <a:noFill/>
            <a:ln w="28575">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9670" name="Text Box 6"/>
            <p:cNvSpPr txBox="1">
              <a:spLocks noChangeArrowheads="1"/>
            </p:cNvSpPr>
            <p:nvPr/>
          </p:nvSpPr>
          <p:spPr bwMode="auto">
            <a:xfrm>
              <a:off x="301" y="2624"/>
              <a:ext cx="6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a:latin typeface="Arial" panose="020B0604020202020204" pitchFamily="34" charset="0"/>
                </a:rPr>
                <a:t>S1</a:t>
              </a:r>
              <a:r>
                <a:rPr lang="zh-CN" altLang="en-US" sz="2400">
                  <a:latin typeface="Arial" panose="020B0604020202020204" pitchFamily="34" charset="0"/>
                </a:rPr>
                <a:t>：</a:t>
              </a:r>
              <a:endParaRPr lang="zh-CN" altLang="en-US" sz="2400">
                <a:latin typeface="Arial" panose="020B0604020202020204" pitchFamily="34" charset="0"/>
              </a:endParaRPr>
            </a:p>
          </p:txBody>
        </p:sp>
        <p:sp>
          <p:nvSpPr>
            <p:cNvPr id="69671" name="Line 8"/>
            <p:cNvSpPr>
              <a:spLocks noChangeShapeType="1"/>
            </p:cNvSpPr>
            <p:nvPr/>
          </p:nvSpPr>
          <p:spPr bwMode="auto">
            <a:xfrm>
              <a:off x="1854" y="2642"/>
              <a:ext cx="0" cy="302"/>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72" name="Line 9"/>
            <p:cNvSpPr>
              <a:spLocks noChangeShapeType="1"/>
            </p:cNvSpPr>
            <p:nvPr/>
          </p:nvSpPr>
          <p:spPr bwMode="auto">
            <a:xfrm>
              <a:off x="2192" y="2632"/>
              <a:ext cx="0" cy="302"/>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73" name="Text Box 10"/>
            <p:cNvSpPr txBox="1">
              <a:spLocks noChangeArrowheads="1"/>
            </p:cNvSpPr>
            <p:nvPr/>
          </p:nvSpPr>
          <p:spPr bwMode="auto">
            <a:xfrm>
              <a:off x="1258" y="2659"/>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a:latin typeface="Arial" panose="020B0604020202020204" pitchFamily="34" charset="0"/>
                </a:rPr>
                <a:t>i</a:t>
              </a:r>
              <a:endParaRPr lang="en-US" altLang="zh-CN" sz="2400">
                <a:latin typeface="Arial" panose="020B0604020202020204" pitchFamily="34" charset="0"/>
              </a:endParaRPr>
            </a:p>
          </p:txBody>
        </p:sp>
        <p:sp>
          <p:nvSpPr>
            <p:cNvPr id="69674" name="Text Box 11"/>
            <p:cNvSpPr txBox="1">
              <a:spLocks noChangeArrowheads="1"/>
            </p:cNvSpPr>
            <p:nvPr/>
          </p:nvSpPr>
          <p:spPr bwMode="auto">
            <a:xfrm>
              <a:off x="1915" y="2641"/>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a:latin typeface="Arial" panose="020B0604020202020204" pitchFamily="34" charset="0"/>
                </a:rPr>
                <a:t>c</a:t>
              </a:r>
              <a:endParaRPr lang="en-US" altLang="zh-CN" sz="2400">
                <a:latin typeface="Arial" panose="020B0604020202020204" pitchFamily="34" charset="0"/>
              </a:endParaRPr>
            </a:p>
          </p:txBody>
        </p:sp>
        <p:sp>
          <p:nvSpPr>
            <p:cNvPr id="69675" name="Line 14"/>
            <p:cNvSpPr>
              <a:spLocks noChangeShapeType="1"/>
            </p:cNvSpPr>
            <p:nvPr/>
          </p:nvSpPr>
          <p:spPr bwMode="auto">
            <a:xfrm>
              <a:off x="2881" y="2646"/>
              <a:ext cx="0" cy="302"/>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76" name="Text Box 15"/>
            <p:cNvSpPr txBox="1">
              <a:spLocks noChangeArrowheads="1"/>
            </p:cNvSpPr>
            <p:nvPr/>
          </p:nvSpPr>
          <p:spPr bwMode="auto">
            <a:xfrm>
              <a:off x="2249" y="2694"/>
              <a:ext cx="60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800">
                  <a:latin typeface="Arial" panose="020B0604020202020204" pitchFamily="34" charset="0"/>
                </a:rPr>
                <a:t>X  X  X</a:t>
              </a:r>
              <a:endParaRPr lang="en-US" altLang="zh-CN" sz="1800">
                <a:latin typeface="Arial" panose="020B0604020202020204" pitchFamily="34" charset="0"/>
              </a:endParaRPr>
            </a:p>
          </p:txBody>
        </p:sp>
        <p:sp>
          <p:nvSpPr>
            <p:cNvPr id="69677" name="Text Box 16"/>
            <p:cNvSpPr txBox="1">
              <a:spLocks noChangeArrowheads="1"/>
            </p:cNvSpPr>
            <p:nvPr/>
          </p:nvSpPr>
          <p:spPr bwMode="auto">
            <a:xfrm>
              <a:off x="3339" y="2649"/>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a:latin typeface="Arial" panose="020B0604020202020204" pitchFamily="34" charset="0"/>
                </a:rPr>
                <a:t>j</a:t>
              </a:r>
              <a:endParaRPr lang="en-US" altLang="zh-CN" sz="2400">
                <a:latin typeface="Arial" panose="020B0604020202020204" pitchFamily="34" charset="0"/>
              </a:endParaRPr>
            </a:p>
          </p:txBody>
        </p:sp>
        <p:sp>
          <p:nvSpPr>
            <p:cNvPr id="69678" name="Text Box 17"/>
            <p:cNvSpPr txBox="1">
              <a:spLocks noChangeArrowheads="1"/>
            </p:cNvSpPr>
            <p:nvPr/>
          </p:nvSpPr>
          <p:spPr bwMode="auto">
            <a:xfrm>
              <a:off x="826" y="2411"/>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latin typeface="Arial" panose="020B0604020202020204" pitchFamily="34" charset="0"/>
                </a:rPr>
                <a:t>0</a:t>
              </a:r>
              <a:endParaRPr lang="en-US" altLang="zh-CN" sz="2000">
                <a:latin typeface="Arial" panose="020B0604020202020204" pitchFamily="34" charset="0"/>
              </a:endParaRPr>
            </a:p>
          </p:txBody>
        </p:sp>
        <p:sp>
          <p:nvSpPr>
            <p:cNvPr id="69679" name="Text Box 18"/>
            <p:cNvSpPr txBox="1">
              <a:spLocks noChangeArrowheads="1"/>
            </p:cNvSpPr>
            <p:nvPr/>
          </p:nvSpPr>
          <p:spPr bwMode="auto">
            <a:xfrm>
              <a:off x="1900" y="2418"/>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latin typeface="Arial" panose="020B0604020202020204" pitchFamily="34" charset="0"/>
                </a:rPr>
                <a:t>4</a:t>
              </a:r>
              <a:endParaRPr lang="en-US" altLang="zh-CN" sz="2000">
                <a:latin typeface="Arial" panose="020B0604020202020204" pitchFamily="34" charset="0"/>
              </a:endParaRPr>
            </a:p>
          </p:txBody>
        </p:sp>
        <p:sp>
          <p:nvSpPr>
            <p:cNvPr id="69680" name="Text Box 19"/>
            <p:cNvSpPr txBox="1">
              <a:spLocks noChangeArrowheads="1"/>
            </p:cNvSpPr>
            <p:nvPr/>
          </p:nvSpPr>
          <p:spPr bwMode="auto">
            <a:xfrm>
              <a:off x="2959" y="2417"/>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latin typeface="Arial" panose="020B0604020202020204" pitchFamily="34" charset="0"/>
                </a:rPr>
                <a:t>8</a:t>
              </a:r>
              <a:endParaRPr lang="en-US" altLang="zh-CN" sz="2000">
                <a:latin typeface="Arial" panose="020B0604020202020204" pitchFamily="34" charset="0"/>
              </a:endParaRPr>
            </a:p>
          </p:txBody>
        </p:sp>
      </p:grpSp>
      <p:grpSp>
        <p:nvGrpSpPr>
          <p:cNvPr id="133172" name="Group 52"/>
          <p:cNvGrpSpPr/>
          <p:nvPr/>
        </p:nvGrpSpPr>
        <p:grpSpPr bwMode="auto">
          <a:xfrm>
            <a:off x="376238" y="4640263"/>
            <a:ext cx="4827587" cy="852487"/>
            <a:chOff x="309" y="2977"/>
            <a:chExt cx="3041" cy="537"/>
          </a:xfrm>
        </p:grpSpPr>
        <p:sp>
          <p:nvSpPr>
            <p:cNvPr id="69659" name="Rectangle 22"/>
            <p:cNvSpPr>
              <a:spLocks noChangeArrowheads="1"/>
            </p:cNvSpPr>
            <p:nvPr/>
          </p:nvSpPr>
          <p:spPr bwMode="auto">
            <a:xfrm>
              <a:off x="804" y="3207"/>
              <a:ext cx="2468" cy="302"/>
            </a:xfrm>
            <a:prstGeom prst="rect">
              <a:avLst/>
            </a:prstGeom>
            <a:noFill/>
            <a:ln w="28575">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9660" name="Text Box 23"/>
            <p:cNvSpPr txBox="1">
              <a:spLocks noChangeArrowheads="1"/>
            </p:cNvSpPr>
            <p:nvPr/>
          </p:nvSpPr>
          <p:spPr bwMode="auto">
            <a:xfrm>
              <a:off x="309" y="3190"/>
              <a:ext cx="6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a:latin typeface="Arial" panose="020B0604020202020204" pitchFamily="34" charset="0"/>
                </a:rPr>
                <a:t>S2</a:t>
              </a:r>
              <a:r>
                <a:rPr lang="zh-CN" altLang="en-US" sz="2400">
                  <a:latin typeface="Arial" panose="020B0604020202020204" pitchFamily="34" charset="0"/>
                </a:rPr>
                <a:t>：</a:t>
              </a:r>
              <a:endParaRPr lang="zh-CN" altLang="en-US" sz="2400">
                <a:latin typeface="Arial" panose="020B0604020202020204" pitchFamily="34" charset="0"/>
              </a:endParaRPr>
            </a:p>
          </p:txBody>
        </p:sp>
        <p:sp>
          <p:nvSpPr>
            <p:cNvPr id="69661" name="Line 24"/>
            <p:cNvSpPr>
              <a:spLocks noChangeShapeType="1"/>
            </p:cNvSpPr>
            <p:nvPr/>
          </p:nvSpPr>
          <p:spPr bwMode="auto">
            <a:xfrm>
              <a:off x="1862" y="3208"/>
              <a:ext cx="0" cy="302"/>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62" name="Text Box 26"/>
            <p:cNvSpPr txBox="1">
              <a:spLocks noChangeArrowheads="1"/>
            </p:cNvSpPr>
            <p:nvPr/>
          </p:nvSpPr>
          <p:spPr bwMode="auto">
            <a:xfrm>
              <a:off x="1266" y="3225"/>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a:latin typeface="Arial" panose="020B0604020202020204" pitchFamily="34" charset="0"/>
                </a:rPr>
                <a:t>i</a:t>
              </a:r>
              <a:endParaRPr lang="en-US" altLang="zh-CN" sz="2400">
                <a:latin typeface="Arial" panose="020B0604020202020204" pitchFamily="34" charset="0"/>
              </a:endParaRPr>
            </a:p>
          </p:txBody>
        </p:sp>
        <p:sp>
          <p:nvSpPr>
            <p:cNvPr id="69663" name="Text Box 27"/>
            <p:cNvSpPr txBox="1">
              <a:spLocks noChangeArrowheads="1"/>
            </p:cNvSpPr>
            <p:nvPr/>
          </p:nvSpPr>
          <p:spPr bwMode="auto">
            <a:xfrm>
              <a:off x="2929" y="3217"/>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a:latin typeface="Arial" panose="020B0604020202020204" pitchFamily="34" charset="0"/>
                </a:rPr>
                <a:t>c</a:t>
              </a:r>
              <a:endParaRPr lang="en-US" altLang="zh-CN" sz="2400">
                <a:latin typeface="Arial" panose="020B0604020202020204" pitchFamily="34" charset="0"/>
              </a:endParaRPr>
            </a:p>
          </p:txBody>
        </p:sp>
        <p:sp>
          <p:nvSpPr>
            <p:cNvPr id="69664" name="Line 28"/>
            <p:cNvSpPr>
              <a:spLocks noChangeShapeType="1"/>
            </p:cNvSpPr>
            <p:nvPr/>
          </p:nvSpPr>
          <p:spPr bwMode="auto">
            <a:xfrm>
              <a:off x="2889" y="3212"/>
              <a:ext cx="0" cy="302"/>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65" name="Text Box 30"/>
            <p:cNvSpPr txBox="1">
              <a:spLocks noChangeArrowheads="1"/>
            </p:cNvSpPr>
            <p:nvPr/>
          </p:nvSpPr>
          <p:spPr bwMode="auto">
            <a:xfrm>
              <a:off x="2341" y="3197"/>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a:latin typeface="Arial" panose="020B0604020202020204" pitchFamily="34" charset="0"/>
                </a:rPr>
                <a:t>j</a:t>
              </a:r>
              <a:endParaRPr lang="en-US" altLang="zh-CN" sz="2400">
                <a:latin typeface="Arial" panose="020B0604020202020204" pitchFamily="34" charset="0"/>
              </a:endParaRPr>
            </a:p>
          </p:txBody>
        </p:sp>
        <p:sp>
          <p:nvSpPr>
            <p:cNvPr id="69666" name="Text Box 31"/>
            <p:cNvSpPr txBox="1">
              <a:spLocks noChangeArrowheads="1"/>
            </p:cNvSpPr>
            <p:nvPr/>
          </p:nvSpPr>
          <p:spPr bwMode="auto">
            <a:xfrm>
              <a:off x="834" y="2977"/>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latin typeface="Arial" panose="020B0604020202020204" pitchFamily="34" charset="0"/>
                </a:rPr>
                <a:t>0</a:t>
              </a:r>
              <a:endParaRPr lang="en-US" altLang="zh-CN" sz="2000">
                <a:latin typeface="Arial" panose="020B0604020202020204" pitchFamily="34" charset="0"/>
              </a:endParaRPr>
            </a:p>
          </p:txBody>
        </p:sp>
        <p:sp>
          <p:nvSpPr>
            <p:cNvPr id="69667" name="Text Box 32"/>
            <p:cNvSpPr txBox="1">
              <a:spLocks noChangeArrowheads="1"/>
            </p:cNvSpPr>
            <p:nvPr/>
          </p:nvSpPr>
          <p:spPr bwMode="auto">
            <a:xfrm>
              <a:off x="1908" y="2984"/>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latin typeface="Arial" panose="020B0604020202020204" pitchFamily="34" charset="0"/>
                </a:rPr>
                <a:t>4</a:t>
              </a:r>
              <a:endParaRPr lang="en-US" altLang="zh-CN" sz="2000">
                <a:latin typeface="Arial" panose="020B0604020202020204" pitchFamily="34" charset="0"/>
              </a:endParaRPr>
            </a:p>
          </p:txBody>
        </p:sp>
        <p:sp>
          <p:nvSpPr>
            <p:cNvPr id="69668" name="Text Box 33"/>
            <p:cNvSpPr txBox="1">
              <a:spLocks noChangeArrowheads="1"/>
            </p:cNvSpPr>
            <p:nvPr/>
          </p:nvSpPr>
          <p:spPr bwMode="auto">
            <a:xfrm>
              <a:off x="2967" y="2983"/>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latin typeface="Arial" panose="020B0604020202020204" pitchFamily="34" charset="0"/>
                </a:rPr>
                <a:t>8</a:t>
              </a:r>
              <a:endParaRPr lang="en-US" altLang="zh-CN" sz="2000">
                <a:latin typeface="Arial" panose="020B0604020202020204" pitchFamily="34" charset="0"/>
              </a:endParaRPr>
            </a:p>
          </p:txBody>
        </p:sp>
      </p:grpSp>
      <p:sp>
        <p:nvSpPr>
          <p:cNvPr id="133154" name="Text Box 34"/>
          <p:cNvSpPr txBox="1">
            <a:spLocks noChangeArrowheads="1"/>
          </p:cNvSpPr>
          <p:nvPr/>
        </p:nvSpPr>
        <p:spPr bwMode="auto">
          <a:xfrm>
            <a:off x="6257925" y="4006850"/>
            <a:ext cx="20177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solidFill>
                  <a:srgbClr val="CC0000"/>
                </a:solidFill>
                <a:latin typeface="微软雅黑" panose="020B0503020204020204" pitchFamily="34" charset="-122"/>
                <a:ea typeface="微软雅黑" panose="020B0503020204020204" pitchFamily="34" charset="-122"/>
              </a:rPr>
              <a:t>需要</a:t>
            </a:r>
            <a:r>
              <a:rPr lang="en-US" altLang="zh-CN" sz="2000">
                <a:solidFill>
                  <a:srgbClr val="CC0000"/>
                </a:solidFill>
                <a:latin typeface="微软雅黑" panose="020B0503020204020204" pitchFamily="34" charset="-122"/>
                <a:ea typeface="微软雅黑" panose="020B0503020204020204" pitchFamily="34" charset="-122"/>
              </a:rPr>
              <a:t>12</a:t>
            </a:r>
            <a:r>
              <a:rPr lang="zh-CN" altLang="en-US" sz="2000">
                <a:solidFill>
                  <a:srgbClr val="CC0000"/>
                </a:solidFill>
                <a:latin typeface="微软雅黑" panose="020B0503020204020204" pitchFamily="34" charset="-122"/>
                <a:ea typeface="微软雅黑" panose="020B0503020204020204" pitchFamily="34" charset="-122"/>
              </a:rPr>
              <a:t>个字节</a:t>
            </a:r>
            <a:endParaRPr lang="zh-CN" altLang="en-US" sz="2000">
              <a:solidFill>
                <a:srgbClr val="CC0000"/>
              </a:solidFill>
              <a:latin typeface="微软雅黑" panose="020B0503020204020204" pitchFamily="34" charset="-122"/>
              <a:ea typeface="微软雅黑" panose="020B0503020204020204" pitchFamily="34" charset="-122"/>
            </a:endParaRPr>
          </a:p>
        </p:txBody>
      </p:sp>
      <p:sp>
        <p:nvSpPr>
          <p:cNvPr id="133155" name="Text Box 35"/>
          <p:cNvSpPr txBox="1">
            <a:spLocks noChangeArrowheads="1"/>
          </p:cNvSpPr>
          <p:nvPr/>
        </p:nvSpPr>
        <p:spPr bwMode="auto">
          <a:xfrm>
            <a:off x="5354638" y="4946650"/>
            <a:ext cx="1973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solidFill>
                  <a:srgbClr val="CC0000"/>
                </a:solidFill>
                <a:latin typeface="微软雅黑" panose="020B0503020204020204" pitchFamily="34" charset="-122"/>
                <a:ea typeface="微软雅黑" panose="020B0503020204020204" pitchFamily="34" charset="-122"/>
              </a:rPr>
              <a:t>只需要</a:t>
            </a:r>
            <a:r>
              <a:rPr lang="en-US" altLang="zh-CN" sz="2000">
                <a:solidFill>
                  <a:srgbClr val="CC0000"/>
                </a:solidFill>
                <a:latin typeface="微软雅黑" panose="020B0503020204020204" pitchFamily="34" charset="-122"/>
                <a:ea typeface="微软雅黑" panose="020B0503020204020204" pitchFamily="34" charset="-122"/>
              </a:rPr>
              <a:t>9</a:t>
            </a:r>
            <a:r>
              <a:rPr lang="zh-CN" altLang="en-US" sz="2000">
                <a:solidFill>
                  <a:srgbClr val="CC0000"/>
                </a:solidFill>
                <a:latin typeface="微软雅黑" panose="020B0503020204020204" pitchFamily="34" charset="-122"/>
                <a:ea typeface="微软雅黑" panose="020B0503020204020204" pitchFamily="34" charset="-122"/>
              </a:rPr>
              <a:t>个字节</a:t>
            </a:r>
            <a:endParaRPr lang="zh-CN" altLang="en-US" sz="2000">
              <a:solidFill>
                <a:srgbClr val="CC0000"/>
              </a:solidFill>
              <a:latin typeface="微软雅黑" panose="020B0503020204020204" pitchFamily="34" charset="-122"/>
              <a:ea typeface="微软雅黑" panose="020B0503020204020204" pitchFamily="34" charset="-122"/>
            </a:endParaRPr>
          </a:p>
        </p:txBody>
      </p:sp>
      <p:sp>
        <p:nvSpPr>
          <p:cNvPr id="133157" name="Text Box 37"/>
          <p:cNvSpPr txBox="1">
            <a:spLocks noChangeArrowheads="1"/>
          </p:cNvSpPr>
          <p:nvPr/>
        </p:nvSpPr>
        <p:spPr bwMode="auto">
          <a:xfrm>
            <a:off x="276225" y="5584825"/>
            <a:ext cx="886777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dirty="0">
                <a:solidFill>
                  <a:schemeClr val="accent2"/>
                </a:solidFill>
                <a:latin typeface="Arial" panose="020B0604020202020204" pitchFamily="34" charset="0"/>
                <a:ea typeface="黑体" panose="02010609060101010101" pitchFamily="49" charset="-122"/>
              </a:rPr>
              <a:t>对于“</a:t>
            </a:r>
            <a:r>
              <a:rPr lang="en-US" altLang="zh-CN" sz="2200" dirty="0" err="1">
                <a:solidFill>
                  <a:schemeClr val="accent2"/>
                </a:solidFill>
                <a:latin typeface="Arial" panose="020B0604020202020204" pitchFamily="34" charset="0"/>
                <a:ea typeface="黑体" panose="02010609060101010101" pitchFamily="49" charset="-122"/>
              </a:rPr>
              <a:t>struct</a:t>
            </a:r>
            <a:r>
              <a:rPr lang="en-US" altLang="zh-CN" sz="2200" dirty="0">
                <a:solidFill>
                  <a:schemeClr val="accent2"/>
                </a:solidFill>
                <a:latin typeface="Arial" panose="020B0604020202020204" pitchFamily="34" charset="0"/>
                <a:ea typeface="黑体" panose="02010609060101010101" pitchFamily="49" charset="-122"/>
              </a:rPr>
              <a:t> S2 d[4]”</a:t>
            </a:r>
            <a:r>
              <a:rPr lang="zh-CN" altLang="en-US" sz="2200" dirty="0">
                <a:solidFill>
                  <a:schemeClr val="accent2"/>
                </a:solidFill>
                <a:latin typeface="Arial" panose="020B0604020202020204" pitchFamily="34" charset="0"/>
                <a:ea typeface="黑体" panose="02010609060101010101" pitchFamily="49" charset="-122"/>
              </a:rPr>
              <a:t>，每个元素只分配</a:t>
            </a:r>
            <a:r>
              <a:rPr lang="en-US" altLang="zh-CN" sz="2200" dirty="0">
                <a:solidFill>
                  <a:schemeClr val="accent2"/>
                </a:solidFill>
                <a:latin typeface="Arial" panose="020B0604020202020204" pitchFamily="34" charset="0"/>
                <a:ea typeface="黑体" panose="02010609060101010101" pitchFamily="49" charset="-122"/>
              </a:rPr>
              <a:t>9</a:t>
            </a:r>
            <a:r>
              <a:rPr lang="zh-CN" altLang="en-US" sz="2200" dirty="0">
                <a:solidFill>
                  <a:schemeClr val="accent2"/>
                </a:solidFill>
                <a:latin typeface="Arial" panose="020B0604020202020204" pitchFamily="34" charset="0"/>
                <a:ea typeface="黑体" panose="02010609060101010101" pitchFamily="49" charset="-122"/>
              </a:rPr>
              <a:t>个字节能否满足对齐要求？</a:t>
            </a:r>
            <a:endParaRPr lang="zh-CN" altLang="en-US" sz="2200" dirty="0">
              <a:solidFill>
                <a:schemeClr val="accent2"/>
              </a:solidFill>
              <a:latin typeface="Arial" panose="020B0604020202020204" pitchFamily="34" charset="0"/>
              <a:ea typeface="黑体" panose="02010609060101010101" pitchFamily="49" charset="-122"/>
            </a:endParaRPr>
          </a:p>
        </p:txBody>
      </p:sp>
      <p:grpSp>
        <p:nvGrpSpPr>
          <p:cNvPr id="133174" name="Group 54"/>
          <p:cNvGrpSpPr/>
          <p:nvPr/>
        </p:nvGrpSpPr>
        <p:grpSpPr bwMode="auto">
          <a:xfrm>
            <a:off x="406400" y="5891213"/>
            <a:ext cx="5691188" cy="850900"/>
            <a:chOff x="256" y="3711"/>
            <a:chExt cx="3585" cy="536"/>
          </a:xfrm>
        </p:grpSpPr>
        <p:sp>
          <p:nvSpPr>
            <p:cNvPr id="69647" name="Rectangle 39"/>
            <p:cNvSpPr>
              <a:spLocks noChangeArrowheads="1"/>
            </p:cNvSpPr>
            <p:nvPr/>
          </p:nvSpPr>
          <p:spPr bwMode="auto">
            <a:xfrm>
              <a:off x="751" y="3941"/>
              <a:ext cx="3090" cy="302"/>
            </a:xfrm>
            <a:prstGeom prst="rect">
              <a:avLst/>
            </a:prstGeom>
            <a:noFill/>
            <a:ln w="28575">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9648" name="Text Box 40"/>
            <p:cNvSpPr txBox="1">
              <a:spLocks noChangeArrowheads="1"/>
            </p:cNvSpPr>
            <p:nvPr/>
          </p:nvSpPr>
          <p:spPr bwMode="auto">
            <a:xfrm>
              <a:off x="256" y="3924"/>
              <a:ext cx="6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a:latin typeface="Arial" panose="020B0604020202020204" pitchFamily="34" charset="0"/>
                </a:rPr>
                <a:t>S2</a:t>
              </a:r>
              <a:r>
                <a:rPr lang="zh-CN" altLang="en-US" sz="2400">
                  <a:latin typeface="Arial" panose="020B0604020202020204" pitchFamily="34" charset="0"/>
                </a:rPr>
                <a:t>：</a:t>
              </a:r>
              <a:endParaRPr lang="zh-CN" altLang="en-US" sz="2400">
                <a:latin typeface="Arial" panose="020B0604020202020204" pitchFamily="34" charset="0"/>
              </a:endParaRPr>
            </a:p>
          </p:txBody>
        </p:sp>
        <p:sp>
          <p:nvSpPr>
            <p:cNvPr id="69649" name="Line 41"/>
            <p:cNvSpPr>
              <a:spLocks noChangeShapeType="1"/>
            </p:cNvSpPr>
            <p:nvPr/>
          </p:nvSpPr>
          <p:spPr bwMode="auto">
            <a:xfrm>
              <a:off x="2799" y="3933"/>
              <a:ext cx="0" cy="302"/>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50" name="Line 42"/>
            <p:cNvSpPr>
              <a:spLocks noChangeShapeType="1"/>
            </p:cNvSpPr>
            <p:nvPr/>
          </p:nvSpPr>
          <p:spPr bwMode="auto">
            <a:xfrm>
              <a:off x="3155" y="3941"/>
              <a:ext cx="0" cy="302"/>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51" name="Text Box 43"/>
            <p:cNvSpPr txBox="1">
              <a:spLocks noChangeArrowheads="1"/>
            </p:cNvSpPr>
            <p:nvPr/>
          </p:nvSpPr>
          <p:spPr bwMode="auto">
            <a:xfrm>
              <a:off x="1213" y="3959"/>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a:latin typeface="Arial" panose="020B0604020202020204" pitchFamily="34" charset="0"/>
                </a:rPr>
                <a:t>i</a:t>
              </a:r>
              <a:endParaRPr lang="en-US" altLang="zh-CN" sz="2400">
                <a:latin typeface="Arial" panose="020B0604020202020204" pitchFamily="34" charset="0"/>
              </a:endParaRPr>
            </a:p>
          </p:txBody>
        </p:sp>
        <p:sp>
          <p:nvSpPr>
            <p:cNvPr id="69652" name="Text Box 44"/>
            <p:cNvSpPr txBox="1">
              <a:spLocks noChangeArrowheads="1"/>
            </p:cNvSpPr>
            <p:nvPr/>
          </p:nvSpPr>
          <p:spPr bwMode="auto">
            <a:xfrm>
              <a:off x="2860" y="3932"/>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a:latin typeface="Arial" panose="020B0604020202020204" pitchFamily="34" charset="0"/>
                </a:rPr>
                <a:t>c</a:t>
              </a:r>
              <a:endParaRPr lang="en-US" altLang="zh-CN" sz="2400">
                <a:latin typeface="Arial" panose="020B0604020202020204" pitchFamily="34" charset="0"/>
              </a:endParaRPr>
            </a:p>
          </p:txBody>
        </p:sp>
        <p:sp>
          <p:nvSpPr>
            <p:cNvPr id="69653" name="Line 45"/>
            <p:cNvSpPr>
              <a:spLocks noChangeShapeType="1"/>
            </p:cNvSpPr>
            <p:nvPr/>
          </p:nvSpPr>
          <p:spPr bwMode="auto">
            <a:xfrm>
              <a:off x="1810" y="3937"/>
              <a:ext cx="0" cy="302"/>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54" name="Text Box 46"/>
            <p:cNvSpPr txBox="1">
              <a:spLocks noChangeArrowheads="1"/>
            </p:cNvSpPr>
            <p:nvPr/>
          </p:nvSpPr>
          <p:spPr bwMode="auto">
            <a:xfrm>
              <a:off x="3194" y="3985"/>
              <a:ext cx="60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800">
                  <a:latin typeface="Arial" panose="020B0604020202020204" pitchFamily="34" charset="0"/>
                </a:rPr>
                <a:t>X  X  X</a:t>
              </a:r>
              <a:endParaRPr lang="en-US" altLang="zh-CN" sz="1800">
                <a:latin typeface="Arial" panose="020B0604020202020204" pitchFamily="34" charset="0"/>
              </a:endParaRPr>
            </a:p>
          </p:txBody>
        </p:sp>
        <p:sp>
          <p:nvSpPr>
            <p:cNvPr id="69655" name="Text Box 47"/>
            <p:cNvSpPr txBox="1">
              <a:spLocks noChangeArrowheads="1"/>
            </p:cNvSpPr>
            <p:nvPr/>
          </p:nvSpPr>
          <p:spPr bwMode="auto">
            <a:xfrm>
              <a:off x="2295" y="3936"/>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a:latin typeface="Arial" panose="020B0604020202020204" pitchFamily="34" charset="0"/>
                </a:rPr>
                <a:t>j</a:t>
              </a:r>
              <a:endParaRPr lang="en-US" altLang="zh-CN" sz="2400">
                <a:latin typeface="Arial" panose="020B0604020202020204" pitchFamily="34" charset="0"/>
              </a:endParaRPr>
            </a:p>
          </p:txBody>
        </p:sp>
        <p:sp>
          <p:nvSpPr>
            <p:cNvPr id="69656" name="Text Box 48"/>
            <p:cNvSpPr txBox="1">
              <a:spLocks noChangeArrowheads="1"/>
            </p:cNvSpPr>
            <p:nvPr/>
          </p:nvSpPr>
          <p:spPr bwMode="auto">
            <a:xfrm>
              <a:off x="781" y="3711"/>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latin typeface="Arial" panose="020B0604020202020204" pitchFamily="34" charset="0"/>
                </a:rPr>
                <a:t>0</a:t>
              </a:r>
              <a:endParaRPr lang="en-US" altLang="zh-CN" sz="2000">
                <a:latin typeface="Arial" panose="020B0604020202020204" pitchFamily="34" charset="0"/>
              </a:endParaRPr>
            </a:p>
          </p:txBody>
        </p:sp>
        <p:sp>
          <p:nvSpPr>
            <p:cNvPr id="69657" name="Text Box 49"/>
            <p:cNvSpPr txBox="1">
              <a:spLocks noChangeArrowheads="1"/>
            </p:cNvSpPr>
            <p:nvPr/>
          </p:nvSpPr>
          <p:spPr bwMode="auto">
            <a:xfrm>
              <a:off x="1855" y="3718"/>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latin typeface="Arial" panose="020B0604020202020204" pitchFamily="34" charset="0"/>
                </a:rPr>
                <a:t>4</a:t>
              </a:r>
              <a:endParaRPr lang="en-US" altLang="zh-CN" sz="2000">
                <a:latin typeface="Arial" panose="020B0604020202020204" pitchFamily="34" charset="0"/>
              </a:endParaRPr>
            </a:p>
          </p:txBody>
        </p:sp>
        <p:sp>
          <p:nvSpPr>
            <p:cNvPr id="69658" name="Text Box 50"/>
            <p:cNvSpPr txBox="1">
              <a:spLocks noChangeArrowheads="1"/>
            </p:cNvSpPr>
            <p:nvPr/>
          </p:nvSpPr>
          <p:spPr bwMode="auto">
            <a:xfrm>
              <a:off x="2887" y="3717"/>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latin typeface="Arial" panose="020B0604020202020204" pitchFamily="34" charset="0"/>
                </a:rPr>
                <a:t>8</a:t>
              </a:r>
              <a:endParaRPr lang="en-US" altLang="zh-CN" sz="2000">
                <a:latin typeface="Arial" panose="020B0604020202020204" pitchFamily="34" charset="0"/>
              </a:endParaRPr>
            </a:p>
          </p:txBody>
        </p:sp>
      </p:grpSp>
      <p:sp>
        <p:nvSpPr>
          <p:cNvPr id="133171" name="Text Box 51"/>
          <p:cNvSpPr txBox="1">
            <a:spLocks noChangeArrowheads="1"/>
          </p:cNvSpPr>
          <p:nvPr/>
        </p:nvSpPr>
        <p:spPr bwMode="auto">
          <a:xfrm>
            <a:off x="6644482" y="5931446"/>
            <a:ext cx="12049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rgbClr val="CC0000"/>
                </a:solidFill>
                <a:ea typeface="微软雅黑" panose="020B0503020204020204" pitchFamily="34" charset="-122"/>
              </a:rPr>
              <a:t>不能！</a:t>
            </a:r>
            <a:endParaRPr lang="zh-CN" altLang="en-US" sz="2000" dirty="0">
              <a:solidFill>
                <a:srgbClr val="CC0000"/>
              </a:solidFill>
              <a:ea typeface="微软雅黑" panose="020B0503020204020204" pitchFamily="34" charset="-122"/>
            </a:endParaRPr>
          </a:p>
        </p:txBody>
      </p:sp>
      <p:sp>
        <p:nvSpPr>
          <p:cNvPr id="133173" name="Text Box 53"/>
          <p:cNvSpPr txBox="1">
            <a:spLocks noChangeArrowheads="1"/>
          </p:cNvSpPr>
          <p:nvPr/>
        </p:nvSpPr>
        <p:spPr bwMode="auto">
          <a:xfrm>
            <a:off x="6270625" y="6269038"/>
            <a:ext cx="2293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solidFill>
                  <a:srgbClr val="CC0000"/>
                </a:solidFill>
                <a:latin typeface="微软雅黑" panose="020B0503020204020204" pitchFamily="34" charset="-122"/>
                <a:ea typeface="微软雅黑" panose="020B0503020204020204" pitchFamily="34" charset="-122"/>
              </a:rPr>
              <a:t>也需要</a:t>
            </a:r>
            <a:r>
              <a:rPr lang="en-US" altLang="zh-CN" sz="2000">
                <a:solidFill>
                  <a:srgbClr val="CC0000"/>
                </a:solidFill>
                <a:latin typeface="微软雅黑" panose="020B0503020204020204" pitchFamily="34" charset="-122"/>
                <a:ea typeface="微软雅黑" panose="020B0503020204020204" pitchFamily="34" charset="-122"/>
              </a:rPr>
              <a:t>12</a:t>
            </a:r>
            <a:r>
              <a:rPr lang="zh-CN" altLang="en-US" sz="2000">
                <a:solidFill>
                  <a:srgbClr val="CC0000"/>
                </a:solidFill>
                <a:latin typeface="微软雅黑" panose="020B0503020204020204" pitchFamily="34" charset="-122"/>
                <a:ea typeface="微软雅黑" panose="020B0503020204020204" pitchFamily="34" charset="-122"/>
              </a:rPr>
              <a:t>个字节</a:t>
            </a:r>
            <a:endParaRPr lang="zh-CN" altLang="en-US" sz="2000">
              <a:solidFill>
                <a:srgbClr val="CC0000"/>
              </a:solidFill>
              <a:latin typeface="微软雅黑" panose="020B0503020204020204" pitchFamily="34" charset="-122"/>
              <a:ea typeface="微软雅黑" panose="020B0503020204020204" pitchFamily="34" charset="-122"/>
            </a:endParaRPr>
          </a:p>
        </p:txBody>
      </p:sp>
      <p:sp>
        <p:nvSpPr>
          <p:cNvPr id="133175" name="Text Box 55"/>
          <p:cNvSpPr txBox="1">
            <a:spLocks noChangeArrowheads="1"/>
          </p:cNvSpPr>
          <p:nvPr/>
        </p:nvSpPr>
        <p:spPr bwMode="auto">
          <a:xfrm>
            <a:off x="6223000" y="3251200"/>
            <a:ext cx="1552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solidFill>
                  <a:srgbClr val="CC0000"/>
                </a:solidFill>
                <a:latin typeface="微软雅黑" panose="020B0503020204020204" pitchFamily="34" charset="-122"/>
                <a:ea typeface="微软雅黑" panose="020B0503020204020204" pitchFamily="34" charset="-122"/>
              </a:rPr>
              <a:t>S2</a:t>
            </a:r>
            <a:r>
              <a:rPr lang="zh-CN" altLang="en-US" sz="2000">
                <a:solidFill>
                  <a:srgbClr val="CC0000"/>
                </a:solidFill>
                <a:latin typeface="微软雅黑" panose="020B0503020204020204" pitchFamily="34" charset="-122"/>
                <a:ea typeface="微软雅黑" panose="020B0503020204020204" pitchFamily="34" charset="-122"/>
              </a:rPr>
              <a:t>比</a:t>
            </a:r>
            <a:r>
              <a:rPr lang="en-US" altLang="zh-CN" sz="2000">
                <a:solidFill>
                  <a:srgbClr val="CC0000"/>
                </a:solidFill>
                <a:latin typeface="微软雅黑" panose="020B0503020204020204" pitchFamily="34" charset="-122"/>
                <a:ea typeface="微软雅黑" panose="020B0503020204020204" pitchFamily="34" charset="-122"/>
              </a:rPr>
              <a:t>S1</a:t>
            </a:r>
            <a:r>
              <a:rPr lang="zh-CN" altLang="en-US" sz="2000">
                <a:solidFill>
                  <a:srgbClr val="CC0000"/>
                </a:solidFill>
                <a:latin typeface="微软雅黑" panose="020B0503020204020204" pitchFamily="34" charset="-122"/>
                <a:ea typeface="微软雅黑" panose="020B0503020204020204" pitchFamily="34" charset="-122"/>
              </a:rPr>
              <a:t>好</a:t>
            </a:r>
            <a:endParaRPr lang="zh-CN" altLang="en-US" sz="2000">
              <a:solidFill>
                <a:srgbClr val="CC0000"/>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4"/>
          </p:nvPr>
        </p:nvSpPr>
        <p:spPr/>
        <p:txBody>
          <a:bodyPr/>
          <a:lstStyle/>
          <a:p>
            <a:fld id="{EDCD20F5-771F-4428-9712-BA27E008D629}"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27"/>
                                        </p:tgtEl>
                                        <p:attrNameLst>
                                          <p:attrName>style.visibility</p:attrName>
                                        </p:attrNameLst>
                                      </p:cBhvr>
                                      <p:to>
                                        <p:strVal val="visible"/>
                                      </p:to>
                                    </p:set>
                                    <p:animEffect transition="in" filter="blinds(horizontal)">
                                      <p:cBhvr>
                                        <p:cTn id="7" dur="500"/>
                                        <p:tgtEl>
                                          <p:spTgt spid="1331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140"/>
                                        </p:tgtEl>
                                        <p:attrNameLst>
                                          <p:attrName>style.visibility</p:attrName>
                                        </p:attrNameLst>
                                      </p:cBhvr>
                                      <p:to>
                                        <p:strVal val="visible"/>
                                      </p:to>
                                    </p:set>
                                    <p:animEffect transition="in" filter="blinds(horizontal)">
                                      <p:cBhvr>
                                        <p:cTn id="12" dur="500"/>
                                        <p:tgtEl>
                                          <p:spTgt spid="1331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3172"/>
                                        </p:tgtEl>
                                        <p:attrNameLst>
                                          <p:attrName>style.visibility</p:attrName>
                                        </p:attrNameLst>
                                      </p:cBhvr>
                                      <p:to>
                                        <p:strVal val="visible"/>
                                      </p:to>
                                    </p:set>
                                    <p:animEffect transition="in" filter="blinds(horizontal)">
                                      <p:cBhvr>
                                        <p:cTn id="17" dur="500"/>
                                        <p:tgtEl>
                                          <p:spTgt spid="13317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3154"/>
                                        </p:tgtEl>
                                        <p:attrNameLst>
                                          <p:attrName>style.visibility</p:attrName>
                                        </p:attrNameLst>
                                      </p:cBhvr>
                                      <p:to>
                                        <p:strVal val="visible"/>
                                      </p:to>
                                    </p:set>
                                    <p:animEffect transition="in" filter="blinds(horizontal)">
                                      <p:cBhvr>
                                        <p:cTn id="22" dur="500"/>
                                        <p:tgtEl>
                                          <p:spTgt spid="13315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3155"/>
                                        </p:tgtEl>
                                        <p:attrNameLst>
                                          <p:attrName>style.visibility</p:attrName>
                                        </p:attrNameLst>
                                      </p:cBhvr>
                                      <p:to>
                                        <p:strVal val="visible"/>
                                      </p:to>
                                    </p:set>
                                    <p:animEffect transition="in" filter="blinds(horizontal)">
                                      <p:cBhvr>
                                        <p:cTn id="27" dur="500"/>
                                        <p:tgtEl>
                                          <p:spTgt spid="13315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3175"/>
                                        </p:tgtEl>
                                        <p:attrNameLst>
                                          <p:attrName>style.visibility</p:attrName>
                                        </p:attrNameLst>
                                      </p:cBhvr>
                                      <p:to>
                                        <p:strVal val="visible"/>
                                      </p:to>
                                    </p:set>
                                    <p:animEffect transition="in" filter="blinds(horizontal)">
                                      <p:cBhvr>
                                        <p:cTn id="32" dur="500"/>
                                        <p:tgtEl>
                                          <p:spTgt spid="13317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3157"/>
                                        </p:tgtEl>
                                        <p:attrNameLst>
                                          <p:attrName>style.visibility</p:attrName>
                                        </p:attrNameLst>
                                      </p:cBhvr>
                                      <p:to>
                                        <p:strVal val="visible"/>
                                      </p:to>
                                    </p:set>
                                    <p:animEffect transition="in" filter="blinds(horizontal)">
                                      <p:cBhvr>
                                        <p:cTn id="37" dur="500"/>
                                        <p:tgtEl>
                                          <p:spTgt spid="13315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3171"/>
                                        </p:tgtEl>
                                        <p:attrNameLst>
                                          <p:attrName>style.visibility</p:attrName>
                                        </p:attrNameLst>
                                      </p:cBhvr>
                                      <p:to>
                                        <p:strVal val="visible"/>
                                      </p:to>
                                    </p:set>
                                    <p:animEffect transition="in" filter="blinds(horizontal)">
                                      <p:cBhvr>
                                        <p:cTn id="42" dur="500"/>
                                        <p:tgtEl>
                                          <p:spTgt spid="13317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33174"/>
                                        </p:tgtEl>
                                        <p:attrNameLst>
                                          <p:attrName>style.visibility</p:attrName>
                                        </p:attrNameLst>
                                      </p:cBhvr>
                                      <p:to>
                                        <p:strVal val="visible"/>
                                      </p:to>
                                    </p:set>
                                    <p:animEffect transition="in" filter="blinds(horizontal)">
                                      <p:cBhvr>
                                        <p:cTn id="47" dur="500"/>
                                        <p:tgtEl>
                                          <p:spTgt spid="13317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3173"/>
                                        </p:tgtEl>
                                        <p:attrNameLst>
                                          <p:attrName>style.visibility</p:attrName>
                                        </p:attrNameLst>
                                      </p:cBhvr>
                                      <p:to>
                                        <p:strVal val="visible"/>
                                      </p:to>
                                    </p:set>
                                    <p:animEffect transition="in" filter="blinds(horizontal)">
                                      <p:cBhvr>
                                        <p:cTn id="52" dur="500"/>
                                        <p:tgtEl>
                                          <p:spTgt spid="133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7" grpId="0"/>
      <p:bldP spid="133154" grpId="0"/>
      <p:bldP spid="133155" grpId="0"/>
      <p:bldP spid="133157" grpId="0"/>
      <p:bldP spid="133171" grpId="0"/>
      <p:bldP spid="133173" grpId="0"/>
      <p:bldP spid="13317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737347" y="135702"/>
            <a:ext cx="8406653" cy="452945"/>
          </a:xfrm>
        </p:spPr>
        <p:txBody>
          <a:bodyPr/>
          <a:lstStyle/>
          <a:p>
            <a:r>
              <a:rPr lang="zh-CN" altLang="en-US" sz="3000" dirty="0">
                <a:ea typeface="宋体" panose="02010600030101010101" pitchFamily="2" charset="-122"/>
              </a:rPr>
              <a:t>五</a:t>
            </a:r>
            <a:r>
              <a:rPr lang="en-US" altLang="zh-CN" sz="3000" dirty="0">
                <a:ea typeface="宋体" panose="02010600030101010101" pitchFamily="2" charset="-122"/>
              </a:rPr>
              <a:t>. </a:t>
            </a:r>
            <a:r>
              <a:rPr lang="zh-CN" altLang="en-US" sz="3000" dirty="0">
                <a:ea typeface="宋体" panose="02010600030101010101" pitchFamily="2" charset="-122"/>
              </a:rPr>
              <a:t>数据的检错与纠错（</a:t>
            </a:r>
            <a:r>
              <a:rPr lang="en-US" altLang="zh-CN" sz="3000" dirty="0">
                <a:ea typeface="宋体" panose="02010600030101010101" pitchFamily="2" charset="-122"/>
              </a:rPr>
              <a:t>Error Detect/Correct</a:t>
            </a:r>
            <a:r>
              <a:rPr lang="zh-CN" altLang="en-US" sz="3000" dirty="0">
                <a:ea typeface="宋体" panose="02010600030101010101" pitchFamily="2" charset="-122"/>
              </a:rPr>
              <a:t>）</a:t>
            </a:r>
            <a:endParaRPr lang="zh-CN" altLang="en-US" sz="3000" dirty="0">
              <a:ea typeface="宋体" panose="02010600030101010101" pitchFamily="2" charset="-122"/>
            </a:endParaRPr>
          </a:p>
        </p:txBody>
      </p:sp>
      <p:sp>
        <p:nvSpPr>
          <p:cNvPr id="431107" name="Rectangle 3"/>
          <p:cNvSpPr>
            <a:spLocks noGrp="1" noChangeArrowheads="1"/>
          </p:cNvSpPr>
          <p:nvPr>
            <p:ph type="body" idx="1"/>
          </p:nvPr>
        </p:nvSpPr>
        <p:spPr>
          <a:xfrm>
            <a:off x="138509" y="1208970"/>
            <a:ext cx="8866982" cy="3741537"/>
          </a:xfrm>
        </p:spPr>
        <p:txBody>
          <a:bodyPr/>
          <a:lstStyle/>
          <a:p>
            <a:pPr marL="342900" indent="-342900">
              <a:lnSpc>
                <a:spcPct val="105000"/>
              </a:lnSpc>
              <a:spcBef>
                <a:spcPct val="30000"/>
              </a:spcBef>
            </a:pPr>
            <a:r>
              <a:rPr lang="zh-CN" altLang="en-US" dirty="0">
                <a:ea typeface="黑体" panose="02010609060101010101" pitchFamily="49" charset="-122"/>
              </a:rPr>
              <a:t>为什么要进行数据的错误检测与校正？</a:t>
            </a:r>
            <a:endParaRPr lang="zh-CN" altLang="en-US" dirty="0">
              <a:ea typeface="黑体" panose="02010609060101010101" pitchFamily="49" charset="-122"/>
            </a:endParaRPr>
          </a:p>
          <a:p>
            <a:pPr marL="342900" indent="-342900">
              <a:lnSpc>
                <a:spcPct val="105000"/>
              </a:lnSpc>
              <a:spcBef>
                <a:spcPct val="30000"/>
              </a:spcBef>
              <a:buFont typeface="Wingdings" panose="05000000000000000000" pitchFamily="2" charset="2"/>
              <a:buNone/>
            </a:pPr>
            <a:r>
              <a:rPr lang="zh-CN" altLang="en-US" dirty="0">
                <a:ea typeface="黑体" panose="02010609060101010101" pitchFamily="49" charset="-122"/>
              </a:rPr>
              <a:t>     </a:t>
            </a:r>
            <a:r>
              <a:rPr lang="zh-CN" altLang="en-US" dirty="0">
                <a:solidFill>
                  <a:schemeClr val="accent2"/>
                </a:solidFill>
                <a:ea typeface="黑体" panose="02010609060101010101" pitchFamily="49" charset="-122"/>
              </a:rPr>
              <a:t>存取和传送时，由于元器件故障或噪音干扰等原因会出现差错。</a:t>
            </a:r>
            <a:endParaRPr lang="en-US" altLang="zh-CN" dirty="0">
              <a:solidFill>
                <a:schemeClr val="accent2"/>
              </a:solidFill>
              <a:ea typeface="黑体" panose="02010609060101010101" pitchFamily="49" charset="-122"/>
            </a:endParaRPr>
          </a:p>
          <a:p>
            <a:pPr marL="342900" indent="-342900">
              <a:lnSpc>
                <a:spcPct val="105000"/>
              </a:lnSpc>
              <a:spcBef>
                <a:spcPct val="30000"/>
              </a:spcBef>
              <a:buFont typeface="Wingdings" panose="05000000000000000000" pitchFamily="2" charset="2"/>
              <a:buNone/>
            </a:pPr>
            <a:r>
              <a:rPr lang="zh-CN" altLang="en-US" dirty="0">
                <a:solidFill>
                  <a:schemeClr val="accent2"/>
                </a:solidFill>
                <a:ea typeface="黑体" panose="02010609060101010101" pitchFamily="49" charset="-122"/>
              </a:rPr>
              <a:t>     解决问题的措施：</a:t>
            </a:r>
            <a:endParaRPr lang="zh-CN" altLang="en-US" dirty="0">
              <a:solidFill>
                <a:schemeClr val="accent2"/>
              </a:solidFill>
              <a:ea typeface="黑体" panose="02010609060101010101" pitchFamily="49" charset="-122"/>
            </a:endParaRPr>
          </a:p>
          <a:p>
            <a:pPr marL="342900" indent="-342900">
              <a:lnSpc>
                <a:spcPct val="105000"/>
              </a:lnSpc>
              <a:spcBef>
                <a:spcPct val="30000"/>
              </a:spcBef>
              <a:buFont typeface="Wingdings" panose="05000000000000000000" pitchFamily="2" charset="2"/>
              <a:buNone/>
            </a:pPr>
            <a:r>
              <a:rPr lang="zh-CN" altLang="en-US" dirty="0">
                <a:ea typeface="黑体" panose="02010609060101010101" pitchFamily="49" charset="-122"/>
              </a:rPr>
              <a:t>         </a:t>
            </a:r>
            <a:r>
              <a:rPr lang="zh-CN" altLang="en-US" dirty="0">
                <a:solidFill>
                  <a:srgbClr val="CC0000"/>
                </a:solidFill>
                <a:ea typeface="黑体" panose="02010609060101010101" pitchFamily="49" charset="-122"/>
              </a:rPr>
              <a:t>(1) 从计算机硬件本身的可靠性入手，在电路、电源、布线等各方面采取必要的措施，提高计算机的抗干扰能力；</a:t>
            </a:r>
            <a:endParaRPr lang="zh-CN" altLang="en-US" dirty="0">
              <a:solidFill>
                <a:srgbClr val="CC0000"/>
              </a:solidFill>
              <a:ea typeface="黑体" panose="02010609060101010101" pitchFamily="49" charset="-122"/>
            </a:endParaRPr>
          </a:p>
          <a:p>
            <a:pPr marL="342900" indent="-342900">
              <a:lnSpc>
                <a:spcPct val="105000"/>
              </a:lnSpc>
              <a:spcBef>
                <a:spcPct val="30000"/>
              </a:spcBef>
              <a:buFont typeface="Wingdings" panose="05000000000000000000" pitchFamily="2" charset="2"/>
              <a:buNone/>
            </a:pPr>
            <a:r>
              <a:rPr lang="zh-CN" altLang="en-US" dirty="0">
                <a:solidFill>
                  <a:srgbClr val="CC0000"/>
                </a:solidFill>
                <a:ea typeface="黑体" panose="02010609060101010101" pitchFamily="49" charset="-122"/>
              </a:rPr>
              <a:t>         (2) 采取相应的数据检错和校正措施，自动地发现并纠正错误。</a:t>
            </a:r>
            <a:endParaRPr lang="zh-CN" altLang="en-US" dirty="0">
              <a:solidFill>
                <a:srgbClr val="CC0000"/>
              </a:solidFill>
              <a:ea typeface="黑体" panose="02010609060101010101" pitchFamily="49" charset="-122"/>
            </a:endParaRPr>
          </a:p>
          <a:p>
            <a:pPr marL="342900" indent="-342900"/>
            <a:r>
              <a:rPr lang="zh-CN" altLang="en-US" dirty="0">
                <a:ea typeface="黑体" panose="02010609060101010101" pitchFamily="49" charset="-122"/>
              </a:rPr>
              <a:t>如何进行错误检测与校正？</a:t>
            </a:r>
            <a:endParaRPr lang="zh-CN" altLang="en-US" dirty="0">
              <a:ea typeface="黑体" panose="02010609060101010101" pitchFamily="49" charset="-122"/>
            </a:endParaRPr>
          </a:p>
          <a:p>
            <a:pPr marL="742950" lvl="1" indent="-285750">
              <a:lnSpc>
                <a:spcPct val="100000"/>
              </a:lnSpc>
              <a:buClr>
                <a:srgbClr val="000099"/>
              </a:buClr>
            </a:pPr>
            <a:r>
              <a:rPr lang="zh-CN" altLang="en-US" sz="2200" dirty="0">
                <a:ea typeface="黑体" panose="02010609060101010101" pitchFamily="49" charset="-122"/>
              </a:rPr>
              <a:t>大多采用“冗余校验”思想，即除原数据信息外，还增加若干位编码，这些新增的代码被称为校验位。</a:t>
            </a:r>
            <a:endParaRPr lang="zh-CN" altLang="en-US" sz="2200" dirty="0">
              <a:solidFill>
                <a:srgbClr val="006600"/>
              </a:solidFill>
              <a:ea typeface="黑体" panose="02010609060101010101" pitchFamily="49" charset="-122"/>
            </a:endParaRPr>
          </a:p>
        </p:txBody>
      </p:sp>
      <p:sp>
        <p:nvSpPr>
          <p:cNvPr id="3" name="灯片编号占位符 2"/>
          <p:cNvSpPr>
            <a:spLocks noGrp="1"/>
          </p:cNvSpPr>
          <p:nvPr>
            <p:ph type="sldNum" sz="quarter" idx="4"/>
          </p:nvPr>
        </p:nvSpPr>
        <p:spPr/>
        <p:txBody>
          <a:bodyPr/>
          <a:lstStyle/>
          <a:p>
            <a:fld id="{EDCD20F5-771F-4428-9712-BA27E008D629}"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31107">
                                            <p:txEl>
                                              <p:pRg st="0" end="0"/>
                                            </p:txEl>
                                          </p:spTgt>
                                        </p:tgtEl>
                                        <p:attrNameLst>
                                          <p:attrName>style.visibility</p:attrName>
                                        </p:attrNameLst>
                                      </p:cBhvr>
                                      <p:to>
                                        <p:strVal val="visible"/>
                                      </p:to>
                                    </p:set>
                                    <p:animEffect transition="in" filter="wipe(down)">
                                      <p:cBhvr>
                                        <p:cTn id="7" dur="500"/>
                                        <p:tgtEl>
                                          <p:spTgt spid="431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31107">
                                            <p:txEl>
                                              <p:pRg st="1" end="1"/>
                                            </p:txEl>
                                          </p:spTgt>
                                        </p:tgtEl>
                                        <p:attrNameLst>
                                          <p:attrName>style.visibility</p:attrName>
                                        </p:attrNameLst>
                                      </p:cBhvr>
                                      <p:to>
                                        <p:strVal val="visible"/>
                                      </p:to>
                                    </p:set>
                                    <p:animEffect transition="in" filter="wipe(down)">
                                      <p:cBhvr>
                                        <p:cTn id="12" dur="500"/>
                                        <p:tgtEl>
                                          <p:spTgt spid="4311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31107">
                                            <p:txEl>
                                              <p:pRg st="2" end="2"/>
                                            </p:txEl>
                                          </p:spTgt>
                                        </p:tgtEl>
                                        <p:attrNameLst>
                                          <p:attrName>style.visibility</p:attrName>
                                        </p:attrNameLst>
                                      </p:cBhvr>
                                      <p:to>
                                        <p:strVal val="visible"/>
                                      </p:to>
                                    </p:set>
                                    <p:animEffect transition="in" filter="wipe(down)">
                                      <p:cBhvr>
                                        <p:cTn id="17" dur="500"/>
                                        <p:tgtEl>
                                          <p:spTgt spid="4311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31107">
                                            <p:txEl>
                                              <p:pRg st="3" end="3"/>
                                            </p:txEl>
                                          </p:spTgt>
                                        </p:tgtEl>
                                        <p:attrNameLst>
                                          <p:attrName>style.visibility</p:attrName>
                                        </p:attrNameLst>
                                      </p:cBhvr>
                                      <p:to>
                                        <p:strVal val="visible"/>
                                      </p:to>
                                    </p:set>
                                    <p:animEffect transition="in" filter="blinds(horizontal)">
                                      <p:cBhvr>
                                        <p:cTn id="22" dur="500"/>
                                        <p:tgtEl>
                                          <p:spTgt spid="4311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31107">
                                            <p:txEl>
                                              <p:pRg st="4" end="4"/>
                                            </p:txEl>
                                          </p:spTgt>
                                        </p:tgtEl>
                                        <p:attrNameLst>
                                          <p:attrName>style.visibility</p:attrName>
                                        </p:attrNameLst>
                                      </p:cBhvr>
                                      <p:to>
                                        <p:strVal val="visible"/>
                                      </p:to>
                                    </p:set>
                                    <p:animEffect transition="in" filter="blinds(horizontal)">
                                      <p:cBhvr>
                                        <p:cTn id="27" dur="500"/>
                                        <p:tgtEl>
                                          <p:spTgt spid="4311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31107">
                                            <p:txEl>
                                              <p:pRg st="5" end="5"/>
                                            </p:txEl>
                                          </p:spTgt>
                                        </p:tgtEl>
                                        <p:attrNameLst>
                                          <p:attrName>style.visibility</p:attrName>
                                        </p:attrNameLst>
                                      </p:cBhvr>
                                      <p:to>
                                        <p:strVal val="visible"/>
                                      </p:to>
                                    </p:set>
                                    <p:animEffect transition="in" filter="wipe(down)">
                                      <p:cBhvr>
                                        <p:cTn id="32" dur="500"/>
                                        <p:tgtEl>
                                          <p:spTgt spid="43110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31107">
                                            <p:txEl>
                                              <p:pRg st="6" end="6"/>
                                            </p:txEl>
                                          </p:spTgt>
                                        </p:tgtEl>
                                        <p:attrNameLst>
                                          <p:attrName>style.visibility</p:attrName>
                                        </p:attrNameLst>
                                      </p:cBhvr>
                                      <p:to>
                                        <p:strVal val="visible"/>
                                      </p:to>
                                    </p:set>
                                    <p:animEffect transition="in" filter="blinds(horizontal)">
                                      <p:cBhvr>
                                        <p:cTn id="37" dur="500"/>
                                        <p:tgtEl>
                                          <p:spTgt spid="431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a:xfrm>
            <a:off x="158657" y="3438237"/>
            <a:ext cx="8826685" cy="2675091"/>
          </a:xfrm>
        </p:spPr>
        <p:txBody>
          <a:bodyPr/>
          <a:lstStyle/>
          <a:p>
            <a:pPr marL="342900" indent="-342900">
              <a:lnSpc>
                <a:spcPct val="100000"/>
              </a:lnSpc>
              <a:spcBef>
                <a:spcPct val="25000"/>
              </a:spcBef>
              <a:buFont typeface="Wingdings" panose="05000000000000000000" pitchFamily="2" charset="2"/>
              <a:buNone/>
            </a:pPr>
            <a:r>
              <a:rPr lang="zh-CN" altLang="en-US" dirty="0">
                <a:solidFill>
                  <a:schemeClr val="accent2"/>
                </a:solidFill>
                <a:ea typeface="黑体" panose="02010609060101010101" pitchFamily="49" charset="-122"/>
              </a:rPr>
              <a:t>由比较器检错，比较的结果为以下三种情况之一：</a:t>
            </a:r>
            <a:endParaRPr lang="zh-CN" altLang="en-US" dirty="0">
              <a:solidFill>
                <a:schemeClr val="accent2"/>
              </a:solidFill>
              <a:ea typeface="黑体" panose="02010609060101010101" pitchFamily="49" charset="-122"/>
            </a:endParaRPr>
          </a:p>
          <a:p>
            <a:pPr marL="342900" indent="-342900">
              <a:spcBef>
                <a:spcPct val="25000"/>
              </a:spcBef>
              <a:buFont typeface="Wingdings" panose="05000000000000000000" pitchFamily="2" charset="2"/>
              <a:buNone/>
            </a:pPr>
            <a:r>
              <a:rPr lang="zh-CN" altLang="en-US" dirty="0">
                <a:ea typeface="黑体" panose="02010609060101010101" pitchFamily="49" charset="-122"/>
              </a:rPr>
              <a:t>    </a:t>
            </a:r>
            <a:r>
              <a:rPr lang="zh-CN" altLang="en-US" dirty="0">
                <a:solidFill>
                  <a:schemeClr val="hlink"/>
                </a:solidFill>
                <a:ea typeface="黑体" panose="02010609060101010101" pitchFamily="49" charset="-122"/>
              </a:rPr>
              <a:t> </a:t>
            </a:r>
            <a:r>
              <a:rPr lang="zh-CN" altLang="en-US" dirty="0">
                <a:solidFill>
                  <a:srgbClr val="FF0066"/>
                </a:solidFill>
                <a:ea typeface="黑体" panose="02010609060101010101" pitchFamily="49" charset="-122"/>
              </a:rPr>
              <a:t>① 没有检测到错误，得到的数据位直接传送出去。</a:t>
            </a:r>
            <a:endParaRPr lang="zh-CN" altLang="en-US" dirty="0">
              <a:solidFill>
                <a:srgbClr val="FF0066"/>
              </a:solidFill>
              <a:ea typeface="黑体" panose="02010609060101010101" pitchFamily="49" charset="-122"/>
            </a:endParaRPr>
          </a:p>
          <a:p>
            <a:pPr marL="342900" indent="-342900">
              <a:spcBef>
                <a:spcPct val="25000"/>
              </a:spcBef>
              <a:buFont typeface="Wingdings" panose="05000000000000000000" pitchFamily="2" charset="2"/>
              <a:buNone/>
            </a:pPr>
            <a:r>
              <a:rPr lang="zh-CN" altLang="en-US" dirty="0">
                <a:solidFill>
                  <a:srgbClr val="FF0066"/>
                </a:solidFill>
                <a:ea typeface="黑体" panose="02010609060101010101" pitchFamily="49" charset="-122"/>
              </a:rPr>
              <a:t>     ② 检测到差错，并可以纠正。数据位和比较结果一起送入纠错器，得到正确数据位并传送出去。</a:t>
            </a:r>
            <a:endParaRPr lang="zh-CN" altLang="en-US" dirty="0">
              <a:solidFill>
                <a:srgbClr val="FF0066"/>
              </a:solidFill>
              <a:ea typeface="黑体" panose="02010609060101010101" pitchFamily="49" charset="-122"/>
            </a:endParaRPr>
          </a:p>
          <a:p>
            <a:pPr marL="342900" indent="-342900">
              <a:spcBef>
                <a:spcPct val="25000"/>
              </a:spcBef>
              <a:buFont typeface="Wingdings" panose="05000000000000000000" pitchFamily="2" charset="2"/>
              <a:buNone/>
            </a:pPr>
            <a:r>
              <a:rPr lang="zh-CN" altLang="en-US" dirty="0">
                <a:solidFill>
                  <a:srgbClr val="FF0066"/>
                </a:solidFill>
                <a:ea typeface="黑体" panose="02010609060101010101" pitchFamily="49" charset="-122"/>
              </a:rPr>
              <a:t>     ③ 检测到错误，但无法确认哪位出错，因而不能进行纠错处理，此时，报告出错情况。</a:t>
            </a:r>
            <a:endParaRPr lang="zh-CN" altLang="en-US" dirty="0">
              <a:solidFill>
                <a:srgbClr val="FF0066"/>
              </a:solidFill>
              <a:ea typeface="黑体" panose="02010609060101010101" pitchFamily="49" charset="-122"/>
            </a:endParaRPr>
          </a:p>
        </p:txBody>
      </p:sp>
      <p:grpSp>
        <p:nvGrpSpPr>
          <p:cNvPr id="2" name="Group 38"/>
          <p:cNvGrpSpPr/>
          <p:nvPr/>
        </p:nvGrpSpPr>
        <p:grpSpPr bwMode="auto">
          <a:xfrm>
            <a:off x="1114424" y="673767"/>
            <a:ext cx="6915150" cy="2616200"/>
            <a:chOff x="672" y="2399"/>
            <a:chExt cx="4356" cy="1648"/>
          </a:xfrm>
        </p:grpSpPr>
        <p:sp>
          <p:nvSpPr>
            <p:cNvPr id="71686" name="Text Box 39"/>
            <p:cNvSpPr txBox="1">
              <a:spLocks noChangeArrowheads="1"/>
            </p:cNvSpPr>
            <p:nvPr/>
          </p:nvSpPr>
          <p:spPr bwMode="auto">
            <a:xfrm>
              <a:off x="1894" y="3271"/>
              <a:ext cx="922" cy="77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lIns="0" tIns="144000" rIns="0" bIns="144000"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zh-CN" altLang="en-US" sz="2000">
                  <a:ea typeface="黑体" panose="02010609060101010101" pitchFamily="49" charset="-122"/>
                </a:rPr>
                <a:t>存储器</a:t>
              </a:r>
              <a:endParaRPr kumimoji="1" lang="zh-CN" altLang="en-US" sz="2000">
                <a:ea typeface="黑体" panose="02010609060101010101" pitchFamily="49" charset="-122"/>
              </a:endParaRPr>
            </a:p>
            <a:p>
              <a:pPr algn="ctr" eaLnBrk="1" hangingPunct="1"/>
              <a:r>
                <a:rPr kumimoji="1" lang="zh-CN" altLang="en-US" sz="2000">
                  <a:ea typeface="黑体" panose="02010609060101010101" pitchFamily="49" charset="-122"/>
                </a:rPr>
                <a:t> 或</a:t>
              </a:r>
              <a:endParaRPr kumimoji="1" lang="zh-CN" altLang="en-US" sz="2000">
                <a:ea typeface="黑体" panose="02010609060101010101" pitchFamily="49" charset="-122"/>
              </a:endParaRPr>
            </a:p>
            <a:p>
              <a:pPr algn="ctr" eaLnBrk="1" hangingPunct="1"/>
              <a:r>
                <a:rPr kumimoji="1" lang="zh-CN" altLang="en-US" sz="2000">
                  <a:ea typeface="黑体" panose="02010609060101010101" pitchFamily="49" charset="-122"/>
                </a:rPr>
                <a:t>传输线路</a:t>
              </a:r>
              <a:endParaRPr kumimoji="1" lang="zh-CN" altLang="en-US" sz="2000">
                <a:ea typeface="黑体" panose="02010609060101010101" pitchFamily="49" charset="-122"/>
              </a:endParaRPr>
            </a:p>
          </p:txBody>
        </p:sp>
        <p:sp>
          <p:nvSpPr>
            <p:cNvPr id="71687" name="Line 40"/>
            <p:cNvSpPr>
              <a:spLocks noChangeShapeType="1"/>
            </p:cNvSpPr>
            <p:nvPr/>
          </p:nvSpPr>
          <p:spPr bwMode="auto">
            <a:xfrm>
              <a:off x="676" y="3466"/>
              <a:ext cx="1218"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688" name="Text Box 41"/>
            <p:cNvSpPr txBox="1">
              <a:spLocks noChangeArrowheads="1"/>
            </p:cNvSpPr>
            <p:nvPr/>
          </p:nvSpPr>
          <p:spPr bwMode="auto">
            <a:xfrm>
              <a:off x="875" y="3721"/>
              <a:ext cx="388" cy="30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b="0"/>
                <a:t>f</a:t>
              </a:r>
              <a:endParaRPr kumimoji="1" lang="en-US" altLang="zh-CN" sz="2400" b="0"/>
            </a:p>
          </p:txBody>
        </p:sp>
        <p:sp>
          <p:nvSpPr>
            <p:cNvPr id="71689" name="Line 42"/>
            <p:cNvSpPr>
              <a:spLocks noChangeShapeType="1"/>
            </p:cNvSpPr>
            <p:nvPr/>
          </p:nvSpPr>
          <p:spPr bwMode="auto">
            <a:xfrm>
              <a:off x="1079" y="3466"/>
              <a:ext cx="1" cy="25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690" name="Line 43"/>
            <p:cNvSpPr>
              <a:spLocks noChangeShapeType="1"/>
            </p:cNvSpPr>
            <p:nvPr/>
          </p:nvSpPr>
          <p:spPr bwMode="auto">
            <a:xfrm>
              <a:off x="1263" y="3867"/>
              <a:ext cx="631"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691" name="Line 44"/>
            <p:cNvSpPr>
              <a:spLocks noChangeShapeType="1"/>
            </p:cNvSpPr>
            <p:nvPr/>
          </p:nvSpPr>
          <p:spPr bwMode="auto">
            <a:xfrm>
              <a:off x="2816" y="3475"/>
              <a:ext cx="729" cy="6"/>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692" name="Text Box 45"/>
            <p:cNvSpPr txBox="1">
              <a:spLocks noChangeArrowheads="1"/>
            </p:cNvSpPr>
            <p:nvPr/>
          </p:nvSpPr>
          <p:spPr bwMode="auto">
            <a:xfrm>
              <a:off x="3565" y="3341"/>
              <a:ext cx="389" cy="26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000"/>
                <a:t>f</a:t>
              </a:r>
              <a:endParaRPr kumimoji="1" lang="en-US" altLang="zh-CN" sz="2000"/>
            </a:p>
          </p:txBody>
        </p:sp>
        <p:sp>
          <p:nvSpPr>
            <p:cNvPr id="71693" name="Line 46"/>
            <p:cNvSpPr>
              <a:spLocks noChangeShapeType="1"/>
            </p:cNvSpPr>
            <p:nvPr/>
          </p:nvSpPr>
          <p:spPr bwMode="auto">
            <a:xfrm>
              <a:off x="2820" y="3837"/>
              <a:ext cx="1581"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694" name="Line 47"/>
            <p:cNvSpPr>
              <a:spLocks noChangeShapeType="1"/>
            </p:cNvSpPr>
            <p:nvPr/>
          </p:nvSpPr>
          <p:spPr bwMode="auto">
            <a:xfrm flipV="1">
              <a:off x="3950" y="3460"/>
              <a:ext cx="446" cy="7"/>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695" name="Text Box 48"/>
            <p:cNvSpPr txBox="1">
              <a:spLocks noChangeArrowheads="1"/>
            </p:cNvSpPr>
            <p:nvPr/>
          </p:nvSpPr>
          <p:spPr bwMode="auto">
            <a:xfrm>
              <a:off x="4408" y="3349"/>
              <a:ext cx="620" cy="594"/>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endParaRPr kumimoji="1" lang="zh-CN" altLang="en-US" sz="2000" b="0" dirty="0"/>
            </a:p>
            <a:p>
              <a:pPr eaLnBrk="1" hangingPunct="1"/>
              <a:r>
                <a:rPr kumimoji="1" lang="zh-CN" altLang="en-US" sz="2000" dirty="0">
                  <a:ea typeface="黑体" panose="02010609060101010101" pitchFamily="49" charset="-122"/>
                </a:rPr>
                <a:t>比较器</a:t>
              </a:r>
              <a:endParaRPr kumimoji="1" lang="zh-CN" altLang="en-US" sz="2000" dirty="0">
                <a:ea typeface="黑体" panose="02010609060101010101" pitchFamily="49" charset="-122"/>
              </a:endParaRPr>
            </a:p>
            <a:p>
              <a:pPr eaLnBrk="1" hangingPunct="1"/>
              <a:endParaRPr kumimoji="1" lang="zh-CN" altLang="en-US" sz="2000" b="0" dirty="0"/>
            </a:p>
          </p:txBody>
        </p:sp>
        <p:sp>
          <p:nvSpPr>
            <p:cNvPr id="71696" name="Text Box 49"/>
            <p:cNvSpPr txBox="1">
              <a:spLocks noChangeArrowheads="1"/>
            </p:cNvSpPr>
            <p:nvPr/>
          </p:nvSpPr>
          <p:spPr bwMode="auto">
            <a:xfrm>
              <a:off x="2913" y="2776"/>
              <a:ext cx="815" cy="252"/>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000" dirty="0">
                  <a:ea typeface="黑体" panose="02010609060101010101" pitchFamily="49" charset="-122"/>
                </a:rPr>
                <a:t>纠错器</a:t>
              </a:r>
              <a:endParaRPr kumimoji="1" lang="zh-CN" altLang="en-US" sz="2000" dirty="0">
                <a:ea typeface="黑体" panose="02010609060101010101" pitchFamily="49" charset="-122"/>
              </a:endParaRPr>
            </a:p>
          </p:txBody>
        </p:sp>
        <p:sp>
          <p:nvSpPr>
            <p:cNvPr id="71697" name="Line 50"/>
            <p:cNvSpPr>
              <a:spLocks noChangeShapeType="1"/>
            </p:cNvSpPr>
            <p:nvPr/>
          </p:nvSpPr>
          <p:spPr bwMode="auto">
            <a:xfrm flipH="1" flipV="1">
              <a:off x="3321" y="3034"/>
              <a:ext cx="0" cy="444"/>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698" name="Line 51"/>
            <p:cNvSpPr>
              <a:spLocks noChangeShapeType="1"/>
            </p:cNvSpPr>
            <p:nvPr/>
          </p:nvSpPr>
          <p:spPr bwMode="auto">
            <a:xfrm flipV="1">
              <a:off x="4572" y="2883"/>
              <a:ext cx="1" cy="479"/>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1699" name="Line 52"/>
            <p:cNvSpPr>
              <a:spLocks noChangeShapeType="1"/>
            </p:cNvSpPr>
            <p:nvPr/>
          </p:nvSpPr>
          <p:spPr bwMode="auto">
            <a:xfrm flipH="1">
              <a:off x="3729" y="2883"/>
              <a:ext cx="844"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00" name="Line 53"/>
            <p:cNvSpPr>
              <a:spLocks noChangeShapeType="1"/>
            </p:cNvSpPr>
            <p:nvPr/>
          </p:nvSpPr>
          <p:spPr bwMode="auto">
            <a:xfrm flipH="1">
              <a:off x="672" y="2883"/>
              <a:ext cx="2241"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01" name="Line 54"/>
            <p:cNvSpPr>
              <a:spLocks noChangeShapeType="1"/>
            </p:cNvSpPr>
            <p:nvPr/>
          </p:nvSpPr>
          <p:spPr bwMode="auto">
            <a:xfrm flipH="1">
              <a:off x="675" y="2637"/>
              <a:ext cx="4212"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02" name="Line 55"/>
            <p:cNvSpPr>
              <a:spLocks noChangeShapeType="1"/>
            </p:cNvSpPr>
            <p:nvPr/>
          </p:nvSpPr>
          <p:spPr bwMode="auto">
            <a:xfrm>
              <a:off x="4884" y="2635"/>
              <a:ext cx="6" cy="72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1703" name="Text Box 56"/>
            <p:cNvSpPr txBox="1">
              <a:spLocks noChangeArrowheads="1"/>
            </p:cNvSpPr>
            <p:nvPr/>
          </p:nvSpPr>
          <p:spPr bwMode="auto">
            <a:xfrm>
              <a:off x="1412" y="3271"/>
              <a:ext cx="2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000"/>
                <a:t>M</a:t>
              </a:r>
              <a:endParaRPr kumimoji="1" lang="en-US" altLang="zh-CN" sz="2000"/>
            </a:p>
          </p:txBody>
        </p:sp>
        <p:sp>
          <p:nvSpPr>
            <p:cNvPr id="71704" name="Line 57"/>
            <p:cNvSpPr>
              <a:spLocks noChangeShapeType="1"/>
            </p:cNvSpPr>
            <p:nvPr/>
          </p:nvSpPr>
          <p:spPr bwMode="auto">
            <a:xfrm>
              <a:off x="1432" y="3416"/>
              <a:ext cx="78" cy="11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1705" name="Text Box 58"/>
            <p:cNvSpPr txBox="1">
              <a:spLocks noChangeArrowheads="1"/>
            </p:cNvSpPr>
            <p:nvPr/>
          </p:nvSpPr>
          <p:spPr bwMode="auto">
            <a:xfrm>
              <a:off x="1295" y="3649"/>
              <a:ext cx="56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lIns="0" tIns="0" rIns="0" bIns="0"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dirty="0">
                  <a:latin typeface="微软雅黑" panose="020B0503020204020204" pitchFamily="34" charset="-122"/>
                  <a:ea typeface="微软雅黑" panose="020B0503020204020204" pitchFamily="34" charset="-122"/>
                </a:rPr>
                <a:t>校验位</a:t>
              </a:r>
              <a:r>
                <a:rPr kumimoji="1" lang="en-US" altLang="zh-CN" sz="1800" dirty="0"/>
                <a:t>P</a:t>
              </a:r>
              <a:endParaRPr kumimoji="1" lang="en-US" altLang="zh-CN" sz="1800" dirty="0"/>
            </a:p>
          </p:txBody>
        </p:sp>
        <p:sp>
          <p:nvSpPr>
            <p:cNvPr id="71706" name="Line 59"/>
            <p:cNvSpPr>
              <a:spLocks noChangeShapeType="1"/>
            </p:cNvSpPr>
            <p:nvPr/>
          </p:nvSpPr>
          <p:spPr bwMode="auto">
            <a:xfrm>
              <a:off x="1421" y="3812"/>
              <a:ext cx="78" cy="118"/>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1707" name="Text Box 60"/>
            <p:cNvSpPr txBox="1">
              <a:spLocks noChangeArrowheads="1"/>
            </p:cNvSpPr>
            <p:nvPr/>
          </p:nvSpPr>
          <p:spPr bwMode="auto">
            <a:xfrm>
              <a:off x="2977" y="3273"/>
              <a:ext cx="2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000"/>
                <a:t>M’</a:t>
              </a:r>
              <a:endParaRPr kumimoji="1" lang="en-US" altLang="zh-CN" sz="2000"/>
            </a:p>
          </p:txBody>
        </p:sp>
        <p:sp>
          <p:nvSpPr>
            <p:cNvPr id="71708" name="Line 61"/>
            <p:cNvSpPr>
              <a:spLocks noChangeShapeType="1"/>
            </p:cNvSpPr>
            <p:nvPr/>
          </p:nvSpPr>
          <p:spPr bwMode="auto">
            <a:xfrm>
              <a:off x="2926" y="3418"/>
              <a:ext cx="78" cy="118"/>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1709" name="Text Box 62"/>
            <p:cNvSpPr txBox="1">
              <a:spLocks noChangeArrowheads="1"/>
            </p:cNvSpPr>
            <p:nvPr/>
          </p:nvSpPr>
          <p:spPr bwMode="auto">
            <a:xfrm>
              <a:off x="3850" y="3644"/>
              <a:ext cx="2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000"/>
                <a:t>P”</a:t>
              </a:r>
              <a:endParaRPr kumimoji="1" lang="en-US" altLang="zh-CN" sz="2000"/>
            </a:p>
          </p:txBody>
        </p:sp>
        <p:sp>
          <p:nvSpPr>
            <p:cNvPr id="71710" name="Line 63"/>
            <p:cNvSpPr>
              <a:spLocks noChangeShapeType="1"/>
            </p:cNvSpPr>
            <p:nvPr/>
          </p:nvSpPr>
          <p:spPr bwMode="auto">
            <a:xfrm>
              <a:off x="3799" y="3791"/>
              <a:ext cx="78" cy="11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1711" name="Text Box 64"/>
            <p:cNvSpPr txBox="1">
              <a:spLocks noChangeArrowheads="1"/>
            </p:cNvSpPr>
            <p:nvPr/>
          </p:nvSpPr>
          <p:spPr bwMode="auto">
            <a:xfrm>
              <a:off x="4074" y="3265"/>
              <a:ext cx="2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000"/>
                <a:t>P’</a:t>
              </a:r>
              <a:endParaRPr kumimoji="1" lang="en-US" altLang="zh-CN" sz="2000"/>
            </a:p>
          </p:txBody>
        </p:sp>
        <p:sp>
          <p:nvSpPr>
            <p:cNvPr id="71712" name="Line 65"/>
            <p:cNvSpPr>
              <a:spLocks noChangeShapeType="1"/>
            </p:cNvSpPr>
            <p:nvPr/>
          </p:nvSpPr>
          <p:spPr bwMode="auto">
            <a:xfrm>
              <a:off x="4022" y="3411"/>
              <a:ext cx="78" cy="11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1713" name="Text Box 66"/>
            <p:cNvSpPr txBox="1">
              <a:spLocks noChangeArrowheads="1"/>
            </p:cNvSpPr>
            <p:nvPr/>
          </p:nvSpPr>
          <p:spPr bwMode="auto">
            <a:xfrm>
              <a:off x="2074" y="2678"/>
              <a:ext cx="2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000"/>
                <a:t>M</a:t>
              </a:r>
              <a:endParaRPr kumimoji="1" lang="en-US" altLang="zh-CN" sz="2000"/>
            </a:p>
          </p:txBody>
        </p:sp>
        <p:sp>
          <p:nvSpPr>
            <p:cNvPr id="71714" name="Line 67"/>
            <p:cNvSpPr>
              <a:spLocks noChangeShapeType="1"/>
            </p:cNvSpPr>
            <p:nvPr/>
          </p:nvSpPr>
          <p:spPr bwMode="auto">
            <a:xfrm>
              <a:off x="2023" y="2824"/>
              <a:ext cx="78" cy="11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1715" name="Text Box 68"/>
            <p:cNvSpPr txBox="1">
              <a:spLocks noChangeArrowheads="1"/>
            </p:cNvSpPr>
            <p:nvPr/>
          </p:nvSpPr>
          <p:spPr bwMode="auto">
            <a:xfrm>
              <a:off x="824" y="2399"/>
              <a:ext cx="8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000" dirty="0">
                  <a:ea typeface="黑体" panose="02010609060101010101" pitchFamily="49" charset="-122"/>
                </a:rPr>
                <a:t>出错信号</a:t>
              </a:r>
              <a:endParaRPr kumimoji="1" lang="zh-CN" altLang="en-US" sz="2000" dirty="0">
                <a:ea typeface="黑体" panose="02010609060101010101" pitchFamily="49" charset="-122"/>
              </a:endParaRPr>
            </a:p>
          </p:txBody>
        </p:sp>
        <p:sp>
          <p:nvSpPr>
            <p:cNvPr id="71716" name="Text Box 69"/>
            <p:cNvSpPr txBox="1">
              <a:spLocks noChangeArrowheads="1"/>
            </p:cNvSpPr>
            <p:nvPr/>
          </p:nvSpPr>
          <p:spPr bwMode="auto">
            <a:xfrm>
              <a:off x="840" y="2648"/>
              <a:ext cx="8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000">
                  <a:ea typeface="黑体" panose="02010609060101010101" pitchFamily="49" charset="-122"/>
                </a:rPr>
                <a:t>数据输出</a:t>
              </a:r>
              <a:endParaRPr kumimoji="1" lang="zh-CN" altLang="en-US" sz="2000">
                <a:ea typeface="黑体" panose="02010609060101010101" pitchFamily="49" charset="-122"/>
              </a:endParaRPr>
            </a:p>
          </p:txBody>
        </p:sp>
        <p:sp>
          <p:nvSpPr>
            <p:cNvPr id="71717" name="Text Box 70"/>
            <p:cNvSpPr txBox="1">
              <a:spLocks noChangeArrowheads="1"/>
            </p:cNvSpPr>
            <p:nvPr/>
          </p:nvSpPr>
          <p:spPr bwMode="auto">
            <a:xfrm>
              <a:off x="687" y="3271"/>
              <a:ext cx="7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000">
                  <a:ea typeface="黑体" panose="02010609060101010101" pitchFamily="49" charset="-122"/>
                </a:rPr>
                <a:t>数据输入</a:t>
              </a:r>
              <a:endParaRPr kumimoji="1" lang="zh-CN" altLang="en-US" sz="2000">
                <a:ea typeface="黑体" panose="02010609060101010101" pitchFamily="49" charset="-122"/>
              </a:endParaRPr>
            </a:p>
          </p:txBody>
        </p:sp>
      </p:grpSp>
      <p:sp>
        <p:nvSpPr>
          <p:cNvPr id="3" name="灯片编号占位符 2"/>
          <p:cNvSpPr>
            <a:spLocks noGrp="1"/>
          </p:cNvSpPr>
          <p:nvPr>
            <p:ph type="sldNum" sz="quarter" idx="4"/>
          </p:nvPr>
        </p:nvSpPr>
        <p:spPr/>
        <p:txBody>
          <a:bodyPr/>
          <a:lstStyle/>
          <a:p>
            <a:fld id="{EDCD20F5-771F-4428-9712-BA27E008D629}" type="slidenum">
              <a:rPr lang="zh-CN" altLang="en-US" smtClean="0"/>
            </a:fld>
            <a:endParaRPr lang="zh-CN" altLang="en-US" dirty="0"/>
          </a:p>
        </p:txBody>
      </p:sp>
      <p:sp>
        <p:nvSpPr>
          <p:cNvPr id="4" name="矩形 3"/>
          <p:cNvSpPr/>
          <p:nvPr/>
        </p:nvSpPr>
        <p:spPr>
          <a:xfrm>
            <a:off x="546034" y="6209415"/>
            <a:ext cx="8428954" cy="434350"/>
          </a:xfrm>
          <a:prstGeom prst="rect">
            <a:avLst/>
          </a:prstGeom>
        </p:spPr>
        <p:txBody>
          <a:bodyPr wrap="square">
            <a:spAutoFit/>
          </a:bodyPr>
          <a:lstStyle/>
          <a:p>
            <a:pPr marL="342900" indent="-342900">
              <a:lnSpc>
                <a:spcPct val="110000"/>
              </a:lnSpc>
              <a:spcBef>
                <a:spcPct val="30000"/>
              </a:spcBef>
            </a:pPr>
            <a:r>
              <a:rPr lang="zh-CN" altLang="en-US" sz="2200" dirty="0">
                <a:ea typeface="黑体" panose="02010609060101010101" pitchFamily="49" charset="-122"/>
              </a:rPr>
              <a:t>常用的数据校验码：</a:t>
            </a:r>
            <a:r>
              <a:rPr lang="zh-CN" altLang="en-US" sz="2200" dirty="0">
                <a:solidFill>
                  <a:srgbClr val="0000FF"/>
                </a:solidFill>
                <a:ea typeface="黑体" panose="02010609060101010101" pitchFamily="49" charset="-122"/>
              </a:rPr>
              <a:t>奇偶校验码、海明校验码、循环冗余校验码。</a:t>
            </a:r>
            <a:endParaRPr lang="zh-CN" altLang="en-US" sz="2200" dirty="0">
              <a:solidFill>
                <a:srgbClr val="0000FF"/>
              </a:solidFill>
              <a:ea typeface="黑体" panose="02010609060101010101" pitchFamily="49" charset="-122"/>
            </a:endParaRPr>
          </a:p>
        </p:txBody>
      </p:sp>
      <p:sp>
        <p:nvSpPr>
          <p:cNvPr id="38" name="文本框 37"/>
          <p:cNvSpPr txBox="1"/>
          <p:nvPr/>
        </p:nvSpPr>
        <p:spPr>
          <a:xfrm>
            <a:off x="2572168" y="131933"/>
            <a:ext cx="3587331" cy="461665"/>
          </a:xfrm>
          <a:prstGeom prst="rect">
            <a:avLst/>
          </a:prstGeom>
          <a:noFill/>
        </p:spPr>
        <p:txBody>
          <a:bodyPr wrap="square" rtlCol="0">
            <a:spAutoFit/>
          </a:bodyPr>
          <a:lstStyle/>
          <a:p>
            <a:r>
              <a:rPr lang="zh-CN" altLang="en-US" sz="2400" dirty="0">
                <a:solidFill>
                  <a:srgbClr val="FF0000"/>
                </a:solidFill>
              </a:rPr>
              <a:t>数据检</a:t>
            </a:r>
            <a:r>
              <a:rPr lang="en-US" altLang="zh-CN" sz="2400" dirty="0">
                <a:solidFill>
                  <a:srgbClr val="FF0000"/>
                </a:solidFill>
              </a:rPr>
              <a:t>/</a:t>
            </a:r>
            <a:r>
              <a:rPr lang="zh-CN" altLang="en-US" sz="2400" dirty="0">
                <a:solidFill>
                  <a:srgbClr val="FF0000"/>
                </a:solidFill>
              </a:rPr>
              <a:t>纠错原理示意图</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wipe(down)">
                                      <p:cBhvr>
                                        <p:cTn id="7" dur="500"/>
                                        <p:tgtEl>
                                          <p:spTgt spid="716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1683">
                                            <p:txEl>
                                              <p:pRg st="1" end="1"/>
                                            </p:txEl>
                                          </p:spTgt>
                                        </p:tgtEl>
                                        <p:attrNameLst>
                                          <p:attrName>style.visibility</p:attrName>
                                        </p:attrNameLst>
                                      </p:cBhvr>
                                      <p:to>
                                        <p:strVal val="visible"/>
                                      </p:to>
                                    </p:set>
                                    <p:animEffect transition="in" filter="wipe(down)">
                                      <p:cBhvr>
                                        <p:cTn id="12" dur="500"/>
                                        <p:tgtEl>
                                          <p:spTgt spid="716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1683">
                                            <p:txEl>
                                              <p:pRg st="2" end="2"/>
                                            </p:txEl>
                                          </p:spTgt>
                                        </p:tgtEl>
                                        <p:attrNameLst>
                                          <p:attrName>style.visibility</p:attrName>
                                        </p:attrNameLst>
                                      </p:cBhvr>
                                      <p:to>
                                        <p:strVal val="visible"/>
                                      </p:to>
                                    </p:set>
                                    <p:animEffect transition="in" filter="wipe(down)">
                                      <p:cBhvr>
                                        <p:cTn id="17" dur="500"/>
                                        <p:tgtEl>
                                          <p:spTgt spid="716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1683">
                                            <p:txEl>
                                              <p:pRg st="3" end="3"/>
                                            </p:txEl>
                                          </p:spTgt>
                                        </p:tgtEl>
                                        <p:attrNameLst>
                                          <p:attrName>style.visibility</p:attrName>
                                        </p:attrNameLst>
                                      </p:cBhvr>
                                      <p:to>
                                        <p:strVal val="visible"/>
                                      </p:to>
                                    </p:set>
                                    <p:animEffect transition="in" filter="wipe(down)">
                                      <p:cBhvr>
                                        <p:cTn id="22" dur="500"/>
                                        <p:tgtEl>
                                          <p:spTgt spid="716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uiExpand="1" build="p"/>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smtClean="0">
                <a:ea typeface="宋体" panose="02010600030101010101" pitchFamily="2" charset="-122"/>
              </a:rPr>
              <a:t>奇偶校验码</a:t>
            </a:r>
            <a:endParaRPr lang="zh-CN" altLang="en-US" smtClean="0">
              <a:ea typeface="宋体" panose="02010600030101010101" pitchFamily="2" charset="-122"/>
            </a:endParaRPr>
          </a:p>
        </p:txBody>
      </p:sp>
      <p:sp>
        <p:nvSpPr>
          <p:cNvPr id="434179" name="Rectangle 3"/>
          <p:cNvSpPr>
            <a:spLocks noGrp="1" noChangeArrowheads="1"/>
          </p:cNvSpPr>
          <p:nvPr>
            <p:ph type="body" idx="1"/>
          </p:nvPr>
        </p:nvSpPr>
        <p:spPr>
          <a:xfrm>
            <a:off x="217488" y="742950"/>
            <a:ext cx="8513762" cy="5794375"/>
          </a:xfrm>
        </p:spPr>
        <p:txBody>
          <a:bodyPr/>
          <a:lstStyle/>
          <a:p>
            <a:pPr marL="342900" indent="-342900">
              <a:lnSpc>
                <a:spcPct val="100000"/>
              </a:lnSpc>
              <a:spcBef>
                <a:spcPct val="30000"/>
              </a:spcBef>
              <a:buFont typeface="Wingdings" panose="05000000000000000000" pitchFamily="2" charset="2"/>
              <a:buNone/>
            </a:pPr>
            <a:r>
              <a:rPr lang="zh-CN" altLang="en-US" dirty="0" smtClean="0">
                <a:solidFill>
                  <a:srgbClr val="FF0000"/>
                </a:solidFill>
                <a:ea typeface="黑体" panose="02010609060101010101" pitchFamily="49" charset="-122"/>
              </a:rPr>
              <a:t>基本</a:t>
            </a:r>
            <a:r>
              <a:rPr lang="zh-CN" altLang="en-US" dirty="0" smtClean="0">
                <a:solidFill>
                  <a:srgbClr val="FF0000"/>
                </a:solidFill>
                <a:ea typeface="黑体" panose="02010609060101010101" pitchFamily="49" charset="-122"/>
              </a:rPr>
              <a:t>思想</a:t>
            </a:r>
            <a:r>
              <a:rPr lang="zh-CN" altLang="en-US" dirty="0" smtClean="0">
                <a:solidFill>
                  <a:srgbClr val="000099"/>
                </a:solidFill>
                <a:ea typeface="黑体" panose="02010609060101010101" pitchFamily="49" charset="-122"/>
              </a:rPr>
              <a:t>：</a:t>
            </a:r>
            <a:r>
              <a:rPr lang="zh-CN" altLang="en-US" dirty="0" smtClean="0">
                <a:solidFill>
                  <a:srgbClr val="000099"/>
                </a:solidFill>
                <a:ea typeface="黑体" panose="02010609060101010101" pitchFamily="49" charset="-122"/>
              </a:rPr>
              <a:t>在数据位后</a:t>
            </a:r>
            <a:r>
              <a:rPr lang="zh-CN" altLang="en-US" dirty="0" smtClean="0">
                <a:solidFill>
                  <a:srgbClr val="3333FF"/>
                </a:solidFill>
                <a:ea typeface="黑体" panose="02010609060101010101" pitchFamily="49" charset="-122"/>
              </a:rPr>
              <a:t>增加</a:t>
            </a:r>
            <a:r>
              <a:rPr lang="en-US" altLang="zh-CN" dirty="0" smtClean="0">
                <a:solidFill>
                  <a:srgbClr val="3333FF"/>
                </a:solidFill>
                <a:ea typeface="黑体" panose="02010609060101010101" pitchFamily="49" charset="-122"/>
              </a:rPr>
              <a:t>1</a:t>
            </a:r>
            <a:r>
              <a:rPr lang="zh-CN" altLang="en-US" dirty="0" smtClean="0">
                <a:solidFill>
                  <a:srgbClr val="3333FF"/>
                </a:solidFill>
                <a:ea typeface="黑体" panose="02010609060101010101" pitchFamily="49" charset="-122"/>
              </a:rPr>
              <a:t>位</a:t>
            </a:r>
            <a:r>
              <a:rPr lang="zh-CN" altLang="en-US" dirty="0" smtClean="0">
                <a:solidFill>
                  <a:srgbClr val="3333FF"/>
                </a:solidFill>
                <a:ea typeface="黑体" panose="02010609060101010101" pitchFamily="49" charset="-122"/>
              </a:rPr>
              <a:t>奇（偶）校验位并一起存储或</a:t>
            </a:r>
            <a:r>
              <a:rPr lang="zh-CN" altLang="en-US" dirty="0" smtClean="0">
                <a:solidFill>
                  <a:srgbClr val="3333FF"/>
                </a:solidFill>
                <a:ea typeface="黑体" panose="02010609060101010101" pitchFamily="49" charset="-122"/>
              </a:rPr>
              <a:t>传送；根据</a:t>
            </a:r>
            <a:r>
              <a:rPr lang="zh-CN" altLang="en-US" dirty="0" smtClean="0">
                <a:solidFill>
                  <a:srgbClr val="3333FF"/>
                </a:solidFill>
                <a:ea typeface="黑体" panose="02010609060101010101" pitchFamily="49" charset="-122"/>
              </a:rPr>
              <a:t>终部件</a:t>
            </a:r>
            <a:r>
              <a:rPr lang="zh-CN" altLang="en-US" dirty="0" smtClean="0">
                <a:solidFill>
                  <a:srgbClr val="3333FF"/>
                </a:solidFill>
                <a:ea typeface="黑体" panose="02010609060101010101" pitchFamily="49" charset="-122"/>
              </a:rPr>
              <a:t>得到的</a:t>
            </a:r>
            <a:r>
              <a:rPr lang="zh-CN" altLang="en-US" dirty="0" smtClean="0">
                <a:solidFill>
                  <a:srgbClr val="C00000"/>
                </a:solidFill>
                <a:ea typeface="黑体" panose="02010609060101010101" pitchFamily="49" charset="-122"/>
              </a:rPr>
              <a:t>数据位</a:t>
            </a:r>
            <a:r>
              <a:rPr lang="zh-CN" altLang="en-US" dirty="0" smtClean="0">
                <a:solidFill>
                  <a:schemeClr val="accent2"/>
                </a:solidFill>
                <a:ea typeface="黑体" panose="02010609060101010101" pitchFamily="49" charset="-122"/>
              </a:rPr>
              <a:t>和</a:t>
            </a:r>
            <a:r>
              <a:rPr lang="zh-CN" altLang="en-US" dirty="0" smtClean="0">
                <a:solidFill>
                  <a:srgbClr val="C00000"/>
                </a:solidFill>
                <a:ea typeface="黑体" panose="02010609060101010101" pitchFamily="49" charset="-122"/>
              </a:rPr>
              <a:t>校验</a:t>
            </a:r>
            <a:r>
              <a:rPr lang="zh-CN" altLang="en-US" dirty="0" smtClean="0">
                <a:solidFill>
                  <a:srgbClr val="C00000"/>
                </a:solidFill>
                <a:ea typeface="黑体" panose="02010609060101010101" pitchFamily="49" charset="-122"/>
              </a:rPr>
              <a:t>位</a:t>
            </a:r>
            <a:r>
              <a:rPr lang="zh-CN" altLang="en-US" dirty="0" smtClean="0">
                <a:solidFill>
                  <a:srgbClr val="3333FF"/>
                </a:solidFill>
                <a:ea typeface="黑体" panose="02010609060101010101" pitchFamily="49" charset="-122"/>
              </a:rPr>
              <a:t>，对</a:t>
            </a:r>
            <a:r>
              <a:rPr lang="zh-CN" altLang="en-US" dirty="0" smtClean="0">
                <a:solidFill>
                  <a:srgbClr val="C00000"/>
                </a:solidFill>
                <a:ea typeface="黑体" panose="02010609060101010101" pitchFamily="49" charset="-122"/>
              </a:rPr>
              <a:t>数据位</a:t>
            </a:r>
            <a:r>
              <a:rPr lang="zh-CN" altLang="en-US" dirty="0" smtClean="0">
                <a:solidFill>
                  <a:srgbClr val="3333FF"/>
                </a:solidFill>
                <a:ea typeface="黑体" panose="02010609060101010101" pitchFamily="49" charset="-122"/>
              </a:rPr>
              <a:t>求</a:t>
            </a:r>
            <a:r>
              <a:rPr lang="zh-CN" altLang="en-US" dirty="0" smtClean="0">
                <a:solidFill>
                  <a:srgbClr val="3333FF"/>
                </a:solidFill>
                <a:ea typeface="黑体" panose="02010609060101010101" pitchFamily="49" charset="-122"/>
              </a:rPr>
              <a:t>出</a:t>
            </a:r>
            <a:r>
              <a:rPr lang="zh-CN" altLang="en-US" dirty="0" smtClean="0">
                <a:solidFill>
                  <a:srgbClr val="C00000"/>
                </a:solidFill>
                <a:ea typeface="黑体" panose="02010609060101010101" pitchFamily="49" charset="-122"/>
              </a:rPr>
              <a:t>新校验位</a:t>
            </a:r>
            <a:r>
              <a:rPr lang="zh-CN" altLang="en-US" dirty="0" smtClean="0">
                <a:solidFill>
                  <a:srgbClr val="3333FF"/>
                </a:solidFill>
                <a:ea typeface="黑体" panose="02010609060101010101" pitchFamily="49" charset="-122"/>
              </a:rPr>
              <a:t>，最后根据</a:t>
            </a:r>
            <a:r>
              <a:rPr lang="zh-CN" altLang="en-US" dirty="0" smtClean="0">
                <a:solidFill>
                  <a:srgbClr val="C00000"/>
                </a:solidFill>
                <a:ea typeface="黑体" panose="02010609060101010101" pitchFamily="49" charset="-122"/>
              </a:rPr>
              <a:t>新校验位</a:t>
            </a:r>
            <a:r>
              <a:rPr lang="zh-CN" altLang="en-US" dirty="0" smtClean="0">
                <a:solidFill>
                  <a:srgbClr val="3333FF"/>
                </a:solidFill>
                <a:ea typeface="黑体" panose="02010609060101010101" pitchFamily="49" charset="-122"/>
              </a:rPr>
              <a:t>确定是否发生了错误。</a:t>
            </a:r>
            <a:endParaRPr lang="zh-CN" altLang="en-US" dirty="0" smtClean="0">
              <a:solidFill>
                <a:srgbClr val="3333FF"/>
              </a:solidFill>
              <a:ea typeface="黑体" panose="02010609060101010101" pitchFamily="49" charset="-122"/>
            </a:endParaRPr>
          </a:p>
          <a:p>
            <a:pPr marL="342900" indent="-342900">
              <a:lnSpc>
                <a:spcPct val="100000"/>
              </a:lnSpc>
              <a:spcBef>
                <a:spcPct val="30000"/>
              </a:spcBef>
              <a:buFont typeface="Wingdings" panose="05000000000000000000" pitchFamily="2" charset="2"/>
              <a:buNone/>
            </a:pPr>
            <a:r>
              <a:rPr lang="zh-CN" altLang="en-US" dirty="0" smtClean="0">
                <a:solidFill>
                  <a:srgbClr val="FF0000"/>
                </a:solidFill>
                <a:ea typeface="黑体" panose="02010609060101010101" pitchFamily="49" charset="-122"/>
              </a:rPr>
              <a:t>实现</a:t>
            </a:r>
            <a:r>
              <a:rPr lang="zh-CN" altLang="en-US" dirty="0" smtClean="0">
                <a:solidFill>
                  <a:srgbClr val="FF0000"/>
                </a:solidFill>
                <a:ea typeface="黑体" panose="02010609060101010101" pitchFamily="49" charset="-122"/>
              </a:rPr>
              <a:t>原理：</a:t>
            </a:r>
            <a:r>
              <a:rPr lang="zh-CN" altLang="en-US" dirty="0" smtClean="0">
                <a:solidFill>
                  <a:srgbClr val="006600"/>
                </a:solidFill>
                <a:ea typeface="黑体" panose="02010609060101010101" pitchFamily="49" charset="-122"/>
              </a:rPr>
              <a:t>假设数据</a:t>
            </a:r>
            <a:r>
              <a:rPr lang="en-US" altLang="zh-CN" dirty="0" smtClean="0">
                <a:solidFill>
                  <a:srgbClr val="C00000"/>
                </a:solidFill>
                <a:ea typeface="黑体" panose="02010609060101010101" pitchFamily="49" charset="-122"/>
              </a:rPr>
              <a:t>B=b</a:t>
            </a:r>
            <a:r>
              <a:rPr lang="en-US" altLang="zh-CN" baseline="-30000" dirty="0" smtClean="0">
                <a:solidFill>
                  <a:srgbClr val="C00000"/>
                </a:solidFill>
                <a:ea typeface="黑体" panose="02010609060101010101" pitchFamily="49" charset="-122"/>
              </a:rPr>
              <a:t>n-1</a:t>
            </a:r>
            <a:r>
              <a:rPr lang="en-US" altLang="zh-CN" dirty="0" smtClean="0">
                <a:solidFill>
                  <a:srgbClr val="C00000"/>
                </a:solidFill>
                <a:ea typeface="黑体" panose="02010609060101010101" pitchFamily="49" charset="-122"/>
              </a:rPr>
              <a:t>b</a:t>
            </a:r>
            <a:r>
              <a:rPr lang="en-US" altLang="zh-CN" baseline="-30000" dirty="0" smtClean="0">
                <a:solidFill>
                  <a:srgbClr val="C00000"/>
                </a:solidFill>
                <a:ea typeface="黑体" panose="02010609060101010101" pitchFamily="49" charset="-122"/>
              </a:rPr>
              <a:t>n-2</a:t>
            </a:r>
            <a:r>
              <a:rPr lang="en-US" altLang="zh-CN" dirty="0" smtClean="0">
                <a:solidFill>
                  <a:srgbClr val="C00000"/>
                </a:solidFill>
                <a:ea typeface="黑体" panose="02010609060101010101" pitchFamily="49" charset="-122"/>
              </a:rPr>
              <a:t>...b</a:t>
            </a:r>
            <a:r>
              <a:rPr lang="en-US" altLang="zh-CN" baseline="-30000" dirty="0" smtClean="0">
                <a:solidFill>
                  <a:srgbClr val="C00000"/>
                </a:solidFill>
                <a:ea typeface="黑体" panose="02010609060101010101" pitchFamily="49" charset="-122"/>
              </a:rPr>
              <a:t>1</a:t>
            </a:r>
            <a:r>
              <a:rPr lang="en-US" altLang="zh-CN" dirty="0" smtClean="0">
                <a:solidFill>
                  <a:srgbClr val="C00000"/>
                </a:solidFill>
                <a:ea typeface="黑体" panose="02010609060101010101" pitchFamily="49" charset="-122"/>
              </a:rPr>
              <a:t>b</a:t>
            </a:r>
            <a:r>
              <a:rPr lang="en-US" altLang="zh-CN" baseline="-30000" dirty="0" smtClean="0">
                <a:solidFill>
                  <a:srgbClr val="C00000"/>
                </a:solidFill>
                <a:ea typeface="黑体" panose="02010609060101010101" pitchFamily="49" charset="-122"/>
              </a:rPr>
              <a:t>0</a:t>
            </a:r>
            <a:r>
              <a:rPr lang="zh-CN" altLang="en-US" dirty="0" smtClean="0">
                <a:solidFill>
                  <a:srgbClr val="006600"/>
                </a:solidFill>
                <a:ea typeface="黑体" panose="02010609060101010101" pitchFamily="49" charset="-122"/>
              </a:rPr>
              <a:t>从</a:t>
            </a:r>
            <a:r>
              <a:rPr lang="zh-CN" altLang="en-US" dirty="0" smtClean="0">
                <a:solidFill>
                  <a:srgbClr val="C00000"/>
                </a:solidFill>
                <a:ea typeface="黑体" panose="02010609060101010101" pitchFamily="49" charset="-122"/>
              </a:rPr>
              <a:t>源部件</a:t>
            </a:r>
            <a:r>
              <a:rPr lang="zh-CN" altLang="en-US" dirty="0" smtClean="0">
                <a:solidFill>
                  <a:srgbClr val="006600"/>
                </a:solidFill>
                <a:ea typeface="黑体" panose="02010609060101010101" pitchFamily="49" charset="-122"/>
              </a:rPr>
              <a:t>传送至</a:t>
            </a:r>
            <a:r>
              <a:rPr lang="zh-CN" altLang="en-US" dirty="0" smtClean="0">
                <a:solidFill>
                  <a:srgbClr val="C00000"/>
                </a:solidFill>
                <a:ea typeface="黑体" panose="02010609060101010101" pitchFamily="49" charset="-122"/>
              </a:rPr>
              <a:t>终部件</a:t>
            </a:r>
            <a:r>
              <a:rPr lang="zh-CN" altLang="en-US" dirty="0" smtClean="0">
                <a:solidFill>
                  <a:srgbClr val="006600"/>
                </a:solidFill>
                <a:ea typeface="黑体" panose="02010609060101010101" pitchFamily="49" charset="-122"/>
              </a:rPr>
              <a:t>。在终部件接收到的数据为</a:t>
            </a:r>
            <a:r>
              <a:rPr lang="en-US" altLang="zh-CN" dirty="0" smtClean="0">
                <a:solidFill>
                  <a:srgbClr val="C00000"/>
                </a:solidFill>
                <a:ea typeface="黑体" panose="02010609060101010101" pitchFamily="49" charset="-122"/>
              </a:rPr>
              <a:t>B’=b</a:t>
            </a:r>
            <a:r>
              <a:rPr lang="en-US" altLang="zh-CN" baseline="-30000" dirty="0" smtClean="0">
                <a:solidFill>
                  <a:srgbClr val="C00000"/>
                </a:solidFill>
                <a:ea typeface="黑体" panose="02010609060101010101" pitchFamily="49" charset="-122"/>
              </a:rPr>
              <a:t>n-1</a:t>
            </a:r>
            <a:r>
              <a:rPr lang="en-US" altLang="zh-CN" dirty="0" smtClean="0">
                <a:solidFill>
                  <a:srgbClr val="C00000"/>
                </a:solidFill>
                <a:ea typeface="黑体" panose="02010609060101010101" pitchFamily="49" charset="-122"/>
              </a:rPr>
              <a:t>’b</a:t>
            </a:r>
            <a:r>
              <a:rPr lang="en-US" altLang="zh-CN" baseline="-30000" dirty="0" smtClean="0">
                <a:solidFill>
                  <a:srgbClr val="C00000"/>
                </a:solidFill>
                <a:ea typeface="黑体" panose="02010609060101010101" pitchFamily="49" charset="-122"/>
              </a:rPr>
              <a:t>n-2</a:t>
            </a:r>
            <a:r>
              <a:rPr lang="en-US" altLang="zh-CN" dirty="0" smtClean="0">
                <a:solidFill>
                  <a:srgbClr val="C00000"/>
                </a:solidFill>
                <a:ea typeface="黑体" panose="02010609060101010101" pitchFamily="49" charset="-122"/>
              </a:rPr>
              <a:t>’...b</a:t>
            </a:r>
            <a:r>
              <a:rPr lang="en-US" altLang="zh-CN" baseline="-30000" dirty="0" smtClean="0">
                <a:solidFill>
                  <a:srgbClr val="C00000"/>
                </a:solidFill>
                <a:ea typeface="黑体" panose="02010609060101010101" pitchFamily="49" charset="-122"/>
              </a:rPr>
              <a:t>1</a:t>
            </a:r>
            <a:r>
              <a:rPr lang="en-US" altLang="zh-CN" dirty="0" smtClean="0">
                <a:solidFill>
                  <a:srgbClr val="C00000"/>
                </a:solidFill>
                <a:ea typeface="黑体" panose="02010609060101010101" pitchFamily="49" charset="-122"/>
              </a:rPr>
              <a:t>’b</a:t>
            </a:r>
            <a:r>
              <a:rPr lang="en-US" altLang="zh-CN" baseline="-30000" dirty="0" smtClean="0">
                <a:solidFill>
                  <a:srgbClr val="C00000"/>
                </a:solidFill>
                <a:ea typeface="黑体" panose="02010609060101010101" pitchFamily="49" charset="-122"/>
              </a:rPr>
              <a:t>0</a:t>
            </a:r>
            <a:r>
              <a:rPr lang="en-US" altLang="zh-CN" dirty="0" smtClean="0">
                <a:solidFill>
                  <a:srgbClr val="C00000"/>
                </a:solidFill>
                <a:ea typeface="黑体" panose="02010609060101010101" pitchFamily="49" charset="-122"/>
              </a:rPr>
              <a:t>’</a:t>
            </a:r>
            <a:r>
              <a:rPr lang="en-US" altLang="zh-CN" dirty="0" smtClean="0">
                <a:solidFill>
                  <a:srgbClr val="006600"/>
                </a:solidFill>
                <a:ea typeface="黑体" panose="02010609060101010101" pitchFamily="49" charset="-122"/>
              </a:rPr>
              <a:t>。</a:t>
            </a:r>
            <a:endParaRPr lang="en-US" altLang="zh-CN" dirty="0" smtClean="0">
              <a:solidFill>
                <a:srgbClr val="006600"/>
              </a:solidFill>
              <a:ea typeface="黑体" panose="02010609060101010101" pitchFamily="49" charset="-122"/>
            </a:endParaRPr>
          </a:p>
          <a:p>
            <a:pPr marL="742950" lvl="1" indent="-285750">
              <a:lnSpc>
                <a:spcPct val="100000"/>
              </a:lnSpc>
              <a:spcBef>
                <a:spcPct val="30000"/>
              </a:spcBef>
              <a:buFontTx/>
              <a:buNone/>
            </a:pPr>
            <a:r>
              <a:rPr lang="zh-CN" altLang="en-US" dirty="0" smtClean="0">
                <a:ea typeface="黑体" panose="02010609060101010101" pitchFamily="49" charset="-122"/>
              </a:rPr>
              <a:t>　第一步：在源部件求出奇（偶）校验位</a:t>
            </a:r>
            <a:r>
              <a:rPr lang="en-US" altLang="zh-CN" dirty="0" smtClean="0">
                <a:ea typeface="黑体" panose="02010609060101010101" pitchFamily="49" charset="-122"/>
              </a:rPr>
              <a:t>P</a:t>
            </a:r>
            <a:endParaRPr lang="en-US" altLang="zh-CN" dirty="0" smtClean="0">
              <a:ea typeface="黑体" panose="02010609060101010101" pitchFamily="49" charset="-122"/>
            </a:endParaRPr>
          </a:p>
          <a:p>
            <a:pPr marL="742950" lvl="1" indent="-285750">
              <a:lnSpc>
                <a:spcPct val="100000"/>
              </a:lnSpc>
              <a:spcBef>
                <a:spcPct val="30000"/>
              </a:spcBef>
              <a:buFontTx/>
              <a:buNone/>
            </a:pPr>
            <a:r>
              <a:rPr lang="zh-CN" altLang="en-US" dirty="0" smtClean="0">
                <a:ea typeface="黑体" panose="02010609060101010101" pitchFamily="49" charset="-122"/>
              </a:rPr>
              <a:t>　　　</a:t>
            </a:r>
            <a:r>
              <a:rPr lang="zh-CN" altLang="en-US" dirty="0" smtClean="0">
                <a:solidFill>
                  <a:srgbClr val="006600"/>
                </a:solidFill>
                <a:ea typeface="黑体" panose="02010609060101010101" pitchFamily="49" charset="-122"/>
              </a:rPr>
              <a:t>若采用</a:t>
            </a:r>
            <a:r>
              <a:rPr lang="zh-CN" altLang="en-US" dirty="0" smtClean="0">
                <a:solidFill>
                  <a:srgbClr val="C00000"/>
                </a:solidFill>
                <a:ea typeface="黑体" panose="02010609060101010101" pitchFamily="49" charset="-122"/>
              </a:rPr>
              <a:t>奇校验</a:t>
            </a:r>
            <a:r>
              <a:rPr lang="zh-CN" altLang="en-US" dirty="0" smtClean="0">
                <a:solidFill>
                  <a:srgbClr val="006600"/>
                </a:solidFill>
                <a:ea typeface="黑体" panose="02010609060101010101" pitchFamily="49" charset="-122"/>
              </a:rPr>
              <a:t>，则</a:t>
            </a:r>
            <a:r>
              <a:rPr lang="en-US" altLang="zh-CN" dirty="0" smtClean="0">
                <a:solidFill>
                  <a:srgbClr val="C00000"/>
                </a:solidFill>
                <a:ea typeface="黑体" panose="02010609060101010101" pitchFamily="49" charset="-122"/>
              </a:rPr>
              <a:t>P=b</a:t>
            </a:r>
            <a:r>
              <a:rPr lang="en-US" altLang="zh-CN" baseline="-30000" dirty="0" smtClean="0">
                <a:solidFill>
                  <a:srgbClr val="C00000"/>
                </a:solidFill>
                <a:ea typeface="黑体" panose="02010609060101010101" pitchFamily="49" charset="-122"/>
              </a:rPr>
              <a:t>n-1</a:t>
            </a:r>
            <a:r>
              <a:rPr lang="en-US" altLang="zh-CN" dirty="0" smtClean="0">
                <a:solidFill>
                  <a:srgbClr val="C00000"/>
                </a:solidFill>
                <a:ea typeface="黑体" panose="02010609060101010101" pitchFamily="49" charset="-122"/>
              </a:rPr>
              <a:t>⊕b</a:t>
            </a:r>
            <a:r>
              <a:rPr lang="en-US" altLang="zh-CN" baseline="-30000" dirty="0" smtClean="0">
                <a:solidFill>
                  <a:srgbClr val="C00000"/>
                </a:solidFill>
                <a:ea typeface="黑体" panose="02010609060101010101" pitchFamily="49" charset="-122"/>
              </a:rPr>
              <a:t>n-2 </a:t>
            </a:r>
            <a:r>
              <a:rPr lang="en-US" altLang="zh-CN" dirty="0" smtClean="0">
                <a:solidFill>
                  <a:srgbClr val="C00000"/>
                </a:solidFill>
                <a:ea typeface="黑体" panose="02010609060101010101" pitchFamily="49" charset="-122"/>
              </a:rPr>
              <a:t>⊕...⊕b</a:t>
            </a:r>
            <a:r>
              <a:rPr lang="en-US" altLang="zh-CN" baseline="-30000" dirty="0" smtClean="0">
                <a:solidFill>
                  <a:srgbClr val="C00000"/>
                </a:solidFill>
                <a:ea typeface="黑体" panose="02010609060101010101" pitchFamily="49" charset="-122"/>
              </a:rPr>
              <a:t>1</a:t>
            </a:r>
            <a:r>
              <a:rPr lang="en-US" altLang="zh-CN" dirty="0" smtClean="0">
                <a:solidFill>
                  <a:srgbClr val="C00000"/>
                </a:solidFill>
                <a:ea typeface="黑体" panose="02010609060101010101" pitchFamily="49" charset="-122"/>
              </a:rPr>
              <a:t>⊕b</a:t>
            </a:r>
            <a:r>
              <a:rPr lang="en-US" altLang="zh-CN" baseline="-30000" dirty="0" smtClean="0">
                <a:solidFill>
                  <a:srgbClr val="C00000"/>
                </a:solidFill>
                <a:ea typeface="黑体" panose="02010609060101010101" pitchFamily="49" charset="-122"/>
              </a:rPr>
              <a:t>0</a:t>
            </a:r>
            <a:r>
              <a:rPr lang="en-US" altLang="zh-CN" dirty="0" smtClean="0">
                <a:solidFill>
                  <a:srgbClr val="C00000"/>
                </a:solidFill>
                <a:ea typeface="黑体" panose="02010609060101010101" pitchFamily="49" charset="-122"/>
              </a:rPr>
              <a:t>⊕1</a:t>
            </a:r>
            <a:r>
              <a:rPr lang="en-US" altLang="zh-CN" dirty="0" smtClean="0">
                <a:solidFill>
                  <a:srgbClr val="006600"/>
                </a:solidFill>
                <a:ea typeface="黑体" panose="02010609060101010101" pitchFamily="49" charset="-122"/>
              </a:rPr>
              <a:t>。</a:t>
            </a:r>
            <a:endParaRPr lang="en-US" altLang="zh-CN" dirty="0" smtClean="0">
              <a:solidFill>
                <a:srgbClr val="006600"/>
              </a:solidFill>
              <a:ea typeface="黑体" panose="02010609060101010101" pitchFamily="49" charset="-122"/>
            </a:endParaRPr>
          </a:p>
          <a:p>
            <a:pPr marL="742950" lvl="1" indent="-285750">
              <a:lnSpc>
                <a:spcPct val="100000"/>
              </a:lnSpc>
              <a:spcBef>
                <a:spcPct val="30000"/>
              </a:spcBef>
              <a:buFontTx/>
              <a:buNone/>
            </a:pPr>
            <a:r>
              <a:rPr lang="zh-CN" altLang="en-US" dirty="0" smtClean="0">
                <a:solidFill>
                  <a:srgbClr val="006600"/>
                </a:solidFill>
                <a:ea typeface="黑体" panose="02010609060101010101" pitchFamily="49" charset="-122"/>
              </a:rPr>
              <a:t>　　　若采用</a:t>
            </a:r>
            <a:r>
              <a:rPr lang="zh-CN" altLang="en-US" dirty="0" smtClean="0">
                <a:solidFill>
                  <a:srgbClr val="C00000"/>
                </a:solidFill>
                <a:ea typeface="黑体" panose="02010609060101010101" pitchFamily="49" charset="-122"/>
              </a:rPr>
              <a:t>偶校验</a:t>
            </a:r>
            <a:r>
              <a:rPr lang="zh-CN" altLang="en-US" dirty="0" smtClean="0">
                <a:solidFill>
                  <a:srgbClr val="006600"/>
                </a:solidFill>
                <a:ea typeface="黑体" panose="02010609060101010101" pitchFamily="49" charset="-122"/>
              </a:rPr>
              <a:t>，则</a:t>
            </a:r>
            <a:r>
              <a:rPr lang="en-US" altLang="zh-CN" dirty="0" smtClean="0">
                <a:solidFill>
                  <a:srgbClr val="C00000"/>
                </a:solidFill>
                <a:ea typeface="黑体" panose="02010609060101010101" pitchFamily="49" charset="-122"/>
              </a:rPr>
              <a:t>P=b</a:t>
            </a:r>
            <a:r>
              <a:rPr lang="en-US" altLang="zh-CN" baseline="-30000" dirty="0" smtClean="0">
                <a:solidFill>
                  <a:srgbClr val="C00000"/>
                </a:solidFill>
                <a:ea typeface="黑体" panose="02010609060101010101" pitchFamily="49" charset="-122"/>
              </a:rPr>
              <a:t>n-1</a:t>
            </a:r>
            <a:r>
              <a:rPr lang="en-US" altLang="zh-CN" dirty="0" smtClean="0">
                <a:solidFill>
                  <a:srgbClr val="C00000"/>
                </a:solidFill>
                <a:ea typeface="黑体" panose="02010609060101010101" pitchFamily="49" charset="-122"/>
              </a:rPr>
              <a:t>⊕b</a:t>
            </a:r>
            <a:r>
              <a:rPr lang="en-US" altLang="zh-CN" baseline="-30000" dirty="0" smtClean="0">
                <a:solidFill>
                  <a:srgbClr val="C00000"/>
                </a:solidFill>
                <a:ea typeface="黑体" panose="02010609060101010101" pitchFamily="49" charset="-122"/>
              </a:rPr>
              <a:t>n-2 </a:t>
            </a:r>
            <a:r>
              <a:rPr lang="en-US" altLang="zh-CN" dirty="0" smtClean="0">
                <a:solidFill>
                  <a:srgbClr val="C00000"/>
                </a:solidFill>
                <a:ea typeface="黑体" panose="02010609060101010101" pitchFamily="49" charset="-122"/>
              </a:rPr>
              <a:t>⊕...⊕b</a:t>
            </a:r>
            <a:r>
              <a:rPr lang="en-US" altLang="zh-CN" baseline="-30000" dirty="0" smtClean="0">
                <a:solidFill>
                  <a:srgbClr val="C00000"/>
                </a:solidFill>
                <a:ea typeface="黑体" panose="02010609060101010101" pitchFamily="49" charset="-122"/>
              </a:rPr>
              <a:t>1</a:t>
            </a:r>
            <a:r>
              <a:rPr lang="en-US" altLang="zh-CN" dirty="0" smtClean="0">
                <a:solidFill>
                  <a:srgbClr val="C00000"/>
                </a:solidFill>
                <a:ea typeface="黑体" panose="02010609060101010101" pitchFamily="49" charset="-122"/>
              </a:rPr>
              <a:t>⊕b</a:t>
            </a:r>
            <a:r>
              <a:rPr lang="en-US" altLang="zh-CN" baseline="-30000" dirty="0" smtClean="0">
                <a:solidFill>
                  <a:srgbClr val="C00000"/>
                </a:solidFill>
                <a:ea typeface="黑体" panose="02010609060101010101" pitchFamily="49" charset="-122"/>
              </a:rPr>
              <a:t>0</a:t>
            </a:r>
            <a:r>
              <a:rPr lang="en-US" altLang="zh-CN" dirty="0" smtClean="0">
                <a:solidFill>
                  <a:srgbClr val="006600"/>
                </a:solidFill>
                <a:ea typeface="黑体" panose="02010609060101010101" pitchFamily="49" charset="-122"/>
              </a:rPr>
              <a:t>。</a:t>
            </a:r>
            <a:endParaRPr lang="en-US" altLang="zh-CN" dirty="0" smtClean="0">
              <a:solidFill>
                <a:srgbClr val="006600"/>
              </a:solidFill>
              <a:ea typeface="黑体" panose="02010609060101010101" pitchFamily="49" charset="-122"/>
            </a:endParaRPr>
          </a:p>
          <a:p>
            <a:pPr marL="742950" lvl="1" indent="-285750">
              <a:lnSpc>
                <a:spcPct val="100000"/>
              </a:lnSpc>
              <a:spcBef>
                <a:spcPct val="30000"/>
              </a:spcBef>
              <a:buFontTx/>
              <a:buNone/>
            </a:pPr>
            <a:r>
              <a:rPr lang="zh-CN" altLang="en-US" dirty="0" smtClean="0">
                <a:ea typeface="黑体" panose="02010609060101010101" pitchFamily="49" charset="-122"/>
              </a:rPr>
              <a:t>　第二步：在终部件求</a:t>
            </a:r>
            <a:r>
              <a:rPr lang="zh-CN" altLang="en-US" dirty="0" smtClean="0">
                <a:ea typeface="黑体" panose="02010609060101010101" pitchFamily="49" charset="-122"/>
              </a:rPr>
              <a:t>出</a:t>
            </a:r>
            <a:r>
              <a:rPr lang="zh-CN" altLang="en-US" dirty="0" smtClean="0">
                <a:solidFill>
                  <a:srgbClr val="C00000"/>
                </a:solidFill>
                <a:ea typeface="黑体" panose="02010609060101010101" pitchFamily="49" charset="-122"/>
              </a:rPr>
              <a:t>新奇</a:t>
            </a:r>
            <a:r>
              <a:rPr lang="zh-CN" altLang="en-US" dirty="0" smtClean="0">
                <a:solidFill>
                  <a:srgbClr val="C00000"/>
                </a:solidFill>
                <a:ea typeface="黑体" panose="02010609060101010101" pitchFamily="49" charset="-122"/>
              </a:rPr>
              <a:t>（偶）校验位</a:t>
            </a:r>
            <a:r>
              <a:rPr lang="en-US" altLang="zh-CN" dirty="0" smtClean="0">
                <a:solidFill>
                  <a:srgbClr val="C00000"/>
                </a:solidFill>
                <a:ea typeface="黑体" panose="02010609060101010101" pitchFamily="49" charset="-122"/>
              </a:rPr>
              <a:t>P</a:t>
            </a:r>
            <a:r>
              <a:rPr lang="en-US" altLang="zh-CN" dirty="0" smtClean="0">
                <a:solidFill>
                  <a:srgbClr val="C00000"/>
                </a:solidFill>
                <a:ea typeface="黑体" panose="02010609060101010101" pitchFamily="49" charset="-122"/>
              </a:rPr>
              <a:t>’</a:t>
            </a:r>
            <a:endParaRPr lang="en-US" altLang="zh-CN" dirty="0" smtClean="0">
              <a:ea typeface="黑体" panose="02010609060101010101" pitchFamily="49" charset="-122"/>
            </a:endParaRPr>
          </a:p>
          <a:p>
            <a:pPr marL="742950" lvl="1" indent="-285750">
              <a:lnSpc>
                <a:spcPct val="100000"/>
              </a:lnSpc>
              <a:spcBef>
                <a:spcPct val="30000"/>
              </a:spcBef>
              <a:buClr>
                <a:srgbClr val="000099"/>
              </a:buClr>
              <a:buFontTx/>
              <a:buNone/>
            </a:pPr>
            <a:r>
              <a:rPr lang="zh-CN" altLang="en-US" dirty="0" smtClean="0">
                <a:ea typeface="黑体" panose="02010609060101010101" pitchFamily="49" charset="-122"/>
              </a:rPr>
              <a:t>　　　</a:t>
            </a:r>
            <a:r>
              <a:rPr lang="zh-CN" altLang="en-US" dirty="0" smtClean="0">
                <a:solidFill>
                  <a:srgbClr val="006600"/>
                </a:solidFill>
                <a:ea typeface="黑体" panose="02010609060101010101" pitchFamily="49" charset="-122"/>
              </a:rPr>
              <a:t>若采用</a:t>
            </a:r>
            <a:r>
              <a:rPr lang="zh-CN" altLang="en-US" dirty="0" smtClean="0">
                <a:solidFill>
                  <a:srgbClr val="C00000"/>
                </a:solidFill>
                <a:ea typeface="黑体" panose="02010609060101010101" pitchFamily="49" charset="-122"/>
              </a:rPr>
              <a:t>奇校验</a:t>
            </a:r>
            <a:r>
              <a:rPr lang="zh-CN" altLang="en-US" dirty="0" smtClean="0">
                <a:solidFill>
                  <a:srgbClr val="006600"/>
                </a:solidFill>
                <a:ea typeface="黑体" panose="02010609060101010101" pitchFamily="49" charset="-122"/>
              </a:rPr>
              <a:t>，则</a:t>
            </a:r>
            <a:r>
              <a:rPr lang="en-US" altLang="zh-CN" dirty="0" smtClean="0">
                <a:solidFill>
                  <a:srgbClr val="C00000"/>
                </a:solidFill>
                <a:ea typeface="黑体" panose="02010609060101010101" pitchFamily="49" charset="-122"/>
              </a:rPr>
              <a:t>P’= b</a:t>
            </a:r>
            <a:r>
              <a:rPr lang="en-US" altLang="zh-CN" baseline="-30000" dirty="0" smtClean="0">
                <a:solidFill>
                  <a:srgbClr val="C00000"/>
                </a:solidFill>
                <a:ea typeface="黑体" panose="02010609060101010101" pitchFamily="49" charset="-122"/>
              </a:rPr>
              <a:t>n-1</a:t>
            </a:r>
            <a:r>
              <a:rPr lang="en-US" altLang="zh-CN" dirty="0" smtClean="0">
                <a:solidFill>
                  <a:srgbClr val="C00000"/>
                </a:solidFill>
                <a:ea typeface="黑体" panose="02010609060101010101" pitchFamily="49" charset="-122"/>
              </a:rPr>
              <a:t>’⊕b</a:t>
            </a:r>
            <a:r>
              <a:rPr lang="en-US" altLang="zh-CN" baseline="-30000" dirty="0" smtClean="0">
                <a:solidFill>
                  <a:srgbClr val="C00000"/>
                </a:solidFill>
                <a:ea typeface="黑体" panose="02010609060101010101" pitchFamily="49" charset="-122"/>
              </a:rPr>
              <a:t>n-2 </a:t>
            </a:r>
            <a:r>
              <a:rPr lang="en-US" altLang="zh-CN" dirty="0" smtClean="0">
                <a:solidFill>
                  <a:srgbClr val="C00000"/>
                </a:solidFill>
                <a:ea typeface="黑体" panose="02010609060101010101" pitchFamily="49" charset="-122"/>
              </a:rPr>
              <a:t>’⊕...⊕b</a:t>
            </a:r>
            <a:r>
              <a:rPr lang="en-US" altLang="zh-CN" baseline="-30000" dirty="0" smtClean="0">
                <a:solidFill>
                  <a:srgbClr val="C00000"/>
                </a:solidFill>
                <a:ea typeface="黑体" panose="02010609060101010101" pitchFamily="49" charset="-122"/>
              </a:rPr>
              <a:t>1</a:t>
            </a:r>
            <a:r>
              <a:rPr lang="en-US" altLang="zh-CN" dirty="0" smtClean="0">
                <a:solidFill>
                  <a:srgbClr val="C00000"/>
                </a:solidFill>
                <a:ea typeface="黑体" panose="02010609060101010101" pitchFamily="49" charset="-122"/>
              </a:rPr>
              <a:t>’⊕b</a:t>
            </a:r>
            <a:r>
              <a:rPr lang="en-US" altLang="zh-CN" baseline="-30000" dirty="0" smtClean="0">
                <a:solidFill>
                  <a:srgbClr val="C00000"/>
                </a:solidFill>
                <a:ea typeface="黑体" panose="02010609060101010101" pitchFamily="49" charset="-122"/>
              </a:rPr>
              <a:t>0</a:t>
            </a:r>
            <a:r>
              <a:rPr lang="en-US" altLang="zh-CN" dirty="0" smtClean="0">
                <a:solidFill>
                  <a:srgbClr val="C00000"/>
                </a:solidFill>
                <a:ea typeface="黑体" panose="02010609060101010101" pitchFamily="49" charset="-122"/>
              </a:rPr>
              <a:t>’⊕1</a:t>
            </a:r>
            <a:r>
              <a:rPr lang="en-US" altLang="zh-CN" dirty="0" smtClean="0">
                <a:solidFill>
                  <a:srgbClr val="006600"/>
                </a:solidFill>
                <a:ea typeface="黑体" panose="02010609060101010101" pitchFamily="49" charset="-122"/>
              </a:rPr>
              <a:t>。</a:t>
            </a:r>
            <a:endParaRPr lang="en-US" altLang="zh-CN" dirty="0" smtClean="0">
              <a:solidFill>
                <a:srgbClr val="006600"/>
              </a:solidFill>
              <a:ea typeface="黑体" panose="02010609060101010101" pitchFamily="49" charset="-122"/>
            </a:endParaRPr>
          </a:p>
          <a:p>
            <a:pPr marL="742950" lvl="1" indent="-285750">
              <a:lnSpc>
                <a:spcPct val="100000"/>
              </a:lnSpc>
              <a:spcBef>
                <a:spcPct val="30000"/>
              </a:spcBef>
              <a:buClr>
                <a:srgbClr val="000099"/>
              </a:buClr>
              <a:buFontTx/>
              <a:buNone/>
            </a:pPr>
            <a:r>
              <a:rPr lang="zh-CN" altLang="en-US" dirty="0" smtClean="0">
                <a:solidFill>
                  <a:srgbClr val="006600"/>
                </a:solidFill>
                <a:ea typeface="黑体" panose="02010609060101010101" pitchFamily="49" charset="-122"/>
              </a:rPr>
              <a:t>　　　若采用</a:t>
            </a:r>
            <a:r>
              <a:rPr lang="zh-CN" altLang="en-US" dirty="0" smtClean="0">
                <a:solidFill>
                  <a:srgbClr val="C00000"/>
                </a:solidFill>
                <a:ea typeface="黑体" panose="02010609060101010101" pitchFamily="49" charset="-122"/>
              </a:rPr>
              <a:t>偶校验</a:t>
            </a:r>
            <a:r>
              <a:rPr lang="zh-CN" altLang="en-US" dirty="0" smtClean="0">
                <a:solidFill>
                  <a:srgbClr val="006600"/>
                </a:solidFill>
                <a:ea typeface="黑体" panose="02010609060101010101" pitchFamily="49" charset="-122"/>
              </a:rPr>
              <a:t>，则</a:t>
            </a:r>
            <a:r>
              <a:rPr lang="en-US" altLang="zh-CN" dirty="0" smtClean="0">
                <a:solidFill>
                  <a:srgbClr val="C00000"/>
                </a:solidFill>
                <a:ea typeface="黑体" panose="02010609060101010101" pitchFamily="49" charset="-122"/>
              </a:rPr>
              <a:t>P’=b</a:t>
            </a:r>
            <a:r>
              <a:rPr lang="en-US" altLang="zh-CN" baseline="-30000" dirty="0" smtClean="0">
                <a:solidFill>
                  <a:srgbClr val="C00000"/>
                </a:solidFill>
                <a:ea typeface="黑体" panose="02010609060101010101" pitchFamily="49" charset="-122"/>
              </a:rPr>
              <a:t>n-1</a:t>
            </a:r>
            <a:r>
              <a:rPr lang="en-US" altLang="zh-CN" dirty="0" smtClean="0">
                <a:solidFill>
                  <a:srgbClr val="C00000"/>
                </a:solidFill>
                <a:ea typeface="黑体" panose="02010609060101010101" pitchFamily="49" charset="-122"/>
              </a:rPr>
              <a:t>’⊕b</a:t>
            </a:r>
            <a:r>
              <a:rPr lang="en-US" altLang="zh-CN" baseline="-30000" dirty="0" smtClean="0">
                <a:solidFill>
                  <a:srgbClr val="C00000"/>
                </a:solidFill>
                <a:ea typeface="黑体" panose="02010609060101010101" pitchFamily="49" charset="-122"/>
              </a:rPr>
              <a:t>n-2 </a:t>
            </a:r>
            <a:r>
              <a:rPr lang="en-US" altLang="zh-CN" dirty="0" smtClean="0">
                <a:solidFill>
                  <a:srgbClr val="C00000"/>
                </a:solidFill>
                <a:ea typeface="黑体" panose="02010609060101010101" pitchFamily="49" charset="-122"/>
              </a:rPr>
              <a:t>’⊕...⊕b</a:t>
            </a:r>
            <a:r>
              <a:rPr lang="en-US" altLang="zh-CN" baseline="-30000" dirty="0" smtClean="0">
                <a:solidFill>
                  <a:srgbClr val="C00000"/>
                </a:solidFill>
                <a:ea typeface="黑体" panose="02010609060101010101" pitchFamily="49" charset="-122"/>
              </a:rPr>
              <a:t>1</a:t>
            </a:r>
            <a:r>
              <a:rPr lang="en-US" altLang="zh-CN" dirty="0" smtClean="0">
                <a:solidFill>
                  <a:srgbClr val="C00000"/>
                </a:solidFill>
                <a:ea typeface="黑体" panose="02010609060101010101" pitchFamily="49" charset="-122"/>
              </a:rPr>
              <a:t>’⊕b</a:t>
            </a:r>
            <a:r>
              <a:rPr lang="en-US" altLang="zh-CN" baseline="-30000" dirty="0" smtClean="0">
                <a:solidFill>
                  <a:srgbClr val="C00000"/>
                </a:solidFill>
                <a:ea typeface="黑体" panose="02010609060101010101" pitchFamily="49" charset="-122"/>
              </a:rPr>
              <a:t>0</a:t>
            </a:r>
            <a:r>
              <a:rPr lang="en-US" altLang="zh-CN" dirty="0" smtClean="0">
                <a:solidFill>
                  <a:srgbClr val="C00000"/>
                </a:solidFill>
                <a:ea typeface="黑体" panose="02010609060101010101" pitchFamily="49" charset="-122"/>
              </a:rPr>
              <a:t>’</a:t>
            </a:r>
            <a:r>
              <a:rPr lang="en-US" altLang="zh-CN" dirty="0" smtClean="0">
                <a:solidFill>
                  <a:srgbClr val="006600"/>
                </a:solidFill>
                <a:ea typeface="黑体" panose="02010609060101010101" pitchFamily="49" charset="-122"/>
              </a:rPr>
              <a:t>。</a:t>
            </a:r>
            <a:endParaRPr lang="en-US" altLang="zh-CN" dirty="0" smtClean="0">
              <a:solidFill>
                <a:srgbClr val="006600"/>
              </a:solidFill>
              <a:ea typeface="黑体" panose="02010609060101010101" pitchFamily="49" charset="-122"/>
            </a:endParaRPr>
          </a:p>
          <a:p>
            <a:pPr marL="742950" lvl="1" indent="-285750">
              <a:lnSpc>
                <a:spcPct val="100000"/>
              </a:lnSpc>
              <a:spcBef>
                <a:spcPct val="30000"/>
              </a:spcBef>
              <a:buFontTx/>
              <a:buNone/>
            </a:pPr>
            <a:r>
              <a:rPr lang="zh-CN" altLang="en-US" dirty="0" smtClean="0">
                <a:ea typeface="黑体" panose="02010609060101010101" pitchFamily="49" charset="-122"/>
              </a:rPr>
              <a:t>　第三步：计算最终的</a:t>
            </a:r>
            <a:r>
              <a:rPr lang="zh-CN" altLang="en-US" dirty="0" smtClean="0">
                <a:solidFill>
                  <a:srgbClr val="C00000"/>
                </a:solidFill>
                <a:ea typeface="黑体" panose="02010609060101010101" pitchFamily="49" charset="-122"/>
              </a:rPr>
              <a:t>校验位</a:t>
            </a:r>
            <a:r>
              <a:rPr lang="en-US" altLang="zh-CN" dirty="0" smtClean="0">
                <a:solidFill>
                  <a:srgbClr val="C00000"/>
                </a:solidFill>
                <a:ea typeface="黑体" panose="02010609060101010101" pitchFamily="49" charset="-122"/>
              </a:rPr>
              <a:t>P*</a:t>
            </a:r>
            <a:r>
              <a:rPr lang="en-US" altLang="zh-CN" dirty="0" smtClean="0">
                <a:ea typeface="黑体" panose="02010609060101010101" pitchFamily="49" charset="-122"/>
              </a:rPr>
              <a:t>，</a:t>
            </a:r>
            <a:r>
              <a:rPr lang="zh-CN" altLang="en-US" dirty="0" smtClean="0">
                <a:ea typeface="黑体" panose="02010609060101010101" pitchFamily="49" charset="-122"/>
              </a:rPr>
              <a:t>并根据其值判断有无奇偶错。</a:t>
            </a:r>
            <a:endParaRPr lang="zh-CN" altLang="en-US" dirty="0" smtClean="0">
              <a:ea typeface="黑体" panose="02010609060101010101" pitchFamily="49" charset="-122"/>
            </a:endParaRPr>
          </a:p>
          <a:p>
            <a:pPr marL="742950" lvl="1" indent="-285750">
              <a:lnSpc>
                <a:spcPct val="100000"/>
              </a:lnSpc>
              <a:spcBef>
                <a:spcPct val="30000"/>
              </a:spcBef>
              <a:buFontTx/>
              <a:buNone/>
            </a:pPr>
            <a:r>
              <a:rPr lang="zh-CN" altLang="en-US" dirty="0" smtClean="0">
                <a:ea typeface="黑体" panose="02010609060101010101" pitchFamily="49" charset="-122"/>
              </a:rPr>
              <a:t>　　</a:t>
            </a:r>
            <a:r>
              <a:rPr lang="zh-CN" altLang="en-US" dirty="0">
                <a:solidFill>
                  <a:srgbClr val="006600"/>
                </a:solidFill>
                <a:ea typeface="黑体" panose="02010609060101010101" pitchFamily="49" charset="-122"/>
              </a:rPr>
              <a:t> </a:t>
            </a:r>
            <a:r>
              <a:rPr lang="zh-CN" altLang="en-US" dirty="0" smtClean="0">
                <a:solidFill>
                  <a:srgbClr val="006600"/>
                </a:solidFill>
                <a:ea typeface="黑体" panose="02010609060101010101" pitchFamily="49" charset="-122"/>
              </a:rPr>
              <a:t>   设</a:t>
            </a:r>
            <a:r>
              <a:rPr lang="en-US" altLang="zh-CN" dirty="0" smtClean="0">
                <a:solidFill>
                  <a:srgbClr val="C00000"/>
                </a:solidFill>
                <a:ea typeface="黑体" panose="02010609060101010101" pitchFamily="49" charset="-122"/>
              </a:rPr>
              <a:t>P</a:t>
            </a:r>
            <a:r>
              <a:rPr lang="zh-CN" altLang="en-US" dirty="0" smtClean="0">
                <a:solidFill>
                  <a:srgbClr val="006600"/>
                </a:solidFill>
                <a:ea typeface="黑体" panose="02010609060101010101" pitchFamily="49" charset="-122"/>
              </a:rPr>
              <a:t>在终部件接受到的值为</a:t>
            </a:r>
            <a:r>
              <a:rPr lang="en-US" altLang="zh-CN" dirty="0" smtClean="0">
                <a:solidFill>
                  <a:srgbClr val="C00000"/>
                </a:solidFill>
                <a:ea typeface="黑体" panose="02010609060101010101" pitchFamily="49" charset="-122"/>
              </a:rPr>
              <a:t>P’’</a:t>
            </a:r>
            <a:r>
              <a:rPr lang="en-US" altLang="zh-CN" dirty="0" smtClean="0">
                <a:solidFill>
                  <a:srgbClr val="006600"/>
                </a:solidFill>
                <a:ea typeface="黑体" panose="02010609060101010101" pitchFamily="49" charset="-122"/>
              </a:rPr>
              <a:t>，</a:t>
            </a:r>
            <a:r>
              <a:rPr lang="zh-CN" altLang="en-US" dirty="0" smtClean="0">
                <a:solidFill>
                  <a:srgbClr val="006600"/>
                </a:solidFill>
                <a:ea typeface="黑体" panose="02010609060101010101" pitchFamily="49" charset="-122"/>
              </a:rPr>
              <a:t>则</a:t>
            </a:r>
            <a:r>
              <a:rPr lang="en-US" altLang="zh-CN" dirty="0" smtClean="0">
                <a:solidFill>
                  <a:srgbClr val="C00000"/>
                </a:solidFill>
                <a:ea typeface="黑体" panose="02010609060101010101" pitchFamily="49" charset="-122"/>
              </a:rPr>
              <a:t>P*= P’⊕P”</a:t>
            </a:r>
            <a:endParaRPr lang="en-US" altLang="zh-CN" dirty="0" smtClean="0">
              <a:solidFill>
                <a:srgbClr val="C00000"/>
              </a:solidFill>
              <a:ea typeface="黑体" panose="02010609060101010101" pitchFamily="49" charset="-122"/>
            </a:endParaRPr>
          </a:p>
          <a:p>
            <a:pPr marL="742950" lvl="1" indent="-285750">
              <a:lnSpc>
                <a:spcPct val="100000"/>
              </a:lnSpc>
              <a:spcBef>
                <a:spcPct val="30000"/>
              </a:spcBef>
              <a:buClr>
                <a:srgbClr val="000099"/>
              </a:buClr>
              <a:buFontTx/>
              <a:buNone/>
            </a:pPr>
            <a:r>
              <a:rPr lang="zh-CN" altLang="en-US" dirty="0" smtClean="0">
                <a:ea typeface="黑体" panose="02010609060101010101" pitchFamily="49" charset="-122"/>
              </a:rPr>
              <a:t>　　① 若</a:t>
            </a:r>
            <a:r>
              <a:rPr lang="en-US" altLang="zh-CN" dirty="0" smtClean="0">
                <a:solidFill>
                  <a:srgbClr val="C00000"/>
                </a:solidFill>
                <a:ea typeface="黑体" panose="02010609060101010101" pitchFamily="49" charset="-122"/>
              </a:rPr>
              <a:t>P*=1</a:t>
            </a:r>
            <a:r>
              <a:rPr lang="en-US" altLang="zh-CN" dirty="0" smtClean="0">
                <a:ea typeface="黑体" panose="02010609060101010101" pitchFamily="49" charset="-122"/>
              </a:rPr>
              <a:t>，</a:t>
            </a:r>
            <a:r>
              <a:rPr lang="zh-CN" altLang="en-US" dirty="0" smtClean="0">
                <a:ea typeface="黑体" panose="02010609060101010101" pitchFamily="49" charset="-122"/>
              </a:rPr>
              <a:t>则表示终部件接受的数据有</a:t>
            </a:r>
            <a:r>
              <a:rPr lang="zh-CN" altLang="en-US" dirty="0" smtClean="0">
                <a:solidFill>
                  <a:srgbClr val="C00000"/>
                </a:solidFill>
                <a:ea typeface="黑体" panose="02010609060101010101" pitchFamily="49" charset="-122"/>
              </a:rPr>
              <a:t>奇数位错</a:t>
            </a:r>
            <a:r>
              <a:rPr lang="zh-CN" altLang="en-US" dirty="0" smtClean="0">
                <a:ea typeface="黑体" panose="02010609060101010101" pitchFamily="49" charset="-122"/>
              </a:rPr>
              <a:t>。</a:t>
            </a:r>
            <a:endParaRPr lang="zh-CN" altLang="en-US" dirty="0" smtClean="0">
              <a:ea typeface="黑体" panose="02010609060101010101" pitchFamily="49" charset="-122"/>
            </a:endParaRPr>
          </a:p>
          <a:p>
            <a:pPr marL="742950" lvl="1" indent="-285750">
              <a:lnSpc>
                <a:spcPct val="100000"/>
              </a:lnSpc>
              <a:spcBef>
                <a:spcPct val="30000"/>
              </a:spcBef>
              <a:buClr>
                <a:srgbClr val="000099"/>
              </a:buClr>
              <a:buFontTx/>
              <a:buNone/>
            </a:pPr>
            <a:r>
              <a:rPr lang="zh-CN" altLang="en-US" dirty="0" smtClean="0">
                <a:ea typeface="黑体" panose="02010609060101010101" pitchFamily="49" charset="-122"/>
              </a:rPr>
              <a:t>　　② 若</a:t>
            </a:r>
            <a:r>
              <a:rPr lang="en-US" altLang="zh-CN" dirty="0" smtClean="0">
                <a:solidFill>
                  <a:srgbClr val="C00000"/>
                </a:solidFill>
                <a:ea typeface="黑体" panose="02010609060101010101" pitchFamily="49" charset="-122"/>
              </a:rPr>
              <a:t>P*=0</a:t>
            </a:r>
            <a:r>
              <a:rPr lang="en-US" altLang="zh-CN" dirty="0" smtClean="0">
                <a:ea typeface="黑体" panose="02010609060101010101" pitchFamily="49" charset="-122"/>
              </a:rPr>
              <a:t>，</a:t>
            </a:r>
            <a:r>
              <a:rPr lang="zh-CN" altLang="en-US" dirty="0" smtClean="0">
                <a:ea typeface="黑体" panose="02010609060101010101" pitchFamily="49" charset="-122"/>
              </a:rPr>
              <a:t>则表示终部件接受的</a:t>
            </a:r>
            <a:r>
              <a:rPr lang="zh-CN" altLang="en-US" dirty="0" smtClean="0">
                <a:solidFill>
                  <a:srgbClr val="C00000"/>
                </a:solidFill>
                <a:ea typeface="黑体" panose="02010609060101010101" pitchFamily="49" charset="-122"/>
              </a:rPr>
              <a:t>数据正确</a:t>
            </a:r>
            <a:r>
              <a:rPr lang="zh-CN" altLang="en-US" dirty="0" smtClean="0">
                <a:solidFill>
                  <a:schemeClr val="tx1"/>
                </a:solidFill>
                <a:ea typeface="黑体" panose="02010609060101010101" pitchFamily="49" charset="-122"/>
              </a:rPr>
              <a:t>或</a:t>
            </a:r>
            <a:r>
              <a:rPr lang="zh-CN" altLang="en-US" dirty="0" smtClean="0">
                <a:solidFill>
                  <a:srgbClr val="C00000"/>
                </a:solidFill>
                <a:ea typeface="黑体" panose="02010609060101010101" pitchFamily="49" charset="-122"/>
              </a:rPr>
              <a:t>有偶数个错</a:t>
            </a:r>
            <a:r>
              <a:rPr lang="zh-CN" altLang="en-US" dirty="0" smtClean="0">
                <a:ea typeface="黑体" panose="02010609060101010101" pitchFamily="49" charset="-122"/>
              </a:rPr>
              <a:t>。</a:t>
            </a:r>
            <a:endParaRPr lang="zh-CN" altLang="en-US" dirty="0" smtClean="0">
              <a:ea typeface="黑体" panose="02010609060101010101" pitchFamily="49" charset="-122"/>
            </a:endParaRPr>
          </a:p>
        </p:txBody>
      </p:sp>
      <p:sp>
        <p:nvSpPr>
          <p:cNvPr id="2" name="灯片编号占位符 1"/>
          <p:cNvSpPr>
            <a:spLocks noGrp="1"/>
          </p:cNvSpPr>
          <p:nvPr>
            <p:ph type="sldNum" sz="quarter" idx="4"/>
          </p:nvPr>
        </p:nvSpPr>
        <p:spPr/>
        <p:txBody>
          <a:bodyPr/>
          <a:lstStyle/>
          <a:p>
            <a:fld id="{EDCD20F5-771F-4428-9712-BA27E008D629}"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34179">
                                            <p:txEl>
                                              <p:pRg st="0" end="0"/>
                                            </p:txEl>
                                          </p:spTgt>
                                        </p:tgtEl>
                                        <p:attrNameLst>
                                          <p:attrName>style.visibility</p:attrName>
                                        </p:attrNameLst>
                                      </p:cBhvr>
                                      <p:to>
                                        <p:strVal val="visible"/>
                                      </p:to>
                                    </p:set>
                                    <p:animEffect transition="in" filter="wipe(down)">
                                      <p:cBhvr>
                                        <p:cTn id="7" dur="500"/>
                                        <p:tgtEl>
                                          <p:spTgt spid="434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4179">
                                            <p:txEl>
                                              <p:pRg st="1" end="1"/>
                                            </p:txEl>
                                          </p:spTgt>
                                        </p:tgtEl>
                                        <p:attrNameLst>
                                          <p:attrName>style.visibility</p:attrName>
                                        </p:attrNameLst>
                                      </p:cBhvr>
                                      <p:to>
                                        <p:strVal val="visible"/>
                                      </p:to>
                                    </p:set>
                                    <p:animEffect transition="in" filter="blinds(horizontal)">
                                      <p:cBhvr>
                                        <p:cTn id="12" dur="500"/>
                                        <p:tgtEl>
                                          <p:spTgt spid="4341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34179">
                                            <p:txEl>
                                              <p:pRg st="2" end="2"/>
                                            </p:txEl>
                                          </p:spTgt>
                                        </p:tgtEl>
                                        <p:attrNameLst>
                                          <p:attrName>style.visibility</p:attrName>
                                        </p:attrNameLst>
                                      </p:cBhvr>
                                      <p:to>
                                        <p:strVal val="visible"/>
                                      </p:to>
                                    </p:set>
                                    <p:animEffect transition="in" filter="wipe(down)">
                                      <p:cBhvr>
                                        <p:cTn id="17" dur="500"/>
                                        <p:tgtEl>
                                          <p:spTgt spid="4341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34179">
                                            <p:txEl>
                                              <p:pRg st="3" end="3"/>
                                            </p:txEl>
                                          </p:spTgt>
                                        </p:tgtEl>
                                        <p:attrNameLst>
                                          <p:attrName>style.visibility</p:attrName>
                                        </p:attrNameLst>
                                      </p:cBhvr>
                                      <p:to>
                                        <p:strVal val="visible"/>
                                      </p:to>
                                    </p:set>
                                    <p:animEffect transition="in" filter="blinds(horizontal)">
                                      <p:cBhvr>
                                        <p:cTn id="22" dur="500"/>
                                        <p:tgtEl>
                                          <p:spTgt spid="4341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34179">
                                            <p:txEl>
                                              <p:pRg st="4" end="4"/>
                                            </p:txEl>
                                          </p:spTgt>
                                        </p:tgtEl>
                                        <p:attrNameLst>
                                          <p:attrName>style.visibility</p:attrName>
                                        </p:attrNameLst>
                                      </p:cBhvr>
                                      <p:to>
                                        <p:strVal val="visible"/>
                                      </p:to>
                                    </p:set>
                                    <p:animEffect transition="in" filter="blinds(horizontal)">
                                      <p:cBhvr>
                                        <p:cTn id="27" dur="500"/>
                                        <p:tgtEl>
                                          <p:spTgt spid="4341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34179">
                                            <p:txEl>
                                              <p:pRg st="5" end="5"/>
                                            </p:txEl>
                                          </p:spTgt>
                                        </p:tgtEl>
                                        <p:attrNameLst>
                                          <p:attrName>style.visibility</p:attrName>
                                        </p:attrNameLst>
                                      </p:cBhvr>
                                      <p:to>
                                        <p:strVal val="visible"/>
                                      </p:to>
                                    </p:set>
                                    <p:animEffect transition="in" filter="wipe(down)">
                                      <p:cBhvr>
                                        <p:cTn id="32" dur="500"/>
                                        <p:tgtEl>
                                          <p:spTgt spid="4341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34179">
                                            <p:txEl>
                                              <p:pRg st="6" end="6"/>
                                            </p:txEl>
                                          </p:spTgt>
                                        </p:tgtEl>
                                        <p:attrNameLst>
                                          <p:attrName>style.visibility</p:attrName>
                                        </p:attrNameLst>
                                      </p:cBhvr>
                                      <p:to>
                                        <p:strVal val="visible"/>
                                      </p:to>
                                    </p:set>
                                    <p:animEffect transition="in" filter="blinds(horizontal)">
                                      <p:cBhvr>
                                        <p:cTn id="37" dur="500"/>
                                        <p:tgtEl>
                                          <p:spTgt spid="43417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34179">
                                            <p:txEl>
                                              <p:pRg st="7" end="7"/>
                                            </p:txEl>
                                          </p:spTgt>
                                        </p:tgtEl>
                                        <p:attrNameLst>
                                          <p:attrName>style.visibility</p:attrName>
                                        </p:attrNameLst>
                                      </p:cBhvr>
                                      <p:to>
                                        <p:strVal val="visible"/>
                                      </p:to>
                                    </p:set>
                                    <p:animEffect transition="in" filter="blinds(horizontal)">
                                      <p:cBhvr>
                                        <p:cTn id="42" dur="500"/>
                                        <p:tgtEl>
                                          <p:spTgt spid="43417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34179">
                                            <p:txEl>
                                              <p:pRg st="8" end="8"/>
                                            </p:txEl>
                                          </p:spTgt>
                                        </p:tgtEl>
                                        <p:attrNameLst>
                                          <p:attrName>style.visibility</p:attrName>
                                        </p:attrNameLst>
                                      </p:cBhvr>
                                      <p:to>
                                        <p:strVal val="visible"/>
                                      </p:to>
                                    </p:set>
                                    <p:animEffect transition="in" filter="wipe(down)">
                                      <p:cBhvr>
                                        <p:cTn id="47" dur="500"/>
                                        <p:tgtEl>
                                          <p:spTgt spid="43417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34179">
                                            <p:txEl>
                                              <p:pRg st="9" end="9"/>
                                            </p:txEl>
                                          </p:spTgt>
                                        </p:tgtEl>
                                        <p:attrNameLst>
                                          <p:attrName>style.visibility</p:attrName>
                                        </p:attrNameLst>
                                      </p:cBhvr>
                                      <p:to>
                                        <p:strVal val="visible"/>
                                      </p:to>
                                    </p:set>
                                    <p:animEffect transition="in" filter="blinds(horizontal)">
                                      <p:cBhvr>
                                        <p:cTn id="52" dur="500"/>
                                        <p:tgtEl>
                                          <p:spTgt spid="43417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34179">
                                            <p:txEl>
                                              <p:pRg st="10" end="10"/>
                                            </p:txEl>
                                          </p:spTgt>
                                        </p:tgtEl>
                                        <p:attrNameLst>
                                          <p:attrName>style.visibility</p:attrName>
                                        </p:attrNameLst>
                                      </p:cBhvr>
                                      <p:to>
                                        <p:strVal val="visible"/>
                                      </p:to>
                                    </p:set>
                                    <p:animEffect transition="in" filter="blinds(horizontal)">
                                      <p:cBhvr>
                                        <p:cTn id="57" dur="500"/>
                                        <p:tgtEl>
                                          <p:spTgt spid="43417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34179">
                                            <p:txEl>
                                              <p:pRg st="11" end="11"/>
                                            </p:txEl>
                                          </p:spTgt>
                                        </p:tgtEl>
                                        <p:attrNameLst>
                                          <p:attrName>style.visibility</p:attrName>
                                        </p:attrNameLst>
                                      </p:cBhvr>
                                      <p:to>
                                        <p:strVal val="visible"/>
                                      </p:to>
                                    </p:set>
                                    <p:animEffect transition="in" filter="blinds(horizontal)">
                                      <p:cBhvr>
                                        <p:cTn id="62" dur="500"/>
                                        <p:tgtEl>
                                          <p:spTgt spid="43417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00100" y="120650"/>
            <a:ext cx="7264400" cy="481013"/>
          </a:xfrm>
          <a:noFill/>
        </p:spPr>
        <p:txBody>
          <a:bodyPr anchor="ctr"/>
          <a:lstStyle/>
          <a:p>
            <a:pPr algn="ctr"/>
            <a:r>
              <a:rPr lang="zh-CN" altLang="en-US">
                <a:ea typeface="宋体" panose="02010600030101010101" pitchFamily="2" charset="-122"/>
              </a:rPr>
              <a:t>移码表示</a:t>
            </a:r>
            <a:endParaRPr lang="zh-CN" altLang="en-US">
              <a:ea typeface="宋体" panose="02010600030101010101" pitchFamily="2" charset="-122"/>
            </a:endParaRPr>
          </a:p>
        </p:txBody>
      </p:sp>
      <p:sp>
        <p:nvSpPr>
          <p:cNvPr id="306179" name="Rectangle 3"/>
          <p:cNvSpPr>
            <a:spLocks noGrp="1" noChangeArrowheads="1"/>
          </p:cNvSpPr>
          <p:nvPr>
            <p:ph type="body" idx="1"/>
          </p:nvPr>
        </p:nvSpPr>
        <p:spPr>
          <a:xfrm>
            <a:off x="258763" y="649288"/>
            <a:ext cx="7240587" cy="5095754"/>
          </a:xfrm>
        </p:spPr>
        <p:txBody>
          <a:bodyPr/>
          <a:lstStyle/>
          <a:p>
            <a:pPr marL="342900" indent="-342900">
              <a:lnSpc>
                <a:spcPct val="110000"/>
              </a:lnSpc>
              <a:buFont typeface="Wingdings" panose="05000000000000000000" pitchFamily="2" charset="2"/>
              <a:buNone/>
            </a:pPr>
            <a:r>
              <a:rPr lang="zh-CN" altLang="en-US" sz="2000" dirty="0">
                <a:solidFill>
                  <a:srgbClr val="000000"/>
                </a:solidFill>
              </a:rPr>
              <a:t>°</a:t>
            </a:r>
            <a:r>
              <a:rPr lang="zh-CN" altLang="en-US" dirty="0">
                <a:solidFill>
                  <a:srgbClr val="000000"/>
                </a:solidFill>
                <a:ea typeface="黑体" panose="02010609060101010101" pitchFamily="49" charset="-122"/>
              </a:rPr>
              <a:t>什么是</a:t>
            </a:r>
            <a:r>
              <a:rPr lang="en-US" altLang="zh-CN" dirty="0">
                <a:solidFill>
                  <a:srgbClr val="000000"/>
                </a:solidFill>
                <a:ea typeface="黑体" panose="02010609060101010101" pitchFamily="49" charset="-122"/>
              </a:rPr>
              <a:t>“</a:t>
            </a:r>
            <a:r>
              <a:rPr lang="zh-CN" altLang="en-US" dirty="0">
                <a:solidFill>
                  <a:srgbClr val="000000"/>
                </a:solidFill>
                <a:ea typeface="黑体" panose="02010609060101010101" pitchFamily="49" charset="-122"/>
              </a:rPr>
              <a:t>移码表示”？</a:t>
            </a:r>
            <a:endParaRPr lang="zh-CN" altLang="en-US" dirty="0">
              <a:solidFill>
                <a:srgbClr val="000000"/>
              </a:solidFill>
              <a:ea typeface="黑体" panose="02010609060101010101" pitchFamily="49" charset="-122"/>
            </a:endParaRPr>
          </a:p>
          <a:p>
            <a:pPr marL="342900" indent="-342900">
              <a:lnSpc>
                <a:spcPct val="110000"/>
              </a:lnSpc>
              <a:buFont typeface="Wingdings" panose="05000000000000000000" pitchFamily="2" charset="2"/>
              <a:buNone/>
            </a:pPr>
            <a:r>
              <a:rPr lang="en-US" altLang="zh-CN" dirty="0">
                <a:solidFill>
                  <a:srgbClr val="000000"/>
                </a:solidFill>
                <a:ea typeface="黑体" panose="02010609060101010101" pitchFamily="49" charset="-122"/>
              </a:rPr>
              <a:t>   </a:t>
            </a:r>
            <a:r>
              <a:rPr lang="en-US" altLang="zh-CN" dirty="0">
                <a:solidFill>
                  <a:srgbClr val="0000FF"/>
                </a:solidFill>
                <a:ea typeface="黑体" panose="02010609060101010101" pitchFamily="49" charset="-122"/>
              </a:rPr>
              <a:t>   </a:t>
            </a:r>
            <a:r>
              <a:rPr lang="zh-CN" altLang="en-US" dirty="0">
                <a:solidFill>
                  <a:srgbClr val="0000FF"/>
                </a:solidFill>
                <a:ea typeface="黑体" panose="02010609060101010101" pitchFamily="49" charset="-122"/>
              </a:rPr>
              <a:t>将每一个数值加上一个偏置常数（ </a:t>
            </a:r>
            <a:r>
              <a:rPr lang="en-US" altLang="zh-CN" dirty="0">
                <a:solidFill>
                  <a:srgbClr val="063DE9"/>
                </a:solidFill>
                <a:ea typeface="黑体" panose="02010609060101010101" pitchFamily="49" charset="-122"/>
              </a:rPr>
              <a:t>bias</a:t>
            </a:r>
            <a:r>
              <a:rPr lang="zh-CN" altLang="en-US" dirty="0">
                <a:solidFill>
                  <a:srgbClr val="0000FF"/>
                </a:solidFill>
                <a:ea typeface="黑体" panose="02010609060101010101" pitchFamily="49" charset="-122"/>
              </a:rPr>
              <a:t>）</a:t>
            </a:r>
            <a:endParaRPr lang="zh-CN" altLang="en-US" dirty="0">
              <a:solidFill>
                <a:srgbClr val="0000FF"/>
              </a:solidFill>
              <a:ea typeface="黑体" panose="02010609060101010101" pitchFamily="49" charset="-122"/>
            </a:endParaRPr>
          </a:p>
          <a:p>
            <a:pPr marL="342900" indent="-342900">
              <a:lnSpc>
                <a:spcPct val="110000"/>
              </a:lnSpc>
              <a:buNone/>
            </a:pPr>
            <a:r>
              <a:rPr lang="en-US" altLang="zh-CN" dirty="0">
                <a:solidFill>
                  <a:srgbClr val="000000"/>
                </a:solidFill>
                <a:ea typeface="黑体" panose="02010609060101010101" pitchFamily="49" charset="-122"/>
              </a:rPr>
              <a:t>°</a:t>
            </a:r>
            <a:r>
              <a:rPr lang="zh-CN" altLang="en-US" dirty="0">
                <a:solidFill>
                  <a:srgbClr val="000000"/>
                </a:solidFill>
                <a:ea typeface="黑体" panose="02010609060101010101" pitchFamily="49" charset="-122"/>
              </a:rPr>
              <a:t>一般来说，当编码位数为</a:t>
            </a:r>
            <a:r>
              <a:rPr lang="en-US" altLang="zh-CN" dirty="0">
                <a:solidFill>
                  <a:srgbClr val="0000FF"/>
                </a:solidFill>
                <a:ea typeface="黑体" panose="02010609060101010101" pitchFamily="49" charset="-122"/>
              </a:rPr>
              <a:t>n</a:t>
            </a:r>
            <a:r>
              <a:rPr lang="zh-CN" altLang="en-US" dirty="0">
                <a:solidFill>
                  <a:srgbClr val="000000"/>
                </a:solidFill>
                <a:ea typeface="黑体" panose="02010609060101010101" pitchFamily="49" charset="-122"/>
              </a:rPr>
              <a:t>时，</a:t>
            </a:r>
            <a:r>
              <a:rPr lang="en-US" altLang="zh-CN" dirty="0">
                <a:solidFill>
                  <a:srgbClr val="000000"/>
                </a:solidFill>
                <a:ea typeface="黑体" panose="02010609060101010101" pitchFamily="49" charset="-122"/>
              </a:rPr>
              <a:t>bias</a:t>
            </a:r>
            <a:r>
              <a:rPr lang="zh-CN" altLang="en-US" dirty="0">
                <a:solidFill>
                  <a:srgbClr val="000000"/>
                </a:solidFill>
                <a:ea typeface="黑体" panose="02010609060101010101" pitchFamily="49" charset="-122"/>
              </a:rPr>
              <a:t>取 </a:t>
            </a:r>
            <a:r>
              <a:rPr lang="en-US" altLang="zh-CN" dirty="0">
                <a:solidFill>
                  <a:srgbClr val="0000FF"/>
                </a:solidFill>
                <a:ea typeface="黑体" panose="02010609060101010101" pitchFamily="49" charset="-122"/>
              </a:rPr>
              <a:t>2</a:t>
            </a:r>
            <a:r>
              <a:rPr lang="en-US" altLang="zh-CN" baseline="30000" dirty="0">
                <a:solidFill>
                  <a:srgbClr val="0000FF"/>
                </a:solidFill>
                <a:ea typeface="黑体" panose="02010609060101010101" pitchFamily="49" charset="-122"/>
              </a:rPr>
              <a:t>n-1</a:t>
            </a:r>
            <a:r>
              <a:rPr lang="en-US" altLang="zh-CN" dirty="0">
                <a:solidFill>
                  <a:srgbClr val="000000"/>
                </a:solidFill>
                <a:ea typeface="黑体" panose="02010609060101010101" pitchFamily="49" charset="-122"/>
              </a:rPr>
              <a:t>----</a:t>
            </a:r>
            <a:r>
              <a:rPr lang="zh-CN" altLang="en-US" dirty="0">
                <a:solidFill>
                  <a:schemeClr val="accent5">
                    <a:lumMod val="50000"/>
                  </a:schemeClr>
                </a:solidFill>
                <a:ea typeface="黑体" panose="02010609060101010101" pitchFamily="49" charset="-122"/>
              </a:rPr>
              <a:t>标准移码</a:t>
            </a:r>
            <a:endParaRPr lang="zh-CN" altLang="en-US" dirty="0">
              <a:solidFill>
                <a:schemeClr val="accent5">
                  <a:lumMod val="50000"/>
                </a:schemeClr>
              </a:solidFill>
              <a:ea typeface="黑体" panose="02010609060101010101" pitchFamily="49" charset="-122"/>
            </a:endParaRPr>
          </a:p>
          <a:p>
            <a:pPr marL="342900" indent="-342900">
              <a:lnSpc>
                <a:spcPct val="110000"/>
              </a:lnSpc>
              <a:buFont typeface="Wingdings" panose="05000000000000000000" pitchFamily="2" charset="2"/>
              <a:buNone/>
            </a:pPr>
            <a:r>
              <a:rPr lang="en-US" altLang="zh-CN" dirty="0">
                <a:solidFill>
                  <a:srgbClr val="000000"/>
                </a:solidFill>
                <a:ea typeface="黑体" panose="02010609060101010101" pitchFamily="49" charset="-122"/>
              </a:rPr>
              <a:t>           </a:t>
            </a:r>
            <a:r>
              <a:rPr lang="zh-CN" altLang="en-US" dirty="0">
                <a:solidFill>
                  <a:srgbClr val="000000"/>
                </a:solidFill>
                <a:ea typeface="黑体" panose="02010609060101010101" pitchFamily="49" charset="-122"/>
              </a:rPr>
              <a:t>例如</a:t>
            </a:r>
            <a:r>
              <a:rPr lang="en-US" altLang="zh-CN" dirty="0">
                <a:solidFill>
                  <a:srgbClr val="000000"/>
                </a:solidFill>
                <a:ea typeface="黑体" panose="02010609060101010101" pitchFamily="49" charset="-122"/>
              </a:rPr>
              <a:t>. n=4:  E</a:t>
            </a:r>
            <a:r>
              <a:rPr lang="zh-CN" altLang="en-US" baseline="-25000" dirty="0">
                <a:solidFill>
                  <a:srgbClr val="000000"/>
                </a:solidFill>
                <a:ea typeface="黑体" panose="02010609060101010101" pitchFamily="49" charset="-122"/>
              </a:rPr>
              <a:t>移</a:t>
            </a:r>
            <a:r>
              <a:rPr lang="en-US" altLang="zh-CN" baseline="-25000" dirty="0">
                <a:solidFill>
                  <a:srgbClr val="000000"/>
                </a:solidFill>
                <a:ea typeface="黑体" panose="02010609060101010101" pitchFamily="49" charset="-122"/>
              </a:rPr>
              <a:t> </a:t>
            </a:r>
            <a:r>
              <a:rPr lang="en-US" altLang="zh-CN" dirty="0">
                <a:solidFill>
                  <a:srgbClr val="000000"/>
                </a:solidFill>
                <a:ea typeface="黑体" panose="02010609060101010101" pitchFamily="49" charset="-122"/>
              </a:rPr>
              <a:t>= E+ </a:t>
            </a:r>
            <a:r>
              <a:rPr lang="en-US" altLang="zh-CN" dirty="0">
                <a:solidFill>
                  <a:srgbClr val="0000FF"/>
                </a:solidFill>
                <a:ea typeface="黑体" panose="02010609060101010101" pitchFamily="49" charset="-122"/>
              </a:rPr>
              <a:t>2</a:t>
            </a:r>
            <a:r>
              <a:rPr lang="en-US" altLang="zh-CN" baseline="30000" dirty="0">
                <a:solidFill>
                  <a:srgbClr val="0000FF"/>
                </a:solidFill>
                <a:ea typeface="黑体" panose="02010609060101010101" pitchFamily="49" charset="-122"/>
              </a:rPr>
              <a:t>3    </a:t>
            </a:r>
            <a:r>
              <a:rPr lang="en-US" altLang="zh-CN" dirty="0">
                <a:solidFill>
                  <a:srgbClr val="000000"/>
                </a:solidFill>
                <a:ea typeface="黑体" panose="02010609060101010101" pitchFamily="49" charset="-122"/>
              </a:rPr>
              <a:t>(</a:t>
            </a:r>
            <a:r>
              <a:rPr lang="en-US" altLang="zh-CN" baseline="30000" dirty="0">
                <a:solidFill>
                  <a:srgbClr val="0000FF"/>
                </a:solidFill>
                <a:ea typeface="黑体" panose="02010609060101010101" pitchFamily="49" charset="-122"/>
              </a:rPr>
              <a:t> </a:t>
            </a:r>
            <a:r>
              <a:rPr lang="en-US" altLang="zh-CN" dirty="0">
                <a:solidFill>
                  <a:srgbClr val="000000"/>
                </a:solidFill>
                <a:ea typeface="黑体" panose="02010609060101010101" pitchFamily="49" charset="-122"/>
              </a:rPr>
              <a:t>bias= </a:t>
            </a:r>
            <a:r>
              <a:rPr lang="en-US" altLang="zh-CN" dirty="0">
                <a:solidFill>
                  <a:srgbClr val="0000FF"/>
                </a:solidFill>
                <a:ea typeface="黑体" panose="02010609060101010101" pitchFamily="49" charset="-122"/>
              </a:rPr>
              <a:t>2</a:t>
            </a:r>
            <a:r>
              <a:rPr lang="en-US" altLang="zh-CN" baseline="30000" dirty="0">
                <a:solidFill>
                  <a:srgbClr val="0000FF"/>
                </a:solidFill>
                <a:ea typeface="黑体" panose="02010609060101010101" pitchFamily="49" charset="-122"/>
              </a:rPr>
              <a:t>3 </a:t>
            </a:r>
            <a:r>
              <a:rPr lang="en-US" altLang="zh-CN" dirty="0">
                <a:solidFill>
                  <a:srgbClr val="0000FF"/>
                </a:solidFill>
                <a:ea typeface="黑体" panose="02010609060101010101" pitchFamily="49" charset="-122"/>
              </a:rPr>
              <a:t>=1000B</a:t>
            </a:r>
            <a:r>
              <a:rPr lang="en-US" altLang="zh-CN" dirty="0">
                <a:solidFill>
                  <a:srgbClr val="000000"/>
                </a:solidFill>
                <a:ea typeface="黑体" panose="02010609060101010101" pitchFamily="49" charset="-122"/>
              </a:rPr>
              <a:t>)</a:t>
            </a:r>
            <a:endParaRPr lang="en-US" altLang="zh-CN" dirty="0">
              <a:solidFill>
                <a:srgbClr val="000000"/>
              </a:solidFill>
              <a:ea typeface="黑体" panose="02010609060101010101" pitchFamily="49" charset="-122"/>
            </a:endParaRPr>
          </a:p>
          <a:p>
            <a:pPr marL="342900" indent="-342900">
              <a:lnSpc>
                <a:spcPct val="100000"/>
              </a:lnSpc>
              <a:buFont typeface="Wingdings" panose="05000000000000000000" pitchFamily="2" charset="2"/>
              <a:buNone/>
            </a:pPr>
            <a:r>
              <a:rPr lang="en-US" altLang="zh-CN" dirty="0">
                <a:solidFill>
                  <a:srgbClr val="000000"/>
                </a:solidFill>
                <a:ea typeface="黑体" panose="02010609060101010101" pitchFamily="49" charset="-122"/>
              </a:rPr>
              <a:t>                       -8 (+8) ~ 0000</a:t>
            </a:r>
            <a:r>
              <a:rPr lang="en-US" altLang="zh-CN" dirty="0">
                <a:solidFill>
                  <a:srgbClr val="0000FF"/>
                </a:solidFill>
                <a:ea typeface="黑体" panose="02010609060101010101" pitchFamily="49" charset="-122"/>
              </a:rPr>
              <a:t>B</a:t>
            </a:r>
            <a:endParaRPr lang="en-US" altLang="zh-CN" baseline="-25000" dirty="0">
              <a:solidFill>
                <a:srgbClr val="000000"/>
              </a:solidFill>
              <a:ea typeface="黑体" panose="02010609060101010101" pitchFamily="49" charset="-122"/>
            </a:endParaRPr>
          </a:p>
          <a:p>
            <a:pPr marL="342900" indent="-342900">
              <a:lnSpc>
                <a:spcPct val="100000"/>
              </a:lnSpc>
              <a:buFont typeface="Wingdings" panose="05000000000000000000" pitchFamily="2" charset="2"/>
              <a:buNone/>
            </a:pPr>
            <a:r>
              <a:rPr lang="en-US" altLang="zh-CN" dirty="0">
                <a:solidFill>
                  <a:srgbClr val="000000"/>
                </a:solidFill>
                <a:ea typeface="黑体" panose="02010609060101010101" pitchFamily="49" charset="-122"/>
              </a:rPr>
              <a:t>                       -7 (+8) ~ 0001</a:t>
            </a:r>
            <a:r>
              <a:rPr lang="en-US" altLang="zh-CN" dirty="0">
                <a:solidFill>
                  <a:srgbClr val="0000FF"/>
                </a:solidFill>
                <a:ea typeface="黑体" panose="02010609060101010101" pitchFamily="49" charset="-122"/>
              </a:rPr>
              <a:t>B</a:t>
            </a:r>
            <a:endParaRPr lang="en-US" altLang="zh-CN" dirty="0">
              <a:solidFill>
                <a:srgbClr val="000000"/>
              </a:solidFill>
              <a:ea typeface="黑体" panose="02010609060101010101" pitchFamily="49" charset="-122"/>
            </a:endParaRPr>
          </a:p>
          <a:p>
            <a:pPr marL="342900" indent="-342900">
              <a:lnSpc>
                <a:spcPct val="100000"/>
              </a:lnSpc>
              <a:buFont typeface="Wingdings" panose="05000000000000000000" pitchFamily="2" charset="2"/>
              <a:buNone/>
            </a:pPr>
            <a:r>
              <a:rPr lang="en-US" altLang="zh-CN" dirty="0">
                <a:solidFill>
                  <a:srgbClr val="000000"/>
                </a:solidFill>
                <a:ea typeface="黑体" panose="02010609060101010101" pitchFamily="49" charset="-122"/>
              </a:rPr>
              <a:t>                               …</a:t>
            </a:r>
            <a:endParaRPr lang="en-US" altLang="zh-CN" dirty="0">
              <a:solidFill>
                <a:srgbClr val="000000"/>
              </a:solidFill>
              <a:ea typeface="黑体" panose="02010609060101010101" pitchFamily="49" charset="-122"/>
            </a:endParaRPr>
          </a:p>
          <a:p>
            <a:pPr marL="342900" indent="-342900">
              <a:lnSpc>
                <a:spcPct val="100000"/>
              </a:lnSpc>
              <a:buFont typeface="Wingdings" panose="05000000000000000000" pitchFamily="2" charset="2"/>
              <a:buNone/>
            </a:pPr>
            <a:r>
              <a:rPr lang="en-US" altLang="zh-CN" dirty="0">
                <a:solidFill>
                  <a:srgbClr val="000000"/>
                </a:solidFill>
                <a:ea typeface="黑体" panose="02010609060101010101" pitchFamily="49" charset="-122"/>
              </a:rPr>
              <a:t>		           0  (+8) ~ 1000</a:t>
            </a:r>
            <a:r>
              <a:rPr lang="en-US" altLang="zh-CN" dirty="0">
                <a:solidFill>
                  <a:srgbClr val="0000FF"/>
                </a:solidFill>
                <a:ea typeface="黑体" panose="02010609060101010101" pitchFamily="49" charset="-122"/>
              </a:rPr>
              <a:t>B</a:t>
            </a:r>
            <a:endParaRPr lang="en-US" altLang="zh-CN" dirty="0">
              <a:solidFill>
                <a:srgbClr val="000000"/>
              </a:solidFill>
              <a:ea typeface="黑体" panose="02010609060101010101" pitchFamily="49" charset="-122"/>
            </a:endParaRPr>
          </a:p>
          <a:p>
            <a:pPr marL="342900" indent="-342900">
              <a:lnSpc>
                <a:spcPct val="100000"/>
              </a:lnSpc>
              <a:buFont typeface="Wingdings" panose="05000000000000000000" pitchFamily="2" charset="2"/>
              <a:buNone/>
            </a:pPr>
            <a:r>
              <a:rPr lang="en-US" altLang="zh-CN" dirty="0">
                <a:solidFill>
                  <a:srgbClr val="000000"/>
                </a:solidFill>
                <a:ea typeface="黑体" panose="02010609060101010101" pitchFamily="49" charset="-122"/>
              </a:rPr>
              <a:t> 			      … </a:t>
            </a:r>
            <a:endParaRPr lang="en-US" altLang="zh-CN" dirty="0">
              <a:solidFill>
                <a:srgbClr val="000000"/>
              </a:solidFill>
              <a:ea typeface="黑体" panose="02010609060101010101" pitchFamily="49" charset="-122"/>
            </a:endParaRPr>
          </a:p>
          <a:p>
            <a:pPr marL="342900" indent="-342900">
              <a:lnSpc>
                <a:spcPct val="100000"/>
              </a:lnSpc>
              <a:buFont typeface="Wingdings" panose="05000000000000000000" pitchFamily="2" charset="2"/>
              <a:buNone/>
            </a:pPr>
            <a:r>
              <a:rPr lang="en-US" altLang="zh-CN" dirty="0">
                <a:solidFill>
                  <a:srgbClr val="000000"/>
                </a:solidFill>
                <a:ea typeface="黑体" panose="02010609060101010101" pitchFamily="49" charset="-122"/>
              </a:rPr>
              <a:t>                      +7 (+8) ~ 1111</a:t>
            </a:r>
            <a:r>
              <a:rPr lang="en-US" altLang="zh-CN" dirty="0">
                <a:solidFill>
                  <a:srgbClr val="0000FF"/>
                </a:solidFill>
                <a:ea typeface="黑体" panose="02010609060101010101" pitchFamily="49" charset="-122"/>
              </a:rPr>
              <a:t>B</a:t>
            </a:r>
            <a:endParaRPr lang="en-US" altLang="zh-CN" dirty="0">
              <a:solidFill>
                <a:srgbClr val="000000"/>
              </a:solidFill>
              <a:ea typeface="黑体" panose="02010609060101010101" pitchFamily="49" charset="-122"/>
            </a:endParaRPr>
          </a:p>
          <a:p>
            <a:pPr marL="342900" indent="-342900">
              <a:lnSpc>
                <a:spcPct val="110000"/>
              </a:lnSpc>
              <a:buNone/>
            </a:pPr>
            <a:r>
              <a:rPr lang="en-US" altLang="zh-CN" dirty="0">
                <a:solidFill>
                  <a:srgbClr val="000000"/>
                </a:solidFill>
                <a:ea typeface="黑体" panose="02010609060101010101" pitchFamily="49" charset="-122"/>
              </a:rPr>
              <a:t>°</a:t>
            </a:r>
            <a:r>
              <a:rPr lang="zh-CN" altLang="en-US" sz="2000" dirty="0">
                <a:solidFill>
                  <a:srgbClr val="CC0000"/>
                </a:solidFill>
                <a:latin typeface="黑体" panose="02010609060101010101" pitchFamily="49" charset="-122"/>
                <a:ea typeface="黑体" panose="02010609060101010101" pitchFamily="49" charset="-122"/>
              </a:rPr>
              <a:t>移码主要用来表示浮点数的阶码</a:t>
            </a:r>
            <a:endParaRPr lang="en-US" altLang="zh-CN" sz="2000" dirty="0">
              <a:solidFill>
                <a:srgbClr val="CC0000"/>
              </a:solidFill>
              <a:latin typeface="黑体" panose="02010609060101010101" pitchFamily="49" charset="-122"/>
              <a:ea typeface="黑体" panose="02010609060101010101" pitchFamily="49" charset="-122"/>
            </a:endParaRPr>
          </a:p>
          <a:p>
            <a:pPr marL="342900" indent="-342900">
              <a:lnSpc>
                <a:spcPct val="110000"/>
              </a:lnSpc>
              <a:buNone/>
            </a:pPr>
            <a:r>
              <a:rPr lang="en-US" altLang="zh-CN" sz="2000" dirty="0">
                <a:solidFill>
                  <a:srgbClr val="CC0000"/>
                </a:solidFill>
                <a:latin typeface="黑体" panose="02010609060101010101" pitchFamily="49" charset="-122"/>
                <a:ea typeface="黑体" panose="02010609060101010101" pitchFamily="49" charset="-122"/>
              </a:rPr>
              <a:t>    </a:t>
            </a:r>
            <a:r>
              <a:rPr lang="zh-CN" altLang="en-US" dirty="0">
                <a:solidFill>
                  <a:srgbClr val="000000"/>
                </a:solidFill>
                <a:ea typeface="黑体" panose="02010609060101010101" pitchFamily="49" charset="-122"/>
              </a:rPr>
              <a:t>为什么要用移码来表示阶码</a:t>
            </a:r>
            <a:r>
              <a:rPr lang="en-US" altLang="zh-CN" dirty="0">
                <a:solidFill>
                  <a:srgbClr val="000000"/>
                </a:solidFill>
                <a:ea typeface="黑体" panose="02010609060101010101" pitchFamily="49" charset="-122"/>
              </a:rPr>
              <a:t>?</a:t>
            </a:r>
            <a:endParaRPr lang="en-US" altLang="zh-CN" dirty="0">
              <a:solidFill>
                <a:srgbClr val="000000"/>
              </a:solidFill>
              <a:ea typeface="黑体" panose="02010609060101010101" pitchFamily="49" charset="-122"/>
            </a:endParaRPr>
          </a:p>
          <a:p>
            <a:pPr marL="342900" indent="-342900">
              <a:lnSpc>
                <a:spcPct val="110000"/>
              </a:lnSpc>
              <a:buFont typeface="Wingdings" panose="05000000000000000000" pitchFamily="2" charset="2"/>
              <a:buNone/>
            </a:pPr>
            <a:r>
              <a:rPr lang="en-US" altLang="zh-CN" dirty="0">
                <a:solidFill>
                  <a:srgbClr val="000000"/>
                </a:solidFill>
                <a:ea typeface="黑体" panose="02010609060101010101" pitchFamily="49" charset="-122"/>
              </a:rPr>
              <a:t>      </a:t>
            </a:r>
            <a:r>
              <a:rPr lang="zh-CN" altLang="en-US" dirty="0">
                <a:solidFill>
                  <a:srgbClr val="0000FF"/>
                </a:solidFill>
                <a:ea typeface="黑体" panose="02010609060101010101" pitchFamily="49" charset="-122"/>
              </a:rPr>
              <a:t>便于浮点数加减运算时的对阶操作（比较大小）</a:t>
            </a:r>
            <a:endParaRPr lang="zh-CN" altLang="en-US" dirty="0">
              <a:solidFill>
                <a:srgbClr val="0000FF"/>
              </a:solidFill>
              <a:ea typeface="黑体" panose="02010609060101010101" pitchFamily="49" charset="-122"/>
            </a:endParaRPr>
          </a:p>
        </p:txBody>
      </p:sp>
      <p:sp>
        <p:nvSpPr>
          <p:cNvPr id="306181" name="Text Box 5"/>
          <p:cNvSpPr txBox="1">
            <a:spLocks noChangeArrowheads="1"/>
          </p:cNvSpPr>
          <p:nvPr/>
        </p:nvSpPr>
        <p:spPr bwMode="auto">
          <a:xfrm>
            <a:off x="468412" y="5763565"/>
            <a:ext cx="364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latin typeface="Arial" panose="020B0604020202020204" pitchFamily="34" charset="0"/>
                <a:cs typeface="Arial" panose="020B0604020202020204" pitchFamily="34" charset="0"/>
              </a:rPr>
              <a:t>例：</a:t>
            </a:r>
            <a:r>
              <a:rPr lang="en-US" altLang="zh-CN" sz="2400" dirty="0">
                <a:latin typeface="Arial" panose="020B0604020202020204" pitchFamily="34" charset="0"/>
                <a:cs typeface="Arial" panose="020B0604020202020204" pitchFamily="34" charset="0"/>
              </a:rPr>
              <a:t>1.02 x2</a:t>
            </a:r>
            <a:r>
              <a:rPr lang="en-US" altLang="zh-CN" sz="2400" baseline="30000" dirty="0">
                <a:latin typeface="Arial" panose="020B0604020202020204" pitchFamily="34" charset="0"/>
                <a:cs typeface="Arial" panose="020B0604020202020204" pitchFamily="34" charset="0"/>
              </a:rPr>
              <a:t>-1</a:t>
            </a:r>
            <a:r>
              <a:rPr lang="en-US" altLang="zh-CN" sz="2400" dirty="0">
                <a:latin typeface="Arial" panose="020B0604020202020204" pitchFamily="34" charset="0"/>
                <a:cs typeface="Arial" panose="020B0604020202020204" pitchFamily="34" charset="0"/>
              </a:rPr>
              <a:t>+1.13 x2</a:t>
            </a:r>
            <a:r>
              <a:rPr lang="en-US" altLang="zh-CN" sz="2400" baseline="30000" dirty="0">
                <a:latin typeface="Arial" panose="020B0604020202020204" pitchFamily="34" charset="0"/>
                <a:cs typeface="Arial" panose="020B0604020202020204" pitchFamily="34" charset="0"/>
              </a:rPr>
              <a:t>3 </a:t>
            </a:r>
            <a:endParaRPr lang="zh-CN" altLang="en-US" sz="2400" dirty="0">
              <a:cs typeface="Arial" panose="020B0604020202020204" pitchFamily="34" charset="0"/>
            </a:endParaRPr>
          </a:p>
        </p:txBody>
      </p:sp>
      <p:grpSp>
        <p:nvGrpSpPr>
          <p:cNvPr id="2" name="Group 15"/>
          <p:cNvGrpSpPr/>
          <p:nvPr/>
        </p:nvGrpSpPr>
        <p:grpSpPr bwMode="auto">
          <a:xfrm>
            <a:off x="3428599" y="6065984"/>
            <a:ext cx="1233488" cy="623888"/>
            <a:chOff x="2356" y="3595"/>
            <a:chExt cx="777" cy="393"/>
          </a:xfrm>
        </p:grpSpPr>
        <p:sp>
          <p:nvSpPr>
            <p:cNvPr id="7183" name="AutoShape 9"/>
            <p:cNvSpPr>
              <a:spLocks noChangeArrowheads="1"/>
            </p:cNvSpPr>
            <p:nvPr/>
          </p:nvSpPr>
          <p:spPr bwMode="auto">
            <a:xfrm>
              <a:off x="2356" y="3595"/>
              <a:ext cx="777" cy="393"/>
            </a:xfrm>
            <a:prstGeom prst="rightArrow">
              <a:avLst>
                <a:gd name="adj1" fmla="val 50000"/>
                <a:gd name="adj2" fmla="val 49427"/>
              </a:avLst>
            </a:prstGeom>
            <a:noFill/>
            <a:ln w="12700">
              <a:solidFill>
                <a:srgbClr val="3333FF"/>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84" name="Text Box 10"/>
            <p:cNvSpPr txBox="1">
              <a:spLocks noChangeArrowheads="1"/>
            </p:cNvSpPr>
            <p:nvPr/>
          </p:nvSpPr>
          <p:spPr bwMode="auto">
            <a:xfrm>
              <a:off x="2356" y="3668"/>
              <a:ext cx="77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00" dirty="0">
                  <a:ea typeface="黑体" panose="02010609060101010101" pitchFamily="49" charset="-122"/>
                </a:rPr>
                <a:t>简化比较</a:t>
              </a:r>
              <a:endParaRPr lang="zh-CN" altLang="en-US" sz="1800" dirty="0">
                <a:ea typeface="黑体" panose="02010609060101010101" pitchFamily="49" charset="-122"/>
              </a:endParaRPr>
            </a:p>
          </p:txBody>
        </p:sp>
      </p:grpSp>
      <p:grpSp>
        <p:nvGrpSpPr>
          <p:cNvPr id="3" name="Group 14"/>
          <p:cNvGrpSpPr/>
          <p:nvPr/>
        </p:nvGrpSpPr>
        <p:grpSpPr bwMode="auto">
          <a:xfrm>
            <a:off x="1019274" y="6150915"/>
            <a:ext cx="2859088" cy="671513"/>
            <a:chOff x="722" y="3620"/>
            <a:chExt cx="1581" cy="423"/>
          </a:xfrm>
        </p:grpSpPr>
        <p:sp>
          <p:nvSpPr>
            <p:cNvPr id="7181" name="Text Box 7"/>
            <p:cNvSpPr txBox="1">
              <a:spLocks noChangeArrowheads="1"/>
            </p:cNvSpPr>
            <p:nvPr/>
          </p:nvSpPr>
          <p:spPr bwMode="auto">
            <a:xfrm>
              <a:off x="722" y="3620"/>
              <a:ext cx="15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rgbClr val="CC0000"/>
                  </a:solidFill>
                  <a:latin typeface="Arial" panose="020B0604020202020204" pitchFamily="34" charset="0"/>
                  <a:cs typeface="Arial" panose="020B0604020202020204" pitchFamily="34" charset="0"/>
                </a:rPr>
                <a:t>补码： </a:t>
              </a:r>
              <a:r>
                <a:rPr lang="en-US" altLang="zh-CN" sz="2000" dirty="0">
                  <a:solidFill>
                    <a:srgbClr val="CC0000"/>
                  </a:solidFill>
                  <a:latin typeface="Arial" panose="020B0604020202020204" pitchFamily="34" charset="0"/>
                  <a:cs typeface="Arial" panose="020B0604020202020204" pitchFamily="34" charset="0"/>
                </a:rPr>
                <a:t>111 &lt; 011 ?</a:t>
              </a:r>
              <a:endParaRPr lang="en-US" altLang="zh-CN" sz="2000" dirty="0">
                <a:solidFill>
                  <a:srgbClr val="CC0000"/>
                </a:solidFill>
                <a:latin typeface="Arial" panose="020B0604020202020204" pitchFamily="34" charset="0"/>
                <a:cs typeface="Arial" panose="020B0604020202020204" pitchFamily="34" charset="0"/>
              </a:endParaRPr>
            </a:p>
          </p:txBody>
        </p:sp>
        <p:sp>
          <p:nvSpPr>
            <p:cNvPr id="7182" name="Rectangle 11"/>
            <p:cNvSpPr>
              <a:spLocks noChangeArrowheads="1"/>
            </p:cNvSpPr>
            <p:nvPr/>
          </p:nvSpPr>
          <p:spPr bwMode="auto">
            <a:xfrm>
              <a:off x="1004" y="3793"/>
              <a:ext cx="9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a:solidFill>
                    <a:srgbClr val="CC0000"/>
                  </a:solidFill>
                  <a:latin typeface="Arial" panose="020B0604020202020204" pitchFamily="34" charset="0"/>
                  <a:cs typeface="Arial" panose="020B0604020202020204" pitchFamily="34" charset="0"/>
                </a:rPr>
                <a:t>    (-1)</a:t>
              </a:r>
              <a:r>
                <a:rPr lang="zh-CN" altLang="en-US" sz="2000">
                  <a:solidFill>
                    <a:srgbClr val="CC0000"/>
                  </a:solidFill>
                  <a:latin typeface="Arial" panose="020B0604020202020204" pitchFamily="34" charset="0"/>
                  <a:cs typeface="Arial" panose="020B0604020202020204" pitchFamily="34" charset="0"/>
                </a:rPr>
                <a:t>       </a:t>
              </a:r>
              <a:r>
                <a:rPr lang="en-US" altLang="zh-CN" sz="2000">
                  <a:solidFill>
                    <a:srgbClr val="CC0000"/>
                  </a:solidFill>
                  <a:latin typeface="Arial" panose="020B0604020202020204" pitchFamily="34" charset="0"/>
                  <a:cs typeface="Arial" panose="020B0604020202020204" pitchFamily="34" charset="0"/>
                </a:rPr>
                <a:t>(3)</a:t>
              </a:r>
              <a:endParaRPr lang="en-US" altLang="zh-CN" sz="2000">
                <a:solidFill>
                  <a:srgbClr val="CC0000"/>
                </a:solidFill>
                <a:latin typeface="Arial" panose="020B0604020202020204" pitchFamily="34" charset="0"/>
                <a:cs typeface="Arial" panose="020B0604020202020204" pitchFamily="34" charset="0"/>
              </a:endParaRPr>
            </a:p>
          </p:txBody>
        </p:sp>
      </p:grpSp>
      <p:grpSp>
        <p:nvGrpSpPr>
          <p:cNvPr id="4" name="Group 16"/>
          <p:cNvGrpSpPr/>
          <p:nvPr/>
        </p:nvGrpSpPr>
        <p:grpSpPr bwMode="auto">
          <a:xfrm>
            <a:off x="4169824" y="5700065"/>
            <a:ext cx="4858413" cy="1122363"/>
            <a:chOff x="2886" y="3329"/>
            <a:chExt cx="2392" cy="707"/>
          </a:xfrm>
        </p:grpSpPr>
        <p:sp>
          <p:nvSpPr>
            <p:cNvPr id="7178" name="Text Box 6"/>
            <p:cNvSpPr txBox="1">
              <a:spLocks noChangeArrowheads="1"/>
            </p:cNvSpPr>
            <p:nvPr/>
          </p:nvSpPr>
          <p:spPr bwMode="auto">
            <a:xfrm>
              <a:off x="2886" y="3329"/>
              <a:ext cx="23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dirty="0">
                  <a:latin typeface="Arial" panose="020B0604020202020204" pitchFamily="34" charset="0"/>
                  <a:cs typeface="Arial" panose="020B0604020202020204" pitchFamily="34" charset="0"/>
                </a:rPr>
                <a:t>1.02 x2</a:t>
              </a:r>
              <a:r>
                <a:rPr lang="en-US" altLang="zh-CN" sz="2400" baseline="30000" dirty="0">
                  <a:latin typeface="Arial" panose="020B0604020202020204" pitchFamily="34" charset="0"/>
                  <a:cs typeface="Arial" panose="020B0604020202020204" pitchFamily="34" charset="0"/>
                </a:rPr>
                <a:t>-1</a:t>
              </a:r>
              <a:r>
                <a:rPr lang="en-US" altLang="zh-CN" sz="2400" baseline="30000" dirty="0">
                  <a:solidFill>
                    <a:srgbClr val="CC0000"/>
                  </a:solidFill>
                  <a:latin typeface="Arial" panose="020B0604020202020204" pitchFamily="34" charset="0"/>
                  <a:cs typeface="Arial" panose="020B0604020202020204" pitchFamily="34" charset="0"/>
                </a:rPr>
                <a:t>+4</a:t>
              </a:r>
              <a:r>
                <a:rPr lang="en-US" altLang="zh-CN" sz="2400" dirty="0">
                  <a:latin typeface="Arial" panose="020B0604020202020204" pitchFamily="34" charset="0"/>
                  <a:cs typeface="Arial" panose="020B0604020202020204" pitchFamily="34" charset="0"/>
                </a:rPr>
                <a:t>+1.13 x2</a:t>
              </a:r>
              <a:r>
                <a:rPr lang="en-US" altLang="zh-CN" sz="2400" baseline="30000" dirty="0">
                  <a:latin typeface="Arial" panose="020B0604020202020204" pitchFamily="34" charset="0"/>
                  <a:cs typeface="Arial" panose="020B0604020202020204" pitchFamily="34" charset="0"/>
                </a:rPr>
                <a:t>3</a:t>
              </a:r>
              <a:r>
                <a:rPr lang="en-US" altLang="zh-CN" sz="2400" baseline="30000" dirty="0">
                  <a:solidFill>
                    <a:srgbClr val="CC0000"/>
                  </a:solidFill>
                  <a:latin typeface="Arial" panose="020B0604020202020204" pitchFamily="34" charset="0"/>
                  <a:cs typeface="Arial" panose="020B0604020202020204" pitchFamily="34" charset="0"/>
                </a:rPr>
                <a:t>+4 </a:t>
              </a:r>
              <a:r>
                <a:rPr lang="en-US" altLang="zh-CN" sz="2000" dirty="0">
                  <a:latin typeface="Arial" panose="020B0604020202020204" pitchFamily="34" charset="0"/>
                  <a:cs typeface="Arial" panose="020B0604020202020204" pitchFamily="34" charset="0"/>
                </a:rPr>
                <a:t>(</a:t>
              </a:r>
              <a:r>
                <a:rPr lang="zh-CN" altLang="en-US" sz="2000" dirty="0">
                  <a:latin typeface="Arial" panose="020B0604020202020204" pitchFamily="34" charset="0"/>
                  <a:cs typeface="Arial" panose="020B0604020202020204" pitchFamily="34" charset="0"/>
                </a:rPr>
                <a:t>移码</a:t>
              </a:r>
              <a:r>
                <a:rPr lang="en-US" altLang="zh-CN" sz="2000" dirty="0">
                  <a:latin typeface="Arial" panose="020B0604020202020204" pitchFamily="34" charset="0"/>
                  <a:cs typeface="Arial" panose="020B0604020202020204" pitchFamily="34" charset="0"/>
                </a:rPr>
                <a:t>bias=2</a:t>
              </a:r>
              <a:r>
                <a:rPr lang="en-US" altLang="zh-CN" sz="2000" baseline="30000" dirty="0">
                  <a:latin typeface="Arial" panose="020B0604020202020204" pitchFamily="34" charset="0"/>
                  <a:cs typeface="Arial" panose="020B0604020202020204" pitchFamily="34" charset="0"/>
                </a:rPr>
                <a:t>2</a:t>
              </a:r>
              <a:r>
                <a:rPr lang="en-US" altLang="zh-CN" sz="2000" dirty="0">
                  <a:latin typeface="Arial" panose="020B0604020202020204" pitchFamily="34" charset="0"/>
                  <a:cs typeface="Arial" panose="020B0604020202020204" pitchFamily="34" charset="0"/>
                </a:rPr>
                <a:t>)</a:t>
              </a:r>
              <a:endParaRPr lang="zh-CN" altLang="en-US" sz="2000" dirty="0">
                <a:cs typeface="Arial" panose="020B0604020202020204" pitchFamily="34" charset="0"/>
              </a:endParaRPr>
            </a:p>
          </p:txBody>
        </p:sp>
        <p:sp>
          <p:nvSpPr>
            <p:cNvPr id="7179" name="Text Box 12"/>
            <p:cNvSpPr txBox="1">
              <a:spLocks noChangeArrowheads="1"/>
            </p:cNvSpPr>
            <p:nvPr/>
          </p:nvSpPr>
          <p:spPr bwMode="auto">
            <a:xfrm>
              <a:off x="3141" y="3602"/>
              <a:ext cx="10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rgbClr val="CC0000"/>
                  </a:solidFill>
                  <a:latin typeface="Arial" panose="020B0604020202020204" pitchFamily="34" charset="0"/>
                  <a:cs typeface="Arial" panose="020B0604020202020204" pitchFamily="34" charset="0"/>
                </a:rPr>
                <a:t>移码：</a:t>
              </a:r>
              <a:r>
                <a:rPr lang="en-US" altLang="zh-CN" sz="2000" dirty="0">
                  <a:solidFill>
                    <a:srgbClr val="CC0000"/>
                  </a:solidFill>
                  <a:latin typeface="Arial" panose="020B0604020202020204" pitchFamily="34" charset="0"/>
                  <a:cs typeface="Arial" panose="020B0604020202020204" pitchFamily="34" charset="0"/>
                </a:rPr>
                <a:t>011 &lt; 111</a:t>
              </a:r>
              <a:endParaRPr lang="zh-CN" altLang="en-US" sz="2000" dirty="0">
                <a:solidFill>
                  <a:srgbClr val="CC0000"/>
                </a:solidFill>
                <a:latin typeface="Comic Sans MS" panose="030F0702030302020204" pitchFamily="66" charset="0"/>
                <a:cs typeface="Times New Roman" panose="02020603050405020304" pitchFamily="18" charset="0"/>
              </a:endParaRPr>
            </a:p>
          </p:txBody>
        </p:sp>
        <p:sp>
          <p:nvSpPr>
            <p:cNvPr id="7180" name="Rectangle 13"/>
            <p:cNvSpPr>
              <a:spLocks noChangeArrowheads="1"/>
            </p:cNvSpPr>
            <p:nvPr/>
          </p:nvSpPr>
          <p:spPr bwMode="auto">
            <a:xfrm>
              <a:off x="3413" y="3784"/>
              <a:ext cx="81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800" dirty="0">
                  <a:solidFill>
                    <a:srgbClr val="CC0000"/>
                  </a:solidFill>
                  <a:latin typeface="Arial" panose="020B0604020202020204" pitchFamily="34" charset="0"/>
                  <a:cs typeface="Arial" panose="020B0604020202020204" pitchFamily="34" charset="0"/>
                </a:rPr>
                <a:t>    </a:t>
              </a:r>
              <a:r>
                <a:rPr lang="en-US" altLang="zh-CN" sz="2000" dirty="0">
                  <a:solidFill>
                    <a:srgbClr val="CC0000"/>
                  </a:solidFill>
                  <a:latin typeface="Arial" panose="020B0604020202020204" pitchFamily="34" charset="0"/>
                  <a:cs typeface="Arial" panose="020B0604020202020204" pitchFamily="34" charset="0"/>
                </a:rPr>
                <a:t>(3)</a:t>
              </a:r>
              <a:r>
                <a:rPr lang="zh-CN" altLang="en-US" sz="2000" dirty="0">
                  <a:solidFill>
                    <a:srgbClr val="CC0000"/>
                  </a:solidFill>
                  <a:latin typeface="Arial" panose="020B0604020202020204" pitchFamily="34" charset="0"/>
                  <a:cs typeface="Arial" panose="020B0604020202020204" pitchFamily="34" charset="0"/>
                </a:rPr>
                <a:t>      </a:t>
              </a:r>
              <a:r>
                <a:rPr lang="en-US" altLang="zh-CN" sz="2000" dirty="0">
                  <a:solidFill>
                    <a:srgbClr val="CC0000"/>
                  </a:solidFill>
                  <a:latin typeface="Arial" panose="020B0604020202020204" pitchFamily="34" charset="0"/>
                  <a:cs typeface="Arial" panose="020B0604020202020204" pitchFamily="34" charset="0"/>
                </a:rPr>
                <a:t>(7)</a:t>
              </a:r>
              <a:endParaRPr lang="en-US" altLang="zh-CN" sz="2000" dirty="0">
                <a:solidFill>
                  <a:srgbClr val="CC0000"/>
                </a:solidFill>
                <a:latin typeface="Arial" panose="020B0604020202020204" pitchFamily="34" charset="0"/>
                <a:cs typeface="Arial" panose="020B0604020202020204" pitchFamily="34" charset="0"/>
              </a:endParaRPr>
            </a:p>
          </p:txBody>
        </p:sp>
      </p:grpSp>
      <p:sp>
        <p:nvSpPr>
          <p:cNvPr id="306194" name="Text Box 18"/>
          <p:cNvSpPr txBox="1">
            <a:spLocks noChangeArrowheads="1"/>
          </p:cNvSpPr>
          <p:nvPr/>
        </p:nvSpPr>
        <p:spPr bwMode="auto">
          <a:xfrm>
            <a:off x="4319588" y="2796531"/>
            <a:ext cx="3684588"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dirty="0">
                <a:solidFill>
                  <a:srgbClr val="CC0000"/>
                </a:solidFill>
                <a:latin typeface="黑体" panose="02010609060101010101" pitchFamily="49" charset="-122"/>
                <a:ea typeface="黑体" panose="02010609060101010101" pitchFamily="49" charset="-122"/>
              </a:rPr>
              <a:t>0</a:t>
            </a:r>
            <a:r>
              <a:rPr lang="zh-CN" altLang="en-US" sz="2400" dirty="0">
                <a:solidFill>
                  <a:srgbClr val="CC0000"/>
                </a:solidFill>
                <a:latin typeface="黑体" panose="02010609060101010101" pitchFamily="49" charset="-122"/>
                <a:ea typeface="黑体" panose="02010609060101010101" pitchFamily="49" charset="-122"/>
              </a:rPr>
              <a:t>的移码表示唯一</a:t>
            </a:r>
            <a:endParaRPr lang="zh-CN" altLang="en-US" sz="2400" dirty="0">
              <a:solidFill>
                <a:srgbClr val="CC0000"/>
              </a:solidFill>
              <a:latin typeface="黑体" panose="02010609060101010101" pitchFamily="49" charset="-122"/>
              <a:ea typeface="黑体" panose="02010609060101010101" pitchFamily="49" charset="-122"/>
            </a:endParaRPr>
          </a:p>
          <a:p>
            <a:pPr>
              <a:spcBef>
                <a:spcPct val="50000"/>
              </a:spcBef>
            </a:pPr>
            <a:r>
              <a:rPr lang="zh-CN" altLang="en-US" sz="2400" dirty="0">
                <a:solidFill>
                  <a:srgbClr val="CC0000"/>
                </a:solidFill>
                <a:latin typeface="黑体" panose="02010609060101010101" pitchFamily="49" charset="-122"/>
                <a:ea typeface="黑体" panose="02010609060101010101" pitchFamily="49" charset="-122"/>
              </a:rPr>
              <a:t>移码和补码仅第一位不同</a:t>
            </a:r>
            <a:endParaRPr lang="zh-CN" altLang="en-US" sz="2400" dirty="0">
              <a:solidFill>
                <a:srgbClr val="CC0000"/>
              </a:solidFill>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4"/>
          </p:nvPr>
        </p:nvSpPr>
        <p:spPr>
          <a:xfrm>
            <a:off x="8869306" y="6457303"/>
            <a:ext cx="274694" cy="400697"/>
          </a:xfrm>
        </p:spPr>
        <p:txBody>
          <a:bodyPr/>
          <a:lstStyle/>
          <a:p>
            <a:fld id="{EDCD20F5-771F-4428-9712-BA27E008D629}" type="slidenum">
              <a:rPr lang="zh-CN" altLang="en-US" smtClean="0"/>
            </a:fld>
            <a:endParaRPr lang="zh-CN" altLang="en-US" dirty="0"/>
          </a:p>
        </p:txBody>
      </p:sp>
      <p:sp>
        <p:nvSpPr>
          <p:cNvPr id="6" name="文本框 5"/>
          <p:cNvSpPr txBox="1"/>
          <p:nvPr/>
        </p:nvSpPr>
        <p:spPr>
          <a:xfrm>
            <a:off x="6696424" y="6109726"/>
            <a:ext cx="2310229" cy="707886"/>
          </a:xfrm>
          <a:prstGeom prst="rect">
            <a:avLst/>
          </a:prstGeom>
          <a:noFill/>
        </p:spPr>
        <p:txBody>
          <a:bodyPr wrap="square" rtlCol="0">
            <a:spAutoFit/>
          </a:bodyPr>
          <a:lstStyle/>
          <a:p>
            <a:r>
              <a:rPr lang="zh-CN" altLang="en-US" sz="2000" dirty="0" smtClean="0">
                <a:solidFill>
                  <a:srgbClr val="0000FF"/>
                </a:solidFill>
              </a:rPr>
              <a:t>用比较器从</a:t>
            </a:r>
            <a:r>
              <a:rPr lang="zh-CN" altLang="en-US" sz="2000" dirty="0">
                <a:solidFill>
                  <a:srgbClr val="0000FF"/>
                </a:solidFill>
              </a:rPr>
              <a:t>左逐位</a:t>
            </a:r>
            <a:r>
              <a:rPr lang="zh-CN" altLang="en-US" sz="2000" dirty="0" smtClean="0">
                <a:solidFill>
                  <a:srgbClr val="0000FF"/>
                </a:solidFill>
              </a:rPr>
              <a:t>比较</a:t>
            </a:r>
            <a:r>
              <a:rPr lang="zh-CN" altLang="en-US" sz="2000" dirty="0">
                <a:solidFill>
                  <a:srgbClr val="0000FF"/>
                </a:solidFill>
              </a:rPr>
              <a:t>，</a:t>
            </a:r>
            <a:r>
              <a:rPr lang="zh-CN" altLang="en-US" sz="2000" dirty="0" smtClean="0">
                <a:solidFill>
                  <a:srgbClr val="0000FF"/>
                </a:solidFill>
              </a:rPr>
              <a:t>简单快速。</a:t>
            </a:r>
            <a:endParaRPr lang="zh-CN" altLang="en-US" sz="2000" dirty="0">
              <a:solidFill>
                <a:srgbClr val="0000FF"/>
              </a:solidFill>
            </a:endParaRPr>
          </a:p>
        </p:txBody>
      </p:sp>
      <p:sp>
        <p:nvSpPr>
          <p:cNvPr id="7" name="文本框 6"/>
          <p:cNvSpPr txBox="1"/>
          <p:nvPr/>
        </p:nvSpPr>
        <p:spPr>
          <a:xfrm>
            <a:off x="125046" y="6454138"/>
            <a:ext cx="1835106" cy="369332"/>
          </a:xfrm>
          <a:prstGeom prst="rect">
            <a:avLst/>
          </a:prstGeom>
          <a:noFill/>
        </p:spPr>
        <p:txBody>
          <a:bodyPr wrap="square" rtlCol="0">
            <a:spAutoFit/>
          </a:bodyPr>
          <a:lstStyle/>
          <a:p>
            <a:r>
              <a:rPr lang="zh-CN" altLang="en-US" sz="1800" dirty="0" smtClean="0">
                <a:solidFill>
                  <a:schemeClr val="accent2"/>
                </a:solidFill>
              </a:rPr>
              <a:t>需在</a:t>
            </a:r>
            <a:r>
              <a:rPr lang="en-US" altLang="zh-CN" sz="1800" dirty="0" smtClean="0">
                <a:solidFill>
                  <a:schemeClr val="accent2"/>
                </a:solidFill>
              </a:rPr>
              <a:t>ALU</a:t>
            </a:r>
            <a:r>
              <a:rPr lang="zh-CN" altLang="en-US" sz="1800" dirty="0" smtClean="0">
                <a:solidFill>
                  <a:schemeClr val="accent2"/>
                </a:solidFill>
              </a:rPr>
              <a:t>这处理</a:t>
            </a:r>
            <a:endParaRPr lang="zh-CN" altLang="en-US" sz="1800"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6179">
                                            <p:txEl>
                                              <p:pRg st="1" end="1"/>
                                            </p:txEl>
                                          </p:spTgt>
                                        </p:tgtEl>
                                        <p:attrNameLst>
                                          <p:attrName>style.visibility</p:attrName>
                                        </p:attrNameLst>
                                      </p:cBhvr>
                                      <p:to>
                                        <p:strVal val="visible"/>
                                      </p:to>
                                    </p:set>
                                    <p:animEffect transition="in" filter="blinds(horizontal)">
                                      <p:cBhvr>
                                        <p:cTn id="7" dur="500"/>
                                        <p:tgtEl>
                                          <p:spTgt spid="30617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6179">
                                            <p:txEl>
                                              <p:pRg st="2" end="2"/>
                                            </p:txEl>
                                          </p:spTgt>
                                        </p:tgtEl>
                                        <p:attrNameLst>
                                          <p:attrName>style.visibility</p:attrName>
                                        </p:attrNameLst>
                                      </p:cBhvr>
                                      <p:to>
                                        <p:strVal val="visible"/>
                                      </p:to>
                                    </p:set>
                                    <p:animEffect transition="in" filter="blinds(horizontal)">
                                      <p:cBhvr>
                                        <p:cTn id="12" dur="500"/>
                                        <p:tgtEl>
                                          <p:spTgt spid="3061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6179">
                                            <p:txEl>
                                              <p:pRg st="3" end="3"/>
                                            </p:txEl>
                                          </p:spTgt>
                                        </p:tgtEl>
                                        <p:attrNameLst>
                                          <p:attrName>style.visibility</p:attrName>
                                        </p:attrNameLst>
                                      </p:cBhvr>
                                      <p:to>
                                        <p:strVal val="visible"/>
                                      </p:to>
                                    </p:set>
                                    <p:animEffect transition="in" filter="blinds(horizontal)">
                                      <p:cBhvr>
                                        <p:cTn id="17" dur="500"/>
                                        <p:tgtEl>
                                          <p:spTgt spid="30617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6179">
                                            <p:txEl>
                                              <p:pRg st="4" end="4"/>
                                            </p:txEl>
                                          </p:spTgt>
                                        </p:tgtEl>
                                        <p:attrNameLst>
                                          <p:attrName>style.visibility</p:attrName>
                                        </p:attrNameLst>
                                      </p:cBhvr>
                                      <p:to>
                                        <p:strVal val="visible"/>
                                      </p:to>
                                    </p:set>
                                    <p:animEffect transition="in" filter="blinds(horizontal)">
                                      <p:cBhvr>
                                        <p:cTn id="22" dur="500"/>
                                        <p:tgtEl>
                                          <p:spTgt spid="306179">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06179">
                                            <p:txEl>
                                              <p:pRg st="5" end="5"/>
                                            </p:txEl>
                                          </p:spTgt>
                                        </p:tgtEl>
                                        <p:attrNameLst>
                                          <p:attrName>style.visibility</p:attrName>
                                        </p:attrNameLst>
                                      </p:cBhvr>
                                      <p:to>
                                        <p:strVal val="visible"/>
                                      </p:to>
                                    </p:set>
                                    <p:animEffect transition="in" filter="blinds(horizontal)">
                                      <p:cBhvr>
                                        <p:cTn id="25" dur="500"/>
                                        <p:tgtEl>
                                          <p:spTgt spid="306179">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06179">
                                            <p:txEl>
                                              <p:pRg st="6" end="6"/>
                                            </p:txEl>
                                          </p:spTgt>
                                        </p:tgtEl>
                                        <p:attrNameLst>
                                          <p:attrName>style.visibility</p:attrName>
                                        </p:attrNameLst>
                                      </p:cBhvr>
                                      <p:to>
                                        <p:strVal val="visible"/>
                                      </p:to>
                                    </p:set>
                                    <p:animEffect transition="in" filter="blinds(horizontal)">
                                      <p:cBhvr>
                                        <p:cTn id="28" dur="500"/>
                                        <p:tgtEl>
                                          <p:spTgt spid="306179">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06179">
                                            <p:txEl>
                                              <p:pRg st="7" end="7"/>
                                            </p:txEl>
                                          </p:spTgt>
                                        </p:tgtEl>
                                        <p:attrNameLst>
                                          <p:attrName>style.visibility</p:attrName>
                                        </p:attrNameLst>
                                      </p:cBhvr>
                                      <p:to>
                                        <p:strVal val="visible"/>
                                      </p:to>
                                    </p:set>
                                    <p:animEffect transition="in" filter="blinds(horizontal)">
                                      <p:cBhvr>
                                        <p:cTn id="31" dur="500"/>
                                        <p:tgtEl>
                                          <p:spTgt spid="306179">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06179">
                                            <p:txEl>
                                              <p:pRg st="8" end="8"/>
                                            </p:txEl>
                                          </p:spTgt>
                                        </p:tgtEl>
                                        <p:attrNameLst>
                                          <p:attrName>style.visibility</p:attrName>
                                        </p:attrNameLst>
                                      </p:cBhvr>
                                      <p:to>
                                        <p:strVal val="visible"/>
                                      </p:to>
                                    </p:set>
                                    <p:animEffect transition="in" filter="blinds(horizontal)">
                                      <p:cBhvr>
                                        <p:cTn id="34" dur="500"/>
                                        <p:tgtEl>
                                          <p:spTgt spid="306179">
                                            <p:txEl>
                                              <p:pRg st="8" end="8"/>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06179">
                                            <p:txEl>
                                              <p:pRg st="9" end="9"/>
                                            </p:txEl>
                                          </p:spTgt>
                                        </p:tgtEl>
                                        <p:attrNameLst>
                                          <p:attrName>style.visibility</p:attrName>
                                        </p:attrNameLst>
                                      </p:cBhvr>
                                      <p:to>
                                        <p:strVal val="visible"/>
                                      </p:to>
                                    </p:set>
                                    <p:animEffect transition="in" filter="blinds(horizontal)">
                                      <p:cBhvr>
                                        <p:cTn id="37" dur="500"/>
                                        <p:tgtEl>
                                          <p:spTgt spid="306179">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06194">
                                            <p:txEl>
                                              <p:pRg st="0" end="0"/>
                                            </p:txEl>
                                          </p:spTgt>
                                        </p:tgtEl>
                                        <p:attrNameLst>
                                          <p:attrName>style.visibility</p:attrName>
                                        </p:attrNameLst>
                                      </p:cBhvr>
                                      <p:to>
                                        <p:strVal val="visible"/>
                                      </p:to>
                                    </p:set>
                                    <p:animEffect transition="in" filter="blinds(horizontal)">
                                      <p:cBhvr>
                                        <p:cTn id="42" dur="500"/>
                                        <p:tgtEl>
                                          <p:spTgt spid="30619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06194">
                                            <p:txEl>
                                              <p:pRg st="1" end="1"/>
                                            </p:txEl>
                                          </p:spTgt>
                                        </p:tgtEl>
                                        <p:attrNameLst>
                                          <p:attrName>style.visibility</p:attrName>
                                        </p:attrNameLst>
                                      </p:cBhvr>
                                      <p:to>
                                        <p:strVal val="visible"/>
                                      </p:to>
                                    </p:set>
                                    <p:animEffect transition="in" filter="blinds(horizontal)">
                                      <p:cBhvr>
                                        <p:cTn id="47" dur="500"/>
                                        <p:tgtEl>
                                          <p:spTgt spid="306194">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06179">
                                            <p:txEl>
                                              <p:pRg st="10" end="10"/>
                                            </p:txEl>
                                          </p:spTgt>
                                        </p:tgtEl>
                                        <p:attrNameLst>
                                          <p:attrName>style.visibility</p:attrName>
                                        </p:attrNameLst>
                                      </p:cBhvr>
                                      <p:to>
                                        <p:strVal val="visible"/>
                                      </p:to>
                                    </p:set>
                                    <p:animEffect transition="in" filter="blinds(horizontal)">
                                      <p:cBhvr>
                                        <p:cTn id="52" dur="500"/>
                                        <p:tgtEl>
                                          <p:spTgt spid="306179">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06179">
                                            <p:txEl>
                                              <p:pRg st="11" end="11"/>
                                            </p:txEl>
                                          </p:spTgt>
                                        </p:tgtEl>
                                        <p:attrNameLst>
                                          <p:attrName>style.visibility</p:attrName>
                                        </p:attrNameLst>
                                      </p:cBhvr>
                                      <p:to>
                                        <p:strVal val="visible"/>
                                      </p:to>
                                    </p:set>
                                    <p:animEffect transition="in" filter="blinds(horizontal)">
                                      <p:cBhvr>
                                        <p:cTn id="57" dur="500"/>
                                        <p:tgtEl>
                                          <p:spTgt spid="306179">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06179">
                                            <p:txEl>
                                              <p:pRg st="12" end="12"/>
                                            </p:txEl>
                                          </p:spTgt>
                                        </p:tgtEl>
                                        <p:attrNameLst>
                                          <p:attrName>style.visibility</p:attrName>
                                        </p:attrNameLst>
                                      </p:cBhvr>
                                      <p:to>
                                        <p:strVal val="visible"/>
                                      </p:to>
                                    </p:set>
                                    <p:animEffect transition="in" filter="blinds(horizontal)">
                                      <p:cBhvr>
                                        <p:cTn id="62" dur="500"/>
                                        <p:tgtEl>
                                          <p:spTgt spid="306179">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06181"/>
                                        </p:tgtEl>
                                        <p:attrNameLst>
                                          <p:attrName>style.visibility</p:attrName>
                                        </p:attrNameLst>
                                      </p:cBhvr>
                                      <p:to>
                                        <p:strVal val="visible"/>
                                      </p:to>
                                    </p:set>
                                    <p:animEffect transition="in" filter="blinds(horizontal)">
                                      <p:cBhvr>
                                        <p:cTn id="67" dur="500"/>
                                        <p:tgtEl>
                                          <p:spTgt spid="306181"/>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blinds(horizontal)">
                                      <p:cBhvr>
                                        <p:cTn id="72" dur="500"/>
                                        <p:tgtEl>
                                          <p:spTgt spid="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down)">
                                      <p:cBhvr>
                                        <p:cTn id="77" dur="5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2"/>
                                        </p:tgtEl>
                                        <p:attrNameLst>
                                          <p:attrName>style.visibility</p:attrName>
                                        </p:attrNameLst>
                                      </p:cBhvr>
                                      <p:to>
                                        <p:strVal val="visible"/>
                                      </p:to>
                                    </p:set>
                                    <p:animEffect transition="in" filter="blinds(horizontal)">
                                      <p:cBhvr>
                                        <p:cTn id="82" dur="500"/>
                                        <p:tgtEl>
                                          <p:spTgt spid="2"/>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4"/>
                                        </p:tgtEl>
                                        <p:attrNameLst>
                                          <p:attrName>style.visibility</p:attrName>
                                        </p:attrNameLst>
                                      </p:cBhvr>
                                      <p:to>
                                        <p:strVal val="visible"/>
                                      </p:to>
                                    </p:set>
                                    <p:animEffect transition="in" filter="blinds(horizontal)">
                                      <p:cBhvr>
                                        <p:cTn id="87" dur="500"/>
                                        <p:tgtEl>
                                          <p:spTgt spid="4"/>
                                        </p:tgtEl>
                                      </p:cBhvr>
                                    </p:animEffect>
                                  </p:childTnLst>
                                </p:cTn>
                              </p:par>
                            </p:childTnLst>
                          </p:cTn>
                        </p:par>
                        <p:par>
                          <p:cTn id="88" fill="hold">
                            <p:stCondLst>
                              <p:cond delay="500"/>
                            </p:stCondLst>
                            <p:childTnLst>
                              <p:par>
                                <p:cTn id="89" presetID="22" presetClass="entr" presetSubtype="4" fill="hold" grpId="0" nodeType="after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wipe(down)">
                                      <p:cBhvr>
                                        <p:cTn id="9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1" grpId="0"/>
      <p:bldP spid="306194" grpId="0" build="p"/>
      <p:bldP spid="6" grpId="0"/>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800100" y="190500"/>
            <a:ext cx="6073775" cy="479747"/>
          </a:xfrm>
        </p:spPr>
        <p:txBody>
          <a:bodyPr/>
          <a:lstStyle/>
          <a:p>
            <a:r>
              <a:rPr lang="zh-CN" altLang="en-US" dirty="0" smtClean="0">
                <a:latin typeface="宋体" panose="02010600030101010101" pitchFamily="2" charset="-122"/>
                <a:ea typeface="宋体" panose="02010600030101010101" pitchFamily="2" charset="-122"/>
              </a:rPr>
              <a:t>奇偶校验码的</a:t>
            </a:r>
            <a:r>
              <a:rPr lang="zh-CN" altLang="en-US" dirty="0" smtClean="0">
                <a:latin typeface="宋体" panose="02010600030101010101" pitchFamily="2" charset="-122"/>
                <a:ea typeface="宋体" panose="02010600030101010101" pitchFamily="2" charset="-122"/>
              </a:rPr>
              <a:t>特点</a:t>
            </a:r>
            <a:endParaRPr lang="zh-CN" altLang="en-US" dirty="0" smtClean="0">
              <a:latin typeface="宋体" panose="02010600030101010101" pitchFamily="2" charset="-122"/>
              <a:ea typeface="宋体" panose="02010600030101010101" pitchFamily="2" charset="-122"/>
            </a:endParaRPr>
          </a:p>
        </p:txBody>
      </p:sp>
      <p:sp>
        <p:nvSpPr>
          <p:cNvPr id="435203" name="Rectangle 3"/>
          <p:cNvSpPr>
            <a:spLocks noGrp="1" noChangeArrowheads="1"/>
          </p:cNvSpPr>
          <p:nvPr>
            <p:ph type="body" idx="1"/>
          </p:nvPr>
        </p:nvSpPr>
        <p:spPr>
          <a:xfrm>
            <a:off x="292100" y="654050"/>
            <a:ext cx="8483600" cy="3983142"/>
          </a:xfrm>
        </p:spPr>
        <p:txBody>
          <a:bodyPr/>
          <a:lstStyle/>
          <a:p>
            <a:pPr marL="0" indent="0">
              <a:lnSpc>
                <a:spcPct val="125000"/>
              </a:lnSpc>
              <a:spcBef>
                <a:spcPct val="25000"/>
              </a:spcBef>
              <a:buNone/>
            </a:pPr>
            <a:endParaRPr lang="zh-CN" altLang="en-US" dirty="0" smtClean="0">
              <a:solidFill>
                <a:srgbClr val="FF0066"/>
              </a:solidFill>
              <a:ea typeface="黑体" panose="02010609060101010101" pitchFamily="49" charset="-122"/>
            </a:endParaRPr>
          </a:p>
          <a:p>
            <a:pPr marL="260350" indent="-285750">
              <a:lnSpc>
                <a:spcPct val="125000"/>
              </a:lnSpc>
              <a:spcBef>
                <a:spcPct val="25000"/>
              </a:spcBef>
            </a:pPr>
            <a:r>
              <a:rPr lang="zh-CN" altLang="en-US" sz="2400" dirty="0" smtClean="0">
                <a:solidFill>
                  <a:schemeClr val="accent2"/>
                </a:solidFill>
                <a:ea typeface="黑体" panose="02010609060101010101" pitchFamily="49" charset="-122"/>
              </a:rPr>
              <a:t>根据码距和纠</a:t>
            </a:r>
            <a:r>
              <a:rPr lang="en-US" altLang="zh-CN" sz="2400" dirty="0" smtClean="0">
                <a:solidFill>
                  <a:schemeClr val="accent2"/>
                </a:solidFill>
                <a:ea typeface="黑体" panose="02010609060101010101" pitchFamily="49" charset="-122"/>
              </a:rPr>
              <a:t>/</a:t>
            </a:r>
            <a:r>
              <a:rPr lang="zh-CN" altLang="en-US" sz="2400" dirty="0" smtClean="0">
                <a:solidFill>
                  <a:schemeClr val="accent2"/>
                </a:solidFill>
                <a:ea typeface="黑体" panose="02010609060101010101" pitchFamily="49" charset="-122"/>
              </a:rPr>
              <a:t>检错能力的关系，它只能发现奇数位出错，不能发现偶数位出错，而且也不能确定发生错误的位置，不具有纠错能力。</a:t>
            </a:r>
            <a:endParaRPr lang="zh-CN" altLang="en-US" sz="2400" dirty="0" smtClean="0">
              <a:ea typeface="黑体" panose="02010609060101010101" pitchFamily="49" charset="-122"/>
            </a:endParaRPr>
          </a:p>
          <a:p>
            <a:pPr marL="260350" indent="-285750">
              <a:lnSpc>
                <a:spcPct val="125000"/>
              </a:lnSpc>
              <a:spcBef>
                <a:spcPct val="25000"/>
              </a:spcBef>
            </a:pPr>
            <a:r>
              <a:rPr lang="zh-CN" altLang="en-US" sz="2400" dirty="0" smtClean="0">
                <a:solidFill>
                  <a:schemeClr val="accent2"/>
                </a:solidFill>
                <a:ea typeface="黑体" panose="02010609060101010101" pitchFamily="49" charset="-122"/>
              </a:rPr>
              <a:t>开销小，适用于校验一字节长的代码，故常被用于存储器读写检查或按字节传输过程中的数据</a:t>
            </a:r>
            <a:r>
              <a:rPr lang="zh-CN" altLang="en-US" sz="2400" dirty="0" smtClean="0">
                <a:solidFill>
                  <a:schemeClr val="accent2"/>
                </a:solidFill>
                <a:ea typeface="黑体" panose="02010609060101010101" pitchFamily="49" charset="-122"/>
              </a:rPr>
              <a:t>校验</a:t>
            </a:r>
            <a:endParaRPr lang="en-US" altLang="zh-CN" sz="2400" dirty="0" smtClean="0">
              <a:solidFill>
                <a:schemeClr val="accent2"/>
              </a:solidFill>
              <a:ea typeface="黑体" panose="02010609060101010101" pitchFamily="49" charset="-122"/>
            </a:endParaRPr>
          </a:p>
          <a:p>
            <a:pPr marL="260350" indent="-285750">
              <a:lnSpc>
                <a:spcPct val="125000"/>
              </a:lnSpc>
              <a:spcBef>
                <a:spcPct val="25000"/>
              </a:spcBef>
            </a:pPr>
            <a:r>
              <a:rPr lang="zh-CN" altLang="en-US" sz="2400" dirty="0" smtClean="0">
                <a:solidFill>
                  <a:srgbClr val="006600"/>
                </a:solidFill>
                <a:ea typeface="黑体" panose="02010609060101010101" pitchFamily="49" charset="-122"/>
              </a:rPr>
              <a:t>因为</a:t>
            </a:r>
            <a:r>
              <a:rPr lang="zh-CN" altLang="en-US" sz="2400" dirty="0" smtClean="0">
                <a:solidFill>
                  <a:srgbClr val="006600"/>
                </a:solidFill>
                <a:ea typeface="黑体" panose="02010609060101010101" pitchFamily="49" charset="-122"/>
              </a:rPr>
              <a:t>一字节长的代码发生错误时，1位出错的概率较大，两位以上出错则很少，</a:t>
            </a:r>
            <a:r>
              <a:rPr lang="zh-CN" altLang="en-US" sz="2400" dirty="0" smtClean="0">
                <a:solidFill>
                  <a:srgbClr val="006600"/>
                </a:solidFill>
                <a:ea typeface="黑体" panose="02010609060101010101" pitchFamily="49" charset="-122"/>
              </a:rPr>
              <a:t>所以奇偶校验可用性高。</a:t>
            </a:r>
            <a:endParaRPr lang="zh-CN" altLang="en-US" sz="2400" dirty="0" smtClean="0">
              <a:solidFill>
                <a:srgbClr val="006600"/>
              </a:solidFill>
              <a:ea typeface="黑体" panose="02010609060101010101" pitchFamily="49" charset="-122"/>
            </a:endParaRPr>
          </a:p>
        </p:txBody>
      </p:sp>
      <p:sp>
        <p:nvSpPr>
          <p:cNvPr id="2" name="灯片编号占位符 1"/>
          <p:cNvSpPr>
            <a:spLocks noGrp="1"/>
          </p:cNvSpPr>
          <p:nvPr>
            <p:ph type="sldNum" sz="quarter" idx="4"/>
          </p:nvPr>
        </p:nvSpPr>
        <p:spPr/>
        <p:txBody>
          <a:bodyPr/>
          <a:lstStyle/>
          <a:p>
            <a:fld id="{EDCD20F5-771F-4428-9712-BA27E008D629}"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5203">
                                            <p:txEl>
                                              <p:pRg st="1" end="1"/>
                                            </p:txEl>
                                          </p:spTgt>
                                        </p:tgtEl>
                                        <p:attrNameLst>
                                          <p:attrName>style.visibility</p:attrName>
                                        </p:attrNameLst>
                                      </p:cBhvr>
                                      <p:to>
                                        <p:strVal val="visible"/>
                                      </p:to>
                                    </p:set>
                                    <p:animEffect transition="in" filter="blinds(horizontal)">
                                      <p:cBhvr>
                                        <p:cTn id="7" dur="500"/>
                                        <p:tgtEl>
                                          <p:spTgt spid="4352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5203">
                                            <p:txEl>
                                              <p:pRg st="2" end="2"/>
                                            </p:txEl>
                                          </p:spTgt>
                                        </p:tgtEl>
                                        <p:attrNameLst>
                                          <p:attrName>style.visibility</p:attrName>
                                        </p:attrNameLst>
                                      </p:cBhvr>
                                      <p:to>
                                        <p:strVal val="visible"/>
                                      </p:to>
                                    </p:set>
                                    <p:animEffect transition="in" filter="blinds(horizontal)">
                                      <p:cBhvr>
                                        <p:cTn id="12" dur="500"/>
                                        <p:tgtEl>
                                          <p:spTgt spid="43520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35203">
                                            <p:txEl>
                                              <p:pRg st="3" end="3"/>
                                            </p:txEl>
                                          </p:spTgt>
                                        </p:tgtEl>
                                        <p:attrNameLst>
                                          <p:attrName>style.visibility</p:attrName>
                                        </p:attrNameLst>
                                      </p:cBhvr>
                                      <p:to>
                                        <p:strVal val="visible"/>
                                      </p:to>
                                    </p:set>
                                    <p:animEffect transition="in" filter="blinds(horizontal)">
                                      <p:cBhvr>
                                        <p:cTn id="17" dur="500"/>
                                        <p:tgtEl>
                                          <p:spTgt spid="4352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0100" y="190500"/>
            <a:ext cx="6073775" cy="479747"/>
          </a:xfrm>
        </p:spPr>
        <p:txBody>
          <a:bodyPr/>
          <a:lstStyle/>
          <a:p>
            <a:r>
              <a:rPr lang="zh-CN" altLang="en-US" dirty="0"/>
              <a:t>作业</a:t>
            </a:r>
            <a:endParaRPr lang="zh-CN" altLang="en-US" dirty="0"/>
          </a:p>
        </p:txBody>
      </p:sp>
      <p:sp>
        <p:nvSpPr>
          <p:cNvPr id="3" name="内容占位符 2"/>
          <p:cNvSpPr>
            <a:spLocks noGrp="1"/>
          </p:cNvSpPr>
          <p:nvPr>
            <p:ph idx="1"/>
          </p:nvPr>
        </p:nvSpPr>
        <p:spPr>
          <a:xfrm>
            <a:off x="444500" y="889000"/>
            <a:ext cx="8191500" cy="457561"/>
          </a:xfrm>
        </p:spPr>
        <p:txBody>
          <a:bodyPr/>
          <a:lstStyle/>
          <a:p>
            <a:r>
              <a:rPr lang="en-US" altLang="zh-CN" dirty="0"/>
              <a:t>5</a:t>
            </a:r>
            <a:r>
              <a:rPr lang="zh-CN" altLang="en-US" dirty="0"/>
              <a:t>、</a:t>
            </a:r>
            <a:r>
              <a:rPr lang="en-US" altLang="zh-CN" dirty="0"/>
              <a:t>7</a:t>
            </a:r>
            <a:r>
              <a:rPr lang="zh-CN" altLang="en-US" dirty="0"/>
              <a:t>、</a:t>
            </a:r>
            <a:r>
              <a:rPr lang="en-US" altLang="zh-CN" dirty="0"/>
              <a:t>12</a:t>
            </a:r>
            <a:r>
              <a:rPr lang="zh-CN" altLang="en-US" dirty="0"/>
              <a:t>、</a:t>
            </a:r>
            <a:r>
              <a:rPr lang="en-US" altLang="zh-CN" dirty="0"/>
              <a:t>13</a:t>
            </a:r>
            <a:r>
              <a:rPr lang="zh-CN" altLang="en-US" dirty="0"/>
              <a:t>、</a:t>
            </a:r>
            <a:r>
              <a:rPr lang="en-US" altLang="zh-CN" dirty="0"/>
              <a:t>15</a:t>
            </a:r>
            <a:r>
              <a:rPr lang="zh-CN" altLang="en-US" dirty="0"/>
              <a:t>、</a:t>
            </a:r>
            <a:r>
              <a:rPr lang="en-US" altLang="zh-CN" dirty="0"/>
              <a:t>17</a:t>
            </a:r>
            <a:endParaRPr lang="zh-CN" altLang="en-US" dirty="0"/>
          </a:p>
        </p:txBody>
      </p:sp>
      <p:sp>
        <p:nvSpPr>
          <p:cNvPr id="4" name="灯片编号占位符 3"/>
          <p:cNvSpPr>
            <a:spLocks noGrp="1"/>
          </p:cNvSpPr>
          <p:nvPr>
            <p:ph type="sldNum" sz="quarter" idx="4"/>
          </p:nvPr>
        </p:nvSpPr>
        <p:spPr/>
        <p:txBody>
          <a:bodyPr/>
          <a:lstStyle/>
          <a:p>
            <a:fld id="{EDCD20F5-771F-4428-9712-BA27E008D629}"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66763" y="190500"/>
            <a:ext cx="7858125" cy="474663"/>
          </a:xfrm>
        </p:spPr>
        <p:txBody>
          <a:bodyPr/>
          <a:lstStyle/>
          <a:p>
            <a:r>
              <a:rPr lang="en-US" altLang="zh-CN" dirty="0">
                <a:ea typeface="宋体" panose="02010600030101010101" pitchFamily="2" charset="-122"/>
              </a:rPr>
              <a:t> Unsigned integer(</a:t>
            </a:r>
            <a:r>
              <a:rPr lang="zh-CN" altLang="en-US" dirty="0">
                <a:ea typeface="宋体" panose="02010600030101010101" pitchFamily="2" charset="-122"/>
              </a:rPr>
              <a:t>无符号整数)</a:t>
            </a:r>
            <a:endParaRPr lang="zh-CN" altLang="en-US" dirty="0">
              <a:ea typeface="宋体" panose="02010600030101010101" pitchFamily="2" charset="-122"/>
            </a:endParaRPr>
          </a:p>
        </p:txBody>
      </p:sp>
      <p:sp>
        <p:nvSpPr>
          <p:cNvPr id="275459" name="Rectangle 3"/>
          <p:cNvSpPr>
            <a:spLocks noGrp="1" noChangeArrowheads="1"/>
          </p:cNvSpPr>
          <p:nvPr>
            <p:ph type="body" idx="1"/>
          </p:nvPr>
        </p:nvSpPr>
        <p:spPr>
          <a:xfrm>
            <a:off x="50801" y="712728"/>
            <a:ext cx="8574087" cy="5775940"/>
          </a:xfrm>
        </p:spPr>
        <p:txBody>
          <a:bodyPr/>
          <a:lstStyle/>
          <a:p>
            <a:pPr marL="342900" indent="-342900" algn="just">
              <a:spcBef>
                <a:spcPct val="30000"/>
              </a:spcBef>
            </a:pPr>
            <a:r>
              <a:rPr lang="zh-CN" altLang="en-US" sz="2000" dirty="0">
                <a:ea typeface="黑体" panose="02010609060101010101" pitchFamily="49" charset="-122"/>
              </a:rPr>
              <a:t>机器中数据字的位排列顺序有两种方式</a:t>
            </a:r>
            <a:endParaRPr lang="en-US" altLang="zh-CN" sz="2000" dirty="0">
              <a:ea typeface="黑体" panose="02010609060101010101" pitchFamily="49" charset="-122"/>
            </a:endParaRPr>
          </a:p>
          <a:p>
            <a:pPr marL="742950" lvl="1" indent="-285750" algn="just">
              <a:spcBef>
                <a:spcPct val="30000"/>
              </a:spcBef>
            </a:pPr>
            <a:r>
              <a:rPr lang="zh-CN" altLang="en-US" dirty="0">
                <a:ea typeface="黑体" panose="02010609060101010101" pitchFamily="49" charset="-122"/>
              </a:rPr>
              <a:t>高到低位从左到右：</a:t>
            </a:r>
            <a:r>
              <a:rPr lang="en-US" altLang="zh-CN" dirty="0">
                <a:solidFill>
                  <a:srgbClr val="CC0000"/>
                </a:solidFill>
                <a:ea typeface="黑体" panose="02010609060101010101" pitchFamily="49" charset="-122"/>
              </a:rPr>
              <a:t>0</a:t>
            </a:r>
            <a:r>
              <a:rPr lang="en-US" altLang="zh-CN" dirty="0">
                <a:ea typeface="黑体" panose="02010609060101010101" pitchFamily="49" charset="-122"/>
              </a:rPr>
              <a:t>000 0000 0000 0000 0000 0000 0000 101</a:t>
            </a:r>
            <a:r>
              <a:rPr lang="en-US" altLang="zh-CN" dirty="0">
                <a:solidFill>
                  <a:schemeClr val="tx1"/>
                </a:solidFill>
                <a:ea typeface="黑体" panose="02010609060101010101" pitchFamily="49" charset="-122"/>
              </a:rPr>
              <a:t>1</a:t>
            </a:r>
            <a:endParaRPr lang="en-US" altLang="zh-CN" dirty="0">
              <a:solidFill>
                <a:schemeClr val="tx1"/>
              </a:solidFill>
              <a:ea typeface="黑体" panose="02010609060101010101" pitchFamily="49" charset="-122"/>
            </a:endParaRPr>
          </a:p>
          <a:p>
            <a:pPr marL="742950" lvl="1" indent="-285750" algn="just">
              <a:spcBef>
                <a:spcPct val="30000"/>
              </a:spcBef>
            </a:pPr>
            <a:r>
              <a:rPr lang="zh-CN" altLang="en-US" dirty="0">
                <a:ea typeface="黑体" panose="02010609060101010101" pitchFamily="49" charset="-122"/>
              </a:rPr>
              <a:t>高到低位从右到左：</a:t>
            </a:r>
            <a:r>
              <a:rPr lang="en-US" altLang="zh-CN" dirty="0">
                <a:solidFill>
                  <a:schemeClr val="tx1"/>
                </a:solidFill>
                <a:ea typeface="黑体" panose="02010609060101010101" pitchFamily="49" charset="-122"/>
              </a:rPr>
              <a:t>1</a:t>
            </a:r>
            <a:r>
              <a:rPr lang="en-US" altLang="zh-CN" dirty="0">
                <a:ea typeface="黑体" panose="02010609060101010101" pitchFamily="49" charset="-122"/>
              </a:rPr>
              <a:t>101 0000 0000 0000 0000 0000 0000 000</a:t>
            </a:r>
            <a:r>
              <a:rPr lang="en-US" altLang="zh-CN" dirty="0">
                <a:solidFill>
                  <a:srgbClr val="CC0000"/>
                </a:solidFill>
                <a:ea typeface="黑体" panose="02010609060101010101" pitchFamily="49" charset="-122"/>
              </a:rPr>
              <a:t>0</a:t>
            </a:r>
            <a:endParaRPr lang="en-US" altLang="zh-CN" dirty="0">
              <a:solidFill>
                <a:srgbClr val="CC0000"/>
              </a:solidFill>
              <a:ea typeface="黑体" panose="02010609060101010101" pitchFamily="49" charset="-122"/>
            </a:endParaRPr>
          </a:p>
          <a:p>
            <a:pPr marL="742950" lvl="1" indent="-285750" algn="just">
              <a:spcBef>
                <a:spcPct val="30000"/>
              </a:spcBef>
            </a:pPr>
            <a:r>
              <a:rPr lang="zh-CN" altLang="en-US" dirty="0">
                <a:ea typeface="黑体" panose="02010609060101010101" pitchFamily="49" charset="-122"/>
              </a:rPr>
              <a:t>为了知道是哪种排列方式，用</a:t>
            </a:r>
            <a:r>
              <a:rPr lang="en-US" altLang="zh-CN" dirty="0">
                <a:solidFill>
                  <a:srgbClr val="CC0000"/>
                </a:solidFill>
                <a:ea typeface="黑体" panose="02010609060101010101" pitchFamily="49" charset="-122"/>
              </a:rPr>
              <a:t>LSB(Least Significant Bit</a:t>
            </a:r>
            <a:r>
              <a:rPr lang="en-US" altLang="zh-CN" dirty="0">
                <a:ea typeface="黑体" panose="02010609060101010101" pitchFamily="49" charset="-122"/>
              </a:rPr>
              <a:t>)</a:t>
            </a:r>
            <a:r>
              <a:rPr lang="zh-CN" altLang="en-US" dirty="0">
                <a:ea typeface="黑体" panose="02010609060101010101" pitchFamily="49" charset="-122"/>
              </a:rPr>
              <a:t>来指示最低有效位，用</a:t>
            </a:r>
            <a:r>
              <a:rPr lang="en-US" altLang="zh-CN" dirty="0">
                <a:solidFill>
                  <a:srgbClr val="FF0000"/>
                </a:solidFill>
                <a:ea typeface="黑体" panose="02010609060101010101" pitchFamily="49" charset="-122"/>
              </a:rPr>
              <a:t>MSB</a:t>
            </a:r>
            <a:r>
              <a:rPr lang="en-US" altLang="zh-CN" dirty="0">
                <a:solidFill>
                  <a:schemeClr val="accent2"/>
                </a:solidFill>
                <a:ea typeface="黑体" panose="02010609060101010101" pitchFamily="49" charset="-122"/>
              </a:rPr>
              <a:t>(</a:t>
            </a:r>
            <a:r>
              <a:rPr lang="en-US" altLang="zh-CN" dirty="0">
                <a:solidFill>
                  <a:srgbClr val="CC0000"/>
                </a:solidFill>
                <a:ea typeface="黑体" panose="02010609060101010101" pitchFamily="49" charset="-122"/>
              </a:rPr>
              <a:t>Most Significant Bit</a:t>
            </a:r>
            <a:r>
              <a:rPr lang="en-US" altLang="zh-CN" dirty="0">
                <a:ea typeface="黑体" panose="02010609060101010101" pitchFamily="49" charset="-122"/>
              </a:rPr>
              <a:t>)</a:t>
            </a:r>
            <a:r>
              <a:rPr lang="zh-CN" altLang="en-US" dirty="0">
                <a:ea typeface="黑体" panose="02010609060101010101" pitchFamily="49" charset="-122"/>
              </a:rPr>
              <a:t>来指示最高有效位。</a:t>
            </a:r>
            <a:endParaRPr lang="zh-CN" altLang="en-US" dirty="0">
              <a:ea typeface="黑体" panose="02010609060101010101" pitchFamily="49" charset="-122"/>
            </a:endParaRPr>
          </a:p>
          <a:p>
            <a:pPr marL="742950" lvl="1" indent="-285750" algn="just">
              <a:spcBef>
                <a:spcPct val="30000"/>
              </a:spcBef>
            </a:pPr>
            <a:r>
              <a:rPr lang="zh-CN" altLang="en-US" dirty="0">
                <a:ea typeface="黑体" panose="02010609060101010101" pitchFamily="49" charset="-122"/>
              </a:rPr>
              <a:t>一般情况下：</a:t>
            </a:r>
            <a:r>
              <a:rPr lang="zh-CN" altLang="en-US" dirty="0">
                <a:solidFill>
                  <a:schemeClr val="accent5">
                    <a:lumMod val="50000"/>
                  </a:schemeClr>
                </a:solidFill>
                <a:ea typeface="黑体" panose="02010609060101010101" pitchFamily="49" charset="-122"/>
              </a:rPr>
              <a:t>从高位到低位采用从左往右排列</a:t>
            </a:r>
            <a:endParaRPr lang="zh-CN" altLang="en-US" dirty="0">
              <a:solidFill>
                <a:schemeClr val="accent5">
                  <a:lumMod val="50000"/>
                </a:schemeClr>
              </a:solidFill>
              <a:ea typeface="黑体" panose="02010609060101010101" pitchFamily="49" charset="-122"/>
            </a:endParaRPr>
          </a:p>
          <a:p>
            <a:pPr marL="342900" indent="-342900" algn="just">
              <a:spcBef>
                <a:spcPct val="30000"/>
              </a:spcBef>
            </a:pPr>
            <a:r>
              <a:rPr lang="zh-CN" altLang="en-US" sz="2000" dirty="0">
                <a:ea typeface="黑体" panose="02010609060101010101" pitchFamily="49" charset="-122"/>
              </a:rPr>
              <a:t>一般在全部是正数运算且不出现负值结果的场合下，可使用无符号数表示。例如，地址运算，编号表示，等等</a:t>
            </a:r>
            <a:endParaRPr lang="zh-CN" altLang="en-US" sz="2000" dirty="0">
              <a:ea typeface="黑体" panose="02010609060101010101" pitchFamily="49" charset="-122"/>
            </a:endParaRPr>
          </a:p>
          <a:p>
            <a:pPr marL="342900" indent="-342900" algn="just">
              <a:spcBef>
                <a:spcPct val="30000"/>
              </a:spcBef>
            </a:pPr>
            <a:r>
              <a:rPr lang="zh-CN" altLang="en-US" sz="2000" dirty="0">
                <a:ea typeface="黑体" panose="02010609060101010101" pitchFamily="49" charset="-122"/>
              </a:rPr>
              <a:t>无符号数的编码中</a:t>
            </a:r>
            <a:r>
              <a:rPr lang="zh-CN" altLang="en-US" sz="2000" dirty="0">
                <a:solidFill>
                  <a:srgbClr val="CC0000"/>
                </a:solidFill>
                <a:ea typeface="黑体" panose="02010609060101010101" pitchFamily="49" charset="-122"/>
              </a:rPr>
              <a:t>没有符号位</a:t>
            </a:r>
            <a:endParaRPr lang="zh-CN" altLang="en-US" sz="2000" dirty="0">
              <a:solidFill>
                <a:srgbClr val="CC0000"/>
              </a:solidFill>
              <a:ea typeface="黑体" panose="02010609060101010101" pitchFamily="49" charset="-122"/>
            </a:endParaRPr>
          </a:p>
          <a:p>
            <a:pPr marL="342900" indent="-342900" algn="just">
              <a:spcBef>
                <a:spcPct val="30000"/>
              </a:spcBef>
            </a:pPr>
            <a:r>
              <a:rPr lang="zh-CN" altLang="en-US" sz="2000" dirty="0">
                <a:ea typeface="黑体" panose="02010609060101010101" pitchFamily="49" charset="-122"/>
              </a:rPr>
              <a:t>能表示的最大值大于位数相同的带符号整数的最大值（</a:t>
            </a:r>
            <a:r>
              <a:rPr lang="en-US" altLang="zh-CN" sz="2000" dirty="0">
                <a:ea typeface="黑体" panose="02010609060101010101" pitchFamily="49" charset="-122"/>
              </a:rPr>
              <a:t>Why</a:t>
            </a:r>
            <a:r>
              <a:rPr lang="zh-CN" altLang="en-US" sz="2000" dirty="0">
                <a:ea typeface="黑体" panose="02010609060101010101" pitchFamily="49" charset="-122"/>
              </a:rPr>
              <a:t>？）</a:t>
            </a:r>
            <a:endParaRPr lang="zh-CN" altLang="en-US" sz="2000" dirty="0">
              <a:ea typeface="黑体" panose="02010609060101010101" pitchFamily="49" charset="-122"/>
            </a:endParaRPr>
          </a:p>
          <a:p>
            <a:pPr marL="742950" lvl="1" indent="-285750" algn="just">
              <a:spcBef>
                <a:spcPct val="30000"/>
              </a:spcBef>
            </a:pPr>
            <a:r>
              <a:rPr lang="zh-CN" altLang="en-US" dirty="0">
                <a:ea typeface="黑体" panose="02010609060101010101" pitchFamily="49" charset="-122"/>
              </a:rPr>
              <a:t>例如，8位无符号整数最大是255（1111 1111）</a:t>
            </a:r>
            <a:endParaRPr lang="zh-CN" altLang="en-US" dirty="0">
              <a:ea typeface="黑体" panose="02010609060101010101" pitchFamily="49" charset="-122"/>
            </a:endParaRPr>
          </a:p>
          <a:p>
            <a:pPr marL="742950" lvl="1" indent="-285750" algn="just">
              <a:spcBef>
                <a:spcPct val="30000"/>
              </a:spcBef>
              <a:buFontTx/>
              <a:buNone/>
            </a:pPr>
            <a:r>
              <a:rPr lang="zh-CN" altLang="en-US" dirty="0">
                <a:ea typeface="黑体" panose="02010609060101010101" pitchFamily="49" charset="-122"/>
              </a:rPr>
              <a:t>            而</a:t>
            </a:r>
            <a:r>
              <a:rPr lang="en-US" altLang="zh-CN" dirty="0">
                <a:ea typeface="黑体" panose="02010609060101010101" pitchFamily="49" charset="-122"/>
              </a:rPr>
              <a:t>8</a:t>
            </a:r>
            <a:r>
              <a:rPr lang="zh-CN" altLang="en-US" dirty="0">
                <a:ea typeface="黑体" panose="02010609060101010101" pitchFamily="49" charset="-122"/>
              </a:rPr>
              <a:t>位带符号整数最大为</a:t>
            </a:r>
            <a:r>
              <a:rPr lang="en-US" altLang="zh-CN" dirty="0">
                <a:ea typeface="黑体" panose="02010609060101010101" pitchFamily="49" charset="-122"/>
              </a:rPr>
              <a:t>127</a:t>
            </a:r>
            <a:r>
              <a:rPr lang="zh-CN" altLang="en-US" dirty="0">
                <a:ea typeface="黑体" panose="02010609060101010101" pitchFamily="49" charset="-122"/>
              </a:rPr>
              <a:t>（</a:t>
            </a:r>
            <a:r>
              <a:rPr lang="en-US" altLang="zh-CN" dirty="0">
                <a:ea typeface="黑体" panose="02010609060101010101" pitchFamily="49" charset="-122"/>
              </a:rPr>
              <a:t>0111 1111</a:t>
            </a:r>
            <a:r>
              <a:rPr lang="zh-CN" altLang="en-US" dirty="0">
                <a:ea typeface="黑体" panose="02010609060101010101" pitchFamily="49" charset="-122"/>
              </a:rPr>
              <a:t>）</a:t>
            </a:r>
            <a:endParaRPr lang="zh-CN" altLang="en-US" dirty="0">
              <a:ea typeface="黑体" panose="02010609060101010101" pitchFamily="49" charset="-122"/>
            </a:endParaRPr>
          </a:p>
          <a:p>
            <a:pPr marL="342900" indent="-342900" algn="just">
              <a:spcBef>
                <a:spcPct val="30000"/>
              </a:spcBef>
            </a:pPr>
            <a:r>
              <a:rPr lang="zh-CN" altLang="en-US" sz="2000" dirty="0">
                <a:ea typeface="黑体" panose="02010609060101010101" pitchFamily="49" charset="-122"/>
              </a:rPr>
              <a:t>总是整数，所以很多时候就</a:t>
            </a:r>
            <a:r>
              <a:rPr lang="zh-CN" altLang="en-US" sz="2000" dirty="0">
                <a:solidFill>
                  <a:srgbClr val="CC0000"/>
                </a:solidFill>
                <a:ea typeface="黑体" panose="02010609060101010101" pitchFamily="49" charset="-122"/>
              </a:rPr>
              <a:t>简称为“无符号数”</a:t>
            </a:r>
            <a:endParaRPr lang="zh-CN" altLang="en-US" sz="2000" dirty="0">
              <a:solidFill>
                <a:srgbClr val="CC0000"/>
              </a:solidFill>
              <a:ea typeface="黑体" panose="02010609060101010101" pitchFamily="49" charset="-122"/>
            </a:endParaRPr>
          </a:p>
        </p:txBody>
      </p:sp>
      <p:grpSp>
        <p:nvGrpSpPr>
          <p:cNvPr id="2" name="Group 17"/>
          <p:cNvGrpSpPr/>
          <p:nvPr/>
        </p:nvGrpSpPr>
        <p:grpSpPr bwMode="auto">
          <a:xfrm>
            <a:off x="8159750" y="1577975"/>
            <a:ext cx="1158875" cy="366713"/>
            <a:chOff x="4881" y="1056"/>
            <a:chExt cx="790" cy="231"/>
          </a:xfrm>
        </p:grpSpPr>
        <p:sp>
          <p:nvSpPr>
            <p:cNvPr id="9224" name="Line 5"/>
            <p:cNvSpPr>
              <a:spLocks noChangeShapeType="1"/>
            </p:cNvSpPr>
            <p:nvPr/>
          </p:nvSpPr>
          <p:spPr bwMode="auto">
            <a:xfrm flipV="1">
              <a:off x="4881" y="1172"/>
              <a:ext cx="245" cy="54"/>
            </a:xfrm>
            <a:prstGeom prst="line">
              <a:avLst/>
            </a:prstGeom>
            <a:noFill/>
            <a:ln w="38100">
              <a:solidFill>
                <a:srgbClr val="CC0000"/>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5" name="Text Box 4"/>
            <p:cNvSpPr txBox="1">
              <a:spLocks noChangeArrowheads="1"/>
            </p:cNvSpPr>
            <p:nvPr/>
          </p:nvSpPr>
          <p:spPr bwMode="auto">
            <a:xfrm>
              <a:off x="5118" y="1056"/>
              <a:ext cx="55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800">
                  <a:solidFill>
                    <a:srgbClr val="CC0000"/>
                  </a:solidFill>
                  <a:latin typeface="Arial" panose="020B0604020202020204" pitchFamily="34" charset="0"/>
                  <a:cs typeface="Arial" panose="020B0604020202020204" pitchFamily="34" charset="0"/>
                </a:rPr>
                <a:t>MSB</a:t>
              </a:r>
              <a:endParaRPr lang="en-US" altLang="zh-CN" sz="1800">
                <a:solidFill>
                  <a:srgbClr val="CC0000"/>
                </a:solidFill>
                <a:latin typeface="Arial" panose="020B0604020202020204" pitchFamily="34" charset="0"/>
                <a:cs typeface="Arial" panose="020B0604020202020204" pitchFamily="34" charset="0"/>
              </a:endParaRPr>
            </a:p>
          </p:txBody>
        </p:sp>
      </p:grpSp>
      <p:grpSp>
        <p:nvGrpSpPr>
          <p:cNvPr id="3" name="Group 16"/>
          <p:cNvGrpSpPr/>
          <p:nvPr/>
        </p:nvGrpSpPr>
        <p:grpSpPr bwMode="auto">
          <a:xfrm>
            <a:off x="8159750" y="1054071"/>
            <a:ext cx="1064335" cy="366712"/>
            <a:chOff x="4870" y="769"/>
            <a:chExt cx="698" cy="231"/>
          </a:xfrm>
        </p:grpSpPr>
        <p:sp>
          <p:nvSpPr>
            <p:cNvPr id="9222" name="Text Box 9"/>
            <p:cNvSpPr txBox="1">
              <a:spLocks noChangeArrowheads="1"/>
            </p:cNvSpPr>
            <p:nvPr/>
          </p:nvSpPr>
          <p:spPr bwMode="auto">
            <a:xfrm>
              <a:off x="4956" y="769"/>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800" dirty="0">
                  <a:solidFill>
                    <a:srgbClr val="CC0000"/>
                  </a:solidFill>
                  <a:latin typeface="Arial" panose="020B0604020202020204" pitchFamily="34" charset="0"/>
                  <a:cs typeface="Arial" panose="020B0604020202020204" pitchFamily="34" charset="0"/>
                </a:rPr>
                <a:t>   LSB</a:t>
              </a:r>
              <a:endParaRPr lang="en-US" altLang="zh-CN" sz="1800" dirty="0">
                <a:solidFill>
                  <a:srgbClr val="CC0000"/>
                </a:solidFill>
                <a:latin typeface="Arial" panose="020B0604020202020204" pitchFamily="34" charset="0"/>
                <a:cs typeface="Arial" panose="020B0604020202020204" pitchFamily="34" charset="0"/>
              </a:endParaRPr>
            </a:p>
          </p:txBody>
        </p:sp>
        <p:sp>
          <p:nvSpPr>
            <p:cNvPr id="9223" name="Line 11"/>
            <p:cNvSpPr>
              <a:spLocks noChangeShapeType="1"/>
            </p:cNvSpPr>
            <p:nvPr/>
          </p:nvSpPr>
          <p:spPr bwMode="auto">
            <a:xfrm flipH="1">
              <a:off x="4870" y="920"/>
              <a:ext cx="234" cy="54"/>
            </a:xfrm>
            <a:prstGeom prst="line">
              <a:avLst/>
            </a:prstGeom>
            <a:noFill/>
            <a:ln w="38100">
              <a:solidFill>
                <a:srgbClr val="CC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 name="灯片编号占位符 3"/>
          <p:cNvSpPr>
            <a:spLocks noGrp="1"/>
          </p:cNvSpPr>
          <p:nvPr>
            <p:ph type="sldNum" sz="quarter" idx="4"/>
          </p:nvPr>
        </p:nvSpPr>
        <p:spPr/>
        <p:txBody>
          <a:bodyPr/>
          <a:lstStyle/>
          <a:p>
            <a:fld id="{EDCD20F5-771F-4428-9712-BA27E008D629}" type="slidenum">
              <a:rPr lang="zh-CN" altLang="en-US" smtClean="0"/>
            </a:fld>
            <a:endParaRPr lang="zh-CN" altLang="en-US" dirty="0"/>
          </a:p>
        </p:txBody>
      </p:sp>
      <p:sp>
        <p:nvSpPr>
          <p:cNvPr id="5" name="矩形 4"/>
          <p:cNvSpPr/>
          <p:nvPr/>
        </p:nvSpPr>
        <p:spPr>
          <a:xfrm>
            <a:off x="5726964" y="752386"/>
            <a:ext cx="2719271" cy="400110"/>
          </a:xfrm>
          <a:prstGeom prst="rect">
            <a:avLst/>
          </a:prstGeom>
        </p:spPr>
        <p:txBody>
          <a:bodyPr wrap="none">
            <a:spAutoFit/>
          </a:bodyPr>
          <a:lstStyle/>
          <a:p>
            <a:r>
              <a:rPr lang="zh-CN" altLang="en-US" sz="2000" dirty="0">
                <a:ea typeface="黑体" panose="02010609060101010101" pitchFamily="49" charset="-122"/>
              </a:rPr>
              <a:t>例：</a:t>
            </a:r>
            <a:r>
              <a:rPr lang="en-US" altLang="zh-CN" sz="2000" dirty="0">
                <a:ea typeface="黑体" panose="02010609060101010101" pitchFamily="49" charset="-122"/>
              </a:rPr>
              <a:t>32</a:t>
            </a:r>
            <a:r>
              <a:rPr lang="zh-CN" altLang="en-US" sz="2000" dirty="0">
                <a:ea typeface="黑体" panose="02010609060101010101" pitchFamily="49" charset="-122"/>
              </a:rPr>
              <a:t>位字</a:t>
            </a:r>
            <a:r>
              <a:rPr lang="en-US" altLang="zh-CN" sz="2000" dirty="0">
                <a:ea typeface="黑体" panose="02010609060101010101" pitchFamily="49" charset="-122"/>
              </a:rPr>
              <a:t>: </a:t>
            </a:r>
            <a:r>
              <a:rPr lang="en-US" altLang="zh-CN" sz="2000" dirty="0">
                <a:solidFill>
                  <a:srgbClr val="CC0000"/>
                </a:solidFill>
                <a:ea typeface="黑体" panose="02010609060101010101" pitchFamily="49" charset="-122"/>
              </a:rPr>
              <a:t>0</a:t>
            </a:r>
            <a:r>
              <a:rPr lang="en-US" altLang="zh-CN" sz="2000" dirty="0">
                <a:ea typeface="黑体" panose="02010609060101010101" pitchFamily="49" charset="-122"/>
              </a:rPr>
              <a:t>…01011</a:t>
            </a:r>
            <a:r>
              <a:rPr lang="en-US" altLang="zh-CN" sz="2000" baseline="-25000" dirty="0">
                <a:ea typeface="黑体" panose="02010609060101010101" pitchFamily="49" charset="-122"/>
              </a:rPr>
              <a:t>2</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Effect transition="in" filter="wipe(down)">
                                      <p:cBhvr>
                                        <p:cTn id="7" dur="500"/>
                                        <p:tgtEl>
                                          <p:spTgt spid="275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75459">
                                            <p:txEl>
                                              <p:pRg st="1" end="1"/>
                                            </p:txEl>
                                          </p:spTgt>
                                        </p:tgtEl>
                                        <p:attrNameLst>
                                          <p:attrName>style.visibility</p:attrName>
                                        </p:attrNameLst>
                                      </p:cBhvr>
                                      <p:to>
                                        <p:strVal val="visible"/>
                                      </p:to>
                                    </p:set>
                                    <p:animEffect transition="in" filter="blinds(horizontal)">
                                      <p:cBhvr>
                                        <p:cTn id="18" dur="500"/>
                                        <p:tgtEl>
                                          <p:spTgt spid="27545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75459">
                                            <p:txEl>
                                              <p:pRg st="2" end="2"/>
                                            </p:txEl>
                                          </p:spTgt>
                                        </p:tgtEl>
                                        <p:attrNameLst>
                                          <p:attrName>style.visibility</p:attrName>
                                        </p:attrNameLst>
                                      </p:cBhvr>
                                      <p:to>
                                        <p:strVal val="visible"/>
                                      </p:to>
                                    </p:set>
                                    <p:animEffect transition="in" filter="blinds(horizontal)">
                                      <p:cBhvr>
                                        <p:cTn id="23" dur="500"/>
                                        <p:tgtEl>
                                          <p:spTgt spid="27545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75459">
                                            <p:txEl>
                                              <p:pRg st="3" end="3"/>
                                            </p:txEl>
                                          </p:spTgt>
                                        </p:tgtEl>
                                        <p:attrNameLst>
                                          <p:attrName>style.visibility</p:attrName>
                                        </p:attrNameLst>
                                      </p:cBhvr>
                                      <p:to>
                                        <p:strVal val="visible"/>
                                      </p:to>
                                    </p:set>
                                    <p:animEffect transition="in" filter="blinds(horizontal)">
                                      <p:cBhvr>
                                        <p:cTn id="28" dur="500"/>
                                        <p:tgtEl>
                                          <p:spTgt spid="275459">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linds(horizontal)">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linds(horizontal)">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275459">
                                            <p:txEl>
                                              <p:pRg st="4" end="4"/>
                                            </p:txEl>
                                          </p:spTgt>
                                        </p:tgtEl>
                                        <p:attrNameLst>
                                          <p:attrName>style.visibility</p:attrName>
                                        </p:attrNameLst>
                                      </p:cBhvr>
                                      <p:to>
                                        <p:strVal val="visible"/>
                                      </p:to>
                                    </p:set>
                                    <p:animEffect transition="in" filter="blinds(horizontal)">
                                      <p:cBhvr>
                                        <p:cTn id="43" dur="500"/>
                                        <p:tgtEl>
                                          <p:spTgt spid="275459">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275459">
                                            <p:txEl>
                                              <p:pRg st="5" end="5"/>
                                            </p:txEl>
                                          </p:spTgt>
                                        </p:tgtEl>
                                        <p:attrNameLst>
                                          <p:attrName>style.visibility</p:attrName>
                                        </p:attrNameLst>
                                      </p:cBhvr>
                                      <p:to>
                                        <p:strVal val="visible"/>
                                      </p:to>
                                    </p:set>
                                    <p:animEffect transition="in" filter="blinds(horizontal)">
                                      <p:cBhvr>
                                        <p:cTn id="48" dur="500"/>
                                        <p:tgtEl>
                                          <p:spTgt spid="275459">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275459">
                                            <p:txEl>
                                              <p:pRg st="6" end="6"/>
                                            </p:txEl>
                                          </p:spTgt>
                                        </p:tgtEl>
                                        <p:attrNameLst>
                                          <p:attrName>style.visibility</p:attrName>
                                        </p:attrNameLst>
                                      </p:cBhvr>
                                      <p:to>
                                        <p:strVal val="visible"/>
                                      </p:to>
                                    </p:set>
                                    <p:animEffect transition="in" filter="blinds(horizontal)">
                                      <p:cBhvr>
                                        <p:cTn id="53" dur="500"/>
                                        <p:tgtEl>
                                          <p:spTgt spid="275459">
                                            <p:txEl>
                                              <p:pRg st="6" end="6"/>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275459">
                                            <p:txEl>
                                              <p:pRg st="7" end="7"/>
                                            </p:txEl>
                                          </p:spTgt>
                                        </p:tgtEl>
                                        <p:attrNameLst>
                                          <p:attrName>style.visibility</p:attrName>
                                        </p:attrNameLst>
                                      </p:cBhvr>
                                      <p:to>
                                        <p:strVal val="visible"/>
                                      </p:to>
                                    </p:set>
                                    <p:animEffect transition="in" filter="blinds(horizontal)">
                                      <p:cBhvr>
                                        <p:cTn id="58" dur="500"/>
                                        <p:tgtEl>
                                          <p:spTgt spid="275459">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275459">
                                            <p:txEl>
                                              <p:pRg st="8" end="8"/>
                                            </p:txEl>
                                          </p:spTgt>
                                        </p:tgtEl>
                                        <p:attrNameLst>
                                          <p:attrName>style.visibility</p:attrName>
                                        </p:attrNameLst>
                                      </p:cBhvr>
                                      <p:to>
                                        <p:strVal val="visible"/>
                                      </p:to>
                                    </p:set>
                                    <p:animEffect transition="in" filter="blinds(horizontal)">
                                      <p:cBhvr>
                                        <p:cTn id="63" dur="500"/>
                                        <p:tgtEl>
                                          <p:spTgt spid="275459">
                                            <p:txEl>
                                              <p:pRg st="8" end="8"/>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275459">
                                            <p:txEl>
                                              <p:pRg st="9" end="9"/>
                                            </p:txEl>
                                          </p:spTgt>
                                        </p:tgtEl>
                                        <p:attrNameLst>
                                          <p:attrName>style.visibility</p:attrName>
                                        </p:attrNameLst>
                                      </p:cBhvr>
                                      <p:to>
                                        <p:strVal val="visible"/>
                                      </p:to>
                                    </p:set>
                                    <p:animEffect transition="in" filter="blinds(horizontal)">
                                      <p:cBhvr>
                                        <p:cTn id="68" dur="500"/>
                                        <p:tgtEl>
                                          <p:spTgt spid="275459">
                                            <p:txEl>
                                              <p:pRg st="9" end="9"/>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275459">
                                            <p:txEl>
                                              <p:pRg st="10" end="10"/>
                                            </p:txEl>
                                          </p:spTgt>
                                        </p:tgtEl>
                                        <p:attrNameLst>
                                          <p:attrName>style.visibility</p:attrName>
                                        </p:attrNameLst>
                                      </p:cBhvr>
                                      <p:to>
                                        <p:strVal val="visible"/>
                                      </p:to>
                                    </p:set>
                                    <p:animEffect transition="in" filter="blinds(horizontal)">
                                      <p:cBhvr>
                                        <p:cTn id="73" dur="500"/>
                                        <p:tgtEl>
                                          <p:spTgt spid="27545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07988" y="190500"/>
            <a:ext cx="8150225" cy="474663"/>
          </a:xfrm>
        </p:spPr>
        <p:txBody>
          <a:bodyPr/>
          <a:lstStyle/>
          <a:p>
            <a:r>
              <a:rPr lang="en-US" altLang="zh-CN">
                <a:ea typeface="宋体" panose="02010600030101010101" pitchFamily="2" charset="-122"/>
              </a:rPr>
              <a:t>Signed integer</a:t>
            </a:r>
            <a:r>
              <a:rPr lang="zh-CN" altLang="en-US">
                <a:ea typeface="宋体" panose="02010600030101010101" pitchFamily="2" charset="-122"/>
              </a:rPr>
              <a:t>（带符号整数，定点整数）</a:t>
            </a:r>
            <a:endParaRPr lang="zh-CN" altLang="en-US">
              <a:ea typeface="宋体" panose="02010600030101010101" pitchFamily="2" charset="-122"/>
            </a:endParaRPr>
          </a:p>
        </p:txBody>
      </p:sp>
      <p:sp>
        <p:nvSpPr>
          <p:cNvPr id="276483" name="Rectangle 3"/>
          <p:cNvSpPr>
            <a:spLocks noGrp="1" noChangeArrowheads="1"/>
          </p:cNvSpPr>
          <p:nvPr>
            <p:ph type="body" idx="1"/>
          </p:nvPr>
        </p:nvSpPr>
        <p:spPr>
          <a:xfrm>
            <a:off x="138113" y="866775"/>
            <a:ext cx="8934450" cy="4899803"/>
          </a:xfrm>
          <a:noFill/>
        </p:spPr>
        <p:txBody>
          <a:bodyPr lIns="91440" tIns="45720" rIns="91440" bIns="45720"/>
          <a:lstStyle/>
          <a:p>
            <a:pPr marL="342900" indent="-342900"/>
            <a:r>
              <a:rPr lang="zh-CN" altLang="en-US" dirty="0">
                <a:ea typeface="黑体" panose="02010609060101010101" pitchFamily="49" charset="-122"/>
                <a:cs typeface="Arial" panose="020B0604020202020204" pitchFamily="34" charset="0"/>
              </a:rPr>
              <a:t>能处理正数和负数，使用</a:t>
            </a:r>
            <a:r>
              <a:rPr lang="en-US" altLang="zh-CN" dirty="0">
                <a:solidFill>
                  <a:srgbClr val="FF0000"/>
                </a:solidFill>
                <a:ea typeface="黑体" panose="02010609060101010101" pitchFamily="49" charset="-122"/>
                <a:cs typeface="Arial" panose="020B0604020202020204" pitchFamily="34" charset="0"/>
              </a:rPr>
              <a:t>MSB</a:t>
            </a:r>
            <a:r>
              <a:rPr lang="zh-CN" altLang="en-US" dirty="0">
                <a:ea typeface="黑体" panose="02010609060101010101" pitchFamily="49" charset="-122"/>
                <a:cs typeface="Arial" panose="020B0604020202020204" pitchFamily="34" charset="0"/>
              </a:rPr>
              <a:t>表示数的符号。</a:t>
            </a:r>
            <a:endParaRPr lang="zh-CN" altLang="en-US" dirty="0">
              <a:ea typeface="黑体" panose="02010609060101010101" pitchFamily="49" charset="-122"/>
              <a:cs typeface="Arial" panose="020B0604020202020204" pitchFamily="34" charset="0"/>
            </a:endParaRPr>
          </a:p>
          <a:p>
            <a:pPr marL="342900" indent="-342900"/>
            <a:r>
              <a:rPr lang="zh-CN" altLang="en-US" dirty="0">
                <a:ea typeface="黑体" panose="02010609060101010101" pitchFamily="49" charset="-122"/>
                <a:cs typeface="Arial" panose="020B0604020202020204" pitchFamily="34" charset="0"/>
              </a:rPr>
              <a:t>有多种定点编码方式：原码、反码、补码和移码等</a:t>
            </a:r>
            <a:endParaRPr lang="zh-CN" altLang="en-US" dirty="0">
              <a:ea typeface="黑体" panose="02010609060101010101" pitchFamily="49" charset="-122"/>
              <a:cs typeface="Arial" panose="020B0604020202020204" pitchFamily="34" charset="0"/>
            </a:endParaRPr>
          </a:p>
          <a:p>
            <a:pPr marL="742950" lvl="1" indent="-285750"/>
            <a:r>
              <a:rPr lang="zh-CN" altLang="en-US" sz="2200" dirty="0">
                <a:ea typeface="黑体" panose="02010609060101010101" pitchFamily="49" charset="-122"/>
                <a:cs typeface="Arial" panose="020B0604020202020204" pitchFamily="34" charset="0"/>
              </a:rPr>
              <a:t>原码：</a:t>
            </a:r>
            <a:r>
              <a:rPr lang="zh-CN" altLang="en-US" sz="2200" dirty="0">
                <a:solidFill>
                  <a:srgbClr val="CC0000"/>
                </a:solidFill>
                <a:ea typeface="黑体" panose="02010609060101010101" pitchFamily="49" charset="-122"/>
                <a:cs typeface="Arial" panose="020B0604020202020204" pitchFamily="34" charset="0"/>
              </a:rPr>
              <a:t>一般用来表示浮点（实）数的尾数</a:t>
            </a:r>
            <a:endParaRPr lang="zh-CN" altLang="en-US" sz="2200" dirty="0">
              <a:solidFill>
                <a:srgbClr val="CC0000"/>
              </a:solidFill>
              <a:ea typeface="黑体" panose="02010609060101010101" pitchFamily="49" charset="-122"/>
              <a:cs typeface="Arial" panose="020B0604020202020204" pitchFamily="34" charset="0"/>
            </a:endParaRPr>
          </a:p>
          <a:p>
            <a:pPr marL="742950" lvl="1" indent="-285750"/>
            <a:r>
              <a:rPr lang="zh-CN" altLang="en-US" sz="2200" dirty="0">
                <a:ea typeface="黑体" panose="02010609060101010101" pitchFamily="49" charset="-122"/>
                <a:cs typeface="Arial" panose="020B0604020202020204" pitchFamily="34" charset="0"/>
              </a:rPr>
              <a:t>反码</a:t>
            </a:r>
            <a:r>
              <a:rPr lang="zh-CN" altLang="en-US" sz="2200" dirty="0">
                <a:solidFill>
                  <a:srgbClr val="CC0000"/>
                </a:solidFill>
                <a:ea typeface="黑体" panose="02010609060101010101" pitchFamily="49" charset="-122"/>
                <a:cs typeface="Arial" panose="020B0604020202020204" pitchFamily="34" charset="0"/>
              </a:rPr>
              <a:t>     现已不用于表示数值数据</a:t>
            </a:r>
            <a:endParaRPr lang="zh-CN" altLang="en-US" sz="2200" dirty="0">
              <a:solidFill>
                <a:srgbClr val="CC0000"/>
              </a:solidFill>
              <a:ea typeface="黑体" panose="02010609060101010101" pitchFamily="49" charset="-122"/>
              <a:cs typeface="Arial" panose="020B0604020202020204" pitchFamily="34" charset="0"/>
            </a:endParaRPr>
          </a:p>
          <a:p>
            <a:pPr marL="742950" lvl="1" indent="-285750"/>
            <a:r>
              <a:rPr lang="zh-CN" altLang="en-US" sz="2200" dirty="0">
                <a:ea typeface="黑体" panose="02010609060101010101" pitchFamily="49" charset="-122"/>
                <a:cs typeface="Arial" panose="020B0604020202020204" pitchFamily="34" charset="0"/>
              </a:rPr>
              <a:t>补码：</a:t>
            </a:r>
            <a:r>
              <a:rPr lang="zh-CN" altLang="en-US" sz="2200" dirty="0">
                <a:solidFill>
                  <a:srgbClr val="CC0000"/>
                </a:solidFill>
                <a:ea typeface="黑体" panose="02010609060101010101" pitchFamily="49" charset="-122"/>
                <a:cs typeface="Arial" panose="020B0604020202020204" pitchFamily="34" charset="0"/>
              </a:rPr>
              <a:t>现在所有计算机都用补码来表示定点整数</a:t>
            </a:r>
            <a:endParaRPr lang="en-US" altLang="zh-CN" sz="2200" dirty="0">
              <a:solidFill>
                <a:srgbClr val="CC0000"/>
              </a:solidFill>
              <a:ea typeface="黑体" panose="02010609060101010101" pitchFamily="49" charset="-122"/>
              <a:cs typeface="Arial" panose="020B0604020202020204" pitchFamily="34" charset="0"/>
            </a:endParaRPr>
          </a:p>
          <a:p>
            <a:pPr marL="742950" lvl="1" indent="-285750"/>
            <a:r>
              <a:rPr lang="zh-CN" altLang="en-US" sz="2200" dirty="0">
                <a:ea typeface="黑体" panose="02010609060101010101" pitchFamily="49" charset="-122"/>
                <a:cs typeface="Arial" panose="020B0604020202020204" pitchFamily="34" charset="0"/>
              </a:rPr>
              <a:t>移码：</a:t>
            </a:r>
            <a:r>
              <a:rPr lang="zh-CN" altLang="en-US" sz="2200" dirty="0">
                <a:solidFill>
                  <a:srgbClr val="CC0000"/>
                </a:solidFill>
                <a:ea typeface="黑体" panose="02010609060101010101" pitchFamily="49" charset="-122"/>
                <a:cs typeface="Arial" panose="020B0604020202020204" pitchFamily="34" charset="0"/>
              </a:rPr>
              <a:t>用来表示浮点数的指数（阶码）</a:t>
            </a:r>
            <a:endParaRPr lang="zh-CN" altLang="en-US" sz="2200" dirty="0">
              <a:solidFill>
                <a:srgbClr val="CC0000"/>
              </a:solidFill>
              <a:ea typeface="黑体" panose="02010609060101010101" pitchFamily="49" charset="-122"/>
              <a:cs typeface="Arial" panose="020B0604020202020204" pitchFamily="34" charset="0"/>
            </a:endParaRPr>
          </a:p>
          <a:p>
            <a:pPr marL="342900" indent="-342900"/>
            <a:r>
              <a:rPr lang="zh-CN" altLang="en-US" dirty="0">
                <a:ea typeface="黑体" panose="02010609060101010101" pitchFamily="49" charset="-122"/>
                <a:cs typeface="Arial" panose="020B0604020202020204" pitchFamily="34" charset="0"/>
              </a:rPr>
              <a:t>为什么用补码表示带符号整数？</a:t>
            </a:r>
            <a:endParaRPr lang="zh-CN" altLang="en-US" dirty="0">
              <a:ea typeface="黑体" panose="02010609060101010101" pitchFamily="49" charset="-122"/>
              <a:cs typeface="Arial" panose="020B0604020202020204" pitchFamily="34" charset="0"/>
            </a:endParaRPr>
          </a:p>
          <a:p>
            <a:pPr marL="742950" lvl="1" indent="-285750"/>
            <a:r>
              <a:rPr lang="zh-CN" altLang="en-US" sz="2200" dirty="0">
                <a:ea typeface="黑体" panose="02010609060101010101" pitchFamily="49" charset="-122"/>
                <a:cs typeface="Arial" panose="020B0604020202020204" pitchFamily="34" charset="0"/>
              </a:rPr>
              <a:t>补码运算系统是模运算系统，加、减运算统一</a:t>
            </a:r>
            <a:endParaRPr lang="zh-CN" altLang="en-US" sz="2200" dirty="0">
              <a:ea typeface="黑体" panose="02010609060101010101" pitchFamily="49" charset="-122"/>
              <a:cs typeface="Arial" panose="020B0604020202020204" pitchFamily="34" charset="0"/>
            </a:endParaRPr>
          </a:p>
          <a:p>
            <a:pPr marL="742950" lvl="1" indent="-285750"/>
            <a:r>
              <a:rPr lang="zh-CN" altLang="en-US" sz="2200" dirty="0">
                <a:ea typeface="黑体" panose="02010609060101010101" pitchFamily="49" charset="-122"/>
                <a:cs typeface="Arial" panose="020B0604020202020204" pitchFamily="34" charset="0"/>
              </a:rPr>
              <a:t>数</a:t>
            </a:r>
            <a:r>
              <a:rPr lang="en-US" altLang="zh-CN" sz="2200" dirty="0">
                <a:ea typeface="黑体" panose="02010609060101010101" pitchFamily="49" charset="-122"/>
                <a:cs typeface="Arial" panose="020B0604020202020204" pitchFamily="34" charset="0"/>
              </a:rPr>
              <a:t>0</a:t>
            </a:r>
            <a:r>
              <a:rPr lang="zh-CN" altLang="en-US" sz="2200" dirty="0">
                <a:ea typeface="黑体" panose="02010609060101010101" pitchFamily="49" charset="-122"/>
                <a:cs typeface="Arial" panose="020B0604020202020204" pitchFamily="34" charset="0"/>
              </a:rPr>
              <a:t>的表示唯一，方便使用</a:t>
            </a:r>
            <a:endParaRPr lang="zh-CN" altLang="en-US" sz="2200" dirty="0">
              <a:ea typeface="黑体" panose="02010609060101010101" pitchFamily="49" charset="-122"/>
              <a:cs typeface="Arial" panose="020B0604020202020204" pitchFamily="34" charset="0"/>
            </a:endParaRPr>
          </a:p>
          <a:p>
            <a:pPr marL="742950" lvl="1" indent="-285750"/>
            <a:r>
              <a:rPr lang="zh-CN" altLang="en-US" sz="2200" dirty="0">
                <a:ea typeface="黑体" panose="02010609060101010101" pitchFamily="49" charset="-122"/>
                <a:cs typeface="Arial" panose="020B0604020202020204" pitchFamily="34" charset="0"/>
              </a:rPr>
              <a:t>比原码和反码多表示一个最小负数</a:t>
            </a:r>
            <a:endParaRPr lang="zh-CN" altLang="en-US" sz="2200" dirty="0">
              <a:ea typeface="黑体" panose="02010609060101010101" pitchFamily="49" charset="-122"/>
              <a:cs typeface="Arial" panose="020B0604020202020204" pitchFamily="34" charset="0"/>
            </a:endParaRPr>
          </a:p>
          <a:p>
            <a:pPr marL="742950" lvl="1" indent="-285750"/>
            <a:r>
              <a:rPr lang="zh-CN" altLang="en-US" sz="2200" dirty="0">
                <a:ea typeface="黑体" panose="02010609060101010101" pitchFamily="49" charset="-122"/>
                <a:cs typeface="Arial" panose="020B0604020202020204" pitchFamily="34" charset="0"/>
              </a:rPr>
              <a:t>与移码相比，其符号位和真值的符号对应关系清楚</a:t>
            </a:r>
            <a:endParaRPr lang="zh-CN" altLang="en-US" sz="2200" dirty="0">
              <a:solidFill>
                <a:srgbClr val="CC0000"/>
              </a:solidFill>
              <a:ea typeface="黑体" panose="02010609060101010101" pitchFamily="49" charset="-122"/>
              <a:cs typeface="Arial" panose="020B0604020202020204" pitchFamily="34" charset="0"/>
            </a:endParaRPr>
          </a:p>
        </p:txBody>
      </p:sp>
      <p:sp>
        <p:nvSpPr>
          <p:cNvPr id="2" name="灯片编号占位符 1"/>
          <p:cNvSpPr>
            <a:spLocks noGrp="1"/>
          </p:cNvSpPr>
          <p:nvPr>
            <p:ph type="sldNum" sz="quarter" idx="4"/>
          </p:nvPr>
        </p:nvSpPr>
        <p:spPr/>
        <p:txBody>
          <a:bodyPr/>
          <a:lstStyle/>
          <a:p>
            <a:fld id="{EDCD20F5-771F-4428-9712-BA27E008D629}"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6483">
                                            <p:txEl>
                                              <p:pRg st="0" end="0"/>
                                            </p:txEl>
                                          </p:spTgt>
                                        </p:tgtEl>
                                        <p:attrNameLst>
                                          <p:attrName>style.visibility</p:attrName>
                                        </p:attrNameLst>
                                      </p:cBhvr>
                                      <p:to>
                                        <p:strVal val="visible"/>
                                      </p:to>
                                    </p:set>
                                    <p:animEffect transition="in" filter="wipe(down)">
                                      <p:cBhvr>
                                        <p:cTn id="7" dur="500"/>
                                        <p:tgtEl>
                                          <p:spTgt spid="276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76483">
                                            <p:txEl>
                                              <p:pRg st="1" end="1"/>
                                            </p:txEl>
                                          </p:spTgt>
                                        </p:tgtEl>
                                        <p:attrNameLst>
                                          <p:attrName>style.visibility</p:attrName>
                                        </p:attrNameLst>
                                      </p:cBhvr>
                                      <p:to>
                                        <p:strVal val="visible"/>
                                      </p:to>
                                    </p:set>
                                    <p:animEffect transition="in" filter="wipe(down)">
                                      <p:cBhvr>
                                        <p:cTn id="12" dur="500"/>
                                        <p:tgtEl>
                                          <p:spTgt spid="276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6483">
                                            <p:txEl>
                                              <p:pRg st="2" end="2"/>
                                            </p:txEl>
                                          </p:spTgt>
                                        </p:tgtEl>
                                        <p:attrNameLst>
                                          <p:attrName>style.visibility</p:attrName>
                                        </p:attrNameLst>
                                      </p:cBhvr>
                                      <p:to>
                                        <p:strVal val="visible"/>
                                      </p:to>
                                    </p:set>
                                    <p:animEffect transition="in" filter="blinds(horizontal)">
                                      <p:cBhvr>
                                        <p:cTn id="17" dur="500"/>
                                        <p:tgtEl>
                                          <p:spTgt spid="2764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6483">
                                            <p:txEl>
                                              <p:pRg st="3" end="3"/>
                                            </p:txEl>
                                          </p:spTgt>
                                        </p:tgtEl>
                                        <p:attrNameLst>
                                          <p:attrName>style.visibility</p:attrName>
                                        </p:attrNameLst>
                                      </p:cBhvr>
                                      <p:to>
                                        <p:strVal val="visible"/>
                                      </p:to>
                                    </p:set>
                                    <p:animEffect transition="in" filter="blinds(horizontal)">
                                      <p:cBhvr>
                                        <p:cTn id="22" dur="500"/>
                                        <p:tgtEl>
                                          <p:spTgt spid="2764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76483">
                                            <p:txEl>
                                              <p:pRg st="4" end="4"/>
                                            </p:txEl>
                                          </p:spTgt>
                                        </p:tgtEl>
                                        <p:attrNameLst>
                                          <p:attrName>style.visibility</p:attrName>
                                        </p:attrNameLst>
                                      </p:cBhvr>
                                      <p:to>
                                        <p:strVal val="visible"/>
                                      </p:to>
                                    </p:set>
                                    <p:animEffect transition="in" filter="blinds(horizontal)">
                                      <p:cBhvr>
                                        <p:cTn id="27" dur="500"/>
                                        <p:tgtEl>
                                          <p:spTgt spid="2764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76483">
                                            <p:txEl>
                                              <p:pRg st="5" end="5"/>
                                            </p:txEl>
                                          </p:spTgt>
                                        </p:tgtEl>
                                        <p:attrNameLst>
                                          <p:attrName>style.visibility</p:attrName>
                                        </p:attrNameLst>
                                      </p:cBhvr>
                                      <p:to>
                                        <p:strVal val="visible"/>
                                      </p:to>
                                    </p:set>
                                    <p:animEffect transition="in" filter="blinds(horizontal)">
                                      <p:cBhvr>
                                        <p:cTn id="32" dur="500"/>
                                        <p:tgtEl>
                                          <p:spTgt spid="27648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76483">
                                            <p:txEl>
                                              <p:pRg st="6" end="6"/>
                                            </p:txEl>
                                          </p:spTgt>
                                        </p:tgtEl>
                                        <p:attrNameLst>
                                          <p:attrName>style.visibility</p:attrName>
                                        </p:attrNameLst>
                                      </p:cBhvr>
                                      <p:to>
                                        <p:strVal val="visible"/>
                                      </p:to>
                                    </p:set>
                                    <p:animEffect transition="in" filter="wipe(down)">
                                      <p:cBhvr>
                                        <p:cTn id="37" dur="500"/>
                                        <p:tgtEl>
                                          <p:spTgt spid="27648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76483">
                                            <p:txEl>
                                              <p:pRg st="7" end="7"/>
                                            </p:txEl>
                                          </p:spTgt>
                                        </p:tgtEl>
                                        <p:attrNameLst>
                                          <p:attrName>style.visibility</p:attrName>
                                        </p:attrNameLst>
                                      </p:cBhvr>
                                      <p:to>
                                        <p:strVal val="visible"/>
                                      </p:to>
                                    </p:set>
                                    <p:animEffect transition="in" filter="blinds(horizontal)">
                                      <p:cBhvr>
                                        <p:cTn id="42" dur="500"/>
                                        <p:tgtEl>
                                          <p:spTgt spid="27648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76483">
                                            <p:txEl>
                                              <p:pRg st="8" end="8"/>
                                            </p:txEl>
                                          </p:spTgt>
                                        </p:tgtEl>
                                        <p:attrNameLst>
                                          <p:attrName>style.visibility</p:attrName>
                                        </p:attrNameLst>
                                      </p:cBhvr>
                                      <p:to>
                                        <p:strVal val="visible"/>
                                      </p:to>
                                    </p:set>
                                    <p:animEffect transition="in" filter="blinds(horizontal)">
                                      <p:cBhvr>
                                        <p:cTn id="47" dur="500"/>
                                        <p:tgtEl>
                                          <p:spTgt spid="27648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76483">
                                            <p:txEl>
                                              <p:pRg st="9" end="9"/>
                                            </p:txEl>
                                          </p:spTgt>
                                        </p:tgtEl>
                                        <p:attrNameLst>
                                          <p:attrName>style.visibility</p:attrName>
                                        </p:attrNameLst>
                                      </p:cBhvr>
                                      <p:to>
                                        <p:strVal val="visible"/>
                                      </p:to>
                                    </p:set>
                                    <p:animEffect transition="in" filter="blinds(horizontal)">
                                      <p:cBhvr>
                                        <p:cTn id="52" dur="500"/>
                                        <p:tgtEl>
                                          <p:spTgt spid="27648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76483">
                                            <p:txEl>
                                              <p:pRg st="10" end="10"/>
                                            </p:txEl>
                                          </p:spTgt>
                                        </p:tgtEl>
                                        <p:attrNameLst>
                                          <p:attrName>style.visibility</p:attrName>
                                        </p:attrNameLst>
                                      </p:cBhvr>
                                      <p:to>
                                        <p:strVal val="visible"/>
                                      </p:to>
                                    </p:set>
                                    <p:animEffect transition="in" filter="blinds(horizontal)">
                                      <p:cBhvr>
                                        <p:cTn id="57" dur="500"/>
                                        <p:tgtEl>
                                          <p:spTgt spid="27648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ea typeface="宋体" panose="02010600030101010101" pitchFamily="2" charset="-122"/>
              </a:rPr>
              <a:t>带符号整数和无符号数的比较</a:t>
            </a:r>
            <a:endParaRPr lang="zh-CN" altLang="en-US">
              <a:ea typeface="宋体" panose="02010600030101010101" pitchFamily="2" charset="-122"/>
            </a:endParaRPr>
          </a:p>
        </p:txBody>
      </p:sp>
      <p:sp>
        <p:nvSpPr>
          <p:cNvPr id="355331" name="Rectangle 3"/>
          <p:cNvSpPr>
            <a:spLocks noGrp="1" noChangeArrowheads="1"/>
          </p:cNvSpPr>
          <p:nvPr>
            <p:ph type="body" idx="1"/>
          </p:nvPr>
        </p:nvSpPr>
        <p:spPr>
          <a:xfrm>
            <a:off x="145360" y="768411"/>
            <a:ext cx="8901113" cy="5758499"/>
          </a:xfrm>
        </p:spPr>
        <p:txBody>
          <a:bodyPr/>
          <a:lstStyle/>
          <a:p>
            <a:pPr>
              <a:lnSpc>
                <a:spcPct val="115000"/>
              </a:lnSpc>
            </a:pPr>
            <a:r>
              <a:rPr lang="zh-CN" altLang="en-US" sz="2000" dirty="0" smtClean="0">
                <a:ea typeface="黑体" panose="02010609060101010101" pitchFamily="49" charset="-122"/>
              </a:rPr>
              <a:t>数</a:t>
            </a:r>
            <a:r>
              <a:rPr lang="zh-CN" altLang="en-US" sz="2000" dirty="0">
                <a:ea typeface="黑体" panose="02010609060101010101" pitchFamily="49" charset="-122"/>
              </a:rPr>
              <a:t>的比较有差异</a:t>
            </a:r>
            <a:endParaRPr lang="zh-CN" altLang="en-US" sz="2000" dirty="0">
              <a:ea typeface="黑体" panose="02010609060101010101" pitchFamily="49" charset="-122"/>
            </a:endParaRPr>
          </a:p>
          <a:p>
            <a:pPr lvl="1">
              <a:lnSpc>
                <a:spcPct val="115000"/>
              </a:lnSpc>
            </a:pPr>
            <a:r>
              <a:rPr lang="zh-CN" altLang="en-US" dirty="0">
                <a:ea typeface="黑体" panose="02010609060101010101" pitchFamily="49" charset="-122"/>
              </a:rPr>
              <a:t>无符号数：</a:t>
            </a:r>
            <a:r>
              <a:rPr lang="en-US" altLang="zh-CN" dirty="0">
                <a:ea typeface="黑体" panose="02010609060101010101" pitchFamily="49" charset="-122"/>
              </a:rPr>
              <a:t>MSB</a:t>
            </a:r>
            <a:r>
              <a:rPr lang="zh-CN" altLang="en-US" dirty="0">
                <a:ea typeface="黑体" panose="02010609060101010101" pitchFamily="49" charset="-122"/>
              </a:rPr>
              <a:t>为</a:t>
            </a:r>
            <a:r>
              <a:rPr lang="en-US" altLang="zh-CN" dirty="0">
                <a:ea typeface="黑体" panose="02010609060101010101" pitchFamily="49" charset="-122"/>
              </a:rPr>
              <a:t>1</a:t>
            </a:r>
            <a:r>
              <a:rPr lang="zh-CN" altLang="en-US" dirty="0">
                <a:ea typeface="黑体" panose="02010609060101010101" pitchFamily="49" charset="-122"/>
              </a:rPr>
              <a:t>的数比</a:t>
            </a:r>
            <a:r>
              <a:rPr lang="en-US" altLang="zh-CN" dirty="0">
                <a:ea typeface="黑体" panose="02010609060101010101" pitchFamily="49" charset="-122"/>
              </a:rPr>
              <a:t>MSB</a:t>
            </a:r>
            <a:r>
              <a:rPr lang="zh-CN" altLang="en-US" dirty="0">
                <a:ea typeface="黑体" panose="02010609060101010101" pitchFamily="49" charset="-122"/>
              </a:rPr>
              <a:t>为</a:t>
            </a:r>
            <a:r>
              <a:rPr lang="en-US" altLang="zh-CN" dirty="0">
                <a:ea typeface="黑体" panose="02010609060101010101" pitchFamily="49" charset="-122"/>
              </a:rPr>
              <a:t>0</a:t>
            </a:r>
            <a:r>
              <a:rPr lang="zh-CN" altLang="en-US" dirty="0">
                <a:ea typeface="黑体" panose="02010609060101010101" pitchFamily="49" charset="-122"/>
              </a:rPr>
              <a:t>的数大</a:t>
            </a:r>
            <a:endParaRPr lang="zh-CN" altLang="en-US" dirty="0">
              <a:ea typeface="黑体" panose="02010609060101010101" pitchFamily="49" charset="-122"/>
            </a:endParaRPr>
          </a:p>
          <a:p>
            <a:pPr lvl="1">
              <a:lnSpc>
                <a:spcPct val="115000"/>
              </a:lnSpc>
            </a:pPr>
            <a:r>
              <a:rPr lang="zh-CN" altLang="en-US" dirty="0">
                <a:ea typeface="黑体" panose="02010609060101010101" pitchFamily="49" charset="-122"/>
              </a:rPr>
              <a:t>带符号数： </a:t>
            </a:r>
            <a:r>
              <a:rPr lang="en-US" altLang="zh-CN" dirty="0">
                <a:ea typeface="黑体" panose="02010609060101010101" pitchFamily="49" charset="-122"/>
              </a:rPr>
              <a:t>MSB</a:t>
            </a:r>
            <a:r>
              <a:rPr lang="zh-CN" altLang="en-US" dirty="0">
                <a:ea typeface="黑体" panose="02010609060101010101" pitchFamily="49" charset="-122"/>
              </a:rPr>
              <a:t>为</a:t>
            </a:r>
            <a:r>
              <a:rPr lang="en-US" altLang="zh-CN" dirty="0">
                <a:ea typeface="黑体" panose="02010609060101010101" pitchFamily="49" charset="-122"/>
              </a:rPr>
              <a:t>1</a:t>
            </a:r>
            <a:r>
              <a:rPr lang="zh-CN" altLang="en-US" dirty="0">
                <a:ea typeface="黑体" panose="02010609060101010101" pitchFamily="49" charset="-122"/>
              </a:rPr>
              <a:t>的数比</a:t>
            </a:r>
            <a:r>
              <a:rPr lang="en-US" altLang="zh-CN" dirty="0">
                <a:ea typeface="黑体" panose="02010609060101010101" pitchFamily="49" charset="-122"/>
              </a:rPr>
              <a:t>MSB</a:t>
            </a:r>
            <a:r>
              <a:rPr lang="zh-CN" altLang="en-US" dirty="0">
                <a:ea typeface="黑体" panose="02010609060101010101" pitchFamily="49" charset="-122"/>
              </a:rPr>
              <a:t>为</a:t>
            </a:r>
            <a:r>
              <a:rPr lang="en-US" altLang="zh-CN" dirty="0">
                <a:ea typeface="黑体" panose="02010609060101010101" pitchFamily="49" charset="-122"/>
              </a:rPr>
              <a:t>0</a:t>
            </a:r>
            <a:r>
              <a:rPr lang="zh-CN" altLang="en-US" dirty="0">
                <a:ea typeface="黑体" panose="02010609060101010101" pitchFamily="49" charset="-122"/>
              </a:rPr>
              <a:t>的数小</a:t>
            </a:r>
            <a:r>
              <a:rPr lang="en-US" altLang="zh-CN" dirty="0">
                <a:ea typeface="黑体" panose="02010609060101010101" pitchFamily="49" charset="-122"/>
              </a:rPr>
              <a:t>(</a:t>
            </a:r>
            <a:r>
              <a:rPr lang="zh-CN" altLang="en-US" dirty="0">
                <a:solidFill>
                  <a:srgbClr val="FF0000"/>
                </a:solidFill>
                <a:ea typeface="黑体" panose="02010609060101010101" pitchFamily="49" charset="-122"/>
              </a:rPr>
              <a:t>移码除外</a:t>
            </a:r>
            <a:r>
              <a:rPr lang="en-US" altLang="zh-CN" dirty="0">
                <a:ea typeface="黑体" panose="02010609060101010101" pitchFamily="49" charset="-122"/>
              </a:rPr>
              <a:t>)</a:t>
            </a:r>
            <a:endParaRPr lang="zh-CN" altLang="en-US" dirty="0">
              <a:ea typeface="黑体" panose="02010609060101010101" pitchFamily="49" charset="-122"/>
            </a:endParaRPr>
          </a:p>
          <a:p>
            <a:pPr lvl="1">
              <a:lnSpc>
                <a:spcPct val="115000"/>
              </a:lnSpc>
            </a:pPr>
            <a:r>
              <a:rPr lang="zh-CN" altLang="en-US" dirty="0">
                <a:ea typeface="黑体" panose="02010609060101010101" pitchFamily="49" charset="-122"/>
              </a:rPr>
              <a:t>例如，</a:t>
            </a:r>
            <a:r>
              <a:rPr lang="en-US" altLang="zh-CN" dirty="0">
                <a:ea typeface="黑体" panose="02010609060101010101" pitchFamily="49" charset="-122"/>
              </a:rPr>
              <a:t>MIPS</a:t>
            </a:r>
            <a:r>
              <a:rPr lang="zh-CN" altLang="en-US" dirty="0">
                <a:ea typeface="黑体" panose="02010609060101010101" pitchFamily="49" charset="-122"/>
              </a:rPr>
              <a:t>中提供了不同的比较指令，如：</a:t>
            </a:r>
            <a:endParaRPr lang="zh-CN" altLang="en-US" dirty="0">
              <a:ea typeface="黑体" panose="02010609060101010101" pitchFamily="49" charset="-122"/>
            </a:endParaRPr>
          </a:p>
          <a:p>
            <a:pPr lvl="2">
              <a:lnSpc>
                <a:spcPct val="115000"/>
              </a:lnSpc>
            </a:pPr>
            <a:r>
              <a:rPr lang="zh-CN" altLang="en-US" sz="2000" dirty="0">
                <a:ea typeface="黑体" panose="02010609060101010101" pitchFamily="49" charset="-122"/>
              </a:rPr>
              <a:t>无符号数：</a:t>
            </a:r>
            <a:r>
              <a:rPr lang="en-US" altLang="zh-CN" sz="2000" dirty="0" err="1">
                <a:ea typeface="黑体" panose="02010609060101010101" pitchFamily="49" charset="-122"/>
              </a:rPr>
              <a:t>sltu</a:t>
            </a:r>
            <a:r>
              <a:rPr lang="en-US" altLang="zh-CN" sz="2000" dirty="0">
                <a:ea typeface="黑体" panose="02010609060101010101" pitchFamily="49" charset="-122"/>
              </a:rPr>
              <a:t>  $t0, $s0, $s1  </a:t>
            </a:r>
            <a:r>
              <a:rPr lang="zh-CN" altLang="en-US" sz="2000" dirty="0">
                <a:ea typeface="黑体" panose="02010609060101010101" pitchFamily="49" charset="-122"/>
              </a:rPr>
              <a:t>（若</a:t>
            </a:r>
            <a:r>
              <a:rPr lang="en-US" altLang="zh-CN" sz="2000" dirty="0">
                <a:ea typeface="黑体" panose="02010609060101010101" pitchFamily="49" charset="-122"/>
              </a:rPr>
              <a:t>$s0</a:t>
            </a:r>
            <a:r>
              <a:rPr lang="zh-CN" altLang="en-US" sz="2000" dirty="0">
                <a:ea typeface="黑体" panose="02010609060101010101" pitchFamily="49" charset="-122"/>
              </a:rPr>
              <a:t>比</a:t>
            </a:r>
            <a:r>
              <a:rPr lang="en-US" altLang="zh-CN" sz="2000" dirty="0">
                <a:ea typeface="黑体" panose="02010609060101010101" pitchFamily="49" charset="-122"/>
              </a:rPr>
              <a:t>$s1</a:t>
            </a:r>
            <a:r>
              <a:rPr lang="zh-CN" altLang="en-US" sz="2000" dirty="0">
                <a:ea typeface="黑体" panose="02010609060101010101" pitchFamily="49" charset="-122"/>
              </a:rPr>
              <a:t>小则</a:t>
            </a:r>
            <a:r>
              <a:rPr lang="en-US" altLang="zh-CN" sz="2000" dirty="0">
                <a:ea typeface="黑体" panose="02010609060101010101" pitchFamily="49" charset="-122"/>
              </a:rPr>
              <a:t> $t0 </a:t>
            </a:r>
            <a:r>
              <a:rPr lang="zh-CN" altLang="en-US" sz="2000" dirty="0">
                <a:ea typeface="黑体" panose="02010609060101010101" pitchFamily="49" charset="-122"/>
              </a:rPr>
              <a:t>置</a:t>
            </a:r>
            <a:r>
              <a:rPr lang="en-US" altLang="zh-CN" sz="2000" dirty="0">
                <a:ea typeface="黑体" panose="02010609060101010101" pitchFamily="49" charset="-122"/>
              </a:rPr>
              <a:t>1</a:t>
            </a:r>
            <a:r>
              <a:rPr lang="zh-CN" altLang="en-US" sz="2000" dirty="0">
                <a:ea typeface="黑体" panose="02010609060101010101" pitchFamily="49" charset="-122"/>
              </a:rPr>
              <a:t>）</a:t>
            </a:r>
            <a:endParaRPr lang="zh-CN" altLang="en-US" sz="2000" dirty="0">
              <a:ea typeface="黑体" panose="02010609060101010101" pitchFamily="49" charset="-122"/>
            </a:endParaRPr>
          </a:p>
          <a:p>
            <a:pPr lvl="2">
              <a:lnSpc>
                <a:spcPct val="115000"/>
              </a:lnSpc>
            </a:pPr>
            <a:r>
              <a:rPr lang="zh-CN" altLang="en-US" sz="2000" dirty="0">
                <a:ea typeface="黑体" panose="02010609060101010101" pitchFamily="49" charset="-122"/>
              </a:rPr>
              <a:t>带符号整数： </a:t>
            </a:r>
            <a:r>
              <a:rPr lang="en-US" altLang="zh-CN" sz="2000" dirty="0" err="1">
                <a:ea typeface="黑体" panose="02010609060101010101" pitchFamily="49" charset="-122"/>
              </a:rPr>
              <a:t>slt</a:t>
            </a:r>
            <a:r>
              <a:rPr lang="en-US" altLang="zh-CN" sz="2000" dirty="0">
                <a:ea typeface="黑体" panose="02010609060101010101" pitchFamily="49" charset="-122"/>
              </a:rPr>
              <a:t>  $t1, $s0, $s1 </a:t>
            </a:r>
            <a:r>
              <a:rPr lang="zh-CN" altLang="en-US" sz="2000" dirty="0">
                <a:ea typeface="黑体" panose="02010609060101010101" pitchFamily="49" charset="-122"/>
              </a:rPr>
              <a:t>（若</a:t>
            </a:r>
            <a:r>
              <a:rPr lang="en-US" altLang="zh-CN" sz="2000" dirty="0">
                <a:ea typeface="黑体" panose="02010609060101010101" pitchFamily="49" charset="-122"/>
              </a:rPr>
              <a:t>$s0</a:t>
            </a:r>
            <a:r>
              <a:rPr lang="zh-CN" altLang="en-US" sz="2000" dirty="0">
                <a:ea typeface="黑体" panose="02010609060101010101" pitchFamily="49" charset="-122"/>
              </a:rPr>
              <a:t>比</a:t>
            </a:r>
            <a:r>
              <a:rPr lang="en-US" altLang="zh-CN" sz="2000" dirty="0">
                <a:ea typeface="黑体" panose="02010609060101010101" pitchFamily="49" charset="-122"/>
              </a:rPr>
              <a:t>$s1</a:t>
            </a:r>
            <a:r>
              <a:rPr lang="zh-CN" altLang="en-US" sz="2000" dirty="0">
                <a:ea typeface="黑体" panose="02010609060101010101" pitchFamily="49" charset="-122"/>
              </a:rPr>
              <a:t>小则</a:t>
            </a:r>
            <a:r>
              <a:rPr lang="en-US" altLang="zh-CN" sz="2000" dirty="0">
                <a:ea typeface="黑体" panose="02010609060101010101" pitchFamily="49" charset="-122"/>
              </a:rPr>
              <a:t> $t1 </a:t>
            </a:r>
            <a:r>
              <a:rPr lang="zh-CN" altLang="en-US" sz="2000" dirty="0">
                <a:ea typeface="黑体" panose="02010609060101010101" pitchFamily="49" charset="-122"/>
              </a:rPr>
              <a:t>置</a:t>
            </a:r>
            <a:r>
              <a:rPr lang="en-US" altLang="zh-CN" sz="2000" dirty="0">
                <a:ea typeface="黑体" panose="02010609060101010101" pitchFamily="49" charset="-122"/>
              </a:rPr>
              <a:t>1</a:t>
            </a:r>
            <a:r>
              <a:rPr lang="zh-CN" altLang="en-US" sz="2000" dirty="0">
                <a:ea typeface="黑体" panose="02010609060101010101" pitchFamily="49" charset="-122"/>
              </a:rPr>
              <a:t>）</a:t>
            </a:r>
            <a:r>
              <a:rPr lang="en-US" altLang="zh-CN" sz="2000" dirty="0">
                <a:ea typeface="黑体" panose="02010609060101010101" pitchFamily="49" charset="-122"/>
              </a:rPr>
              <a:t>  </a:t>
            </a:r>
            <a:endParaRPr lang="en-US" altLang="zh-CN" sz="2000" dirty="0">
              <a:ea typeface="黑体" panose="02010609060101010101" pitchFamily="49" charset="-122"/>
            </a:endParaRPr>
          </a:p>
          <a:p>
            <a:pPr lvl="1">
              <a:lnSpc>
                <a:spcPct val="115000"/>
              </a:lnSpc>
              <a:buFontTx/>
              <a:buNone/>
            </a:pPr>
            <a:r>
              <a:rPr lang="en-US" altLang="zh-CN" dirty="0">
                <a:ea typeface="黑体" panose="02010609060101010101" pitchFamily="49" charset="-122"/>
              </a:rPr>
              <a:t>   </a:t>
            </a:r>
            <a:r>
              <a:rPr lang="zh-CN" altLang="en-US" dirty="0">
                <a:solidFill>
                  <a:srgbClr val="006600"/>
                </a:solidFill>
                <a:ea typeface="黑体" panose="02010609060101010101" pitchFamily="49" charset="-122"/>
              </a:rPr>
              <a:t>假定： </a:t>
            </a:r>
            <a:r>
              <a:rPr lang="en-US" altLang="zh-CN" dirty="0">
                <a:solidFill>
                  <a:srgbClr val="006600"/>
                </a:solidFill>
                <a:ea typeface="黑体" panose="02010609060101010101" pitchFamily="49" charset="-122"/>
              </a:rPr>
              <a:t>$s0=1111 1111 1111 1111 1111 1111 1111 1111</a:t>
            </a:r>
            <a:endParaRPr lang="en-US" altLang="zh-CN" dirty="0">
              <a:solidFill>
                <a:srgbClr val="006600"/>
              </a:solidFill>
              <a:ea typeface="黑体" panose="02010609060101010101" pitchFamily="49" charset="-122"/>
            </a:endParaRPr>
          </a:p>
          <a:p>
            <a:pPr lvl="1">
              <a:lnSpc>
                <a:spcPct val="115000"/>
              </a:lnSpc>
              <a:buFontTx/>
              <a:buNone/>
            </a:pPr>
            <a:r>
              <a:rPr lang="en-US" altLang="zh-CN" dirty="0">
                <a:solidFill>
                  <a:srgbClr val="006600"/>
                </a:solidFill>
                <a:ea typeface="黑体" panose="02010609060101010101" pitchFamily="49" charset="-122"/>
              </a:rPr>
              <a:t>		         $s1=0000 0000 0000 0000 0000 0000 0000 0001</a:t>
            </a:r>
            <a:endParaRPr lang="en-US" altLang="zh-CN" dirty="0">
              <a:solidFill>
                <a:srgbClr val="006600"/>
              </a:solidFill>
              <a:ea typeface="黑体" panose="02010609060101010101" pitchFamily="49" charset="-122"/>
            </a:endParaRPr>
          </a:p>
          <a:p>
            <a:pPr lvl="1">
              <a:lnSpc>
                <a:spcPct val="115000"/>
              </a:lnSpc>
              <a:buFontTx/>
              <a:buNone/>
            </a:pPr>
            <a:r>
              <a:rPr lang="zh-CN" altLang="en-US" dirty="0">
                <a:solidFill>
                  <a:srgbClr val="006600"/>
                </a:solidFill>
                <a:ea typeface="黑体" panose="02010609060101010101" pitchFamily="49" charset="-122"/>
              </a:rPr>
              <a:t>   则：</a:t>
            </a:r>
            <a:r>
              <a:rPr lang="en-US" altLang="zh-CN" dirty="0">
                <a:solidFill>
                  <a:srgbClr val="006600"/>
                </a:solidFill>
                <a:ea typeface="黑体" panose="02010609060101010101" pitchFamily="49" charset="-122"/>
              </a:rPr>
              <a:t>$t0</a:t>
            </a:r>
            <a:r>
              <a:rPr lang="zh-CN" altLang="en-US" dirty="0">
                <a:solidFill>
                  <a:srgbClr val="006600"/>
                </a:solidFill>
                <a:ea typeface="黑体" panose="02010609060101010101" pitchFamily="49" charset="-122"/>
              </a:rPr>
              <a:t>和</a:t>
            </a:r>
            <a:r>
              <a:rPr lang="en-US" altLang="zh-CN" dirty="0">
                <a:solidFill>
                  <a:srgbClr val="006600"/>
                </a:solidFill>
                <a:ea typeface="黑体" panose="02010609060101010101" pitchFamily="49" charset="-122"/>
              </a:rPr>
              <a:t>$t1</a:t>
            </a:r>
            <a:r>
              <a:rPr lang="zh-CN" altLang="en-US" dirty="0">
                <a:solidFill>
                  <a:srgbClr val="006600"/>
                </a:solidFill>
                <a:ea typeface="黑体" panose="02010609060101010101" pitchFamily="49" charset="-122"/>
              </a:rPr>
              <a:t>分别为多少？</a:t>
            </a:r>
            <a:endParaRPr lang="zh-CN" altLang="en-US" dirty="0">
              <a:solidFill>
                <a:srgbClr val="CC0000"/>
              </a:solidFill>
              <a:ea typeface="黑体" panose="02010609060101010101" pitchFamily="49" charset="-122"/>
            </a:endParaRPr>
          </a:p>
          <a:p>
            <a:pPr>
              <a:lnSpc>
                <a:spcPct val="115000"/>
              </a:lnSpc>
            </a:pPr>
            <a:r>
              <a:rPr lang="zh-CN" altLang="en-US" sz="2000" dirty="0">
                <a:ea typeface="黑体" panose="02010609060101010101" pitchFamily="49" charset="-122"/>
              </a:rPr>
              <a:t>溢出判断有差异（无符号数根据最高位是否有进位判断溢出，通常不判）</a:t>
            </a:r>
            <a:endParaRPr lang="zh-CN" altLang="en-US" sz="2000" dirty="0">
              <a:ea typeface="黑体" panose="02010609060101010101" pitchFamily="49" charset="-122"/>
            </a:endParaRPr>
          </a:p>
          <a:p>
            <a:pPr lvl="1">
              <a:lnSpc>
                <a:spcPct val="115000"/>
              </a:lnSpc>
            </a:pPr>
            <a:r>
              <a:rPr lang="en-US" altLang="zh-CN" dirty="0">
                <a:ea typeface="黑体" panose="02010609060101010101" pitchFamily="49" charset="-122"/>
              </a:rPr>
              <a:t>MIPS</a:t>
            </a:r>
            <a:r>
              <a:rPr lang="zh-CN" altLang="en-US" dirty="0">
                <a:ea typeface="黑体" panose="02010609060101010101" pitchFamily="49" charset="-122"/>
              </a:rPr>
              <a:t>规定：无符号数运算溢出时，不产生“溢出异常”</a:t>
            </a:r>
            <a:r>
              <a:rPr lang="zh-CN" altLang="en-US" dirty="0" smtClean="0">
                <a:ea typeface="黑体" panose="02010609060101010101" pitchFamily="49" charset="-122"/>
              </a:rPr>
              <a:t>错</a:t>
            </a:r>
            <a:endParaRPr lang="en-US" altLang="zh-CN" dirty="0" smtClean="0">
              <a:ea typeface="黑体" panose="02010609060101010101" pitchFamily="49" charset="-122"/>
            </a:endParaRPr>
          </a:p>
          <a:p>
            <a:pPr>
              <a:lnSpc>
                <a:spcPct val="115000"/>
              </a:lnSpc>
            </a:pPr>
            <a:r>
              <a:rPr lang="zh-CN" altLang="en-US" sz="2000" dirty="0">
                <a:ea typeface="黑体" panose="02010609060101010101" pitchFamily="49" charset="-122"/>
              </a:rPr>
              <a:t>扩展操作有差别</a:t>
            </a:r>
            <a:endParaRPr lang="zh-CN" altLang="en-US" sz="2000" dirty="0">
              <a:ea typeface="黑体" panose="02010609060101010101" pitchFamily="49" charset="-122"/>
            </a:endParaRPr>
          </a:p>
          <a:p>
            <a:pPr lvl="1">
              <a:lnSpc>
                <a:spcPct val="115000"/>
              </a:lnSpc>
            </a:pPr>
            <a:r>
              <a:rPr lang="zh-CN" altLang="en-US" dirty="0">
                <a:ea typeface="黑体" panose="02010609060101010101" pitchFamily="49" charset="-122"/>
              </a:rPr>
              <a:t>例如，</a:t>
            </a:r>
            <a:r>
              <a:rPr lang="en-US" altLang="zh-CN" dirty="0" smtClean="0">
                <a:ea typeface="黑体" panose="02010609060101010101" pitchFamily="49" charset="-122"/>
              </a:rPr>
              <a:t>MIPS</a:t>
            </a:r>
            <a:r>
              <a:rPr lang="zh-CN" altLang="en-US" dirty="0" smtClean="0">
                <a:ea typeface="黑体" panose="02010609060101010101" pitchFamily="49" charset="-122"/>
              </a:rPr>
              <a:t>为无符号数和带符号数提供</a:t>
            </a:r>
            <a:r>
              <a:rPr lang="zh-CN" altLang="en-US" dirty="0">
                <a:ea typeface="黑体" panose="02010609060101010101" pitchFamily="49" charset="-122"/>
              </a:rPr>
              <a:t>了</a:t>
            </a:r>
            <a:r>
              <a:rPr lang="zh-CN" altLang="en-US" dirty="0" smtClean="0">
                <a:ea typeface="黑体" panose="02010609060101010101" pitchFamily="49" charset="-122"/>
              </a:rPr>
              <a:t>两种不同的加载指令</a:t>
            </a:r>
            <a:endParaRPr lang="zh-CN" altLang="en-US" dirty="0" smtClean="0">
              <a:ea typeface="黑体" panose="02010609060101010101" pitchFamily="49" charset="-122"/>
            </a:endParaRPr>
          </a:p>
          <a:p>
            <a:pPr lvl="2">
              <a:lnSpc>
                <a:spcPct val="115000"/>
              </a:lnSpc>
            </a:pPr>
            <a:r>
              <a:rPr lang="zh-CN" altLang="en-US" sz="2000" dirty="0" smtClean="0">
                <a:solidFill>
                  <a:srgbClr val="006600"/>
                </a:solidFill>
                <a:ea typeface="黑体" panose="02010609060101010101" pitchFamily="49" charset="-122"/>
              </a:rPr>
              <a:t>无符号数：</a:t>
            </a:r>
            <a:r>
              <a:rPr lang="en-US" altLang="zh-CN" sz="2000" dirty="0" err="1" smtClean="0">
                <a:solidFill>
                  <a:srgbClr val="006600"/>
                </a:solidFill>
                <a:ea typeface="黑体" panose="02010609060101010101" pitchFamily="49" charset="-122"/>
              </a:rPr>
              <a:t>lbu</a:t>
            </a:r>
            <a:r>
              <a:rPr lang="en-US" altLang="zh-CN" sz="2000" dirty="0" smtClean="0">
                <a:solidFill>
                  <a:srgbClr val="006600"/>
                </a:solidFill>
                <a:ea typeface="黑体" panose="02010609060101010101" pitchFamily="49" charset="-122"/>
              </a:rPr>
              <a:t> $t0, 0($s0)  ; $t0</a:t>
            </a:r>
            <a:r>
              <a:rPr lang="zh-CN" altLang="en-US" sz="2000" dirty="0" smtClean="0">
                <a:solidFill>
                  <a:srgbClr val="006600"/>
                </a:solidFill>
                <a:ea typeface="黑体" panose="02010609060101010101" pitchFamily="49" charset="-122"/>
              </a:rPr>
              <a:t>高</a:t>
            </a:r>
            <a:r>
              <a:rPr lang="en-US" altLang="zh-CN" sz="2000" dirty="0" smtClean="0">
                <a:solidFill>
                  <a:srgbClr val="006600"/>
                </a:solidFill>
                <a:ea typeface="黑体" panose="02010609060101010101" pitchFamily="49" charset="-122"/>
              </a:rPr>
              <a:t>24</a:t>
            </a:r>
            <a:r>
              <a:rPr lang="zh-CN" altLang="en-US" sz="2000" dirty="0" smtClean="0">
                <a:solidFill>
                  <a:srgbClr val="006600"/>
                </a:solidFill>
                <a:ea typeface="黑体" panose="02010609060101010101" pitchFamily="49" charset="-122"/>
              </a:rPr>
              <a:t>位补</a:t>
            </a:r>
            <a:r>
              <a:rPr lang="en-US" altLang="zh-CN" sz="2000" dirty="0" smtClean="0">
                <a:solidFill>
                  <a:srgbClr val="006600"/>
                </a:solidFill>
                <a:ea typeface="黑体" panose="02010609060101010101" pitchFamily="49" charset="-122"/>
              </a:rPr>
              <a:t>0 </a:t>
            </a:r>
            <a:r>
              <a:rPr lang="zh-CN" altLang="en-US" sz="2000" dirty="0" smtClean="0">
                <a:solidFill>
                  <a:srgbClr val="006600"/>
                </a:solidFill>
                <a:ea typeface="黑体" panose="02010609060101010101" pitchFamily="49" charset="-122"/>
              </a:rPr>
              <a:t>（称为</a:t>
            </a:r>
            <a:r>
              <a:rPr lang="en-US" altLang="zh-CN" sz="2000" dirty="0" smtClean="0">
                <a:solidFill>
                  <a:srgbClr val="006600"/>
                </a:solidFill>
                <a:ea typeface="黑体" panose="02010609060101010101" pitchFamily="49" charset="-122"/>
              </a:rPr>
              <a:t>0</a:t>
            </a:r>
            <a:r>
              <a:rPr lang="zh-CN" altLang="en-US" sz="2000" dirty="0" smtClean="0">
                <a:solidFill>
                  <a:srgbClr val="006600"/>
                </a:solidFill>
                <a:ea typeface="黑体" panose="02010609060101010101" pitchFamily="49" charset="-122"/>
              </a:rPr>
              <a:t>扩展）</a:t>
            </a:r>
            <a:endParaRPr lang="zh-CN" altLang="en-US" sz="2000" dirty="0" smtClean="0">
              <a:solidFill>
                <a:srgbClr val="006600"/>
              </a:solidFill>
              <a:ea typeface="黑体" panose="02010609060101010101" pitchFamily="49" charset="-122"/>
            </a:endParaRPr>
          </a:p>
          <a:p>
            <a:pPr lvl="2">
              <a:lnSpc>
                <a:spcPct val="115000"/>
              </a:lnSpc>
            </a:pPr>
            <a:r>
              <a:rPr lang="zh-CN" altLang="en-US" sz="2000" dirty="0" smtClean="0">
                <a:solidFill>
                  <a:srgbClr val="006600"/>
                </a:solidFill>
                <a:ea typeface="黑体" panose="02010609060101010101" pitchFamily="49" charset="-122"/>
              </a:rPr>
              <a:t>带符号</a:t>
            </a:r>
            <a:r>
              <a:rPr lang="zh-CN" altLang="en-US" sz="2000" dirty="0">
                <a:solidFill>
                  <a:srgbClr val="006600"/>
                </a:solidFill>
                <a:ea typeface="黑体" panose="02010609060101010101" pitchFamily="49" charset="-122"/>
              </a:rPr>
              <a:t>整数： </a:t>
            </a:r>
            <a:r>
              <a:rPr lang="en-US" altLang="zh-CN" sz="2000" dirty="0" err="1">
                <a:solidFill>
                  <a:srgbClr val="006600"/>
                </a:solidFill>
                <a:ea typeface="黑体" panose="02010609060101010101" pitchFamily="49" charset="-122"/>
              </a:rPr>
              <a:t>lb</a:t>
            </a:r>
            <a:r>
              <a:rPr lang="en-US" altLang="zh-CN" sz="2000" dirty="0">
                <a:solidFill>
                  <a:srgbClr val="006600"/>
                </a:solidFill>
                <a:ea typeface="黑体" panose="02010609060101010101" pitchFamily="49" charset="-122"/>
              </a:rPr>
              <a:t> $t0, 0($s0)  ; $t0</a:t>
            </a:r>
            <a:r>
              <a:rPr lang="zh-CN" altLang="en-US" sz="2000" dirty="0">
                <a:solidFill>
                  <a:srgbClr val="006600"/>
                </a:solidFill>
                <a:ea typeface="黑体" panose="02010609060101010101" pitchFamily="49" charset="-122"/>
              </a:rPr>
              <a:t>高</a:t>
            </a:r>
            <a:r>
              <a:rPr lang="en-US" altLang="zh-CN" sz="2000" dirty="0">
                <a:solidFill>
                  <a:srgbClr val="006600"/>
                </a:solidFill>
                <a:ea typeface="黑体" panose="02010609060101010101" pitchFamily="49" charset="-122"/>
              </a:rPr>
              <a:t>24</a:t>
            </a:r>
            <a:r>
              <a:rPr lang="zh-CN" altLang="en-US" sz="2000" dirty="0">
                <a:solidFill>
                  <a:srgbClr val="006600"/>
                </a:solidFill>
                <a:ea typeface="黑体" panose="02010609060101010101" pitchFamily="49" charset="-122"/>
              </a:rPr>
              <a:t>位补符号 （称为符号扩展</a:t>
            </a:r>
            <a:r>
              <a:rPr lang="zh-CN" altLang="en-US" sz="2000" dirty="0" smtClean="0">
                <a:solidFill>
                  <a:srgbClr val="006600"/>
                </a:solidFill>
                <a:ea typeface="黑体" panose="02010609060101010101" pitchFamily="49" charset="-122"/>
              </a:rPr>
              <a:t>）</a:t>
            </a:r>
            <a:endParaRPr lang="zh-CN" altLang="en-US" sz="2000" dirty="0">
              <a:solidFill>
                <a:srgbClr val="006600"/>
              </a:solidFill>
              <a:ea typeface="黑体" panose="02010609060101010101" pitchFamily="49" charset="-122"/>
            </a:endParaRPr>
          </a:p>
        </p:txBody>
      </p:sp>
      <p:sp>
        <p:nvSpPr>
          <p:cNvPr id="2" name="灯片编号占位符 1"/>
          <p:cNvSpPr>
            <a:spLocks noGrp="1"/>
          </p:cNvSpPr>
          <p:nvPr>
            <p:ph type="sldNum" sz="quarter" idx="4"/>
          </p:nvPr>
        </p:nvSpPr>
        <p:spPr/>
        <p:txBody>
          <a:bodyPr/>
          <a:lstStyle/>
          <a:p>
            <a:fld id="{EDCD20F5-771F-4428-9712-BA27E008D629}" type="slidenum">
              <a:rPr lang="zh-CN" altLang="en-US" smtClean="0"/>
            </a:fld>
            <a:endParaRPr lang="zh-CN" altLang="en-US" dirty="0"/>
          </a:p>
        </p:txBody>
      </p:sp>
      <p:sp>
        <p:nvSpPr>
          <p:cNvPr id="3" name="文本框 2"/>
          <p:cNvSpPr txBox="1"/>
          <p:nvPr/>
        </p:nvSpPr>
        <p:spPr>
          <a:xfrm>
            <a:off x="3982212" y="3747053"/>
            <a:ext cx="4133088" cy="461665"/>
          </a:xfrm>
          <a:prstGeom prst="rect">
            <a:avLst/>
          </a:prstGeom>
          <a:noFill/>
        </p:spPr>
        <p:txBody>
          <a:bodyPr wrap="square" rtlCol="0">
            <a:spAutoFit/>
          </a:bodyPr>
          <a:lstStyle/>
          <a:p>
            <a:r>
              <a:rPr lang="zh-CN" altLang="en-US" sz="2400" dirty="0">
                <a:solidFill>
                  <a:srgbClr val="CC0000"/>
                </a:solidFill>
                <a:ea typeface="黑体" panose="02010609060101010101" pitchFamily="49" charset="-122"/>
              </a:rPr>
              <a:t>答案：</a:t>
            </a:r>
            <a:r>
              <a:rPr lang="en-US" altLang="zh-CN" sz="2400" dirty="0">
                <a:solidFill>
                  <a:srgbClr val="CC0000"/>
                </a:solidFill>
                <a:ea typeface="黑体" panose="02010609060101010101" pitchFamily="49" charset="-122"/>
              </a:rPr>
              <a:t>$t0</a:t>
            </a:r>
            <a:r>
              <a:rPr lang="zh-CN" altLang="en-US" sz="2400" dirty="0">
                <a:solidFill>
                  <a:srgbClr val="CC0000"/>
                </a:solidFill>
                <a:ea typeface="黑体" panose="02010609060101010101" pitchFamily="49" charset="-122"/>
              </a:rPr>
              <a:t>和</a:t>
            </a:r>
            <a:r>
              <a:rPr lang="en-US" altLang="zh-CN" sz="2400" dirty="0">
                <a:solidFill>
                  <a:srgbClr val="CC0000"/>
                </a:solidFill>
                <a:ea typeface="黑体" panose="02010609060101010101" pitchFamily="49" charset="-122"/>
              </a:rPr>
              <a:t>$t1</a:t>
            </a:r>
            <a:r>
              <a:rPr lang="zh-CN" altLang="en-US" sz="2400" dirty="0">
                <a:solidFill>
                  <a:srgbClr val="CC0000"/>
                </a:solidFill>
                <a:ea typeface="黑体" panose="02010609060101010101" pitchFamily="49" charset="-122"/>
              </a:rPr>
              <a:t>分别为</a:t>
            </a:r>
            <a:r>
              <a:rPr lang="en-US" altLang="zh-CN" sz="2400" dirty="0">
                <a:solidFill>
                  <a:srgbClr val="CC0000"/>
                </a:solidFill>
                <a:ea typeface="黑体" panose="02010609060101010101" pitchFamily="49" charset="-122"/>
              </a:rPr>
              <a:t>0</a:t>
            </a:r>
            <a:r>
              <a:rPr lang="zh-CN" altLang="en-US" sz="2400" dirty="0">
                <a:solidFill>
                  <a:srgbClr val="CC0000"/>
                </a:solidFill>
                <a:ea typeface="黑体" panose="02010609060101010101" pitchFamily="49" charset="-122"/>
              </a:rPr>
              <a:t>和</a:t>
            </a:r>
            <a:r>
              <a:rPr lang="en-US" altLang="zh-CN" sz="2400" dirty="0">
                <a:solidFill>
                  <a:srgbClr val="CC0000"/>
                </a:solidFill>
                <a:ea typeface="黑体" panose="02010609060101010101" pitchFamily="49" charset="-122"/>
              </a:rPr>
              <a:t>1</a:t>
            </a:r>
            <a:r>
              <a:rPr lang="zh-CN" altLang="en-US" sz="2400" dirty="0">
                <a:solidFill>
                  <a:srgbClr val="CC0000"/>
                </a:solidFill>
                <a:ea typeface="黑体" panose="02010609060101010101" pitchFamily="49" charset="-122"/>
              </a:rPr>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55331">
                                            <p:txEl>
                                              <p:pRg st="0" end="0"/>
                                            </p:txEl>
                                          </p:spTgt>
                                        </p:tgtEl>
                                        <p:attrNameLst>
                                          <p:attrName>style.visibility</p:attrName>
                                        </p:attrNameLst>
                                      </p:cBhvr>
                                      <p:to>
                                        <p:strVal val="visible"/>
                                      </p:to>
                                    </p:set>
                                    <p:animEffect transition="in" filter="wipe(down)">
                                      <p:cBhvr>
                                        <p:cTn id="7" dur="500"/>
                                        <p:tgtEl>
                                          <p:spTgt spid="355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5331">
                                            <p:txEl>
                                              <p:pRg st="1" end="1"/>
                                            </p:txEl>
                                          </p:spTgt>
                                        </p:tgtEl>
                                        <p:attrNameLst>
                                          <p:attrName>style.visibility</p:attrName>
                                        </p:attrNameLst>
                                      </p:cBhvr>
                                      <p:to>
                                        <p:strVal val="visible"/>
                                      </p:to>
                                    </p:set>
                                    <p:animEffect transition="in" filter="blinds(horizontal)">
                                      <p:cBhvr>
                                        <p:cTn id="12" dur="500"/>
                                        <p:tgtEl>
                                          <p:spTgt spid="3553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5331">
                                            <p:txEl>
                                              <p:pRg st="2" end="2"/>
                                            </p:txEl>
                                          </p:spTgt>
                                        </p:tgtEl>
                                        <p:attrNameLst>
                                          <p:attrName>style.visibility</p:attrName>
                                        </p:attrNameLst>
                                      </p:cBhvr>
                                      <p:to>
                                        <p:strVal val="visible"/>
                                      </p:to>
                                    </p:set>
                                    <p:animEffect transition="in" filter="blinds(horizontal)">
                                      <p:cBhvr>
                                        <p:cTn id="17" dur="500"/>
                                        <p:tgtEl>
                                          <p:spTgt spid="3553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55331">
                                            <p:txEl>
                                              <p:pRg st="3" end="3"/>
                                            </p:txEl>
                                          </p:spTgt>
                                        </p:tgtEl>
                                        <p:attrNameLst>
                                          <p:attrName>style.visibility</p:attrName>
                                        </p:attrNameLst>
                                      </p:cBhvr>
                                      <p:to>
                                        <p:strVal val="visible"/>
                                      </p:to>
                                    </p:set>
                                    <p:animEffect transition="in" filter="blinds(horizontal)">
                                      <p:cBhvr>
                                        <p:cTn id="22" dur="500"/>
                                        <p:tgtEl>
                                          <p:spTgt spid="3553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55331">
                                            <p:txEl>
                                              <p:pRg st="4" end="4"/>
                                            </p:txEl>
                                          </p:spTgt>
                                        </p:tgtEl>
                                        <p:attrNameLst>
                                          <p:attrName>style.visibility</p:attrName>
                                        </p:attrNameLst>
                                      </p:cBhvr>
                                      <p:to>
                                        <p:strVal val="visible"/>
                                      </p:to>
                                    </p:set>
                                    <p:animEffect transition="in" filter="blinds(horizontal)">
                                      <p:cBhvr>
                                        <p:cTn id="27" dur="500"/>
                                        <p:tgtEl>
                                          <p:spTgt spid="3553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55331">
                                            <p:txEl>
                                              <p:pRg st="5" end="5"/>
                                            </p:txEl>
                                          </p:spTgt>
                                        </p:tgtEl>
                                        <p:attrNameLst>
                                          <p:attrName>style.visibility</p:attrName>
                                        </p:attrNameLst>
                                      </p:cBhvr>
                                      <p:to>
                                        <p:strVal val="visible"/>
                                      </p:to>
                                    </p:set>
                                    <p:animEffect transition="in" filter="blinds(horizontal)">
                                      <p:cBhvr>
                                        <p:cTn id="32" dur="500"/>
                                        <p:tgtEl>
                                          <p:spTgt spid="35533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55331">
                                            <p:txEl>
                                              <p:pRg st="6" end="6"/>
                                            </p:txEl>
                                          </p:spTgt>
                                        </p:tgtEl>
                                        <p:attrNameLst>
                                          <p:attrName>style.visibility</p:attrName>
                                        </p:attrNameLst>
                                      </p:cBhvr>
                                      <p:to>
                                        <p:strVal val="visible"/>
                                      </p:to>
                                    </p:set>
                                    <p:animEffect transition="in" filter="blinds(horizontal)">
                                      <p:cBhvr>
                                        <p:cTn id="37" dur="500"/>
                                        <p:tgtEl>
                                          <p:spTgt spid="35533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55331">
                                            <p:txEl>
                                              <p:pRg st="7" end="7"/>
                                            </p:txEl>
                                          </p:spTgt>
                                        </p:tgtEl>
                                        <p:attrNameLst>
                                          <p:attrName>style.visibility</p:attrName>
                                        </p:attrNameLst>
                                      </p:cBhvr>
                                      <p:to>
                                        <p:strVal val="visible"/>
                                      </p:to>
                                    </p:set>
                                    <p:animEffect transition="in" filter="blinds(horizontal)">
                                      <p:cBhvr>
                                        <p:cTn id="42" dur="500"/>
                                        <p:tgtEl>
                                          <p:spTgt spid="35533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55331">
                                            <p:txEl>
                                              <p:pRg st="8" end="8"/>
                                            </p:txEl>
                                          </p:spTgt>
                                        </p:tgtEl>
                                        <p:attrNameLst>
                                          <p:attrName>style.visibility</p:attrName>
                                        </p:attrNameLst>
                                      </p:cBhvr>
                                      <p:to>
                                        <p:strVal val="visible"/>
                                      </p:to>
                                    </p:set>
                                    <p:animEffect transition="in" filter="blinds(horizontal)">
                                      <p:cBhvr>
                                        <p:cTn id="47" dur="500"/>
                                        <p:tgtEl>
                                          <p:spTgt spid="35533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barn(inVertical)">
                                      <p:cBhvr>
                                        <p:cTn id="52" dur="500"/>
                                        <p:tgtEl>
                                          <p:spTgt spid="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55331">
                                            <p:txEl>
                                              <p:pRg st="9" end="9"/>
                                            </p:txEl>
                                          </p:spTgt>
                                        </p:tgtEl>
                                        <p:attrNameLst>
                                          <p:attrName>style.visibility</p:attrName>
                                        </p:attrNameLst>
                                      </p:cBhvr>
                                      <p:to>
                                        <p:strVal val="visible"/>
                                      </p:to>
                                    </p:set>
                                    <p:animEffect transition="in" filter="wipe(down)">
                                      <p:cBhvr>
                                        <p:cTn id="57" dur="500"/>
                                        <p:tgtEl>
                                          <p:spTgt spid="355331">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55331">
                                            <p:txEl>
                                              <p:pRg st="10" end="10"/>
                                            </p:txEl>
                                          </p:spTgt>
                                        </p:tgtEl>
                                        <p:attrNameLst>
                                          <p:attrName>style.visibility</p:attrName>
                                        </p:attrNameLst>
                                      </p:cBhvr>
                                      <p:to>
                                        <p:strVal val="visible"/>
                                      </p:to>
                                    </p:set>
                                    <p:animEffect transition="in" filter="blinds(horizontal)">
                                      <p:cBhvr>
                                        <p:cTn id="62" dur="500"/>
                                        <p:tgtEl>
                                          <p:spTgt spid="355331">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55331">
                                            <p:txEl>
                                              <p:pRg st="11" end="11"/>
                                            </p:txEl>
                                          </p:spTgt>
                                        </p:tgtEl>
                                        <p:attrNameLst>
                                          <p:attrName>style.visibility</p:attrName>
                                        </p:attrNameLst>
                                      </p:cBhvr>
                                      <p:to>
                                        <p:strVal val="visible"/>
                                      </p:to>
                                    </p:set>
                                    <p:animEffect transition="in" filter="blinds(horizontal)">
                                      <p:cBhvr>
                                        <p:cTn id="67" dur="500"/>
                                        <p:tgtEl>
                                          <p:spTgt spid="355331">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55331">
                                            <p:txEl>
                                              <p:pRg st="12" end="12"/>
                                            </p:txEl>
                                          </p:spTgt>
                                        </p:tgtEl>
                                        <p:attrNameLst>
                                          <p:attrName>style.visibility</p:attrName>
                                        </p:attrNameLst>
                                      </p:cBhvr>
                                      <p:to>
                                        <p:strVal val="visible"/>
                                      </p:to>
                                    </p:set>
                                    <p:animEffect transition="in" filter="blinds(horizontal)">
                                      <p:cBhvr>
                                        <p:cTn id="72" dur="500"/>
                                        <p:tgtEl>
                                          <p:spTgt spid="355331">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355331">
                                            <p:txEl>
                                              <p:pRg st="13" end="13"/>
                                            </p:txEl>
                                          </p:spTgt>
                                        </p:tgtEl>
                                        <p:attrNameLst>
                                          <p:attrName>style.visibility</p:attrName>
                                        </p:attrNameLst>
                                      </p:cBhvr>
                                      <p:to>
                                        <p:strVal val="visible"/>
                                      </p:to>
                                    </p:set>
                                    <p:animEffect transition="in" filter="blinds(horizontal)">
                                      <p:cBhvr>
                                        <p:cTn id="77" dur="500"/>
                                        <p:tgtEl>
                                          <p:spTgt spid="355331">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355331">
                                            <p:txEl>
                                              <p:pRg st="14" end="14"/>
                                            </p:txEl>
                                          </p:spTgt>
                                        </p:tgtEl>
                                        <p:attrNameLst>
                                          <p:attrName>style.visibility</p:attrName>
                                        </p:attrNameLst>
                                      </p:cBhvr>
                                      <p:to>
                                        <p:strVal val="visible"/>
                                      </p:to>
                                    </p:set>
                                    <p:animEffect transition="in" filter="blinds(horizontal)">
                                      <p:cBhvr>
                                        <p:cTn id="82" dur="500"/>
                                        <p:tgtEl>
                                          <p:spTgt spid="35533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EDCD20F5-771F-4428-9712-BA27E008D629}" type="slidenum">
              <a:rPr lang="zh-CN" altLang="en-US" smtClean="0"/>
            </a:fld>
            <a:endParaRPr lang="zh-CN" altLang="en-US" dirty="0"/>
          </a:p>
        </p:txBody>
      </p:sp>
      <p:sp>
        <p:nvSpPr>
          <p:cNvPr id="5" name="Rectangle 2"/>
          <p:cNvSpPr>
            <a:spLocks noGrp="1" noChangeArrowheads="1"/>
          </p:cNvSpPr>
          <p:nvPr>
            <p:ph type="title"/>
          </p:nvPr>
        </p:nvSpPr>
        <p:spPr>
          <a:xfrm>
            <a:off x="800100" y="147638"/>
            <a:ext cx="6073775" cy="474662"/>
          </a:xfrm>
        </p:spPr>
        <p:txBody>
          <a:bodyPr/>
          <a:lstStyle/>
          <a:p>
            <a:r>
              <a:rPr lang="zh-CN" altLang="en-US">
                <a:ea typeface="宋体" panose="02010600030101010101" pitchFamily="2" charset="-122"/>
              </a:rPr>
              <a:t>扩展操作举例</a:t>
            </a:r>
            <a:endParaRPr lang="zh-CN" altLang="en-US">
              <a:ea typeface="宋体" panose="02010600030101010101" pitchFamily="2" charset="-122"/>
            </a:endParaRPr>
          </a:p>
        </p:txBody>
      </p:sp>
      <p:sp>
        <p:nvSpPr>
          <p:cNvPr id="6" name="Rectangle 3"/>
          <p:cNvSpPr>
            <a:spLocks noChangeArrowheads="1"/>
          </p:cNvSpPr>
          <p:nvPr/>
        </p:nvSpPr>
        <p:spPr bwMode="auto">
          <a:xfrm>
            <a:off x="183037" y="611391"/>
            <a:ext cx="8670925" cy="288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marL="203200" indent="-203200">
              <a:lnSpc>
                <a:spcPct val="120000"/>
              </a:lnSpc>
              <a:spcBef>
                <a:spcPct val="1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685800" indent="-190500">
              <a:lnSpc>
                <a:spcPct val="120000"/>
              </a:lnSpc>
              <a:spcBef>
                <a:spcPct val="10000"/>
              </a:spcBef>
              <a:buSzPct val="100000"/>
              <a:buChar char="•"/>
              <a:defRPr sz="2000" b="1">
                <a:solidFill>
                  <a:srgbClr val="0000FF"/>
                </a:solidFill>
                <a:latin typeface="Arial" panose="020B0604020202020204" pitchFamily="34" charset="0"/>
                <a:ea typeface="宋体" panose="02010600030101010101" pitchFamily="2" charset="-122"/>
              </a:defRPr>
            </a:lvl2pPr>
            <a:lvl3pPr marL="1257300" indent="-342900">
              <a:lnSpc>
                <a:spcPct val="120000"/>
              </a:lnSpc>
              <a:spcBef>
                <a:spcPct val="1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lvl="1">
              <a:buFontTx/>
              <a:buNone/>
            </a:pPr>
            <a:r>
              <a:rPr lang="zh-CN" altLang="en-US" sz="2200" dirty="0">
                <a:solidFill>
                  <a:schemeClr val="tx1"/>
                </a:solidFill>
                <a:ea typeface="黑体" panose="02010609060101010101" pitchFamily="49" charset="-122"/>
              </a:rPr>
              <a:t>例</a:t>
            </a:r>
            <a:r>
              <a:rPr lang="en-US" altLang="zh-CN" sz="2200" dirty="0">
                <a:solidFill>
                  <a:schemeClr val="tx1"/>
                </a:solidFill>
                <a:ea typeface="黑体" panose="02010609060101010101" pitchFamily="49" charset="-122"/>
              </a:rPr>
              <a:t>  </a:t>
            </a:r>
            <a:r>
              <a:rPr lang="zh-CN" altLang="en-US" sz="2200" dirty="0">
                <a:solidFill>
                  <a:schemeClr val="tx1"/>
                </a:solidFill>
                <a:ea typeface="黑体" panose="02010609060101010101" pitchFamily="49" charset="-122"/>
              </a:rPr>
              <a:t>设有下面的</a:t>
            </a:r>
            <a:r>
              <a:rPr lang="en-US" altLang="zh-CN" sz="2200" dirty="0">
                <a:solidFill>
                  <a:schemeClr val="tx1"/>
                </a:solidFill>
                <a:ea typeface="黑体" panose="02010609060101010101" pitchFamily="49" charset="-122"/>
              </a:rPr>
              <a:t>C</a:t>
            </a:r>
            <a:r>
              <a:rPr lang="zh-CN" altLang="en-US" sz="2200" dirty="0">
                <a:solidFill>
                  <a:schemeClr val="tx1"/>
                </a:solidFill>
                <a:ea typeface="黑体" panose="02010609060101010101" pitchFamily="49" charset="-122"/>
              </a:rPr>
              <a:t>语言的变量定义：</a:t>
            </a:r>
            <a:endParaRPr lang="en-US" altLang="zh-CN" sz="2200" dirty="0">
              <a:solidFill>
                <a:schemeClr val="tx1"/>
              </a:solidFill>
              <a:ea typeface="黑体" panose="02010609060101010101" pitchFamily="49" charset="-122"/>
            </a:endParaRPr>
          </a:p>
          <a:p>
            <a:pPr lvl="1">
              <a:buFontTx/>
              <a:buNone/>
            </a:pPr>
            <a:r>
              <a:rPr lang="en-US" altLang="zh-CN" sz="2200" dirty="0">
                <a:ea typeface="黑体" panose="02010609060101010101" pitchFamily="49" charset="-122"/>
              </a:rPr>
              <a:t>		short  </a:t>
            </a:r>
            <a:r>
              <a:rPr lang="en-US" altLang="zh-CN" sz="2200" dirty="0" err="1">
                <a:ea typeface="黑体" panose="02010609060101010101" pitchFamily="49" charset="-122"/>
              </a:rPr>
              <a:t>si</a:t>
            </a:r>
            <a:r>
              <a:rPr lang="en-US" altLang="zh-CN" sz="2200" dirty="0">
                <a:ea typeface="黑体" panose="02010609060101010101" pitchFamily="49" charset="-122"/>
              </a:rPr>
              <a:t> = -32768;</a:t>
            </a:r>
            <a:endParaRPr lang="en-US" altLang="zh-CN" sz="2200" dirty="0">
              <a:ea typeface="黑体" panose="02010609060101010101" pitchFamily="49" charset="-122"/>
            </a:endParaRPr>
          </a:p>
          <a:p>
            <a:pPr lvl="1">
              <a:spcBef>
                <a:spcPct val="0"/>
              </a:spcBef>
              <a:buFontTx/>
              <a:buNone/>
            </a:pPr>
            <a:r>
              <a:rPr lang="en-US" altLang="zh-CN" sz="2200" dirty="0">
                <a:ea typeface="黑体" panose="02010609060101010101" pitchFamily="49" charset="-122"/>
              </a:rPr>
              <a:t>		unsigned short  </a:t>
            </a:r>
            <a:r>
              <a:rPr lang="en-US" altLang="zh-CN" sz="2200" dirty="0" err="1">
                <a:ea typeface="黑体" panose="02010609060101010101" pitchFamily="49" charset="-122"/>
              </a:rPr>
              <a:t>usi</a:t>
            </a:r>
            <a:r>
              <a:rPr lang="en-US" altLang="zh-CN" sz="2200" dirty="0">
                <a:ea typeface="黑体" panose="02010609060101010101" pitchFamily="49" charset="-122"/>
              </a:rPr>
              <a:t> = </a:t>
            </a:r>
            <a:r>
              <a:rPr lang="en-US" altLang="zh-CN" sz="2200" dirty="0" err="1">
                <a:ea typeface="黑体" panose="02010609060101010101" pitchFamily="49" charset="-122"/>
              </a:rPr>
              <a:t>si</a:t>
            </a:r>
            <a:r>
              <a:rPr lang="en-US" altLang="zh-CN" sz="2200" dirty="0">
                <a:ea typeface="黑体" panose="02010609060101010101" pitchFamily="49" charset="-122"/>
              </a:rPr>
              <a:t>;</a:t>
            </a:r>
            <a:endParaRPr lang="en-US" altLang="zh-CN" sz="2200" dirty="0">
              <a:ea typeface="黑体" panose="02010609060101010101" pitchFamily="49" charset="-122"/>
            </a:endParaRPr>
          </a:p>
          <a:p>
            <a:pPr lvl="1">
              <a:spcBef>
                <a:spcPct val="0"/>
              </a:spcBef>
              <a:buFontTx/>
              <a:buNone/>
            </a:pPr>
            <a:r>
              <a:rPr lang="en-US" altLang="zh-CN" sz="2200" dirty="0">
                <a:ea typeface="黑体" panose="02010609060101010101" pitchFamily="49" charset="-122"/>
              </a:rPr>
              <a:t>		</a:t>
            </a:r>
            <a:r>
              <a:rPr lang="en-US" altLang="zh-CN" sz="2200" dirty="0" err="1">
                <a:ea typeface="黑体" panose="02010609060101010101" pitchFamily="49" charset="-122"/>
              </a:rPr>
              <a:t>int</a:t>
            </a:r>
            <a:r>
              <a:rPr lang="en-US" altLang="zh-CN" sz="2200" dirty="0">
                <a:ea typeface="黑体" panose="02010609060101010101" pitchFamily="49" charset="-122"/>
              </a:rPr>
              <a:t>  </a:t>
            </a:r>
            <a:r>
              <a:rPr lang="en-US" altLang="zh-CN" sz="2200" dirty="0" err="1">
                <a:ea typeface="黑体" panose="02010609060101010101" pitchFamily="49" charset="-122"/>
              </a:rPr>
              <a:t>i</a:t>
            </a:r>
            <a:r>
              <a:rPr lang="en-US" altLang="zh-CN" sz="2200" dirty="0">
                <a:ea typeface="黑体" panose="02010609060101010101" pitchFamily="49" charset="-122"/>
              </a:rPr>
              <a:t> = </a:t>
            </a:r>
            <a:r>
              <a:rPr lang="en-US" altLang="zh-CN" sz="2200" dirty="0" err="1">
                <a:ea typeface="黑体" panose="02010609060101010101" pitchFamily="49" charset="-122"/>
              </a:rPr>
              <a:t>si</a:t>
            </a:r>
            <a:r>
              <a:rPr lang="en-US" altLang="zh-CN" sz="2200" dirty="0">
                <a:ea typeface="黑体" panose="02010609060101010101" pitchFamily="49" charset="-122"/>
              </a:rPr>
              <a:t>;</a:t>
            </a:r>
            <a:endParaRPr lang="en-US" altLang="zh-CN" sz="2200" dirty="0">
              <a:ea typeface="黑体" panose="02010609060101010101" pitchFamily="49" charset="-122"/>
            </a:endParaRPr>
          </a:p>
          <a:p>
            <a:pPr lvl="1">
              <a:spcBef>
                <a:spcPct val="0"/>
              </a:spcBef>
              <a:buFontTx/>
              <a:buNone/>
            </a:pPr>
            <a:r>
              <a:rPr lang="en-US" altLang="zh-CN" sz="2200" dirty="0">
                <a:ea typeface="黑体" panose="02010609060101010101" pitchFamily="49" charset="-122"/>
              </a:rPr>
              <a:t>		unsigned  </a:t>
            </a:r>
            <a:r>
              <a:rPr lang="en-US" altLang="zh-CN" sz="2200" dirty="0" err="1">
                <a:ea typeface="黑体" panose="02010609060101010101" pitchFamily="49" charset="-122"/>
              </a:rPr>
              <a:t>ui</a:t>
            </a:r>
            <a:r>
              <a:rPr lang="en-US" altLang="zh-CN" sz="2200" dirty="0">
                <a:ea typeface="黑体" panose="02010609060101010101" pitchFamily="49" charset="-122"/>
              </a:rPr>
              <a:t> = </a:t>
            </a:r>
            <a:r>
              <a:rPr lang="en-US" altLang="zh-CN" sz="2200" dirty="0" err="1">
                <a:ea typeface="黑体" panose="02010609060101010101" pitchFamily="49" charset="-122"/>
              </a:rPr>
              <a:t>usi</a:t>
            </a:r>
            <a:r>
              <a:rPr lang="en-US" altLang="zh-CN" sz="2200" dirty="0">
                <a:ea typeface="黑体" panose="02010609060101010101" pitchFamily="49" charset="-122"/>
              </a:rPr>
              <a:t> ;</a:t>
            </a:r>
            <a:endParaRPr lang="en-US" altLang="zh-CN" sz="2200" dirty="0">
              <a:ea typeface="黑体" panose="02010609060101010101" pitchFamily="49" charset="-122"/>
            </a:endParaRPr>
          </a:p>
          <a:p>
            <a:pPr lvl="1">
              <a:spcBef>
                <a:spcPct val="0"/>
              </a:spcBef>
              <a:buFontTx/>
              <a:buNone/>
            </a:pPr>
            <a:r>
              <a:rPr lang="zh-CN" altLang="en-US" sz="2200" dirty="0">
                <a:solidFill>
                  <a:srgbClr val="FF0000"/>
                </a:solidFill>
                <a:ea typeface="黑体" panose="02010609060101010101" pitchFamily="49" charset="-122"/>
              </a:rPr>
              <a:t>扩展操作：</a:t>
            </a:r>
            <a:r>
              <a:rPr lang="zh-CN" altLang="en-US" sz="2200" dirty="0">
                <a:solidFill>
                  <a:schemeClr val="tx1"/>
                </a:solidFill>
                <a:ea typeface="黑体" panose="02010609060101010101" pitchFamily="49" charset="-122"/>
              </a:rPr>
              <a:t>在</a:t>
            </a:r>
            <a:r>
              <a:rPr lang="en-US" altLang="zh-CN" sz="2200" dirty="0">
                <a:solidFill>
                  <a:schemeClr val="tx1"/>
                </a:solidFill>
                <a:ea typeface="黑体" panose="02010609060101010101" pitchFamily="49" charset="-122"/>
              </a:rPr>
              <a:t>32</a:t>
            </a:r>
            <a:r>
              <a:rPr lang="zh-CN" altLang="en-US" sz="2200" dirty="0">
                <a:solidFill>
                  <a:schemeClr val="tx1"/>
                </a:solidFill>
                <a:ea typeface="黑体" panose="02010609060101010101" pitchFamily="49" charset="-122"/>
              </a:rPr>
              <a:t>位机器上输出</a:t>
            </a:r>
            <a:r>
              <a:rPr lang="en-US" altLang="zh-CN" sz="2200" dirty="0" err="1">
                <a:solidFill>
                  <a:schemeClr val="tx1"/>
                </a:solidFill>
                <a:ea typeface="黑体" panose="02010609060101010101" pitchFamily="49" charset="-122"/>
              </a:rPr>
              <a:t>si</a:t>
            </a:r>
            <a:r>
              <a:rPr lang="en-US" altLang="zh-CN" sz="2200" dirty="0">
                <a:solidFill>
                  <a:schemeClr val="tx1"/>
                </a:solidFill>
                <a:ea typeface="黑体" panose="02010609060101010101" pitchFamily="49" charset="-122"/>
              </a:rPr>
              <a:t>, </a:t>
            </a:r>
            <a:r>
              <a:rPr lang="en-US" altLang="zh-CN" sz="2200" dirty="0" err="1">
                <a:solidFill>
                  <a:schemeClr val="tx1"/>
                </a:solidFill>
                <a:ea typeface="黑体" panose="02010609060101010101" pitchFamily="49" charset="-122"/>
              </a:rPr>
              <a:t>usi</a:t>
            </a:r>
            <a:r>
              <a:rPr lang="en-US" altLang="zh-CN" sz="2200" dirty="0">
                <a:solidFill>
                  <a:schemeClr val="tx1"/>
                </a:solidFill>
                <a:ea typeface="黑体" panose="02010609060101010101" pitchFamily="49" charset="-122"/>
              </a:rPr>
              <a:t>, </a:t>
            </a:r>
            <a:r>
              <a:rPr lang="en-US" altLang="zh-CN" sz="2200" dirty="0" err="1">
                <a:solidFill>
                  <a:schemeClr val="tx1"/>
                </a:solidFill>
                <a:ea typeface="黑体" panose="02010609060101010101" pitchFamily="49" charset="-122"/>
              </a:rPr>
              <a:t>i</a:t>
            </a:r>
            <a:r>
              <a:rPr lang="en-US" altLang="zh-CN" sz="2200" dirty="0">
                <a:solidFill>
                  <a:schemeClr val="tx1"/>
                </a:solidFill>
                <a:ea typeface="黑体" panose="02010609060101010101" pitchFamily="49" charset="-122"/>
              </a:rPr>
              <a:t>, </a:t>
            </a:r>
            <a:r>
              <a:rPr lang="en-US" altLang="zh-CN" sz="2200" dirty="0" err="1">
                <a:solidFill>
                  <a:schemeClr val="tx1"/>
                </a:solidFill>
                <a:ea typeface="黑体" panose="02010609060101010101" pitchFamily="49" charset="-122"/>
              </a:rPr>
              <a:t>ui</a:t>
            </a:r>
            <a:r>
              <a:rPr lang="zh-CN" altLang="en-US" sz="2200" dirty="0">
                <a:solidFill>
                  <a:schemeClr val="tx1"/>
                </a:solidFill>
                <a:ea typeface="黑体" panose="02010609060101010101" pitchFamily="49" charset="-122"/>
              </a:rPr>
              <a:t>的十进制（真值）和十六进制值（机器数）是什么？</a:t>
            </a:r>
            <a:endParaRPr lang="zh-CN" altLang="en-US" sz="2200" dirty="0">
              <a:ea typeface="黑体" panose="02010609060101010101" pitchFamily="49" charset="-122"/>
            </a:endParaRPr>
          </a:p>
        </p:txBody>
      </p:sp>
      <p:sp>
        <p:nvSpPr>
          <p:cNvPr id="10" name="Text Box 16"/>
          <p:cNvSpPr txBox="1">
            <a:spLocks noChangeArrowheads="1"/>
          </p:cNvSpPr>
          <p:nvPr/>
        </p:nvSpPr>
        <p:spPr bwMode="auto">
          <a:xfrm>
            <a:off x="5608163" y="1443038"/>
            <a:ext cx="3352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latin typeface="微软雅黑" panose="020B0503020204020204" pitchFamily="34" charset="-122"/>
                <a:ea typeface="微软雅黑" panose="020B0503020204020204" pitchFamily="34" charset="-122"/>
              </a:rPr>
              <a:t>提示：</a:t>
            </a:r>
            <a:endParaRPr lang="zh-CN" altLang="en-US" sz="2000" dirty="0">
              <a:latin typeface="微软雅黑" panose="020B0503020204020204" pitchFamily="34" charset="-122"/>
              <a:ea typeface="微软雅黑" panose="020B0503020204020204" pitchFamily="34" charset="-122"/>
            </a:endParaRPr>
          </a:p>
          <a:p>
            <a:pPr>
              <a:spcBef>
                <a:spcPct val="10000"/>
              </a:spcBef>
            </a:pPr>
            <a:r>
              <a:rPr lang="en-US" altLang="zh-CN" sz="2000" dirty="0">
                <a:latin typeface="微软雅黑" panose="020B0503020204020204" pitchFamily="34" charset="-122"/>
                <a:ea typeface="微软雅黑" panose="020B0503020204020204" pitchFamily="34" charset="-122"/>
              </a:rPr>
              <a:t>32768=2</a:t>
            </a:r>
            <a:r>
              <a:rPr lang="en-US" altLang="zh-CN" sz="2000" baseline="30000" dirty="0">
                <a:latin typeface="微软雅黑" panose="020B0503020204020204" pitchFamily="34" charset="-122"/>
                <a:ea typeface="微软雅黑" panose="020B0503020204020204" pitchFamily="34" charset="-122"/>
              </a:rPr>
              <a:t>15</a:t>
            </a:r>
            <a:endParaRPr lang="en-US" altLang="zh-CN" sz="2000" baseline="30000" dirty="0">
              <a:latin typeface="微软雅黑" panose="020B0503020204020204" pitchFamily="34" charset="-122"/>
              <a:ea typeface="微软雅黑" panose="020B0503020204020204" pitchFamily="34" charset="-122"/>
            </a:endParaRPr>
          </a:p>
          <a:p>
            <a:pPr>
              <a:spcBef>
                <a:spcPct val="10000"/>
              </a:spcBef>
            </a:pPr>
            <a:r>
              <a:rPr lang="en-US" altLang="zh-CN" sz="2000" dirty="0">
                <a:latin typeface="微软雅黑" panose="020B0503020204020204" pitchFamily="34" charset="-122"/>
                <a:ea typeface="微软雅黑" panose="020B0503020204020204" pitchFamily="34" charset="-122"/>
              </a:rPr>
              <a:t>=1000 0000 0000 0000B</a:t>
            </a:r>
            <a:endParaRPr lang="en-US" altLang="zh-CN" sz="2000" dirty="0">
              <a:latin typeface="微软雅黑" panose="020B0503020204020204" pitchFamily="34" charset="-122"/>
              <a:ea typeface="微软雅黑" panose="020B0503020204020204" pitchFamily="34" charset="-122"/>
            </a:endParaRPr>
          </a:p>
        </p:txBody>
      </p:sp>
      <p:sp>
        <p:nvSpPr>
          <p:cNvPr id="11" name="Text Box 17"/>
          <p:cNvSpPr txBox="1">
            <a:spLocks noChangeArrowheads="1"/>
          </p:cNvSpPr>
          <p:nvPr/>
        </p:nvSpPr>
        <p:spPr bwMode="auto">
          <a:xfrm>
            <a:off x="434884" y="5086324"/>
            <a:ext cx="82742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10000"/>
              </a:spcBef>
            </a:pPr>
            <a:r>
              <a:rPr lang="zh-CN" altLang="en-US" sz="2000" dirty="0">
                <a:solidFill>
                  <a:srgbClr val="CC0000"/>
                </a:solidFill>
                <a:latin typeface="微软雅黑" panose="020B0503020204020204" pitchFamily="34" charset="-122"/>
                <a:ea typeface="微软雅黑" panose="020B0503020204020204" pitchFamily="34" charset="-122"/>
              </a:rPr>
              <a:t>带符号整数：符号扩展（</a:t>
            </a:r>
            <a:r>
              <a:rPr lang="zh-CN" altLang="en-US" sz="2000" dirty="0">
                <a:latin typeface="微软雅黑" panose="020B0503020204020204" pitchFamily="34" charset="-122"/>
                <a:ea typeface="微软雅黑" panose="020B0503020204020204" pitchFamily="34" charset="-122"/>
              </a:rPr>
              <a:t>用最高位去扩展</a:t>
            </a:r>
            <a:r>
              <a:rPr lang="zh-CN" altLang="en-US" sz="2000" dirty="0">
                <a:solidFill>
                  <a:srgbClr val="CC0000"/>
                </a:solidFill>
                <a:latin typeface="微软雅黑" panose="020B0503020204020204" pitchFamily="34" charset="-122"/>
                <a:ea typeface="微软雅黑" panose="020B0503020204020204" pitchFamily="34" charset="-122"/>
              </a:rPr>
              <a:t>）    无符号数：</a:t>
            </a:r>
            <a:r>
              <a:rPr lang="en-US" altLang="zh-CN" sz="2000" dirty="0">
                <a:solidFill>
                  <a:srgbClr val="CC0000"/>
                </a:solidFill>
                <a:latin typeface="微软雅黑" panose="020B0503020204020204" pitchFamily="34" charset="-122"/>
                <a:ea typeface="微软雅黑" panose="020B0503020204020204" pitchFamily="34" charset="-122"/>
              </a:rPr>
              <a:t>0</a:t>
            </a:r>
            <a:r>
              <a:rPr lang="zh-CN" altLang="en-US" sz="2000" dirty="0">
                <a:solidFill>
                  <a:srgbClr val="CC0000"/>
                </a:solidFill>
                <a:latin typeface="微软雅黑" panose="020B0503020204020204" pitchFamily="34" charset="-122"/>
                <a:ea typeface="微软雅黑" panose="020B0503020204020204" pitchFamily="34" charset="-122"/>
              </a:rPr>
              <a:t>扩展</a:t>
            </a:r>
            <a:endParaRPr lang="zh-CN" altLang="en-US" sz="2000" dirty="0">
              <a:solidFill>
                <a:srgbClr val="CC0000"/>
              </a:solidFill>
              <a:latin typeface="微软雅黑" panose="020B0503020204020204" pitchFamily="34" charset="-122"/>
              <a:ea typeface="微软雅黑" panose="020B0503020204020204" pitchFamily="34" charset="-122"/>
            </a:endParaRPr>
          </a:p>
        </p:txBody>
      </p:sp>
      <p:sp>
        <p:nvSpPr>
          <p:cNvPr id="12" name="Rectangle 4"/>
          <p:cNvSpPr>
            <a:spLocks noChangeArrowheads="1"/>
          </p:cNvSpPr>
          <p:nvPr/>
        </p:nvSpPr>
        <p:spPr bwMode="auto">
          <a:xfrm>
            <a:off x="1620017" y="3793693"/>
            <a:ext cx="260039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indent="288925">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dirty="0">
                <a:latin typeface="Arial" panose="020B0604020202020204" pitchFamily="34" charset="0"/>
              </a:rPr>
              <a:t>s</a:t>
            </a:r>
            <a:r>
              <a:rPr lang="pt-BR" altLang="zh-CN" sz="2000" dirty="0">
                <a:latin typeface="Arial" panose="020B0604020202020204" pitchFamily="34" charset="0"/>
              </a:rPr>
              <a:t>i   = 80 00</a:t>
            </a:r>
            <a:endParaRPr lang="en-US" altLang="zh-CN" sz="2000" dirty="0">
              <a:latin typeface="Arial" panose="020B0604020202020204" pitchFamily="34" charset="0"/>
            </a:endParaRPr>
          </a:p>
          <a:p>
            <a:r>
              <a:rPr lang="pt-BR" altLang="zh-CN" sz="2000" dirty="0">
                <a:latin typeface="Arial" panose="020B0604020202020204" pitchFamily="34" charset="0"/>
              </a:rPr>
              <a:t>usi = 80 00</a:t>
            </a:r>
            <a:endParaRPr lang="pt-BR" altLang="zh-CN" sz="2000" dirty="0">
              <a:latin typeface="Arial" panose="020B0604020202020204" pitchFamily="34" charset="0"/>
            </a:endParaRPr>
          </a:p>
          <a:p>
            <a:r>
              <a:rPr lang="en-US" altLang="zh-CN" sz="2000" dirty="0" err="1">
                <a:latin typeface="Arial" panose="020B0604020202020204" pitchFamily="34" charset="0"/>
              </a:rPr>
              <a:t>i</a:t>
            </a:r>
            <a:r>
              <a:rPr lang="en-US" altLang="zh-CN" sz="2000" dirty="0">
                <a:latin typeface="Arial" panose="020B0604020202020204" pitchFamily="34" charset="0"/>
              </a:rPr>
              <a:t>     = FF </a:t>
            </a:r>
            <a:r>
              <a:rPr lang="en-US" altLang="zh-CN" sz="2000" dirty="0" err="1">
                <a:latin typeface="Arial" panose="020B0604020202020204" pitchFamily="34" charset="0"/>
              </a:rPr>
              <a:t>FF</a:t>
            </a:r>
            <a:r>
              <a:rPr lang="en-US" altLang="zh-CN" sz="2000" dirty="0">
                <a:latin typeface="Arial" panose="020B0604020202020204" pitchFamily="34" charset="0"/>
              </a:rPr>
              <a:t> 80 00 </a:t>
            </a:r>
            <a:endParaRPr lang="en-US" altLang="zh-CN" sz="2000" dirty="0">
              <a:latin typeface="Arial" panose="020B0604020202020204" pitchFamily="34" charset="0"/>
            </a:endParaRPr>
          </a:p>
          <a:p>
            <a:r>
              <a:rPr lang="en-US" altLang="zh-CN" sz="2000" dirty="0" err="1">
                <a:latin typeface="Arial" panose="020B0604020202020204" pitchFamily="34" charset="0"/>
              </a:rPr>
              <a:t>ui</a:t>
            </a:r>
            <a:r>
              <a:rPr lang="en-US" altLang="zh-CN" sz="2000" dirty="0">
                <a:latin typeface="Arial" panose="020B0604020202020204" pitchFamily="34" charset="0"/>
              </a:rPr>
              <a:t>   = 00 00 80 00 </a:t>
            </a:r>
            <a:endParaRPr lang="en-US" altLang="zh-CN" sz="2000" dirty="0">
              <a:latin typeface="Arial" panose="020B0604020202020204" pitchFamily="34" charset="0"/>
            </a:endParaRPr>
          </a:p>
        </p:txBody>
      </p:sp>
      <p:sp>
        <p:nvSpPr>
          <p:cNvPr id="13" name="Text Box 7"/>
          <p:cNvSpPr txBox="1">
            <a:spLocks noChangeArrowheads="1"/>
          </p:cNvSpPr>
          <p:nvPr/>
        </p:nvSpPr>
        <p:spPr bwMode="auto">
          <a:xfrm>
            <a:off x="2473939" y="3404221"/>
            <a:ext cx="11085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rgbClr val="0000FF"/>
                </a:solidFill>
              </a:rPr>
              <a:t>机器数</a:t>
            </a:r>
            <a:endParaRPr lang="zh-CN" altLang="en-US" sz="2000" dirty="0">
              <a:solidFill>
                <a:srgbClr val="0000FF"/>
              </a:solidFill>
            </a:endParaRPr>
          </a:p>
        </p:txBody>
      </p:sp>
      <p:sp>
        <p:nvSpPr>
          <p:cNvPr id="14" name="Text Box 12"/>
          <p:cNvSpPr txBox="1">
            <a:spLocks noChangeArrowheads="1"/>
          </p:cNvSpPr>
          <p:nvPr/>
        </p:nvSpPr>
        <p:spPr bwMode="auto">
          <a:xfrm>
            <a:off x="5218854" y="3284729"/>
            <a:ext cx="8327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rgbClr val="0000FF"/>
                </a:solidFill>
              </a:rPr>
              <a:t>真值</a:t>
            </a:r>
            <a:endParaRPr lang="zh-CN" altLang="en-US" sz="2000" dirty="0">
              <a:solidFill>
                <a:srgbClr val="0000FF"/>
              </a:solidFill>
            </a:endParaRPr>
          </a:p>
        </p:txBody>
      </p:sp>
      <p:sp>
        <p:nvSpPr>
          <p:cNvPr id="15" name="文本框 14"/>
          <p:cNvSpPr txBox="1"/>
          <p:nvPr/>
        </p:nvSpPr>
        <p:spPr>
          <a:xfrm>
            <a:off x="5133789" y="3661087"/>
            <a:ext cx="1180275" cy="400110"/>
          </a:xfrm>
          <a:prstGeom prst="rect">
            <a:avLst/>
          </a:prstGeom>
          <a:noFill/>
        </p:spPr>
        <p:txBody>
          <a:bodyPr wrap="square" rtlCol="0">
            <a:spAutoFit/>
          </a:bodyPr>
          <a:lstStyle/>
          <a:p>
            <a:r>
              <a:rPr lang="pt-BR" altLang="zh-CN" sz="2000" dirty="0">
                <a:latin typeface="Arial" panose="020B0604020202020204" pitchFamily="34" charset="0"/>
              </a:rPr>
              <a:t>-32768</a:t>
            </a:r>
            <a:endParaRPr lang="zh-CN" altLang="en-US" sz="2000" dirty="0"/>
          </a:p>
        </p:txBody>
      </p:sp>
      <p:sp>
        <p:nvSpPr>
          <p:cNvPr id="16" name="文本框 15"/>
          <p:cNvSpPr txBox="1"/>
          <p:nvPr/>
        </p:nvSpPr>
        <p:spPr>
          <a:xfrm>
            <a:off x="5133789" y="4057522"/>
            <a:ext cx="1180275" cy="400110"/>
          </a:xfrm>
          <a:prstGeom prst="rect">
            <a:avLst/>
          </a:prstGeom>
          <a:noFill/>
        </p:spPr>
        <p:txBody>
          <a:bodyPr wrap="square" rtlCol="0">
            <a:spAutoFit/>
          </a:bodyPr>
          <a:lstStyle/>
          <a:p>
            <a:r>
              <a:rPr lang="pt-BR" altLang="zh-CN" sz="2000" dirty="0">
                <a:latin typeface="Arial" panose="020B0604020202020204" pitchFamily="34" charset="0"/>
              </a:rPr>
              <a:t> 32768</a:t>
            </a:r>
            <a:endParaRPr lang="zh-CN" altLang="en-US" sz="2000" dirty="0"/>
          </a:p>
        </p:txBody>
      </p:sp>
      <p:sp>
        <p:nvSpPr>
          <p:cNvPr id="17" name="文本框 16"/>
          <p:cNvSpPr txBox="1"/>
          <p:nvPr/>
        </p:nvSpPr>
        <p:spPr>
          <a:xfrm>
            <a:off x="5133789" y="4396016"/>
            <a:ext cx="2322088" cy="400110"/>
          </a:xfrm>
          <a:prstGeom prst="rect">
            <a:avLst/>
          </a:prstGeom>
          <a:noFill/>
        </p:spPr>
        <p:txBody>
          <a:bodyPr wrap="square" rtlCol="0">
            <a:spAutoFit/>
          </a:bodyPr>
          <a:lstStyle/>
          <a:p>
            <a:r>
              <a:rPr lang="pt-BR" altLang="zh-CN" sz="2000" dirty="0">
                <a:latin typeface="Arial" panose="020B0604020202020204" pitchFamily="34" charset="0"/>
              </a:rPr>
              <a:t>-</a:t>
            </a:r>
            <a:r>
              <a:rPr lang="pt-BR" altLang="zh-CN" sz="2000" dirty="0" smtClean="0">
                <a:latin typeface="Arial" panose="020B0604020202020204" pitchFamily="34" charset="0"/>
              </a:rPr>
              <a:t>32768   </a:t>
            </a:r>
            <a:r>
              <a:rPr lang="zh-CN" altLang="en-US" sz="2000" dirty="0" smtClean="0">
                <a:solidFill>
                  <a:schemeClr val="accent2"/>
                </a:solidFill>
                <a:latin typeface="Arial" panose="020B0604020202020204" pitchFamily="34" charset="0"/>
              </a:rPr>
              <a:t>符号扩展</a:t>
            </a:r>
            <a:endParaRPr lang="zh-CN" altLang="en-US" sz="2000" dirty="0">
              <a:solidFill>
                <a:schemeClr val="accent2"/>
              </a:solidFill>
            </a:endParaRPr>
          </a:p>
        </p:txBody>
      </p:sp>
      <p:sp>
        <p:nvSpPr>
          <p:cNvPr id="18" name="文本框 17"/>
          <p:cNvSpPr txBox="1"/>
          <p:nvPr/>
        </p:nvSpPr>
        <p:spPr>
          <a:xfrm>
            <a:off x="5159725" y="4728315"/>
            <a:ext cx="2069503" cy="400110"/>
          </a:xfrm>
          <a:prstGeom prst="rect">
            <a:avLst/>
          </a:prstGeom>
          <a:noFill/>
        </p:spPr>
        <p:txBody>
          <a:bodyPr wrap="square" rtlCol="0">
            <a:spAutoFit/>
          </a:bodyPr>
          <a:lstStyle/>
          <a:p>
            <a:r>
              <a:rPr lang="pt-BR" altLang="zh-CN" sz="2000" dirty="0">
                <a:latin typeface="Arial" panose="020B0604020202020204" pitchFamily="34" charset="0"/>
              </a:rPr>
              <a:t> </a:t>
            </a:r>
            <a:r>
              <a:rPr lang="pt-BR" altLang="zh-CN" sz="2000" dirty="0" smtClean="0">
                <a:latin typeface="Arial" panose="020B0604020202020204" pitchFamily="34" charset="0"/>
              </a:rPr>
              <a:t>32768   </a:t>
            </a:r>
            <a:r>
              <a:rPr lang="zh-CN" altLang="en-US" sz="2000" dirty="0" smtClean="0">
                <a:solidFill>
                  <a:schemeClr val="accent2"/>
                </a:solidFill>
                <a:latin typeface="Arial" panose="020B0604020202020204" pitchFamily="34" charset="0"/>
              </a:rPr>
              <a:t>零扩展</a:t>
            </a:r>
            <a:endParaRPr lang="zh-CN" altLang="en-US" sz="2000" dirty="0">
              <a:solidFill>
                <a:schemeClr val="accent2"/>
              </a:solidFill>
            </a:endParaRPr>
          </a:p>
        </p:txBody>
      </p:sp>
      <p:sp>
        <p:nvSpPr>
          <p:cNvPr id="3" name="椭圆形标注 2"/>
          <p:cNvSpPr/>
          <p:nvPr/>
        </p:nvSpPr>
        <p:spPr bwMode="auto">
          <a:xfrm>
            <a:off x="3783481" y="3374274"/>
            <a:ext cx="948392" cy="389503"/>
          </a:xfrm>
          <a:prstGeom prst="wedgeEllipseCallout">
            <a:avLst>
              <a:gd name="adj1" fmla="val -74856"/>
              <a:gd name="adj2" fmla="val 68889"/>
            </a:avLst>
          </a:prstGeom>
          <a:no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dirty="0">
                <a:ln>
                  <a:noFill/>
                </a:ln>
                <a:solidFill>
                  <a:srgbClr val="FF0000"/>
                </a:solidFill>
                <a:effectLst/>
                <a:latin typeface="Times New Roman" panose="02020603050405020304" pitchFamily="18" charset="0"/>
              </a:rPr>
              <a:t>补码</a:t>
            </a:r>
            <a:endParaRPr kumimoji="0" lang="zh-CN" altLang="en-US" sz="1800" b="1" i="0" u="none" strike="noStrike" cap="none" normalizeH="0" baseline="0" dirty="0">
              <a:ln>
                <a:noFill/>
              </a:ln>
              <a:solidFill>
                <a:srgbClr val="FF0000"/>
              </a:solidFill>
              <a:effectLst/>
              <a:latin typeface="Times New Roman" panose="02020603050405020304" pitchFamily="18" charset="0"/>
            </a:endParaRPr>
          </a:p>
        </p:txBody>
      </p:sp>
      <p:sp>
        <p:nvSpPr>
          <p:cNvPr id="2" name="矩形 1"/>
          <p:cNvSpPr/>
          <p:nvPr/>
        </p:nvSpPr>
        <p:spPr>
          <a:xfrm>
            <a:off x="0" y="6402396"/>
            <a:ext cx="8960963" cy="400110"/>
          </a:xfrm>
          <a:prstGeom prst="rect">
            <a:avLst/>
          </a:prstGeom>
        </p:spPr>
        <p:txBody>
          <a:bodyPr wrap="square">
            <a:spAutoFit/>
          </a:bodyPr>
          <a:lstStyle/>
          <a:p>
            <a:pPr>
              <a:spcBef>
                <a:spcPct val="10000"/>
              </a:spcBef>
            </a:pPr>
            <a:r>
              <a:rPr lang="zh-CN" altLang="en-US" sz="2000" dirty="0" smtClean="0">
                <a:solidFill>
                  <a:srgbClr val="0000FF"/>
                </a:solidFill>
                <a:latin typeface="微软雅黑" panose="020B0503020204020204" pitchFamily="34" charset="-122"/>
                <a:ea typeface="微软雅黑" panose="020B0503020204020204" pitchFamily="34" charset="-122"/>
              </a:rPr>
              <a:t>这种情况是按哪种扩展</a:t>
            </a:r>
            <a:r>
              <a:rPr lang="zh-CN" altLang="en-US" sz="2000" dirty="0">
                <a:solidFill>
                  <a:srgbClr val="0000FF"/>
                </a:solidFill>
                <a:latin typeface="微软雅黑" panose="020B0503020204020204" pitchFamily="34" charset="-122"/>
                <a:ea typeface="微软雅黑" panose="020B0503020204020204" pitchFamily="34" charset="-122"/>
              </a:rPr>
              <a:t>：</a:t>
            </a:r>
            <a:r>
              <a:rPr lang="zh-CN" altLang="en-US" sz="2000" dirty="0" smtClean="0">
                <a:solidFill>
                  <a:srgbClr val="CC0000"/>
                </a:solidFill>
                <a:latin typeface="微软雅黑" panose="020B0503020204020204" pitchFamily="34" charset="-122"/>
                <a:ea typeface="微软雅黑" panose="020B0503020204020204" pitchFamily="34" charset="-122"/>
              </a:rPr>
              <a:t>要看编译器采用什么处理原则。</a:t>
            </a:r>
            <a:r>
              <a:rPr lang="en-US" altLang="zh-CN" sz="2000" dirty="0" smtClean="0">
                <a:solidFill>
                  <a:srgbClr val="0000FF"/>
                </a:solidFill>
                <a:latin typeface="微软雅黑" panose="020B0503020204020204" pitchFamily="34" charset="-122"/>
                <a:ea typeface="微软雅黑" panose="020B0503020204020204" pitchFamily="34" charset="-122"/>
              </a:rPr>
              <a:t>VS</a:t>
            </a:r>
            <a:r>
              <a:rPr lang="zh-CN" altLang="en-US" sz="2000" dirty="0" smtClean="0">
                <a:solidFill>
                  <a:srgbClr val="0000FF"/>
                </a:solidFill>
                <a:latin typeface="微软雅黑" panose="020B0503020204020204" pitchFamily="34" charset="-122"/>
                <a:ea typeface="微软雅黑" panose="020B0503020204020204" pitchFamily="34" charset="-122"/>
              </a:rPr>
              <a:t>是看等号</a:t>
            </a:r>
            <a:r>
              <a:rPr lang="zh-CN" altLang="en-US" sz="2000" dirty="0" smtClean="0">
                <a:solidFill>
                  <a:srgbClr val="FF0000"/>
                </a:solidFill>
                <a:latin typeface="微软雅黑" panose="020B0503020204020204" pitchFamily="34" charset="-122"/>
                <a:ea typeface="微软雅黑" panose="020B0503020204020204" pitchFamily="34" charset="-122"/>
              </a:rPr>
              <a:t>右边</a:t>
            </a:r>
            <a:r>
              <a:rPr lang="zh-CN" altLang="en-US" sz="2000" dirty="0" smtClean="0">
                <a:solidFill>
                  <a:srgbClr val="0000FF"/>
                </a:solidFill>
                <a:latin typeface="微软雅黑" panose="020B0503020204020204" pitchFamily="34" charset="-122"/>
                <a:ea typeface="微软雅黑" panose="020B0503020204020204" pitchFamily="34" charset="-122"/>
              </a:rPr>
              <a:t>变量</a:t>
            </a:r>
            <a:endParaRPr lang="zh-CN" altLang="en-US" sz="2000" dirty="0">
              <a:solidFill>
                <a:srgbClr val="0000FF"/>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445479" y="5410127"/>
            <a:ext cx="4995721" cy="989497"/>
            <a:chOff x="1113962" y="5394497"/>
            <a:chExt cx="4389789" cy="989497"/>
          </a:xfrm>
        </p:grpSpPr>
        <p:sp>
          <p:nvSpPr>
            <p:cNvPr id="19" name="文本框 18"/>
            <p:cNvSpPr txBox="1"/>
            <p:nvPr/>
          </p:nvSpPr>
          <p:spPr>
            <a:xfrm>
              <a:off x="1532884" y="5676108"/>
              <a:ext cx="2774657" cy="707886"/>
            </a:xfrm>
            <a:prstGeom prst="rect">
              <a:avLst/>
            </a:prstGeom>
            <a:noFill/>
          </p:spPr>
          <p:txBody>
            <a:bodyPr wrap="square">
              <a:spAutoFit/>
            </a:bodyPr>
            <a:lstStyle/>
            <a:p>
              <a:pPr lvl="1">
                <a:spcBef>
                  <a:spcPct val="0"/>
                </a:spcBef>
                <a:buFontTx/>
                <a:buNone/>
              </a:pPr>
              <a:r>
                <a:rPr lang="en-US" altLang="zh-CN" sz="2000" dirty="0">
                  <a:solidFill>
                    <a:schemeClr val="accent2"/>
                  </a:solidFill>
                  <a:ea typeface="黑体" panose="02010609060101010101" pitchFamily="49" charset="-122"/>
                </a:rPr>
                <a:t>int  </a:t>
              </a:r>
              <a:r>
                <a:rPr lang="en-US" altLang="zh-CN" sz="2000" dirty="0" err="1">
                  <a:solidFill>
                    <a:schemeClr val="accent2"/>
                  </a:solidFill>
                  <a:ea typeface="黑体" panose="02010609060101010101" pitchFamily="49" charset="-122"/>
                </a:rPr>
                <a:t>i</a:t>
              </a:r>
              <a:r>
                <a:rPr lang="en-US" altLang="zh-CN" sz="2000" dirty="0">
                  <a:solidFill>
                    <a:schemeClr val="accent2"/>
                  </a:solidFill>
                  <a:ea typeface="黑体" panose="02010609060101010101" pitchFamily="49" charset="-122"/>
                </a:rPr>
                <a:t> = </a:t>
              </a:r>
              <a:r>
                <a:rPr lang="en-US" altLang="zh-CN" sz="2000" dirty="0" err="1">
                  <a:solidFill>
                    <a:schemeClr val="accent2"/>
                  </a:solidFill>
                  <a:ea typeface="黑体" panose="02010609060101010101" pitchFamily="49" charset="-122"/>
                </a:rPr>
                <a:t>usi</a:t>
              </a:r>
              <a:r>
                <a:rPr lang="en-US" altLang="zh-CN" sz="2000" dirty="0">
                  <a:solidFill>
                    <a:schemeClr val="accent2"/>
                  </a:solidFill>
                  <a:ea typeface="黑体" panose="02010609060101010101" pitchFamily="49" charset="-122"/>
                </a:rPr>
                <a:t>;</a:t>
              </a:r>
              <a:endParaRPr lang="en-US" altLang="zh-CN" sz="2000" dirty="0">
                <a:solidFill>
                  <a:schemeClr val="accent2"/>
                </a:solidFill>
                <a:ea typeface="黑体" panose="02010609060101010101" pitchFamily="49" charset="-122"/>
              </a:endParaRPr>
            </a:p>
            <a:p>
              <a:pPr lvl="1">
                <a:spcBef>
                  <a:spcPct val="0"/>
                </a:spcBef>
                <a:buFontTx/>
                <a:buNone/>
              </a:pPr>
              <a:r>
                <a:rPr lang="en-US" altLang="zh-CN" sz="2000" dirty="0">
                  <a:solidFill>
                    <a:schemeClr val="accent2"/>
                  </a:solidFill>
                  <a:ea typeface="黑体" panose="02010609060101010101" pitchFamily="49" charset="-122"/>
                </a:rPr>
                <a:t>unsigned  </a:t>
              </a:r>
              <a:r>
                <a:rPr lang="en-US" altLang="zh-CN" sz="2000" dirty="0" err="1">
                  <a:solidFill>
                    <a:schemeClr val="accent2"/>
                  </a:solidFill>
                  <a:ea typeface="黑体" panose="02010609060101010101" pitchFamily="49" charset="-122"/>
                </a:rPr>
                <a:t>ui</a:t>
              </a:r>
              <a:r>
                <a:rPr lang="en-US" altLang="zh-CN" sz="2000" dirty="0">
                  <a:solidFill>
                    <a:schemeClr val="accent2"/>
                  </a:solidFill>
                  <a:ea typeface="黑体" panose="02010609060101010101" pitchFamily="49" charset="-122"/>
                </a:rPr>
                <a:t> = </a:t>
              </a:r>
              <a:r>
                <a:rPr lang="en-US" altLang="zh-CN" sz="2000" dirty="0" err="1">
                  <a:solidFill>
                    <a:schemeClr val="accent2"/>
                  </a:solidFill>
                  <a:ea typeface="黑体" panose="02010609060101010101" pitchFamily="49" charset="-122"/>
                </a:rPr>
                <a:t>si</a:t>
              </a:r>
              <a:r>
                <a:rPr lang="en-US" altLang="zh-CN" sz="2000" dirty="0">
                  <a:solidFill>
                    <a:schemeClr val="accent2"/>
                  </a:solidFill>
                  <a:ea typeface="黑体" panose="02010609060101010101" pitchFamily="49" charset="-122"/>
                </a:rPr>
                <a:t> ;</a:t>
              </a:r>
              <a:endParaRPr lang="en-US" altLang="zh-CN" sz="2000" dirty="0">
                <a:solidFill>
                  <a:schemeClr val="accent2"/>
                </a:solidFill>
                <a:ea typeface="黑体" panose="02010609060101010101" pitchFamily="49" charset="-122"/>
              </a:endParaRPr>
            </a:p>
          </p:txBody>
        </p:sp>
        <p:sp>
          <p:nvSpPr>
            <p:cNvPr id="8" name="文本框 7"/>
            <p:cNvSpPr txBox="1"/>
            <p:nvPr/>
          </p:nvSpPr>
          <p:spPr>
            <a:xfrm>
              <a:off x="1113962" y="5394497"/>
              <a:ext cx="2643971"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如果等号两边不一致：</a:t>
              </a:r>
              <a:endParaRPr lang="zh-CN" altLang="en-US" sz="2000"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3767243" y="5717595"/>
              <a:ext cx="173650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结果又如何？</a:t>
              </a:r>
              <a:endParaRPr lang="zh-CN" altLang="en-US" sz="2000" dirty="0">
                <a:latin typeface="微软雅黑" panose="020B0503020204020204" pitchFamily="34" charset="-122"/>
                <a:ea typeface="微软雅黑" panose="020B0503020204020204" pitchFamily="34" charset="-122"/>
              </a:endParaRPr>
            </a:p>
          </p:txBody>
        </p:sp>
      </p:grpSp>
      <p:sp>
        <p:nvSpPr>
          <p:cNvPr id="22" name="文本框 21"/>
          <p:cNvSpPr txBox="1"/>
          <p:nvPr/>
        </p:nvSpPr>
        <p:spPr>
          <a:xfrm>
            <a:off x="5503379" y="5547988"/>
            <a:ext cx="2296375" cy="400110"/>
          </a:xfrm>
          <a:prstGeom prst="rect">
            <a:avLst/>
          </a:prstGeom>
          <a:noFill/>
        </p:spPr>
        <p:txBody>
          <a:bodyPr wrap="square" rtlCol="0">
            <a:spAutoFit/>
          </a:bodyPr>
          <a:lstStyle/>
          <a:p>
            <a:r>
              <a:rPr lang="en-US" altLang="zh-CN" sz="2000" dirty="0" err="1" smtClean="0">
                <a:latin typeface="微软雅黑" panose="020B0503020204020204" pitchFamily="34" charset="-122"/>
                <a:ea typeface="微软雅黑" panose="020B0503020204020204" pitchFamily="34" charset="-122"/>
              </a:rPr>
              <a:t>i</a:t>
            </a:r>
            <a:r>
              <a:rPr lang="en-US" altLang="zh-CN" sz="2000" dirty="0" smtClean="0">
                <a:latin typeface="微软雅黑" panose="020B0503020204020204" pitchFamily="34" charset="-122"/>
                <a:ea typeface="微软雅黑" panose="020B0503020204020204" pitchFamily="34" charset="-122"/>
              </a:rPr>
              <a:t>=32768</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solidFill>
                  <a:srgbClr val="FF0000"/>
                </a:solidFill>
                <a:latin typeface="微软雅黑" panose="020B0503020204020204" pitchFamily="34" charset="-122"/>
                <a:ea typeface="微软雅黑" panose="020B0503020204020204" pitchFamily="34" charset="-122"/>
              </a:rPr>
              <a:t>0</a:t>
            </a:r>
            <a:r>
              <a:rPr lang="zh-CN" altLang="en-US" sz="2000" dirty="0" smtClean="0">
                <a:solidFill>
                  <a:srgbClr val="FF0000"/>
                </a:solidFill>
                <a:latin typeface="微软雅黑" panose="020B0503020204020204" pitchFamily="34" charset="-122"/>
                <a:ea typeface="微软雅黑" panose="020B0503020204020204" pitchFamily="34" charset="-122"/>
              </a:rPr>
              <a:t>扩展</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5483055" y="5953497"/>
            <a:ext cx="2996638" cy="400110"/>
          </a:xfrm>
          <a:prstGeom prst="rect">
            <a:avLst/>
          </a:prstGeom>
          <a:noFill/>
        </p:spPr>
        <p:txBody>
          <a:bodyPr wrap="square" rtlCol="0">
            <a:spAutoFit/>
          </a:bodyPr>
          <a:lstStyle/>
          <a:p>
            <a:r>
              <a:rPr lang="en-US" altLang="zh-CN" sz="2000" dirty="0" err="1" smtClean="0">
                <a:latin typeface="微软雅黑" panose="020B0503020204020204" pitchFamily="34" charset="-122"/>
                <a:ea typeface="微软雅黑" panose="020B0503020204020204" pitchFamily="34" charset="-122"/>
              </a:rPr>
              <a:t>ui</a:t>
            </a:r>
            <a:r>
              <a:rPr lang="en-US" altLang="zh-CN" sz="2000" dirty="0" smtClean="0">
                <a:latin typeface="微软雅黑" panose="020B0503020204020204" pitchFamily="34" charset="-122"/>
                <a:ea typeface="微软雅黑" panose="020B0503020204020204" pitchFamily="34" charset="-122"/>
              </a:rPr>
              <a:t>=-32768</a:t>
            </a:r>
            <a:r>
              <a:rPr lang="zh-CN" altLang="en-US" sz="2000" dirty="0" smtClean="0">
                <a:latin typeface="微软雅黑" panose="020B0503020204020204" pitchFamily="34" charset="-122"/>
                <a:ea typeface="微软雅黑" panose="020B0503020204020204" pitchFamily="34" charset="-122"/>
              </a:rPr>
              <a:t>，</a:t>
            </a:r>
            <a:r>
              <a:rPr lang="zh-CN" altLang="en-US" sz="2000" dirty="0" smtClean="0">
                <a:solidFill>
                  <a:srgbClr val="FF0000"/>
                </a:solidFill>
                <a:latin typeface="微软雅黑" panose="020B0503020204020204" pitchFamily="34" charset="-122"/>
                <a:ea typeface="微软雅黑" panose="020B0503020204020204" pitchFamily="34" charset="-122"/>
              </a:rPr>
              <a:t>符号扩展</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linds(horizontal)">
                                      <p:cBhvr>
                                        <p:cTn id="15" dur="500"/>
                                        <p:tgtEl>
                                          <p:spTgt spid="6">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blinds(horizontal)">
                                      <p:cBhvr>
                                        <p:cTn id="18" dur="500"/>
                                        <p:tgtEl>
                                          <p:spTgt spid="6">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blinds(horizontal)">
                                      <p:cBhvr>
                                        <p:cTn id="21" dur="500"/>
                                        <p:tgtEl>
                                          <p:spTgt spid="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blinds(horizontal)">
                                      <p:cBhvr>
                                        <p:cTn id="26" dur="500"/>
                                        <p:tgtEl>
                                          <p:spTgt spid="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linds(horizontal)">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arn(inVertical)">
                                      <p:cBhvr>
                                        <p:cTn id="36" dur="500"/>
                                        <p:tgtEl>
                                          <p:spTgt spid="14"/>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barn(inVertical)">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2">
                                            <p:txEl>
                                              <p:pRg st="0" end="0"/>
                                            </p:txEl>
                                          </p:spTgt>
                                        </p:tgtEl>
                                        <p:attrNameLst>
                                          <p:attrName>style.visibility</p:attrName>
                                        </p:attrNameLst>
                                      </p:cBhvr>
                                      <p:to>
                                        <p:strVal val="visible"/>
                                      </p:to>
                                    </p:set>
                                    <p:animEffect transition="in" filter="blinds(horizontal)">
                                      <p:cBhvr>
                                        <p:cTn id="44" dur="500"/>
                                        <p:tgtEl>
                                          <p:spTgt spid="12">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wipe(down)">
                                      <p:cBhvr>
                                        <p:cTn id="49" dur="500"/>
                                        <p:tgtEl>
                                          <p:spTgt spid="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down)">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2">
                                            <p:txEl>
                                              <p:pRg st="1" end="1"/>
                                            </p:txEl>
                                          </p:spTgt>
                                        </p:tgtEl>
                                        <p:attrNameLst>
                                          <p:attrName>style.visibility</p:attrName>
                                        </p:attrNameLst>
                                      </p:cBhvr>
                                      <p:to>
                                        <p:strVal val="visible"/>
                                      </p:to>
                                    </p:set>
                                    <p:animEffect transition="in" filter="blinds(horizontal)">
                                      <p:cBhvr>
                                        <p:cTn id="59" dur="500"/>
                                        <p:tgtEl>
                                          <p:spTgt spid="12">
                                            <p:txEl>
                                              <p:pRg st="1" end="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down)">
                                      <p:cBhvr>
                                        <p:cTn id="64" dur="500"/>
                                        <p:tgtEl>
                                          <p:spTgt spid="16"/>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12">
                                            <p:txEl>
                                              <p:pRg st="2" end="2"/>
                                            </p:txEl>
                                          </p:spTgt>
                                        </p:tgtEl>
                                        <p:attrNameLst>
                                          <p:attrName>style.visibility</p:attrName>
                                        </p:attrNameLst>
                                      </p:cBhvr>
                                      <p:to>
                                        <p:strVal val="visible"/>
                                      </p:to>
                                    </p:set>
                                    <p:animEffect transition="in" filter="blinds(horizontal)">
                                      <p:cBhvr>
                                        <p:cTn id="69" dur="500"/>
                                        <p:tgtEl>
                                          <p:spTgt spid="12">
                                            <p:txEl>
                                              <p:pRg st="2" end="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wipe(down)">
                                      <p:cBhvr>
                                        <p:cTn id="74" dur="500"/>
                                        <p:tgtEl>
                                          <p:spTgt spid="17"/>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12">
                                            <p:txEl>
                                              <p:pRg st="3" end="3"/>
                                            </p:txEl>
                                          </p:spTgt>
                                        </p:tgtEl>
                                        <p:attrNameLst>
                                          <p:attrName>style.visibility</p:attrName>
                                        </p:attrNameLst>
                                      </p:cBhvr>
                                      <p:to>
                                        <p:strVal val="visible"/>
                                      </p:to>
                                    </p:set>
                                    <p:animEffect transition="in" filter="blinds(horizontal)">
                                      <p:cBhvr>
                                        <p:cTn id="79" dur="500"/>
                                        <p:tgtEl>
                                          <p:spTgt spid="12">
                                            <p:txEl>
                                              <p:pRg st="3" end="3"/>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18"/>
                                        </p:tgtEl>
                                        <p:attrNameLst>
                                          <p:attrName>style.visibility</p:attrName>
                                        </p:attrNameLst>
                                      </p:cBhvr>
                                      <p:to>
                                        <p:strVal val="visible"/>
                                      </p:to>
                                    </p:set>
                                    <p:animEffect transition="in" filter="wipe(down)">
                                      <p:cBhvr>
                                        <p:cTn id="84" dur="500"/>
                                        <p:tgtEl>
                                          <p:spTgt spid="18"/>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11"/>
                                        </p:tgtEl>
                                        <p:attrNameLst>
                                          <p:attrName>style.visibility</p:attrName>
                                        </p:attrNameLst>
                                      </p:cBhvr>
                                      <p:to>
                                        <p:strVal val="visible"/>
                                      </p:to>
                                    </p:set>
                                    <p:animEffect transition="in" filter="blinds(horizontal)">
                                      <p:cBhvr>
                                        <p:cTn id="89" dur="500"/>
                                        <p:tgtEl>
                                          <p:spTgt spid="11"/>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nodeType="clickEffect">
                                  <p:stCondLst>
                                    <p:cond delay="0"/>
                                  </p:stCondLst>
                                  <p:childTnLst>
                                    <p:set>
                                      <p:cBhvr>
                                        <p:cTn id="93" dur="1" fill="hold">
                                          <p:stCondLst>
                                            <p:cond delay="0"/>
                                          </p:stCondLst>
                                        </p:cTn>
                                        <p:tgtEl>
                                          <p:spTgt spid="9"/>
                                        </p:tgtEl>
                                        <p:attrNameLst>
                                          <p:attrName>style.visibility</p:attrName>
                                        </p:attrNameLst>
                                      </p:cBhvr>
                                      <p:to>
                                        <p:strVal val="visible"/>
                                      </p:to>
                                    </p:set>
                                    <p:animEffect transition="in" filter="wipe(down)">
                                      <p:cBhvr>
                                        <p:cTn id="94" dur="500"/>
                                        <p:tgtEl>
                                          <p:spTgt spid="9"/>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grpId="0" nodeType="clickEffect">
                                  <p:stCondLst>
                                    <p:cond delay="0"/>
                                  </p:stCondLst>
                                  <p:childTnLst>
                                    <p:set>
                                      <p:cBhvr>
                                        <p:cTn id="98" dur="1" fill="hold">
                                          <p:stCondLst>
                                            <p:cond delay="0"/>
                                          </p:stCondLst>
                                        </p:cTn>
                                        <p:tgtEl>
                                          <p:spTgt spid="22"/>
                                        </p:tgtEl>
                                        <p:attrNameLst>
                                          <p:attrName>style.visibility</p:attrName>
                                        </p:attrNameLst>
                                      </p:cBhvr>
                                      <p:to>
                                        <p:strVal val="visible"/>
                                      </p:to>
                                    </p:set>
                                    <p:animEffect transition="in" filter="wipe(down)">
                                      <p:cBhvr>
                                        <p:cTn id="99" dur="500"/>
                                        <p:tgtEl>
                                          <p:spTgt spid="22"/>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23"/>
                                        </p:tgtEl>
                                        <p:attrNameLst>
                                          <p:attrName>style.visibility</p:attrName>
                                        </p:attrNameLst>
                                      </p:cBhvr>
                                      <p:to>
                                        <p:strVal val="visible"/>
                                      </p:to>
                                    </p:set>
                                    <p:animEffect transition="in" filter="wipe(down)">
                                      <p:cBhvr>
                                        <p:cTn id="104" dur="500"/>
                                        <p:tgtEl>
                                          <p:spTgt spid="23"/>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2"/>
                                        </p:tgtEl>
                                        <p:attrNameLst>
                                          <p:attrName>style.visibility</p:attrName>
                                        </p:attrNameLst>
                                      </p:cBhvr>
                                      <p:to>
                                        <p:strVal val="visible"/>
                                      </p:to>
                                    </p:set>
                                    <p:animEffect transition="in" filter="wipe(down)">
                                      <p:cBhvr>
                                        <p:cTn id="10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uiExpand="1" build="allAtOnce"/>
      <p:bldP spid="13" grpId="0"/>
      <p:bldP spid="14" grpId="0"/>
      <p:bldP spid="15" grpId="0"/>
      <p:bldP spid="16" grpId="0"/>
      <p:bldP spid="17" grpId="0"/>
      <p:bldP spid="18" grpId="0"/>
      <p:bldP spid="3" grpId="0" animBg="1"/>
      <p:bldP spid="2" grpId="0"/>
      <p:bldP spid="22" grpId="0"/>
      <p:bldP spid="23" grpId="0"/>
    </p:bldLst>
  </p:timing>
</p:sld>
</file>

<file path=ppt/tags/tag1.xml><?xml version="1.0" encoding="utf-8"?>
<p:tagLst xmlns:p="http://schemas.openxmlformats.org/presentationml/2006/main">
  <p:tag name="commondata" val="eyJoZGlkIjoiMjdkNmUxNjljNjkwZTJhYTIxNjRiNjcyOGE5Y2JmMmUifQ=="/>
</p:tagLst>
</file>

<file path=ppt/theme/theme1.xml><?xml version="1.0" encoding="utf-8"?>
<a:theme xmlns:a="http://schemas.openxmlformats.org/drawingml/2006/main" name="delay">
  <a:themeElements>
    <a:clrScheme name="delay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delay">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1"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w="127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1"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elay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lay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lay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lay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lay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lay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lay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HD:User Folder:C152 Spring95:delay</Template>
  <TotalTime>0</TotalTime>
  <Words>15468</Words>
  <Application>WPS 演示</Application>
  <PresentationFormat>信纸(8.5x11 英寸)</PresentationFormat>
  <Paragraphs>1389</Paragraphs>
  <Slides>51</Slides>
  <Notes>19</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70" baseType="lpstr">
      <vt:lpstr>Arial</vt:lpstr>
      <vt:lpstr>宋体</vt:lpstr>
      <vt:lpstr>Wingdings</vt:lpstr>
      <vt:lpstr>Times New Roman</vt:lpstr>
      <vt:lpstr>黑体</vt:lpstr>
      <vt:lpstr>微软雅黑</vt:lpstr>
      <vt:lpstr>Comic Sans MS</vt:lpstr>
      <vt:lpstr>Tahoma</vt:lpstr>
      <vt:lpstr>Arial Unicode MS</vt:lpstr>
      <vt:lpstr>Arial,Bold</vt:lpstr>
      <vt:lpstr>Segoe Print</vt:lpstr>
      <vt:lpstr>Monotype Sorts</vt:lpstr>
      <vt:lpstr>Wingdings</vt:lpstr>
      <vt:lpstr>Dotum</vt:lpstr>
      <vt:lpstr>Malgun Gothic</vt:lpstr>
      <vt:lpstr>华文新魏</vt:lpstr>
      <vt:lpstr>幼圆</vt:lpstr>
      <vt:lpstr>delay</vt:lpstr>
      <vt:lpstr>Equation.3</vt:lpstr>
      <vt:lpstr> 第2章 数据的机器级表示</vt:lpstr>
      <vt:lpstr>一. 数值数据的表示</vt:lpstr>
      <vt:lpstr>信息的二进制编码</vt:lpstr>
      <vt:lpstr>数值数据的表示方法</vt:lpstr>
      <vt:lpstr>移码表示</vt:lpstr>
      <vt:lpstr> Unsigned integer(无符号整数)</vt:lpstr>
      <vt:lpstr>Signed integer（带符号整数，定点整数）</vt:lpstr>
      <vt:lpstr>带符号整数和无符号数的比较</vt:lpstr>
      <vt:lpstr>扩展操作举例</vt:lpstr>
      <vt:lpstr>科学计数法(Scientific Notation)与浮点数</vt:lpstr>
      <vt:lpstr>浮点数(Floating Point)的表示范围</vt:lpstr>
      <vt:lpstr>PowerPoint 演示文稿</vt:lpstr>
      <vt:lpstr>浮点数的表示格式统一问题</vt:lpstr>
      <vt:lpstr>“Father” of the IEEE 754 standard</vt:lpstr>
      <vt:lpstr>IEEE 754 浮点数格式</vt:lpstr>
      <vt:lpstr>PowerPoint 演示文稿</vt:lpstr>
      <vt:lpstr>例1: 将二进制数表示的浮点数转换成十进制数</vt:lpstr>
      <vt:lpstr>例2: 将十进制数转换成IEEE 754 单精度实数</vt:lpstr>
      <vt:lpstr>特殊数据的表示</vt:lpstr>
      <vt:lpstr>0的表示</vt:lpstr>
      <vt:lpstr>±∞的表示</vt:lpstr>
      <vt:lpstr>“非数”NaN (Not a Number)的表示</vt:lpstr>
      <vt:lpstr>非规格化数 (Denormalized Numbers)</vt:lpstr>
      <vt:lpstr>32位单精度IEEE754浮点数在数轴上的表示(仅画≥0)</vt:lpstr>
      <vt:lpstr>C语言中的浮点数的表示</vt:lpstr>
      <vt:lpstr>十进制数的表示</vt:lpstr>
      <vt:lpstr>用ASCII码表示十进制数—有两种方式</vt:lpstr>
      <vt:lpstr>用BCD码表示十进制数</vt:lpstr>
      <vt:lpstr>小结</vt:lpstr>
      <vt:lpstr>1.逻辑数据的编码表示</vt:lpstr>
      <vt:lpstr>2.西文字符的编码表示</vt:lpstr>
      <vt:lpstr>3.汉字及国际字符的编码表示</vt:lpstr>
      <vt:lpstr>（1）汉字的输入码</vt:lpstr>
      <vt:lpstr>（2)汉字内码</vt:lpstr>
      <vt:lpstr>(3)汉字的显示/打印--字模点阵码和轮廓描述</vt:lpstr>
      <vt:lpstr>三. 数据的宽度</vt:lpstr>
      <vt:lpstr>PowerPoint 演示文稿</vt:lpstr>
      <vt:lpstr>数据量的度量单位</vt:lpstr>
      <vt:lpstr>程序中数据类型的宽度</vt:lpstr>
      <vt:lpstr>四. 数据的存储和排列顺序-大端、小端与边界对齐</vt:lpstr>
      <vt:lpstr>大端方式与小端方式的比较 </vt:lpstr>
      <vt:lpstr>PowerPoint 演示文稿</vt:lpstr>
      <vt:lpstr>大端与小端存储间的字节交换问题</vt:lpstr>
      <vt:lpstr>对齐(Alignment)</vt:lpstr>
      <vt:lpstr>对齐 举例</vt:lpstr>
      <vt:lpstr>对齐 举例</vt:lpstr>
      <vt:lpstr>五. 数据的检错与纠错（Error Detect/Correct）</vt:lpstr>
      <vt:lpstr>PowerPoint 演示文稿</vt:lpstr>
      <vt:lpstr>奇偶校验码</vt:lpstr>
      <vt:lpstr>奇偶校验码的特点</vt:lpstr>
      <vt:lpstr>作业</vt:lpstr>
    </vt:vector>
  </TitlesOfParts>
  <Company>Nanjing University</Company>
  <LinksUpToDate>false</LinksUpToDate>
  <SharedDoc>false</SharedDoc>
  <HyperlinksChanged>false</HyperlinksChanged>
  <AppVersion>14.0000</AppVersion>
  <Pages>40</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Design Process &amp; ALU Design</dc:title>
  <dc:creator>CFYUAN</dc:creator>
  <cp:lastModifiedBy>沽如醉</cp:lastModifiedBy>
  <cp:revision>1154</cp:revision>
  <cp:lastPrinted>1998-01-26T05:18:00Z</cp:lastPrinted>
  <dcterms:created xsi:type="dcterms:W3CDTF">1996-09-09T11:27:00Z</dcterms:created>
  <dcterms:modified xsi:type="dcterms:W3CDTF">2024-09-13T13:54:26Z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vipin@eng.wayne.edu</vt:lpwstr>
  </property>
  <property fmtid="{D5CDD505-2E9C-101B-9397-08002B2CF9AE}" pid="8" name="HomePage">
    <vt:lpwstr>http://www.pdcl.eng.wayne.edu/~vipin</vt:lpwstr>
  </property>
  <property fmtid="{D5CDD505-2E9C-101B-9397-08002B2CF9AE}" pid="9" name="Other">
    <vt:lpwstr>Vipin Chaudhary_x000d_
Dept. of Electrical &amp; Computer Engineering_x000d_
Wayne State University</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1</vt:i4>
  </property>
  <property fmtid="{D5CDD505-2E9C-101B-9397-08002B2CF9AE}" pid="21" name="OutputDir">
    <vt:lpwstr>C:\WINDOWS\Desktop\VIPIN\WSU\ACADEMIC\COURSES\ECE468\SLIDES\web</vt:lpwstr>
  </property>
  <property fmtid="{D5CDD505-2E9C-101B-9397-08002B2CF9AE}" pid="22" name="ICV">
    <vt:lpwstr>5171EAE7E1C64BBF8E8EF40201A371A8_12</vt:lpwstr>
  </property>
  <property fmtid="{D5CDD505-2E9C-101B-9397-08002B2CF9AE}" pid="23" name="KSOProductBuildVer">
    <vt:lpwstr>2052-12.1.0.17827</vt:lpwstr>
  </property>
</Properties>
</file>