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373" r:id="rId2"/>
    <p:sldId id="421" r:id="rId3"/>
    <p:sldId id="422" r:id="rId4"/>
    <p:sldId id="424" r:id="rId5"/>
    <p:sldId id="425" r:id="rId6"/>
    <p:sldId id="427" r:id="rId7"/>
    <p:sldId id="428" r:id="rId8"/>
    <p:sldId id="429" r:id="rId9"/>
    <p:sldId id="443" r:id="rId10"/>
    <p:sldId id="444" r:id="rId11"/>
    <p:sldId id="445" r:id="rId12"/>
    <p:sldId id="446" r:id="rId13"/>
    <p:sldId id="447" r:id="rId14"/>
    <p:sldId id="521" r:id="rId15"/>
    <p:sldId id="457" r:id="rId16"/>
    <p:sldId id="458" r:id="rId17"/>
    <p:sldId id="459" r:id="rId18"/>
    <p:sldId id="460" r:id="rId19"/>
    <p:sldId id="463" r:id="rId20"/>
    <p:sldId id="434" r:id="rId21"/>
    <p:sldId id="435" r:id="rId22"/>
    <p:sldId id="477" r:id="rId23"/>
    <p:sldId id="478" r:id="rId24"/>
    <p:sldId id="479" r:id="rId25"/>
    <p:sldId id="480" r:id="rId26"/>
    <p:sldId id="487" r:id="rId27"/>
    <p:sldId id="383" r:id="rId28"/>
    <p:sldId id="510" r:id="rId29"/>
    <p:sldId id="520" r:id="rId30"/>
    <p:sldId id="386" r:id="rId31"/>
    <p:sldId id="512" r:id="rId32"/>
    <p:sldId id="387" r:id="rId33"/>
    <p:sldId id="513" r:id="rId34"/>
    <p:sldId id="514" r:id="rId35"/>
    <p:sldId id="515" r:id="rId36"/>
    <p:sldId id="516" r:id="rId37"/>
    <p:sldId id="362" r:id="rId38"/>
    <p:sldId id="389" r:id="rId39"/>
    <p:sldId id="363" r:id="rId40"/>
    <p:sldId id="522" r:id="rId41"/>
    <p:sldId id="523" r:id="rId42"/>
    <p:sldId id="524" r:id="rId43"/>
    <p:sldId id="525" r:id="rId44"/>
    <p:sldId id="526" r:id="rId45"/>
    <p:sldId id="527" r:id="rId46"/>
    <p:sldId id="532" r:id="rId47"/>
    <p:sldId id="533" r:id="rId48"/>
    <p:sldId id="534" r:id="rId49"/>
    <p:sldId id="535" r:id="rId50"/>
    <p:sldId id="536" r:id="rId51"/>
    <p:sldId id="537" r:id="rId52"/>
    <p:sldId id="538" r:id="rId53"/>
    <p:sldId id="539" r:id="rId54"/>
    <p:sldId id="540" r:id="rId55"/>
    <p:sldId id="541" r:id="rId56"/>
    <p:sldId id="542" r:id="rId57"/>
    <p:sldId id="543" r:id="rId58"/>
    <p:sldId id="544" r:id="rId59"/>
    <p:sldId id="545" r:id="rId60"/>
    <p:sldId id="546" r:id="rId61"/>
    <p:sldId id="547" r:id="rId62"/>
    <p:sldId id="548" r:id="rId63"/>
    <p:sldId id="549" r:id="rId64"/>
    <p:sldId id="551" r:id="rId65"/>
    <p:sldId id="553" r:id="rId66"/>
    <p:sldId id="554" r:id="rId67"/>
    <p:sldId id="555" r:id="rId68"/>
    <p:sldId id="556" r:id="rId69"/>
    <p:sldId id="557" r:id="rId70"/>
    <p:sldId id="558" r:id="rId71"/>
    <p:sldId id="517" r:id="rId72"/>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A50021"/>
    <a:srgbClr val="4B9556"/>
    <a:srgbClr val="388A36"/>
    <a:srgbClr val="2E5C35"/>
    <a:srgbClr val="3C7845"/>
    <a:srgbClr val="EAEAEA"/>
    <a:srgbClr val="C51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8" autoAdjust="0"/>
    <p:restoredTop sz="92990" autoAdjust="0"/>
  </p:normalViewPr>
  <p:slideViewPr>
    <p:cSldViewPr snapToGrid="0">
      <p:cViewPr varScale="1">
        <p:scale>
          <a:sx n="70" d="100"/>
          <a:sy n="70" d="100"/>
        </p:scale>
        <p:origin x="1135"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3" d="100"/>
          <a:sy n="43" d="100"/>
        </p:scale>
        <p:origin x="-1422"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872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80648124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a:p>
        </p:txBody>
      </p:sp>
    </p:spTree>
    <p:extLst>
      <p:ext uri="{BB962C8B-B14F-4D97-AF65-F5344CB8AC3E}">
        <p14:creationId xmlns:p14="http://schemas.microsoft.com/office/powerpoint/2010/main" val="377304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r>
              <a:rPr lang="zh-CN" altLang="en-US" sz="1200" dirty="0" smtClean="0">
                <a:solidFill>
                  <a:srgbClr val="7030A0"/>
                </a:solidFill>
                <a:latin typeface="微软雅黑" panose="020B0503020204020204" pitchFamily="34" charset="-122"/>
                <a:ea typeface="微软雅黑" panose="020B0503020204020204" pitchFamily="34" charset="-122"/>
              </a:rPr>
              <a:t>二进制数</a:t>
            </a:r>
            <a:r>
              <a:rPr lang="en-US" altLang="zh-CN" sz="1200" dirty="0" smtClean="0">
                <a:solidFill>
                  <a:srgbClr val="FF0000"/>
                </a:solidFill>
                <a:latin typeface="微软雅黑" panose="020B0503020204020204" pitchFamily="34" charset="-122"/>
                <a:ea typeface="微软雅黑" panose="020B0503020204020204" pitchFamily="34" charset="-122"/>
              </a:rPr>
              <a:t>0000 0000 0000 0000 0001 </a:t>
            </a:r>
            <a:r>
              <a:rPr lang="en-US" altLang="zh-CN" sz="1200" dirty="0" smtClean="0">
                <a:solidFill>
                  <a:srgbClr val="7030A0"/>
                </a:solidFill>
                <a:latin typeface="微软雅黑" panose="020B0503020204020204" pitchFamily="34" charset="-122"/>
                <a:ea typeface="微软雅黑" panose="020B0503020204020204" pitchFamily="34" charset="-122"/>
              </a:rPr>
              <a:t>0000 0000 0000 </a:t>
            </a:r>
            <a:r>
              <a:rPr lang="zh-CN" altLang="en-US" sz="1200" dirty="0" smtClean="0">
                <a:solidFill>
                  <a:srgbClr val="7030A0"/>
                </a:solidFill>
                <a:latin typeface="微软雅黑" panose="020B0503020204020204" pitchFamily="34" charset="-122"/>
                <a:ea typeface="微软雅黑" panose="020B0503020204020204" pitchFamily="34" charset="-122"/>
              </a:rPr>
              <a:t>对应的十进制数为</a:t>
            </a:r>
            <a:r>
              <a:rPr lang="en-US" altLang="zh-CN" sz="1200" dirty="0" smtClean="0">
                <a:solidFill>
                  <a:srgbClr val="7030A0"/>
                </a:solidFill>
                <a:latin typeface="微软雅黑" panose="020B0503020204020204" pitchFamily="34" charset="-122"/>
                <a:ea typeface="微软雅黑" panose="020B0503020204020204" pitchFamily="34" charset="-122"/>
              </a:rPr>
              <a:t>4096</a:t>
            </a:r>
            <a:endParaRPr lang="zh-CN" altLang="en-US" dirty="0"/>
          </a:p>
        </p:txBody>
      </p:sp>
    </p:spTree>
    <p:extLst>
      <p:ext uri="{BB962C8B-B14F-4D97-AF65-F5344CB8AC3E}">
        <p14:creationId xmlns:p14="http://schemas.microsoft.com/office/powerpoint/2010/main" val="206527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r>
              <a:rPr lang="en-US" altLang="zh-CN" dirty="0"/>
              <a:t>NBCD:</a:t>
            </a:r>
            <a:r>
              <a:rPr lang="zh-CN" altLang="en-US" dirty="0"/>
              <a:t>自然</a:t>
            </a:r>
            <a:r>
              <a:rPr lang="en-US" altLang="zh-CN" dirty="0"/>
              <a:t>BCD</a:t>
            </a:r>
            <a:r>
              <a:rPr lang="zh-CN" altLang="en-US" dirty="0"/>
              <a:t>码，就是一般的</a:t>
            </a:r>
            <a:r>
              <a:rPr lang="en-US" altLang="zh-CN" dirty="0"/>
              <a:t>BCD</a:t>
            </a:r>
            <a:r>
              <a:rPr lang="zh-CN" altLang="en-US" dirty="0"/>
              <a:t>码</a:t>
            </a:r>
          </a:p>
        </p:txBody>
      </p:sp>
    </p:spTree>
    <p:extLst>
      <p:ext uri="{BB962C8B-B14F-4D97-AF65-F5344CB8AC3E}">
        <p14:creationId xmlns:p14="http://schemas.microsoft.com/office/powerpoint/2010/main" val="131728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bwMode="auto">
          <a:xfrm>
            <a:off x="709613" y="4860925"/>
            <a:ext cx="5680075" cy="4605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1575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bwMode="auto">
          <a:xfrm>
            <a:off x="946150" y="4821238"/>
            <a:ext cx="5207000" cy="4652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562" tIns="49282" rIns="98562" bIns="49282"/>
          <a:lstStyle/>
          <a:p>
            <a:endParaRPr lang="zh-CN" altLang="en-US">
              <a:latin typeface="Arial" panose="020B0604020202020204" pitchFamily="34" charset="0"/>
            </a:endParaRPr>
          </a:p>
        </p:txBody>
      </p:sp>
    </p:spTree>
    <p:extLst>
      <p:ext uri="{BB962C8B-B14F-4D97-AF65-F5344CB8AC3E}">
        <p14:creationId xmlns:p14="http://schemas.microsoft.com/office/powerpoint/2010/main" val="700699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bwMode="auto">
          <a:xfrm>
            <a:off x="915988" y="4881563"/>
            <a:ext cx="5267325" cy="45767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1" tIns="45775" rIns="91551" bIns="45775"/>
          <a:lstStyle/>
          <a:p>
            <a:r>
              <a:rPr lang="en-US" altLang="zh-CN">
                <a:latin typeface="Arial" panose="020B0604020202020204" pitchFamily="34" charset="0"/>
              </a:rPr>
              <a:t>For General Purpose Register: EA(A) means A might be a memory address as well as a register address.</a:t>
            </a:r>
          </a:p>
        </p:txBody>
      </p:sp>
    </p:spTree>
    <p:extLst>
      <p:ext uri="{BB962C8B-B14F-4D97-AF65-F5344CB8AC3E}">
        <p14:creationId xmlns:p14="http://schemas.microsoft.com/office/powerpoint/2010/main" val="345505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bwMode="auto">
          <a:xfrm>
            <a:off x="709613" y="4860925"/>
            <a:ext cx="5680075" cy="4606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0" tIns="48230" rIns="96460" bIns="48230"/>
          <a:lstStyle/>
          <a:p>
            <a:pPr algn="just">
              <a:lnSpc>
                <a:spcPct val="100000"/>
              </a:lnSpc>
              <a:spcBef>
                <a:spcPct val="50000"/>
              </a:spcBef>
            </a:pPr>
            <a:endParaRPr lang="zh-CN" altLang="en-US" b="1" dirty="0">
              <a:latin typeface="Arial" panose="020B0604020202020204" pitchFamily="34" charset="0"/>
            </a:endParaRPr>
          </a:p>
        </p:txBody>
      </p:sp>
    </p:spTree>
    <p:extLst>
      <p:ext uri="{BB962C8B-B14F-4D97-AF65-F5344CB8AC3E}">
        <p14:creationId xmlns:p14="http://schemas.microsoft.com/office/powerpoint/2010/main" val="300401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bwMode="auto">
          <a:xfrm>
            <a:off x="533400" y="4860925"/>
            <a:ext cx="6118225" cy="4606925"/>
          </a:xfrm>
          <a:prstGeom prst="rect">
            <a:avLst/>
          </a:prstGeom>
          <a:solidFill>
            <a:srgbClr val="FFFFFF"/>
          </a:solidFill>
          <a:ln>
            <a:solidFill>
              <a:srgbClr val="000000"/>
            </a:solidFill>
            <a:miter lim="800000"/>
            <a:headEnd/>
            <a:tailEnd/>
          </a:ln>
        </p:spPr>
        <p:txBody>
          <a:bodyPr lIns="96460" tIns="48230" rIns="96460" bIns="48230"/>
          <a:lstStyle/>
          <a:p>
            <a:r>
              <a:rPr lang="en-US" altLang="zh-CN" dirty="0">
                <a:latin typeface="Arial" panose="020B0604020202020204" pitchFamily="34" charset="0"/>
              </a:rPr>
              <a:t>Why is address in branch instruction PC-relative while jump instruction has an absolute address?(p148-149)</a:t>
            </a:r>
          </a:p>
          <a:p>
            <a:r>
              <a:rPr lang="en-US" altLang="zh-CN" dirty="0">
                <a:latin typeface="Arial" panose="020B0604020202020204" pitchFamily="34" charset="0"/>
              </a:rPr>
              <a:t>PC-relative is actually relative to the next instruction.(p148).</a:t>
            </a:r>
          </a:p>
          <a:p>
            <a:endParaRPr lang="en-US" altLang="zh-CN" dirty="0">
              <a:latin typeface="Arial" panose="020B0604020202020204" pitchFamily="34" charset="0"/>
            </a:endParaRPr>
          </a:p>
          <a:p>
            <a:r>
              <a:rPr lang="en-US" altLang="zh-CN" dirty="0" err="1">
                <a:latin typeface="Arial" panose="020B0604020202020204" pitchFamily="34" charset="0"/>
              </a:rPr>
              <a:t>I-format:immediate</a:t>
            </a:r>
            <a:r>
              <a:rPr lang="en-US" altLang="zh-CN" dirty="0">
                <a:latin typeface="Arial" panose="020B0604020202020204" pitchFamily="34" charset="0"/>
              </a:rPr>
              <a:t>: </a:t>
            </a:r>
            <a:r>
              <a:rPr lang="en-US" altLang="zh-CN" dirty="0" err="1">
                <a:latin typeface="Arial" panose="020B0604020202020204" pitchFamily="34" charset="0"/>
              </a:rPr>
              <a:t>addi</a:t>
            </a:r>
            <a:r>
              <a:rPr lang="en-US" altLang="zh-CN" dirty="0">
                <a:latin typeface="Arial" panose="020B0604020202020204" pitchFamily="34" charset="0"/>
              </a:rPr>
              <a:t>, </a:t>
            </a:r>
            <a:r>
              <a:rPr lang="en-US" altLang="zh-CN" dirty="0" err="1">
                <a:latin typeface="Arial" panose="020B0604020202020204" pitchFamily="34" charset="0"/>
              </a:rPr>
              <a:t>ori</a:t>
            </a:r>
            <a:r>
              <a:rPr lang="en-US" altLang="zh-CN" dirty="0">
                <a:latin typeface="Arial" panose="020B0604020202020204" pitchFamily="34" charset="0"/>
              </a:rPr>
              <a:t>, </a:t>
            </a:r>
            <a:r>
              <a:rPr lang="en-US" altLang="zh-CN" dirty="0" err="1">
                <a:latin typeface="Arial" panose="020B0604020202020204" pitchFamily="34" charset="0"/>
              </a:rPr>
              <a:t>slti</a:t>
            </a:r>
            <a:r>
              <a:rPr lang="en-US" altLang="zh-CN" dirty="0">
                <a:latin typeface="Arial" panose="020B0604020202020204" pitchFamily="34" charset="0"/>
              </a:rPr>
              <a:t>,….</a:t>
            </a:r>
          </a:p>
          <a:p>
            <a:r>
              <a:rPr lang="en-US" altLang="zh-CN" dirty="0" err="1">
                <a:latin typeface="Arial" panose="020B0604020202020204" pitchFamily="34" charset="0"/>
              </a:rPr>
              <a:t>I-format:base</a:t>
            </a:r>
            <a:r>
              <a:rPr lang="en-US" altLang="zh-CN" dirty="0">
                <a:latin typeface="Arial" panose="020B0604020202020204" pitchFamily="34" charset="0"/>
              </a:rPr>
              <a:t> + index: </a:t>
            </a:r>
            <a:r>
              <a:rPr lang="en-US" altLang="zh-CN" dirty="0" err="1">
                <a:latin typeface="Arial" panose="020B0604020202020204" pitchFamily="34" charset="0"/>
              </a:rPr>
              <a:t>lw</a:t>
            </a:r>
            <a:r>
              <a:rPr lang="en-US" altLang="zh-CN" dirty="0">
                <a:latin typeface="Arial" panose="020B0604020202020204" pitchFamily="34" charset="0"/>
              </a:rPr>
              <a:t>, </a:t>
            </a:r>
            <a:r>
              <a:rPr lang="en-US" altLang="zh-CN" dirty="0" err="1">
                <a:latin typeface="Arial" panose="020B0604020202020204" pitchFamily="34" charset="0"/>
              </a:rPr>
              <a:t>sw</a:t>
            </a:r>
            <a:r>
              <a:rPr lang="en-US" altLang="zh-CN" dirty="0">
                <a:latin typeface="Arial" panose="020B0604020202020204" pitchFamily="34" charset="0"/>
              </a:rPr>
              <a:t>, ….</a:t>
            </a:r>
          </a:p>
          <a:p>
            <a:r>
              <a:rPr lang="en-US" altLang="zh-CN" dirty="0" err="1">
                <a:latin typeface="Arial" panose="020B0604020202020204" pitchFamily="34" charset="0"/>
              </a:rPr>
              <a:t>I-format:PC-relative</a:t>
            </a:r>
            <a:r>
              <a:rPr lang="en-US" altLang="zh-CN" dirty="0">
                <a:latin typeface="Arial" panose="020B0604020202020204" pitchFamily="34" charset="0"/>
              </a:rPr>
              <a:t>: </a:t>
            </a:r>
            <a:r>
              <a:rPr lang="en-US" altLang="zh-CN" dirty="0" err="1">
                <a:latin typeface="Arial" panose="020B0604020202020204" pitchFamily="34" charset="0"/>
              </a:rPr>
              <a:t>beq</a:t>
            </a:r>
            <a:r>
              <a:rPr lang="en-US" altLang="zh-CN" dirty="0">
                <a:latin typeface="Arial" panose="020B0604020202020204" pitchFamily="34" charset="0"/>
              </a:rPr>
              <a:t>, </a:t>
            </a:r>
            <a:r>
              <a:rPr lang="en-US" altLang="zh-CN" dirty="0" err="1">
                <a:latin typeface="Arial" panose="020B0604020202020204" pitchFamily="34" charset="0"/>
              </a:rPr>
              <a:t>bne</a:t>
            </a:r>
            <a:r>
              <a:rPr lang="en-US" altLang="zh-CN" dirty="0">
                <a:latin typeface="Arial" panose="020B0604020202020204" pitchFamily="34" charset="0"/>
              </a:rPr>
              <a:t>, …..</a:t>
            </a:r>
          </a:p>
          <a:p>
            <a:endParaRPr lang="en-US" altLang="zh-CN" dirty="0">
              <a:latin typeface="Arial" panose="020B0604020202020204" pitchFamily="34" charset="0"/>
            </a:endParaRPr>
          </a:p>
        </p:txBody>
      </p:sp>
    </p:spTree>
    <p:extLst>
      <p:ext uri="{BB962C8B-B14F-4D97-AF65-F5344CB8AC3E}">
        <p14:creationId xmlns:p14="http://schemas.microsoft.com/office/powerpoint/2010/main" val="2785126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bwMode="auto">
          <a:xfrm>
            <a:off x="709613" y="4860925"/>
            <a:ext cx="5680075" cy="4606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0" tIns="48230" rIns="96460" bIns="48230"/>
          <a:lstStyle/>
          <a:p>
            <a:pPr algn="just">
              <a:lnSpc>
                <a:spcPct val="100000"/>
              </a:lnSpc>
              <a:spcBef>
                <a:spcPct val="50000"/>
              </a:spcBef>
            </a:pPr>
            <a:r>
              <a:rPr lang="zh-CN" altLang="en-US" b="1" smtClean="0">
                <a:latin typeface="Arial" panose="020B0604020202020204" pitchFamily="34" charset="0"/>
              </a:rPr>
              <a:t>不管用什么高级语言编写的源程序最终都必须翻译</a:t>
            </a:r>
            <a:r>
              <a:rPr lang="en-US" altLang="zh-CN" b="1" smtClean="0">
                <a:latin typeface="Arial" panose="020B0604020202020204" pitchFamily="34" charset="0"/>
              </a:rPr>
              <a:t>(</a:t>
            </a:r>
            <a:r>
              <a:rPr lang="zh-CN" altLang="en-US" b="1" smtClean="0">
                <a:latin typeface="Arial" panose="020B0604020202020204" pitchFamily="34" charset="0"/>
              </a:rPr>
              <a:t>汇编、解释或编译</a:t>
            </a:r>
            <a:r>
              <a:rPr lang="en-US" altLang="zh-CN" b="1" smtClean="0">
                <a:latin typeface="Arial" panose="020B0604020202020204" pitchFamily="34" charset="0"/>
              </a:rPr>
              <a:t>)</a:t>
            </a:r>
            <a:r>
              <a:rPr lang="zh-CN" altLang="en-US" b="1" smtClean="0">
                <a:latin typeface="Arial" panose="020B0604020202020204" pitchFamily="34" charset="0"/>
              </a:rPr>
              <a:t>成以指令形式表示的机器语言，才能在计算机上运行。本节简单介绍高级语言源程序转换为机器代码过程中涉及的一些基本问题。为方便起见，本节选择具体语言进行说明，高级语言和机器语言分别选用</a:t>
            </a:r>
            <a:r>
              <a:rPr lang="en-US" altLang="zh-CN" b="1" smtClean="0">
                <a:latin typeface="Arial" panose="020B0604020202020204" pitchFamily="34" charset="0"/>
              </a:rPr>
              <a:t>C</a:t>
            </a:r>
            <a:r>
              <a:rPr lang="zh-CN" altLang="en-US" b="1" smtClean="0">
                <a:latin typeface="Arial" panose="020B0604020202020204" pitchFamily="34" charset="0"/>
              </a:rPr>
              <a:t>语言和</a:t>
            </a:r>
            <a:r>
              <a:rPr lang="en-US" altLang="zh-CN" b="1" smtClean="0">
                <a:latin typeface="Arial" panose="020B0604020202020204" pitchFamily="34" charset="0"/>
              </a:rPr>
              <a:t>MIPS</a:t>
            </a:r>
            <a:r>
              <a:rPr lang="zh-CN" altLang="en-US" b="1" smtClean="0">
                <a:latin typeface="Arial" panose="020B0604020202020204" pitchFamily="34" charset="0"/>
              </a:rPr>
              <a:t>指令系统。其他情况下，其基本原理不变。</a:t>
            </a:r>
          </a:p>
          <a:p>
            <a:pPr algn="just">
              <a:lnSpc>
                <a:spcPct val="100000"/>
              </a:lnSpc>
              <a:spcBef>
                <a:spcPct val="50000"/>
              </a:spcBef>
            </a:pPr>
            <a:endParaRPr lang="zh-CN" altLang="en-US" b="1" smtClean="0">
              <a:latin typeface="Arial" panose="020B0604020202020204" pitchFamily="34" charset="0"/>
            </a:endParaRPr>
          </a:p>
        </p:txBody>
      </p:sp>
    </p:spTree>
    <p:extLst>
      <p:ext uri="{BB962C8B-B14F-4D97-AF65-F5344CB8AC3E}">
        <p14:creationId xmlns:p14="http://schemas.microsoft.com/office/powerpoint/2010/main" val="547511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926013"/>
            <a:ext cx="5680075" cy="4029075"/>
          </a:xfrm>
          <a:prstGeom prst="rect">
            <a:avLst/>
          </a:prstGeom>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smtClean="0">
                <a:latin typeface="Arial" panose="020B0604020202020204" pitchFamily="34" charset="0"/>
                <a:ea typeface="黑体" panose="02010609060101010101" pitchFamily="49" charset="-122"/>
              </a:rPr>
              <a:t>RISC-V</a:t>
            </a:r>
            <a:r>
              <a:rPr lang="zh-CN" altLang="en-US" dirty="0" smtClean="0">
                <a:latin typeface="Arial" panose="020B0604020202020204" pitchFamily="34" charset="0"/>
                <a:ea typeface="黑体" panose="02010609060101010101" pitchFamily="49" charset="-122"/>
              </a:rPr>
              <a:t>指令集完全公开，无需为指令集付费；遵循“大道至简”，采用模块化设计，既保持基础指令集的稳定，也保证扩展指令集的灵活配置。</a:t>
            </a:r>
            <a:endParaRPr lang="en-US" altLang="zh-CN" dirty="0" smtClean="0">
              <a:latin typeface="Arial" panose="020B0604020202020204" pitchFamily="34" charset="0"/>
              <a:ea typeface="黑体" panose="02010609060101010101" pitchFamily="49" charset="-122"/>
            </a:endParaRPr>
          </a:p>
          <a:p>
            <a:endParaRPr lang="zh-CN" altLang="en-US" dirty="0"/>
          </a:p>
        </p:txBody>
      </p:sp>
    </p:spTree>
    <p:extLst>
      <p:ext uri="{BB962C8B-B14F-4D97-AF65-F5344CB8AC3E}">
        <p14:creationId xmlns:p14="http://schemas.microsoft.com/office/powerpoint/2010/main" val="261915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217485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138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DEAD1-49DF-46A7-BC72-EE85A9CC6BAA}" type="slidenum">
              <a:rPr lang="zh-CN" altLang="en-US" smtClean="0"/>
              <a:t>‹#›</a:t>
            </a:fld>
            <a:endParaRPr lang="zh-CN" altLang="en-US"/>
          </a:p>
        </p:txBody>
      </p:sp>
    </p:spTree>
    <p:extLst>
      <p:ext uri="{BB962C8B-B14F-4D97-AF65-F5344CB8AC3E}">
        <p14:creationId xmlns:p14="http://schemas.microsoft.com/office/powerpoint/2010/main" val="42004768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114300"/>
            <a:ext cx="7867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a:t>Title</a:t>
            </a:r>
          </a:p>
        </p:txBody>
      </p:sp>
      <p:sp>
        <p:nvSpPr>
          <p:cNvPr id="1027" name="Rectangle 7"/>
          <p:cNvSpPr>
            <a:spLocks noGrp="1" noChangeArrowheads="1"/>
          </p:cNvSpPr>
          <p:nvPr>
            <p:ph type="body" idx="1"/>
          </p:nvPr>
        </p:nvSpPr>
        <p:spPr bwMode="auto">
          <a:xfrm>
            <a:off x="457200" y="846138"/>
            <a:ext cx="8229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Line 8"/>
          <p:cNvSpPr>
            <a:spLocks noChangeShapeType="1"/>
          </p:cNvSpPr>
          <p:nvPr userDrawn="1"/>
        </p:nvSpPr>
        <p:spPr bwMode="auto">
          <a:xfrm>
            <a:off x="257175" y="523875"/>
            <a:ext cx="8429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6" name="文本框 5"/>
          <p:cNvSpPr txBox="1"/>
          <p:nvPr userDrawn="1"/>
        </p:nvSpPr>
        <p:spPr>
          <a:xfrm>
            <a:off x="7927200" y="6516671"/>
            <a:ext cx="1216800" cy="338554"/>
          </a:xfrm>
          <a:prstGeom prst="rect">
            <a:avLst/>
          </a:prstGeom>
          <a:noFill/>
        </p:spPr>
        <p:txBody>
          <a:bodyPr wrap="square" rtlCol="0">
            <a:spAutoFit/>
          </a:bodyPr>
          <a:lstStyle/>
          <a:p>
            <a:pPr algn="r"/>
            <a:fld id="{72BC2E1D-786E-4EF4-9271-7A9462EFB660}" type="slidenum">
              <a:rPr lang="zh-CN" altLang="en-US" sz="1600" b="0" smtClean="0">
                <a:solidFill>
                  <a:schemeClr val="tx1"/>
                </a:solidFill>
              </a:rPr>
              <a:pPr algn="r"/>
              <a:t>‹#›</a:t>
            </a:fld>
            <a:endParaRPr lang="zh-CN" altLang="en-US" sz="16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sldNum="0" hdr="0" ftr="0" dt="0"/>
  <p:txStyles>
    <p:titleStyle>
      <a:lvl1pPr algn="l" rtl="0" eaLnBrk="0" fontAlgn="base" hangingPunct="0">
        <a:lnSpc>
          <a:spcPct val="87000"/>
        </a:lnSpc>
        <a:spcBef>
          <a:spcPct val="0"/>
        </a:spcBef>
        <a:spcAft>
          <a:spcPct val="0"/>
        </a:spcAft>
        <a:defRPr sz="2400" b="1">
          <a:solidFill>
            <a:srgbClr val="C51915"/>
          </a:solidFill>
          <a:latin typeface="+mj-lt"/>
          <a:ea typeface="+mj-ea"/>
          <a:cs typeface="+mj-cs"/>
        </a:defRPr>
      </a:lvl1pPr>
      <a:lvl2pPr algn="l" rtl="0" eaLnBrk="0" fontAlgn="base" hangingPunct="0">
        <a:lnSpc>
          <a:spcPct val="87000"/>
        </a:lnSpc>
        <a:spcBef>
          <a:spcPct val="0"/>
        </a:spcBef>
        <a:spcAft>
          <a:spcPct val="0"/>
        </a:spcAft>
        <a:defRPr sz="2400" b="1">
          <a:solidFill>
            <a:srgbClr val="C51915"/>
          </a:solidFill>
          <a:latin typeface="Arial" charset="0"/>
        </a:defRPr>
      </a:lvl2pPr>
      <a:lvl3pPr algn="l" rtl="0" eaLnBrk="0" fontAlgn="base" hangingPunct="0">
        <a:lnSpc>
          <a:spcPct val="87000"/>
        </a:lnSpc>
        <a:spcBef>
          <a:spcPct val="0"/>
        </a:spcBef>
        <a:spcAft>
          <a:spcPct val="0"/>
        </a:spcAft>
        <a:defRPr sz="2400" b="1">
          <a:solidFill>
            <a:srgbClr val="C51915"/>
          </a:solidFill>
          <a:latin typeface="Arial" charset="0"/>
        </a:defRPr>
      </a:lvl3pPr>
      <a:lvl4pPr algn="l" rtl="0" eaLnBrk="0" fontAlgn="base" hangingPunct="0">
        <a:lnSpc>
          <a:spcPct val="87000"/>
        </a:lnSpc>
        <a:spcBef>
          <a:spcPct val="0"/>
        </a:spcBef>
        <a:spcAft>
          <a:spcPct val="0"/>
        </a:spcAft>
        <a:defRPr sz="2400" b="1">
          <a:solidFill>
            <a:srgbClr val="C51915"/>
          </a:solidFill>
          <a:latin typeface="Arial" charset="0"/>
        </a:defRPr>
      </a:lvl4pPr>
      <a:lvl5pPr algn="l" rtl="0" eaLnBrk="0" fontAlgn="base" hangingPunct="0">
        <a:lnSpc>
          <a:spcPct val="87000"/>
        </a:lnSpc>
        <a:spcBef>
          <a:spcPct val="0"/>
        </a:spcBef>
        <a:spcAft>
          <a:spcPct val="0"/>
        </a:spcAft>
        <a:defRPr sz="2400" b="1">
          <a:solidFill>
            <a:srgbClr val="C51915"/>
          </a:solidFill>
          <a:latin typeface="Arial" charset="0"/>
        </a:defRPr>
      </a:lvl5pPr>
      <a:lvl6pPr marL="457200" algn="l" rtl="0" eaLnBrk="0" fontAlgn="base" hangingPunct="0">
        <a:lnSpc>
          <a:spcPct val="87000"/>
        </a:lnSpc>
        <a:spcBef>
          <a:spcPct val="0"/>
        </a:spcBef>
        <a:spcAft>
          <a:spcPct val="0"/>
        </a:spcAft>
        <a:defRPr sz="2400" b="1">
          <a:solidFill>
            <a:schemeClr val="accent2"/>
          </a:solidFill>
          <a:latin typeface="Arial" charset="0"/>
        </a:defRPr>
      </a:lvl6pPr>
      <a:lvl7pPr marL="914400" algn="l" rtl="0" eaLnBrk="0" fontAlgn="base" hangingPunct="0">
        <a:lnSpc>
          <a:spcPct val="87000"/>
        </a:lnSpc>
        <a:spcBef>
          <a:spcPct val="0"/>
        </a:spcBef>
        <a:spcAft>
          <a:spcPct val="0"/>
        </a:spcAft>
        <a:defRPr sz="2400" b="1">
          <a:solidFill>
            <a:schemeClr val="accent2"/>
          </a:solidFill>
          <a:latin typeface="Arial" charset="0"/>
        </a:defRPr>
      </a:lvl7pPr>
      <a:lvl8pPr marL="1371600" algn="l" rtl="0" eaLnBrk="0" fontAlgn="base" hangingPunct="0">
        <a:lnSpc>
          <a:spcPct val="87000"/>
        </a:lnSpc>
        <a:spcBef>
          <a:spcPct val="0"/>
        </a:spcBef>
        <a:spcAft>
          <a:spcPct val="0"/>
        </a:spcAft>
        <a:defRPr sz="2400" b="1">
          <a:solidFill>
            <a:schemeClr val="accent2"/>
          </a:solidFill>
          <a:latin typeface="Arial" charset="0"/>
        </a:defRPr>
      </a:lvl8pPr>
      <a:lvl9pPr marL="1828800" algn="l" rtl="0" eaLnBrk="0" fontAlgn="base" hangingPunct="0">
        <a:lnSpc>
          <a:spcPct val="87000"/>
        </a:lnSpc>
        <a:spcBef>
          <a:spcPct val="0"/>
        </a:spcBef>
        <a:spcAft>
          <a:spcPct val="0"/>
        </a:spcAft>
        <a:defRPr sz="2400" b="1">
          <a:solidFill>
            <a:schemeClr val="accent2"/>
          </a:solidFill>
          <a:latin typeface="Arial" charset="0"/>
        </a:defRPr>
      </a:lvl9pPr>
    </p:titleStyle>
    <p:body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46.xml"/><Relationship Id="rId4" Type="http://schemas.openxmlformats.org/officeDocument/2006/relationships/slide" Target="slide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82613" y="1284288"/>
            <a:ext cx="8107362" cy="849656"/>
          </a:xfrm>
        </p:spPr>
        <p:txBody>
          <a:bodyPr/>
          <a:lstStyle/>
          <a:p>
            <a:pPr algn="ctr">
              <a:lnSpc>
                <a:spcPct val="120000"/>
              </a:lnSpc>
              <a:spcBef>
                <a:spcPct val="25000"/>
              </a:spcBef>
            </a:pPr>
            <a:r>
              <a:rPr lang="zh-CN" altLang="en-US" sz="4800" dirty="0" smtClean="0">
                <a:solidFill>
                  <a:srgbClr val="0033CC"/>
                </a:solidFill>
                <a:ea typeface="宋体" panose="02010600030101010101" pitchFamily="2" charset="-122"/>
              </a:rPr>
              <a:t>第</a:t>
            </a:r>
            <a:r>
              <a:rPr lang="en-US" altLang="zh-CN" sz="4800" dirty="0" smtClean="0">
                <a:solidFill>
                  <a:srgbClr val="0033CC"/>
                </a:solidFill>
                <a:ea typeface="宋体" panose="02010600030101010101" pitchFamily="2" charset="-122"/>
              </a:rPr>
              <a:t>4</a:t>
            </a:r>
            <a:r>
              <a:rPr lang="zh-CN" altLang="en-US" sz="4800" dirty="0" smtClean="0">
                <a:solidFill>
                  <a:srgbClr val="0033CC"/>
                </a:solidFill>
                <a:ea typeface="宋体" panose="02010600030101010101" pitchFamily="2" charset="-122"/>
              </a:rPr>
              <a:t>章  指令系统</a:t>
            </a:r>
            <a:endParaRPr lang="zh-CN" altLang="en-US" sz="4800" dirty="0">
              <a:solidFill>
                <a:srgbClr val="0033CC"/>
              </a:solidFill>
              <a:ea typeface="宋体" panose="02010600030101010101" pitchFamily="2" charset="-122"/>
            </a:endParaRPr>
          </a:p>
        </p:txBody>
      </p:sp>
      <p:sp>
        <p:nvSpPr>
          <p:cNvPr id="3075" name="Rectangle 7"/>
          <p:cNvSpPr>
            <a:spLocks noGrp="1" noChangeArrowheads="1"/>
          </p:cNvSpPr>
          <p:nvPr>
            <p:ph type="subTitle" idx="1"/>
          </p:nvPr>
        </p:nvSpPr>
        <p:spPr>
          <a:xfrm>
            <a:off x="2384984" y="2722679"/>
            <a:ext cx="5595234" cy="2306521"/>
          </a:xfrm>
          <a:noFill/>
        </p:spPr>
        <p:txBody>
          <a:bodyPr/>
          <a:lstStyle/>
          <a:p>
            <a:pPr algn="l">
              <a:lnSpc>
                <a:spcPct val="125000"/>
              </a:lnSpc>
            </a:pPr>
            <a:r>
              <a:rPr lang="zh-CN" altLang="en-US" sz="3200" dirty="0" smtClean="0">
                <a:latin typeface="黑体" panose="02010609060101010101" pitchFamily="49" charset="-122"/>
                <a:ea typeface="黑体" panose="02010609060101010101" pitchFamily="49" charset="-122"/>
                <a:hlinkClick r:id="rId3" action="ppaction://hlinksldjump"/>
              </a:rPr>
              <a:t>第</a:t>
            </a:r>
            <a:r>
              <a:rPr lang="en-US" altLang="zh-CN" sz="3200" dirty="0" smtClean="0">
                <a:latin typeface="黑体" panose="02010609060101010101" pitchFamily="49" charset="-122"/>
                <a:ea typeface="黑体" panose="02010609060101010101" pitchFamily="49" charset="-122"/>
                <a:hlinkClick r:id="rId3" action="ppaction://hlinksldjump"/>
              </a:rPr>
              <a:t>1</a:t>
            </a:r>
            <a:r>
              <a:rPr lang="zh-CN" altLang="en-US" sz="3200" dirty="0" smtClean="0">
                <a:latin typeface="黑体" panose="02010609060101010101" pitchFamily="49" charset="-122"/>
                <a:ea typeface="黑体" panose="02010609060101010101" pitchFamily="49" charset="-122"/>
                <a:hlinkClick r:id="rId3" action="ppaction://hlinksldjump"/>
              </a:rPr>
              <a:t>讲：指令系统的设计</a:t>
            </a:r>
            <a:endParaRPr lang="zh-CN" altLang="en-US" sz="3200" dirty="0" smtClean="0">
              <a:latin typeface="黑体" panose="02010609060101010101" pitchFamily="49" charset="-122"/>
              <a:ea typeface="黑体" panose="02010609060101010101" pitchFamily="49" charset="-122"/>
            </a:endParaRPr>
          </a:p>
          <a:p>
            <a:pPr algn="l">
              <a:lnSpc>
                <a:spcPct val="125000"/>
              </a:lnSpc>
            </a:pPr>
            <a:r>
              <a:rPr lang="zh-CN" altLang="en-US" sz="3200" dirty="0" smtClean="0">
                <a:latin typeface="黑体" panose="02010609060101010101" pitchFamily="49" charset="-122"/>
                <a:ea typeface="黑体" panose="02010609060101010101" pitchFamily="49" charset="-122"/>
                <a:hlinkClick r:id="rId4" action="ppaction://hlinksldjump"/>
              </a:rPr>
              <a:t>第</a:t>
            </a:r>
            <a:r>
              <a:rPr lang="en-US" altLang="zh-CN" sz="3200" dirty="0" smtClean="0">
                <a:latin typeface="黑体" panose="02010609060101010101" pitchFamily="49" charset="-122"/>
                <a:ea typeface="黑体" panose="02010609060101010101" pitchFamily="49" charset="-122"/>
                <a:hlinkClick r:id="rId4" action="ppaction://hlinksldjump"/>
              </a:rPr>
              <a:t>2</a:t>
            </a:r>
            <a:r>
              <a:rPr lang="zh-CN" altLang="en-US" sz="3200" dirty="0" smtClean="0">
                <a:latin typeface="黑体" panose="02010609060101010101" pitchFamily="49" charset="-122"/>
                <a:ea typeface="黑体" panose="02010609060101010101" pitchFamily="49" charset="-122"/>
                <a:hlinkClick r:id="rId4" action="ppaction://hlinksldjump"/>
              </a:rPr>
              <a:t>讲：程序的机器级表示</a:t>
            </a:r>
            <a:endParaRPr lang="en-US" altLang="zh-CN" sz="3200" dirty="0" smtClean="0">
              <a:latin typeface="黑体" panose="02010609060101010101" pitchFamily="49" charset="-122"/>
              <a:ea typeface="黑体" panose="02010609060101010101" pitchFamily="49" charset="-122"/>
            </a:endParaRPr>
          </a:p>
          <a:p>
            <a:pPr algn="l">
              <a:lnSpc>
                <a:spcPct val="125000"/>
              </a:lnSpc>
            </a:pPr>
            <a:r>
              <a:rPr lang="zh-CN" altLang="en-US" sz="3200" dirty="0" smtClean="0">
                <a:latin typeface="黑体" panose="02010609060101010101" pitchFamily="49" charset="-122"/>
                <a:ea typeface="黑体" panose="02010609060101010101" pitchFamily="49" charset="-122"/>
                <a:hlinkClick r:id="rId5" action="ppaction://hlinksldjump"/>
              </a:rPr>
              <a:t>第</a:t>
            </a:r>
            <a:r>
              <a:rPr lang="en-US" altLang="zh-CN" sz="3200" dirty="0" smtClean="0">
                <a:latin typeface="黑体" panose="02010609060101010101" pitchFamily="49" charset="-122"/>
                <a:ea typeface="黑体" panose="02010609060101010101" pitchFamily="49" charset="-122"/>
                <a:hlinkClick r:id="rId5" action="ppaction://hlinksldjump"/>
              </a:rPr>
              <a:t>3</a:t>
            </a:r>
            <a:r>
              <a:rPr lang="zh-CN" altLang="en-US" sz="3200" dirty="0" smtClean="0">
                <a:latin typeface="黑体" panose="02010609060101010101" pitchFamily="49" charset="-122"/>
                <a:ea typeface="黑体" panose="02010609060101010101" pitchFamily="49" charset="-122"/>
                <a:hlinkClick r:id="rId5" action="ppaction://hlinksldjump"/>
              </a:rPr>
              <a:t>讲：指令系统实例 </a:t>
            </a:r>
            <a:r>
              <a:rPr lang="en-US" altLang="zh-CN" sz="3200" dirty="0" smtClean="0">
                <a:latin typeface="黑体" panose="02010609060101010101" pitchFamily="49" charset="-122"/>
                <a:ea typeface="黑体" panose="02010609060101010101" pitchFamily="49" charset="-122"/>
                <a:hlinkClick r:id="rId5" action="ppaction://hlinksldjump"/>
              </a:rPr>
              <a:t>RISC-V</a:t>
            </a:r>
            <a:endParaRPr lang="zh-CN" altLang="en-US" sz="3200" dirty="0" smtClean="0">
              <a:latin typeface="黑体" panose="02010609060101010101" pitchFamily="49" charset="-122"/>
              <a:ea typeface="黑体" panose="02010609060101010101" pitchFamily="49" charset="-122"/>
            </a:endParaRPr>
          </a:p>
          <a:p>
            <a:pPr algn="l">
              <a:lnSpc>
                <a:spcPct val="70000"/>
              </a:lnSpc>
              <a:buSzPct val="60000"/>
              <a:buFont typeface="Wingdings" panose="05000000000000000000" pitchFamily="2" charset="2"/>
              <a:buChar char="l"/>
            </a:pPr>
            <a:endParaRPr lang="en-US"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533400" y="550863"/>
            <a:ext cx="8310563" cy="6008687"/>
          </a:xfrm>
        </p:spPr>
        <p:txBody>
          <a:bodyPr/>
          <a:lstStyle/>
          <a:p>
            <a:pPr marL="342900" indent="-342900">
              <a:lnSpc>
                <a:spcPct val="115000"/>
              </a:lnSpc>
              <a:spcBef>
                <a:spcPct val="20000"/>
              </a:spcBef>
              <a:defRPr/>
            </a:pPr>
            <a:r>
              <a:rPr lang="zh-CN" altLang="en-US" dirty="0">
                <a:latin typeface="Arial" panose="020B0604020202020204" pitchFamily="34" charset="0"/>
                <a:ea typeface="黑体" panose="02010609060101010101" pitchFamily="49" charset="-122"/>
              </a:rPr>
              <a:t>指令中如何表示寻址方式</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有两种方法</a:t>
            </a:r>
          </a:p>
          <a:p>
            <a:pPr marL="342900" indent="-342900">
              <a:lnSpc>
                <a:spcPct val="115000"/>
              </a:lnSpc>
              <a:spcBef>
                <a:spcPct val="20000"/>
              </a:spcBef>
              <a:buFont typeface="Wingdings" panose="05000000000000000000" pitchFamily="2" charset="2"/>
              <a:buNone/>
              <a:defRPr/>
            </a:pPr>
            <a:r>
              <a:rPr lang="zh-CN" altLang="en-US" dirty="0">
                <a:latin typeface="Arial" panose="020B0604020202020204" pitchFamily="34" charset="0"/>
                <a:ea typeface="黑体" panose="02010609060101010101" pitchFamily="49" charset="-122"/>
              </a:rPr>
              <a:t>   </a:t>
            </a:r>
            <a:r>
              <a:rPr lang="zh-CN" altLang="en-US" dirty="0">
                <a:solidFill>
                  <a:srgbClr val="0000FF"/>
                </a:solidFill>
                <a:latin typeface="Arial" panose="020B0604020202020204" pitchFamily="34" charset="0"/>
                <a:ea typeface="黑体" panose="02010609060101010101" pitchFamily="49" charset="-122"/>
              </a:rPr>
              <a:t>（1）不设专门的寻址方式位（由操作码确定寻址方式）</a:t>
            </a:r>
          </a:p>
          <a:p>
            <a:pPr marL="742950" lvl="1" indent="-285750">
              <a:lnSpc>
                <a:spcPct val="115000"/>
              </a:lnSpc>
              <a:spcBef>
                <a:spcPct val="20000"/>
              </a:spcBef>
              <a:buFontTx/>
              <a:buNone/>
              <a:defRPr/>
            </a:pPr>
            <a:r>
              <a:rPr lang="zh-CN" altLang="en-US" sz="2000" dirty="0">
                <a:solidFill>
                  <a:srgbClr val="A50021"/>
                </a:solidFill>
                <a:latin typeface="Arial" panose="020B0604020202020204" pitchFamily="34" charset="0"/>
                <a:ea typeface="黑体" panose="02010609060101010101" pitchFamily="49" charset="-122"/>
              </a:rPr>
              <a:t>    如：</a:t>
            </a:r>
            <a:r>
              <a:rPr lang="en-US" altLang="zh-CN" sz="2000" dirty="0">
                <a:solidFill>
                  <a:srgbClr val="A50021"/>
                </a:solidFill>
                <a:latin typeface="Arial" panose="020B0604020202020204" pitchFamily="34" charset="0"/>
                <a:ea typeface="黑体" panose="02010609060101010101" pitchFamily="49" charset="-122"/>
              </a:rPr>
              <a:t>MIPS</a:t>
            </a:r>
            <a:r>
              <a:rPr lang="zh-CN" altLang="en-US" sz="2000" dirty="0">
                <a:solidFill>
                  <a:srgbClr val="A50021"/>
                </a:solidFill>
                <a:latin typeface="Arial" panose="020B0604020202020204" pitchFamily="34" charset="0"/>
                <a:ea typeface="黑体" panose="02010609060101010101" pitchFamily="49" charset="-122"/>
              </a:rPr>
              <a:t>指令，一条指令中最多仅有一个主</a:t>
            </a:r>
            <a:r>
              <a:rPr lang="en-US" altLang="zh-CN" sz="2000" dirty="0">
                <a:solidFill>
                  <a:srgbClr val="A50021"/>
                </a:solidFill>
                <a:latin typeface="Arial" panose="020B0604020202020204" pitchFamily="34" charset="0"/>
                <a:ea typeface="黑体" panose="02010609060101010101" pitchFamily="49" charset="-122"/>
              </a:rPr>
              <a:t>(</a:t>
            </a:r>
            <a:r>
              <a:rPr lang="zh-CN" altLang="en-US" sz="2000" dirty="0">
                <a:solidFill>
                  <a:srgbClr val="A50021"/>
                </a:solidFill>
                <a:latin typeface="Arial" panose="020B0604020202020204" pitchFamily="34" charset="0"/>
                <a:ea typeface="黑体" panose="02010609060101010101" pitchFamily="49" charset="-122"/>
              </a:rPr>
              <a:t>虚</a:t>
            </a:r>
            <a:r>
              <a:rPr lang="en-US" altLang="zh-CN" sz="2000" dirty="0">
                <a:solidFill>
                  <a:srgbClr val="A50021"/>
                </a:solidFill>
                <a:latin typeface="Arial" panose="020B0604020202020204" pitchFamily="34" charset="0"/>
                <a:ea typeface="黑体" panose="02010609060101010101" pitchFamily="49" charset="-122"/>
              </a:rPr>
              <a:t>)</a:t>
            </a:r>
            <a:r>
              <a:rPr lang="zh-CN" altLang="en-US" sz="2000" dirty="0">
                <a:solidFill>
                  <a:srgbClr val="A50021"/>
                </a:solidFill>
                <a:latin typeface="Arial" panose="020B0604020202020204" pitchFamily="34" charset="0"/>
                <a:ea typeface="黑体" panose="02010609060101010101" pitchFamily="49" charset="-122"/>
              </a:rPr>
              <a:t>存地址，且仅有一到两种寻址方式，</a:t>
            </a:r>
            <a:r>
              <a:rPr lang="en-US" altLang="zh-CN" sz="2000" dirty="0">
                <a:solidFill>
                  <a:srgbClr val="A50021"/>
                </a:solidFill>
                <a:latin typeface="Arial" panose="020B0604020202020204" pitchFamily="34" charset="0"/>
                <a:ea typeface="黑体" panose="02010609060101010101" pitchFamily="49" charset="-122"/>
              </a:rPr>
              <a:t>Load/store</a:t>
            </a:r>
            <a:r>
              <a:rPr lang="zh-CN" altLang="en-US" sz="2000" dirty="0">
                <a:solidFill>
                  <a:srgbClr val="A50021"/>
                </a:solidFill>
                <a:latin typeface="Arial" panose="020B0604020202020204" pitchFamily="34" charset="0"/>
                <a:ea typeface="黑体" panose="02010609060101010101" pitchFamily="49" charset="-122"/>
              </a:rPr>
              <a:t>型机器指令属于这种情况。</a:t>
            </a:r>
          </a:p>
          <a:p>
            <a:pPr marL="342900" indent="-342900">
              <a:lnSpc>
                <a:spcPct val="115000"/>
              </a:lnSpc>
              <a:spcBef>
                <a:spcPct val="20000"/>
              </a:spcBef>
              <a:buFont typeface="Wingdings" panose="05000000000000000000" pitchFamily="2" charset="2"/>
              <a:buNone/>
              <a:defRPr/>
            </a:pPr>
            <a:r>
              <a:rPr lang="zh-CN" altLang="en-US" dirty="0">
                <a:solidFill>
                  <a:srgbClr val="0000FF"/>
                </a:solidFill>
                <a:latin typeface="Arial" panose="020B0604020202020204" pitchFamily="34" charset="0"/>
                <a:ea typeface="黑体" panose="02010609060101010101" pitchFamily="49" charset="-122"/>
              </a:rPr>
              <a:t>   （2）在指令中设置专门的寻址方式位</a:t>
            </a:r>
          </a:p>
          <a:p>
            <a:pPr marL="742950" lvl="1" indent="-285750">
              <a:lnSpc>
                <a:spcPct val="115000"/>
              </a:lnSpc>
              <a:spcBef>
                <a:spcPct val="20000"/>
              </a:spcBef>
              <a:buFontTx/>
              <a:buNone/>
              <a:defRPr/>
            </a:pPr>
            <a:r>
              <a:rPr lang="zh-CN" altLang="en-US" sz="2000" dirty="0">
                <a:solidFill>
                  <a:srgbClr val="A50021"/>
                </a:solidFill>
                <a:latin typeface="Arial" panose="020B0604020202020204" pitchFamily="34" charset="0"/>
                <a:ea typeface="黑体" panose="02010609060101010101" pitchFamily="49" charset="-122"/>
              </a:rPr>
              <a:t>    如：</a:t>
            </a:r>
            <a:r>
              <a:rPr lang="en-US" altLang="zh-CN" sz="2000" dirty="0">
                <a:solidFill>
                  <a:srgbClr val="A50021"/>
                </a:solidFill>
                <a:latin typeface="Arial" panose="020B0604020202020204" pitchFamily="34" charset="0"/>
                <a:ea typeface="黑体" panose="02010609060101010101" pitchFamily="49" charset="-122"/>
              </a:rPr>
              <a:t>X86</a:t>
            </a:r>
            <a:r>
              <a:rPr lang="zh-CN" altLang="en-US" sz="2000" dirty="0">
                <a:solidFill>
                  <a:srgbClr val="A50021"/>
                </a:solidFill>
                <a:latin typeface="Arial" panose="020B0604020202020204" pitchFamily="34" charset="0"/>
                <a:ea typeface="黑体" panose="02010609060101010101" pitchFamily="49" charset="-122"/>
              </a:rPr>
              <a:t>指令，一条指令中有多个操作数，且寻址方式各不相同，需要各自说明寻址方式，因此每个操作数有专门的寻址方式位。</a:t>
            </a:r>
            <a:endParaRPr lang="zh-CN" altLang="en-US" sz="2000" dirty="0">
              <a:solidFill>
                <a:srgbClr val="0000FF"/>
              </a:solidFill>
              <a:latin typeface="Arial" panose="020B0604020202020204" pitchFamily="34" charset="0"/>
              <a:ea typeface="黑体" panose="02010609060101010101" pitchFamily="49" charset="-122"/>
            </a:endParaRPr>
          </a:p>
          <a:p>
            <a:pPr marL="342900" indent="-342900">
              <a:lnSpc>
                <a:spcPct val="115000"/>
              </a:lnSpc>
              <a:spcBef>
                <a:spcPct val="20000"/>
              </a:spcBef>
              <a:defRPr/>
            </a:pPr>
            <a:r>
              <a:rPr lang="zh-CN" altLang="en-US" dirty="0">
                <a:latin typeface="Arial" panose="020B0604020202020204" pitchFamily="34" charset="0"/>
                <a:ea typeface="黑体" panose="02010609060101010101" pitchFamily="49" charset="-122"/>
              </a:rPr>
              <a:t>有效地址的概念</a:t>
            </a:r>
          </a:p>
          <a:p>
            <a:pPr marL="0" indent="0">
              <a:lnSpc>
                <a:spcPct val="115000"/>
              </a:lnSpc>
              <a:spcBef>
                <a:spcPct val="20000"/>
              </a:spcBef>
              <a:buNone/>
              <a:defRPr/>
            </a:pPr>
            <a:r>
              <a:rPr lang="zh-CN" altLang="en-US" dirty="0">
                <a:solidFill>
                  <a:srgbClr val="0000FF"/>
                </a:solidFill>
                <a:latin typeface="Arial" panose="020B0604020202020204" pitchFamily="34" charset="0"/>
                <a:ea typeface="黑体" panose="02010609060101010101" pitchFamily="49" charset="-122"/>
              </a:rPr>
              <a:t>     有效地址是指操作数所在存储单元的地址（可能是逻辑地址或物理地址），它可通过指令的寻址方式和地址码计算得到。</a:t>
            </a:r>
          </a:p>
          <a:p>
            <a:pPr marL="342900" indent="-342900">
              <a:lnSpc>
                <a:spcPct val="115000"/>
              </a:lnSpc>
              <a:spcBef>
                <a:spcPct val="20000"/>
              </a:spcBef>
              <a:defRPr/>
            </a:pPr>
            <a:r>
              <a:rPr lang="zh-CN" altLang="en-US" dirty="0">
                <a:latin typeface="Arial" panose="020B0604020202020204" pitchFamily="34" charset="0"/>
                <a:ea typeface="黑体" panose="02010609060101010101" pitchFamily="49" charset="-122"/>
              </a:rPr>
              <a:t>基本寻址方式</a:t>
            </a:r>
          </a:p>
          <a:p>
            <a:pPr marL="342900" indent="-342900">
              <a:lnSpc>
                <a:spcPct val="115000"/>
              </a:lnSpc>
              <a:spcBef>
                <a:spcPct val="20000"/>
              </a:spcBef>
              <a:buFont typeface="Wingdings" panose="05000000000000000000" pitchFamily="2" charset="2"/>
              <a:buNone/>
              <a:defRPr/>
            </a:pPr>
            <a:r>
              <a:rPr lang="zh-CN" altLang="en-US" dirty="0">
                <a:latin typeface="Arial" panose="020B0604020202020204" pitchFamily="34" charset="0"/>
                <a:ea typeface="黑体" panose="02010609060101010101" pitchFamily="49" charset="-122"/>
              </a:rPr>
              <a:t>    </a:t>
            </a:r>
            <a:r>
              <a:rPr lang="zh-CN" altLang="en-US" dirty="0">
                <a:solidFill>
                  <a:srgbClr val="0000FF"/>
                </a:solidFill>
                <a:latin typeface="Arial" panose="020B0604020202020204" pitchFamily="34" charset="0"/>
                <a:ea typeface="黑体" panose="02010609060101010101" pitchFamily="49" charset="-122"/>
              </a:rPr>
              <a:t>立即 / 直接 / 间接 / 寄存器 / 寄存器间接 / 偏移 / 堆栈</a:t>
            </a:r>
          </a:p>
          <a:p>
            <a:pPr marL="0" indent="0">
              <a:lnSpc>
                <a:spcPct val="115000"/>
              </a:lnSpc>
              <a:spcBef>
                <a:spcPct val="20000"/>
              </a:spcBef>
              <a:buFont typeface="Wingdings" panose="05000000000000000000" pitchFamily="2" charset="2"/>
              <a:buNone/>
              <a:defRPr/>
            </a:pPr>
            <a:endParaRPr lang="zh-CN" altLang="en-US" dirty="0">
              <a:solidFill>
                <a:schemeClr val="accent2"/>
              </a:solidFill>
              <a:latin typeface="Arial" panose="020B0604020202020204" pitchFamily="34" charset="0"/>
              <a:ea typeface="黑体" panose="02010609060101010101" pitchFamily="49" charset="-122"/>
              <a:hlinkClick r:id="" action="ppaction://hlinkshowjump?jump=nextslide"/>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0690">
                                            <p:txEl>
                                              <p:pRg st="0" end="0"/>
                                            </p:txEl>
                                          </p:spTgt>
                                        </p:tgtEl>
                                        <p:attrNameLst>
                                          <p:attrName>style.visibility</p:attrName>
                                        </p:attrNameLst>
                                      </p:cBhvr>
                                      <p:to>
                                        <p:strVal val="visible"/>
                                      </p:to>
                                    </p:set>
                                    <p:animEffect transition="in" filter="wipe(down)">
                                      <p:cBhvr>
                                        <p:cTn id="7" dur="500"/>
                                        <p:tgtEl>
                                          <p:spTgt spid="370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0">
                                            <p:txEl>
                                              <p:pRg st="1" end="1"/>
                                            </p:txEl>
                                          </p:spTgt>
                                        </p:tgtEl>
                                        <p:attrNameLst>
                                          <p:attrName>style.visibility</p:attrName>
                                        </p:attrNameLst>
                                      </p:cBhvr>
                                      <p:to>
                                        <p:strVal val="visible"/>
                                      </p:to>
                                    </p:set>
                                    <p:animEffect transition="in" filter="blinds(horizontal)">
                                      <p:cBhvr>
                                        <p:cTn id="12" dur="500"/>
                                        <p:tgtEl>
                                          <p:spTgt spid="3706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0">
                                            <p:txEl>
                                              <p:pRg st="2" end="2"/>
                                            </p:txEl>
                                          </p:spTgt>
                                        </p:tgtEl>
                                        <p:attrNameLst>
                                          <p:attrName>style.visibility</p:attrName>
                                        </p:attrNameLst>
                                      </p:cBhvr>
                                      <p:to>
                                        <p:strVal val="visible"/>
                                      </p:to>
                                    </p:set>
                                    <p:animEffect transition="in" filter="blinds(horizontal)">
                                      <p:cBhvr>
                                        <p:cTn id="17" dur="500"/>
                                        <p:tgtEl>
                                          <p:spTgt spid="3706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0690">
                                            <p:txEl>
                                              <p:pRg st="3" end="3"/>
                                            </p:txEl>
                                          </p:spTgt>
                                        </p:tgtEl>
                                        <p:attrNameLst>
                                          <p:attrName>style.visibility</p:attrName>
                                        </p:attrNameLst>
                                      </p:cBhvr>
                                      <p:to>
                                        <p:strVal val="visible"/>
                                      </p:to>
                                    </p:set>
                                    <p:animEffect transition="in" filter="blinds(horizontal)">
                                      <p:cBhvr>
                                        <p:cTn id="22" dur="500"/>
                                        <p:tgtEl>
                                          <p:spTgt spid="3706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0690">
                                            <p:txEl>
                                              <p:pRg st="4" end="4"/>
                                            </p:txEl>
                                          </p:spTgt>
                                        </p:tgtEl>
                                        <p:attrNameLst>
                                          <p:attrName>style.visibility</p:attrName>
                                        </p:attrNameLst>
                                      </p:cBhvr>
                                      <p:to>
                                        <p:strVal val="visible"/>
                                      </p:to>
                                    </p:set>
                                    <p:animEffect transition="in" filter="blinds(horizontal)">
                                      <p:cBhvr>
                                        <p:cTn id="27" dur="500"/>
                                        <p:tgtEl>
                                          <p:spTgt spid="3706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70690">
                                            <p:txEl>
                                              <p:pRg st="5" end="5"/>
                                            </p:txEl>
                                          </p:spTgt>
                                        </p:tgtEl>
                                        <p:attrNameLst>
                                          <p:attrName>style.visibility</p:attrName>
                                        </p:attrNameLst>
                                      </p:cBhvr>
                                      <p:to>
                                        <p:strVal val="visible"/>
                                      </p:to>
                                    </p:set>
                                    <p:animEffect transition="in" filter="wipe(down)">
                                      <p:cBhvr>
                                        <p:cTn id="32" dur="500"/>
                                        <p:tgtEl>
                                          <p:spTgt spid="3706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0690">
                                            <p:txEl>
                                              <p:pRg st="6" end="6"/>
                                            </p:txEl>
                                          </p:spTgt>
                                        </p:tgtEl>
                                        <p:attrNameLst>
                                          <p:attrName>style.visibility</p:attrName>
                                        </p:attrNameLst>
                                      </p:cBhvr>
                                      <p:to>
                                        <p:strVal val="visible"/>
                                      </p:to>
                                    </p:set>
                                    <p:animEffect transition="in" filter="blinds(horizontal)">
                                      <p:cBhvr>
                                        <p:cTn id="37" dur="500"/>
                                        <p:tgtEl>
                                          <p:spTgt spid="37069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70690">
                                            <p:txEl>
                                              <p:pRg st="7" end="7"/>
                                            </p:txEl>
                                          </p:spTgt>
                                        </p:tgtEl>
                                        <p:attrNameLst>
                                          <p:attrName>style.visibility</p:attrName>
                                        </p:attrNameLst>
                                      </p:cBhvr>
                                      <p:to>
                                        <p:strVal val="visible"/>
                                      </p:to>
                                    </p:set>
                                    <p:animEffect transition="in" filter="wipe(down)">
                                      <p:cBhvr>
                                        <p:cTn id="42" dur="500"/>
                                        <p:tgtEl>
                                          <p:spTgt spid="37069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70690">
                                            <p:txEl>
                                              <p:pRg st="8" end="8"/>
                                            </p:txEl>
                                          </p:spTgt>
                                        </p:tgtEl>
                                        <p:attrNameLst>
                                          <p:attrName>style.visibility</p:attrName>
                                        </p:attrNameLst>
                                      </p:cBhvr>
                                      <p:to>
                                        <p:strVal val="visible"/>
                                      </p:to>
                                    </p:set>
                                    <p:animEffect transition="in" filter="blinds(horizontal)">
                                      <p:cBhvr>
                                        <p:cTn id="47" dur="500"/>
                                        <p:tgtEl>
                                          <p:spTgt spid="3706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11200" y="82550"/>
            <a:ext cx="4700588" cy="368300"/>
          </a:xfrm>
          <a:noFill/>
        </p:spPr>
        <p:txBody>
          <a:bodyPr anchor="ctr"/>
          <a:lstStyle/>
          <a:p>
            <a:r>
              <a:rPr lang="zh-CN" altLang="en-US">
                <a:ea typeface="宋体" panose="02010600030101010101" pitchFamily="2" charset="-122"/>
              </a:rPr>
              <a:t>基本寻址方式的算法和优缺点</a:t>
            </a:r>
          </a:p>
        </p:txBody>
      </p:sp>
      <p:sp>
        <p:nvSpPr>
          <p:cNvPr id="371715" name="Rectangle 3"/>
          <p:cNvSpPr>
            <a:spLocks noGrp="1" noChangeArrowheads="1"/>
          </p:cNvSpPr>
          <p:nvPr>
            <p:ph type="body" idx="1"/>
          </p:nvPr>
        </p:nvSpPr>
        <p:spPr>
          <a:xfrm>
            <a:off x="542926" y="1279526"/>
            <a:ext cx="8158162" cy="4700587"/>
          </a:xfrm>
          <a:noFill/>
        </p:spPr>
        <p:txBody>
          <a:bodyPr/>
          <a:lstStyle/>
          <a:p>
            <a:pPr marL="342900" indent="-342900">
              <a:lnSpc>
                <a:spcPct val="120000"/>
              </a:lnSpc>
              <a:buFont typeface="Wingdings" panose="05000000000000000000" pitchFamily="2" charset="2"/>
              <a:buNone/>
            </a:pPr>
            <a:r>
              <a:rPr lang="zh-CN" altLang="en-US" sz="1800" dirty="0">
                <a:solidFill>
                  <a:srgbClr val="0000FF"/>
                </a:solidFill>
                <a:latin typeface="Arial" panose="020B0604020202020204" pitchFamily="34" charset="0"/>
                <a:ea typeface="黑体" panose="02010609060101010101" pitchFamily="49" charset="-122"/>
              </a:rPr>
              <a:t>寻址方式   </a:t>
            </a:r>
            <a:r>
              <a:rPr lang="en-US" altLang="zh-CN" sz="1800" dirty="0">
                <a:solidFill>
                  <a:srgbClr val="0000FF"/>
                </a:solidFill>
                <a:latin typeface="Arial" panose="020B0604020202020204" pitchFamily="34" charset="0"/>
                <a:ea typeface="黑体" panose="02010609060101010101" pitchFamily="49" charset="-122"/>
              </a:rPr>
              <a:t>	</a:t>
            </a:r>
            <a:r>
              <a:rPr lang="zh-CN" altLang="en-US" sz="1800" dirty="0">
                <a:solidFill>
                  <a:srgbClr val="0000FF"/>
                </a:solidFill>
                <a:latin typeface="Arial" panose="020B0604020202020204" pitchFamily="34" charset="0"/>
                <a:ea typeface="黑体" panose="02010609060101010101" pitchFamily="49" charset="-122"/>
              </a:rPr>
              <a:t>算法	            主要优点	                      主要缺点</a:t>
            </a:r>
          </a:p>
          <a:p>
            <a:pPr marL="342900" indent="-342900">
              <a:lnSpc>
                <a:spcPct val="120000"/>
              </a:lnSpc>
              <a:buFont typeface="Wingdings" panose="05000000000000000000" pitchFamily="2" charset="2"/>
              <a:buNone/>
            </a:pPr>
            <a:r>
              <a:rPr lang="zh-CN" altLang="en-US" sz="1800" dirty="0">
                <a:latin typeface="Arial" panose="020B0604020202020204" pitchFamily="34" charset="0"/>
                <a:ea typeface="黑体" panose="02010609060101010101" pitchFamily="49" charset="-122"/>
              </a:rPr>
              <a:t>立即方式   </a:t>
            </a:r>
            <a:r>
              <a:rPr lang="en-US" altLang="zh-CN" sz="1800" dirty="0">
                <a:latin typeface="Arial" panose="020B0604020202020204" pitchFamily="34" charset="0"/>
                <a:ea typeface="黑体" panose="02010609060101010101" pitchFamily="49" charset="-122"/>
              </a:rPr>
              <a:t>	</a:t>
            </a:r>
            <a:r>
              <a:rPr lang="zh-CN" altLang="en-US" sz="1800" dirty="0">
                <a:latin typeface="Arial" panose="020B0604020202020204" pitchFamily="34" charset="0"/>
                <a:ea typeface="黑体" panose="02010609060101010101" pitchFamily="49" charset="-122"/>
              </a:rPr>
              <a:t>操作数=</a:t>
            </a:r>
            <a:r>
              <a:rPr lang="en-US" altLang="en-US" sz="1800" dirty="0">
                <a:latin typeface="Arial" panose="020B0604020202020204" pitchFamily="34" charset="0"/>
                <a:ea typeface="黑体" panose="02010609060101010101" pitchFamily="49" charset="-122"/>
              </a:rPr>
              <a:t>A      </a:t>
            </a:r>
            <a:r>
              <a:rPr lang="en-US" altLang="zh-CN" sz="1800" dirty="0">
                <a:latin typeface="Arial" panose="020B0604020202020204" pitchFamily="34" charset="0"/>
                <a:ea typeface="黑体" panose="02010609060101010101" pitchFamily="49" charset="-122"/>
              </a:rPr>
              <a:t>   </a:t>
            </a:r>
            <a:r>
              <a:rPr lang="zh-CN" altLang="en-US" sz="1800" dirty="0">
                <a:latin typeface="Arial" panose="020B0604020202020204" pitchFamily="34" charset="0"/>
                <a:ea typeface="黑体" panose="02010609060101010101" pitchFamily="49" charset="-122"/>
              </a:rPr>
              <a:t>指令执行速度快            操作数幅值有限</a:t>
            </a:r>
          </a:p>
          <a:p>
            <a:pPr marL="342900" indent="-342900">
              <a:lnSpc>
                <a:spcPct val="120000"/>
              </a:lnSpc>
              <a:buNone/>
            </a:pPr>
            <a:r>
              <a:rPr lang="zh-CN" altLang="en-US" sz="1800" dirty="0">
                <a:latin typeface="Arial" panose="020B0604020202020204" pitchFamily="34" charset="0"/>
                <a:ea typeface="黑体" panose="02010609060101010101" pitchFamily="49" charset="-122"/>
              </a:rPr>
              <a:t>直接方式</a:t>
            </a:r>
            <a:r>
              <a:rPr lang="en-US" altLang="zh-CN" sz="1800" dirty="0">
                <a:latin typeface="Arial" panose="020B0604020202020204" pitchFamily="34" charset="0"/>
                <a:ea typeface="黑体" panose="02010609060101010101" pitchFamily="49" charset="-122"/>
              </a:rPr>
              <a:t>	</a:t>
            </a:r>
            <a:r>
              <a:rPr lang="en-US" altLang="en-US" sz="1800" dirty="0">
                <a:latin typeface="Arial" panose="020B0604020202020204" pitchFamily="34" charset="0"/>
                <a:ea typeface="黑体" panose="02010609060101010101" pitchFamily="49" charset="-122"/>
              </a:rPr>
              <a:t>EA=A                </a:t>
            </a:r>
            <a:r>
              <a:rPr lang="en-US" altLang="zh-CN" sz="1800" dirty="0" err="1">
                <a:latin typeface="Arial" panose="020B0604020202020204" pitchFamily="34" charset="0"/>
                <a:ea typeface="黑体" panose="02010609060101010101" pitchFamily="49" charset="-122"/>
              </a:rPr>
              <a:t>有效</a:t>
            </a:r>
            <a:r>
              <a:rPr lang="zh-CN" altLang="en-US" sz="1800" dirty="0">
                <a:latin typeface="Arial" panose="020B0604020202020204" pitchFamily="34" charset="0"/>
                <a:ea typeface="黑体" panose="02010609060101010101" pitchFamily="49" charset="-122"/>
              </a:rPr>
              <a:t>地址计算简单        地址范围有限</a:t>
            </a:r>
          </a:p>
          <a:p>
            <a:pPr marL="342900" indent="-342900">
              <a:lnSpc>
                <a:spcPct val="120000"/>
              </a:lnSpc>
              <a:buNone/>
            </a:pPr>
            <a:r>
              <a:rPr lang="zh-CN" altLang="en-US" sz="1800" dirty="0">
                <a:latin typeface="Arial" panose="020B0604020202020204" pitchFamily="34" charset="0"/>
                <a:ea typeface="黑体" panose="02010609060101010101" pitchFamily="49" charset="-122"/>
              </a:rPr>
              <a:t>间接方式</a:t>
            </a:r>
            <a:r>
              <a:rPr lang="en-US" altLang="zh-CN" sz="1800" dirty="0">
                <a:latin typeface="Arial" panose="020B0604020202020204" pitchFamily="34" charset="0"/>
                <a:ea typeface="黑体" panose="02010609060101010101" pitchFamily="49" charset="-122"/>
              </a:rPr>
              <a:t>	</a:t>
            </a:r>
            <a:r>
              <a:rPr lang="en-US" altLang="en-US" sz="1800" dirty="0">
                <a:latin typeface="Arial" panose="020B0604020202020204" pitchFamily="34" charset="0"/>
                <a:ea typeface="黑体" panose="02010609060101010101" pitchFamily="49" charset="-122"/>
              </a:rPr>
              <a:t>EA=</a:t>
            </a:r>
            <a:r>
              <a:rPr lang="en-US" altLang="zh-CN" sz="1800" dirty="0">
                <a:latin typeface="Arial" panose="020B0604020202020204" pitchFamily="34" charset="0"/>
                <a:ea typeface="黑体" panose="02010609060101010101" pitchFamily="49" charset="-122"/>
              </a:rPr>
              <a:t>(A)              </a:t>
            </a:r>
            <a:r>
              <a:rPr lang="zh-CN" altLang="en-US" sz="1800" dirty="0">
                <a:latin typeface="Arial" panose="020B0604020202020204" pitchFamily="34" charset="0"/>
                <a:ea typeface="黑体" panose="02010609060101010101" pitchFamily="49" charset="-122"/>
              </a:rPr>
              <a:t>有效地址范围大           多次存储器访问</a:t>
            </a:r>
          </a:p>
          <a:p>
            <a:pPr marL="342900" indent="-342900">
              <a:lnSpc>
                <a:spcPct val="120000"/>
              </a:lnSpc>
              <a:buNone/>
            </a:pPr>
            <a:r>
              <a:rPr lang="zh-CN" altLang="en-US" sz="1800" dirty="0">
                <a:latin typeface="Arial" panose="020B0604020202020204" pitchFamily="34" charset="0"/>
                <a:ea typeface="黑体" panose="02010609060101010101" pitchFamily="49" charset="-122"/>
              </a:rPr>
              <a:t>寄存器方式</a:t>
            </a:r>
            <a:r>
              <a:rPr lang="en-US" altLang="zh-CN" sz="1800" dirty="0">
                <a:latin typeface="Arial" panose="020B0604020202020204" pitchFamily="34" charset="0"/>
                <a:ea typeface="黑体" panose="02010609060101010101" pitchFamily="49" charset="-122"/>
              </a:rPr>
              <a:t>	</a:t>
            </a:r>
            <a:r>
              <a:rPr lang="zh-CN" altLang="en-US" sz="1800" dirty="0">
                <a:latin typeface="Arial" panose="020B0604020202020204" pitchFamily="34" charset="0"/>
                <a:ea typeface="黑体" panose="02010609060101010101" pitchFamily="49" charset="-122"/>
              </a:rPr>
              <a:t>操作数</a:t>
            </a:r>
            <a:r>
              <a:rPr lang="en-US" altLang="en-US" sz="1800" dirty="0">
                <a:latin typeface="Arial" panose="020B0604020202020204" pitchFamily="34" charset="0"/>
                <a:ea typeface="黑体" panose="02010609060101010101" pitchFamily="49" charset="-122"/>
              </a:rPr>
              <a:t>=</a:t>
            </a:r>
            <a:r>
              <a:rPr lang="en-US" altLang="zh-CN" sz="1800" dirty="0">
                <a:latin typeface="Arial" panose="020B0604020202020204" pitchFamily="34" charset="0"/>
                <a:ea typeface="黑体" panose="02010609060101010101" pitchFamily="49" charset="-122"/>
              </a:rPr>
              <a:t>(</a:t>
            </a:r>
            <a:r>
              <a:rPr lang="en-US" altLang="en-US" sz="1800" dirty="0">
                <a:latin typeface="Arial" panose="020B0604020202020204" pitchFamily="34" charset="0"/>
                <a:ea typeface="黑体" panose="02010609060101010101" pitchFamily="49" charset="-122"/>
              </a:rPr>
              <a:t>R</a:t>
            </a:r>
            <a:r>
              <a:rPr lang="en-US" altLang="zh-CN" sz="1800" dirty="0">
                <a:latin typeface="Arial" panose="020B0604020202020204" pitchFamily="34" charset="0"/>
                <a:ea typeface="黑体" panose="02010609060101010101" pitchFamily="49" charset="-122"/>
              </a:rPr>
              <a:t>)</a:t>
            </a:r>
            <a:r>
              <a:rPr lang="en-US" altLang="en-US" sz="1800" dirty="0">
                <a:latin typeface="Arial" panose="020B0604020202020204" pitchFamily="34" charset="0"/>
                <a:ea typeface="黑体" panose="02010609060101010101" pitchFamily="49" charset="-122"/>
              </a:rPr>
              <a:t>        </a:t>
            </a:r>
            <a:r>
              <a:rPr lang="en-US" altLang="zh-CN" sz="1800" dirty="0" err="1">
                <a:latin typeface="Arial" panose="020B0604020202020204" pitchFamily="34" charset="0"/>
                <a:ea typeface="黑体" panose="02010609060101010101" pitchFamily="49" charset="-122"/>
              </a:rPr>
              <a:t>指令</a:t>
            </a:r>
            <a:r>
              <a:rPr lang="zh-CN" altLang="en-US" sz="1800" dirty="0">
                <a:latin typeface="Arial" panose="020B0604020202020204" pitchFamily="34" charset="0"/>
                <a:ea typeface="黑体" panose="02010609060101010101" pitchFamily="49" charset="-122"/>
              </a:rPr>
              <a:t>执行快，指令短     寄存器数量有限 </a:t>
            </a:r>
          </a:p>
          <a:p>
            <a:pPr marL="342900" indent="-342900">
              <a:lnSpc>
                <a:spcPct val="120000"/>
              </a:lnSpc>
              <a:buNone/>
            </a:pPr>
            <a:r>
              <a:rPr lang="zh-CN" altLang="en-US" sz="1800" dirty="0">
                <a:latin typeface="Arial" panose="020B0604020202020204" pitchFamily="34" charset="0"/>
                <a:ea typeface="黑体" panose="02010609060101010101" pitchFamily="49" charset="-122"/>
              </a:rPr>
              <a:t>寄存器间接方式</a:t>
            </a:r>
            <a:r>
              <a:rPr lang="en-US" altLang="zh-CN" sz="1800" dirty="0">
                <a:latin typeface="Arial" panose="020B0604020202020204" pitchFamily="34" charset="0"/>
                <a:ea typeface="黑体" panose="02010609060101010101" pitchFamily="49" charset="-122"/>
              </a:rPr>
              <a:t>	</a:t>
            </a:r>
            <a:r>
              <a:rPr lang="en-US" altLang="en-US" sz="1800" dirty="0">
                <a:latin typeface="Arial" panose="020B0604020202020204" pitchFamily="34" charset="0"/>
                <a:ea typeface="黑体" panose="02010609060101010101" pitchFamily="49" charset="-122"/>
              </a:rPr>
              <a:t>EA=</a:t>
            </a:r>
            <a:r>
              <a:rPr lang="en-US" altLang="zh-CN" sz="1800" dirty="0">
                <a:latin typeface="Arial" panose="020B0604020202020204" pitchFamily="34" charset="0"/>
                <a:ea typeface="黑体" panose="02010609060101010101" pitchFamily="49" charset="-122"/>
              </a:rPr>
              <a:t>(R)             </a:t>
            </a:r>
            <a:r>
              <a:rPr lang="zh-CN" altLang="zh-CN" sz="1800" dirty="0">
                <a:latin typeface="Arial" panose="020B0604020202020204" pitchFamily="34" charset="0"/>
                <a:ea typeface="黑体" panose="02010609060101010101" pitchFamily="49" charset="-122"/>
              </a:rPr>
              <a:t>地址范围大          </a:t>
            </a:r>
            <a:r>
              <a:rPr lang="zh-CN" altLang="en-US" sz="1800" dirty="0">
                <a:latin typeface="Arial" panose="020B0604020202020204" pitchFamily="34" charset="0"/>
                <a:ea typeface="黑体" panose="02010609060101010101" pitchFamily="49" charset="-122"/>
              </a:rPr>
              <a:t>   </a:t>
            </a:r>
            <a:r>
              <a:rPr lang="zh-CN" altLang="zh-CN" sz="1800" dirty="0">
                <a:latin typeface="Arial" panose="020B0604020202020204" pitchFamily="34" charset="0"/>
                <a:ea typeface="黑体" panose="02010609060101010101" pitchFamily="49" charset="-122"/>
              </a:rPr>
              <a:t> </a:t>
            </a:r>
            <a:r>
              <a:rPr lang="zh-CN" altLang="en-US" sz="1800" dirty="0">
                <a:latin typeface="Arial" panose="020B0604020202020204" pitchFamily="34" charset="0"/>
                <a:ea typeface="黑体" panose="02010609060101010101" pitchFamily="49" charset="-122"/>
              </a:rPr>
              <a:t>      </a:t>
            </a:r>
            <a:r>
              <a:rPr lang="zh-CN" altLang="zh-CN" sz="1800" dirty="0">
                <a:latin typeface="Arial" panose="020B0604020202020204" pitchFamily="34" charset="0"/>
                <a:ea typeface="黑体" panose="02010609060101010101" pitchFamily="49" charset="-122"/>
              </a:rPr>
              <a:t>额外存储器访问</a:t>
            </a:r>
          </a:p>
          <a:p>
            <a:pPr marL="342900" indent="-342900">
              <a:lnSpc>
                <a:spcPct val="120000"/>
              </a:lnSpc>
              <a:buNone/>
            </a:pPr>
            <a:r>
              <a:rPr lang="zh-CN" altLang="zh-CN" sz="1800" dirty="0">
                <a:latin typeface="Arial" panose="020B0604020202020204" pitchFamily="34" charset="0"/>
                <a:ea typeface="黑体" panose="02010609060101010101" pitchFamily="49" charset="-122"/>
              </a:rPr>
              <a:t>偏移</a:t>
            </a:r>
            <a:r>
              <a:rPr lang="zh-CN" altLang="en-US" sz="1800" dirty="0">
                <a:latin typeface="Arial" panose="020B0604020202020204" pitchFamily="34" charset="0"/>
                <a:ea typeface="黑体" panose="02010609060101010101" pitchFamily="49" charset="-122"/>
              </a:rPr>
              <a:t>方式</a:t>
            </a:r>
            <a:r>
              <a:rPr lang="en-US" altLang="zh-CN" sz="1800" dirty="0">
                <a:latin typeface="Arial" panose="020B0604020202020204" pitchFamily="34" charset="0"/>
                <a:ea typeface="黑体" panose="02010609060101010101" pitchFamily="49" charset="-122"/>
              </a:rPr>
              <a:t>	EA=A+(R)         </a:t>
            </a:r>
            <a:r>
              <a:rPr lang="zh-CN" altLang="en-US" sz="1800" dirty="0">
                <a:latin typeface="Arial" panose="020B0604020202020204" pitchFamily="34" charset="0"/>
                <a:ea typeface="黑体" panose="02010609060101010101" pitchFamily="49" charset="-122"/>
              </a:rPr>
              <a:t>灵活                              复杂</a:t>
            </a:r>
          </a:p>
          <a:p>
            <a:pPr marL="342900" indent="-342900">
              <a:lnSpc>
                <a:spcPct val="120000"/>
              </a:lnSpc>
              <a:buNone/>
            </a:pPr>
            <a:r>
              <a:rPr lang="zh-CN" altLang="en-US" sz="1800" dirty="0">
                <a:latin typeface="Arial" panose="020B0604020202020204" pitchFamily="34" charset="0"/>
                <a:ea typeface="黑体" panose="02010609060101010101" pitchFamily="49" charset="-122"/>
              </a:rPr>
              <a:t>堆栈方式</a:t>
            </a:r>
            <a:r>
              <a:rPr lang="en-US" altLang="zh-CN" sz="1800" dirty="0">
                <a:latin typeface="Arial" panose="020B0604020202020204" pitchFamily="34" charset="0"/>
                <a:ea typeface="黑体" panose="02010609060101010101" pitchFamily="49" charset="-122"/>
              </a:rPr>
              <a:t>	</a:t>
            </a:r>
            <a:r>
              <a:rPr lang="en-US" altLang="en-US" sz="1800" dirty="0">
                <a:latin typeface="Arial" panose="020B0604020202020204" pitchFamily="34" charset="0"/>
                <a:ea typeface="黑体" panose="02010609060101010101" pitchFamily="49" charset="-122"/>
              </a:rPr>
              <a:t>EA=</a:t>
            </a:r>
            <a:r>
              <a:rPr lang="zh-CN" altLang="en-US" sz="1800" dirty="0">
                <a:latin typeface="Arial" panose="020B0604020202020204" pitchFamily="34" charset="0"/>
                <a:ea typeface="黑体" panose="02010609060101010101" pitchFamily="49" charset="-122"/>
              </a:rPr>
              <a:t>栈顶           指令短                           应用有限</a:t>
            </a:r>
          </a:p>
          <a:p>
            <a:pPr marL="342900" indent="-342900">
              <a:lnSpc>
                <a:spcPct val="70000"/>
              </a:lnSpc>
              <a:buFont typeface="Wingdings" panose="05000000000000000000" pitchFamily="2" charset="2"/>
              <a:buNone/>
            </a:pPr>
            <a:endParaRPr lang="en-US" altLang="zh-CN" sz="1000" dirty="0">
              <a:latin typeface="Arial" panose="020B0604020202020204" pitchFamily="34" charset="0"/>
              <a:ea typeface="黑体" panose="02010609060101010101" pitchFamily="49" charset="-122"/>
              <a:hlinkClick r:id="" action="ppaction://hlinkshowjump?jump=nextslide"/>
            </a:endParaRPr>
          </a:p>
          <a:p>
            <a:pPr marL="342900" indent="-342900">
              <a:lnSpc>
                <a:spcPct val="70000"/>
              </a:lnSpc>
              <a:buFont typeface="Wingdings" panose="05000000000000000000" pitchFamily="2" charset="2"/>
              <a:buNone/>
            </a:pPr>
            <a:r>
              <a:rPr lang="zh-CN" altLang="en-US" dirty="0">
                <a:latin typeface="Arial" panose="020B0604020202020204" pitchFamily="34" charset="0"/>
                <a:ea typeface="黑体" panose="02010609060101010101" pitchFamily="49" charset="-122"/>
              </a:rPr>
              <a:t>其中：</a:t>
            </a:r>
            <a:r>
              <a:rPr lang="zh-CN" altLang="en-US" dirty="0">
                <a:solidFill>
                  <a:srgbClr val="FF0000"/>
                </a:solidFill>
                <a:latin typeface="Arial" panose="020B0604020202020204" pitchFamily="34" charset="0"/>
                <a:ea typeface="黑体" panose="02010609060101010101" pitchFamily="49" charset="-122"/>
              </a:rPr>
              <a:t>偏移方式</a:t>
            </a:r>
            <a:r>
              <a:rPr lang="zh-CN" altLang="en-US" dirty="0">
                <a:latin typeface="Arial" panose="020B0604020202020204" pitchFamily="34" charset="0"/>
                <a:ea typeface="黑体" panose="02010609060101010101" pitchFamily="49" charset="-122"/>
              </a:rPr>
              <a:t>是将直接方式和寄存器间接方式相结合的方式。</a:t>
            </a:r>
          </a:p>
          <a:p>
            <a:pPr marL="342900" indent="-342900">
              <a:lnSpc>
                <a:spcPct val="70000"/>
              </a:lnSpc>
              <a:buFont typeface="Wingdings" panose="05000000000000000000" pitchFamily="2" charset="2"/>
              <a:buNone/>
            </a:pPr>
            <a:r>
              <a:rPr lang="zh-CN" altLang="en-US" dirty="0">
                <a:latin typeface="Arial" panose="020B0604020202020204" pitchFamily="34" charset="0"/>
                <a:ea typeface="黑体" panose="02010609060101010101" pitchFamily="49" charset="-122"/>
              </a:rPr>
              <a:t>          又分为：</a:t>
            </a:r>
            <a:r>
              <a:rPr lang="zh-CN" altLang="en-US" dirty="0">
                <a:solidFill>
                  <a:srgbClr val="FF0000"/>
                </a:solidFill>
                <a:latin typeface="Arial" panose="020B0604020202020204" pitchFamily="34" charset="0"/>
                <a:ea typeface="黑体" panose="02010609060101010101" pitchFamily="49" charset="-122"/>
              </a:rPr>
              <a:t>相对</a:t>
            </a:r>
            <a:r>
              <a:rPr lang="zh-CN" altLang="en-US" dirty="0">
                <a:latin typeface="Arial" panose="020B0604020202020204" pitchFamily="34" charset="0"/>
                <a:ea typeface="黑体" panose="02010609060101010101" pitchFamily="49" charset="-122"/>
              </a:rPr>
              <a:t> </a:t>
            </a:r>
            <a:r>
              <a:rPr lang="zh-CN"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 </a:t>
            </a:r>
            <a:r>
              <a:rPr lang="zh-CN" altLang="en-US" dirty="0">
                <a:solidFill>
                  <a:srgbClr val="FF0000"/>
                </a:solidFill>
                <a:latin typeface="Arial" panose="020B0604020202020204" pitchFamily="34" charset="0"/>
                <a:ea typeface="黑体" panose="02010609060101010101" pitchFamily="49" charset="-122"/>
              </a:rPr>
              <a:t>基址</a:t>
            </a:r>
            <a:r>
              <a:rPr lang="zh-CN" altLang="en-US" dirty="0">
                <a:latin typeface="Arial" panose="020B0604020202020204" pitchFamily="34" charset="0"/>
                <a:ea typeface="黑体" panose="02010609060101010101" pitchFamily="49" charset="-122"/>
              </a:rPr>
              <a:t> / </a:t>
            </a:r>
            <a:r>
              <a:rPr lang="zh-CN" altLang="en-US" dirty="0">
                <a:solidFill>
                  <a:srgbClr val="FF0000"/>
                </a:solidFill>
                <a:latin typeface="Arial" panose="020B0604020202020204" pitchFamily="34" charset="0"/>
                <a:ea typeface="黑体" panose="02010609060101010101" pitchFamily="49" charset="-122"/>
              </a:rPr>
              <a:t>变址</a:t>
            </a:r>
            <a:r>
              <a:rPr lang="zh-CN" altLang="en-US" dirty="0">
                <a:latin typeface="Arial" panose="020B0604020202020204" pitchFamily="34" charset="0"/>
                <a:ea typeface="黑体" panose="02010609060101010101" pitchFamily="49" charset="-122"/>
              </a:rPr>
              <a:t>三种 </a:t>
            </a:r>
            <a:r>
              <a:rPr lang="zh-CN" altLang="en-US" dirty="0">
                <a:solidFill>
                  <a:schemeClr val="accent2"/>
                </a:solidFill>
                <a:latin typeface="Arial" panose="020B0604020202020204" pitchFamily="34" charset="0"/>
                <a:ea typeface="黑体" panose="02010609060101010101" pitchFamily="49" charset="-122"/>
              </a:rPr>
              <a:t>（见</a:t>
            </a:r>
            <a:r>
              <a:rPr lang="zh-CN" altLang="en-US" dirty="0" smtClean="0">
                <a:solidFill>
                  <a:schemeClr val="accent2"/>
                </a:solidFill>
                <a:latin typeface="Arial" panose="020B0604020202020204" pitchFamily="34" charset="0"/>
                <a:ea typeface="黑体" panose="02010609060101010101" pitchFamily="49" charset="-122"/>
              </a:rPr>
              <a:t>后面介绍）</a:t>
            </a:r>
            <a:endParaRPr lang="zh-CN" altLang="en-US" dirty="0">
              <a:solidFill>
                <a:schemeClr val="accent2"/>
              </a:solidFill>
              <a:latin typeface="Arial" panose="020B0604020202020204" pitchFamily="34" charset="0"/>
              <a:ea typeface="黑体" panose="02010609060101010101" pitchFamily="49" charset="-122"/>
            </a:endParaRPr>
          </a:p>
          <a:p>
            <a:pPr marL="342900" indent="-342900">
              <a:lnSpc>
                <a:spcPct val="70000"/>
              </a:lnSpc>
              <a:buFont typeface="Wingdings" panose="05000000000000000000" pitchFamily="2" charset="2"/>
              <a:buNone/>
            </a:pPr>
            <a:r>
              <a:rPr lang="zh-CN" altLang="en-US" sz="1800" dirty="0">
                <a:latin typeface="Arial" panose="020B0604020202020204" pitchFamily="34" charset="0"/>
                <a:ea typeface="黑体" panose="02010609060101010101" pitchFamily="49" charset="-122"/>
              </a:rPr>
              <a:t>			       	</a:t>
            </a:r>
          </a:p>
        </p:txBody>
      </p:sp>
      <p:sp>
        <p:nvSpPr>
          <p:cNvPr id="15364" name="Line 4"/>
          <p:cNvSpPr>
            <a:spLocks noChangeShapeType="1"/>
          </p:cNvSpPr>
          <p:nvPr/>
        </p:nvSpPr>
        <p:spPr bwMode="auto">
          <a:xfrm>
            <a:off x="530225" y="1730375"/>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5" name="Line 5"/>
          <p:cNvSpPr>
            <a:spLocks noChangeShapeType="1"/>
          </p:cNvSpPr>
          <p:nvPr/>
        </p:nvSpPr>
        <p:spPr bwMode="auto">
          <a:xfrm>
            <a:off x="530225" y="4608513"/>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Rectangle 6"/>
          <p:cNvSpPr>
            <a:spLocks noChangeArrowheads="1"/>
          </p:cNvSpPr>
          <p:nvPr/>
        </p:nvSpPr>
        <p:spPr bwMode="auto">
          <a:xfrm>
            <a:off x="65088" y="630238"/>
            <a:ext cx="475456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a:solidFill>
                  <a:srgbClr val="A50021"/>
                </a:solidFill>
                <a:ea typeface="黑体" panose="02010609060101010101" pitchFamily="49" charset="-122"/>
              </a:rPr>
              <a:t>假设    </a:t>
            </a:r>
            <a:r>
              <a:rPr lang="en-US" altLang="en-US" sz="1800" dirty="0">
                <a:solidFill>
                  <a:srgbClr val="A50021"/>
                </a:solidFill>
                <a:ea typeface="黑体" panose="02010609060101010101" pitchFamily="49" charset="-122"/>
              </a:rPr>
              <a:t>A</a:t>
            </a:r>
            <a:r>
              <a:rPr lang="zh-CN" altLang="en-US" sz="1800" dirty="0">
                <a:solidFill>
                  <a:srgbClr val="A50021"/>
                </a:solidFill>
                <a:ea typeface="黑体" panose="02010609060101010101" pitchFamily="49" charset="-122"/>
              </a:rPr>
              <a:t>：地址字段值，</a:t>
            </a:r>
            <a:r>
              <a:rPr lang="en-US" altLang="zh-CN" sz="1800" dirty="0">
                <a:solidFill>
                  <a:srgbClr val="A50021"/>
                </a:solidFill>
                <a:ea typeface="黑体" panose="02010609060101010101" pitchFamily="49" charset="-122"/>
              </a:rPr>
              <a:t>R</a:t>
            </a:r>
            <a:r>
              <a:rPr lang="zh-CN" altLang="en-US" sz="1800" dirty="0">
                <a:solidFill>
                  <a:srgbClr val="A50021"/>
                </a:solidFill>
                <a:ea typeface="黑体" panose="02010609060101010101" pitchFamily="49" charset="-122"/>
              </a:rPr>
              <a:t>：寄存器编号，</a:t>
            </a:r>
          </a:p>
          <a:p>
            <a:r>
              <a:rPr lang="en-US" altLang="zh-CN" sz="1800" dirty="0">
                <a:solidFill>
                  <a:srgbClr val="A50021"/>
                </a:solidFill>
                <a:ea typeface="黑体" panose="02010609060101010101" pitchFamily="49" charset="-122"/>
              </a:rPr>
              <a:t>           </a:t>
            </a:r>
            <a:r>
              <a:rPr lang="en-US" altLang="en-US" sz="1800" dirty="0">
                <a:solidFill>
                  <a:srgbClr val="A50021"/>
                </a:solidFill>
                <a:ea typeface="黑体" panose="02010609060101010101" pitchFamily="49" charset="-122"/>
              </a:rPr>
              <a:t>EA</a:t>
            </a:r>
            <a:r>
              <a:rPr lang="zh-CN" altLang="en-US" sz="1800" dirty="0">
                <a:solidFill>
                  <a:srgbClr val="A50021"/>
                </a:solidFill>
                <a:ea typeface="黑体" panose="02010609060101010101" pitchFamily="49" charset="-122"/>
              </a:rPr>
              <a:t>：有效地址， (</a:t>
            </a:r>
            <a:r>
              <a:rPr lang="en-US" altLang="zh-CN"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a:t>
            </a:r>
            <a:r>
              <a:rPr lang="en-US" altLang="en-US" sz="1800" dirty="0">
                <a:solidFill>
                  <a:srgbClr val="A50021"/>
                </a:solidFill>
                <a:ea typeface="黑体" panose="02010609060101010101" pitchFamily="49" charset="-122"/>
              </a:rPr>
              <a:t>X</a:t>
            </a:r>
            <a:r>
              <a:rPr lang="zh-CN" altLang="en-US" sz="1800" dirty="0">
                <a:solidFill>
                  <a:srgbClr val="A50021"/>
                </a:solidFill>
                <a:ea typeface="黑体" panose="02010609060101010101" pitchFamily="49" charset="-122"/>
              </a:rPr>
              <a:t>中的内容</a:t>
            </a:r>
          </a:p>
        </p:txBody>
      </p:sp>
      <p:sp>
        <p:nvSpPr>
          <p:cNvPr id="371720" name="Text Box 8"/>
          <p:cNvSpPr txBox="1">
            <a:spLocks noChangeArrowheads="1"/>
          </p:cNvSpPr>
          <p:nvPr/>
        </p:nvSpPr>
        <p:spPr bwMode="auto">
          <a:xfrm>
            <a:off x="451569" y="5313363"/>
            <a:ext cx="8494495"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EE3900"/>
                </a:solidFill>
                <a:ea typeface="黑体" panose="02010609060101010101" pitchFamily="49" charset="-122"/>
              </a:rPr>
              <a:t>问题：以上各种寻址方式下，操作数分别是在寄存器中还是在存储器中？</a:t>
            </a:r>
          </a:p>
        </p:txBody>
      </p:sp>
      <p:sp>
        <p:nvSpPr>
          <p:cNvPr id="371721" name="Text Box 9"/>
          <p:cNvSpPr txBox="1">
            <a:spLocks noChangeArrowheads="1"/>
          </p:cNvSpPr>
          <p:nvPr/>
        </p:nvSpPr>
        <p:spPr bwMode="auto">
          <a:xfrm>
            <a:off x="587877" y="6158931"/>
            <a:ext cx="85328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只有当操作数在存储器中时，才有可能“缺页”，此时操作数在磁盘中！</a:t>
            </a:r>
          </a:p>
        </p:txBody>
      </p:sp>
      <p:grpSp>
        <p:nvGrpSpPr>
          <p:cNvPr id="3" name="组合 2"/>
          <p:cNvGrpSpPr/>
          <p:nvPr/>
        </p:nvGrpSpPr>
        <p:grpSpPr>
          <a:xfrm>
            <a:off x="5186363" y="566738"/>
            <a:ext cx="3514725" cy="523875"/>
            <a:chOff x="5186363" y="566738"/>
            <a:chExt cx="3514725" cy="523875"/>
          </a:xfrm>
        </p:grpSpPr>
        <p:sp>
          <p:nvSpPr>
            <p:cNvPr id="15369" name="矩形 9"/>
            <p:cNvSpPr>
              <a:spLocks noChangeArrowheads="1"/>
            </p:cNvSpPr>
            <p:nvPr/>
          </p:nvSpPr>
          <p:spPr bwMode="auto">
            <a:xfrm>
              <a:off x="5186363" y="641350"/>
              <a:ext cx="3467100" cy="436563"/>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cxnSp>
          <p:nvCxnSpPr>
            <p:cNvPr id="15370" name="直接连接符 21"/>
            <p:cNvCxnSpPr>
              <a:cxnSpLocks noChangeShapeType="1"/>
            </p:cNvCxnSpPr>
            <p:nvPr/>
          </p:nvCxnSpPr>
          <p:spPr bwMode="auto">
            <a:xfrm>
              <a:off x="6953250" y="641350"/>
              <a:ext cx="0" cy="436563"/>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5371" name="直接连接符 25"/>
            <p:cNvCxnSpPr>
              <a:cxnSpLocks noChangeShapeType="1"/>
            </p:cNvCxnSpPr>
            <p:nvPr/>
          </p:nvCxnSpPr>
          <p:spPr bwMode="auto">
            <a:xfrm>
              <a:off x="6000750"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5372" name="TextBox 26"/>
            <p:cNvSpPr txBox="1">
              <a:spLocks noChangeArrowheads="1"/>
            </p:cNvSpPr>
            <p:nvPr/>
          </p:nvSpPr>
          <p:spPr bwMode="auto">
            <a:xfrm>
              <a:off x="5295900" y="655638"/>
              <a:ext cx="6000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OP</a:t>
              </a:r>
              <a:endParaRPr lang="zh-CN" altLang="en-US" sz="2200"/>
            </a:p>
          </p:txBody>
        </p:sp>
        <p:sp>
          <p:nvSpPr>
            <p:cNvPr id="15373" name="TextBox 27"/>
            <p:cNvSpPr txBox="1">
              <a:spLocks noChangeArrowheads="1"/>
            </p:cNvSpPr>
            <p:nvPr/>
          </p:nvSpPr>
          <p:spPr bwMode="auto">
            <a:xfrm>
              <a:off x="6226175" y="642938"/>
              <a:ext cx="600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R</a:t>
              </a:r>
              <a:endParaRPr lang="zh-CN" altLang="en-US" sz="2200"/>
            </a:p>
          </p:txBody>
        </p:sp>
        <p:sp>
          <p:nvSpPr>
            <p:cNvPr id="15374" name="TextBox 28"/>
            <p:cNvSpPr txBox="1">
              <a:spLocks noChangeArrowheads="1"/>
            </p:cNvSpPr>
            <p:nvPr/>
          </p:nvSpPr>
          <p:spPr bwMode="auto">
            <a:xfrm>
              <a:off x="7319963" y="660400"/>
              <a:ext cx="6000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a:t>
              </a:r>
              <a:endParaRPr lang="zh-CN" altLang="en-US" sz="2200"/>
            </a:p>
          </p:txBody>
        </p:sp>
        <p:cxnSp>
          <p:nvCxnSpPr>
            <p:cNvPr id="15375" name="直接连接符 29"/>
            <p:cNvCxnSpPr>
              <a:cxnSpLocks noChangeShapeType="1"/>
            </p:cNvCxnSpPr>
            <p:nvPr/>
          </p:nvCxnSpPr>
          <p:spPr bwMode="auto">
            <a:xfrm>
              <a:off x="7993063" y="642938"/>
              <a:ext cx="0" cy="43815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5376" name="TextBox 30"/>
            <p:cNvSpPr txBox="1">
              <a:spLocks noChangeArrowheads="1"/>
            </p:cNvSpPr>
            <p:nvPr/>
          </p:nvSpPr>
          <p:spPr bwMode="auto">
            <a:xfrm>
              <a:off x="8099425" y="566738"/>
              <a:ext cx="6016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200"/>
                <a:t>…</a:t>
              </a:r>
              <a:endParaRPr lang="zh-CN" altLang="en-US" sz="2200"/>
            </a:p>
          </p:txBody>
        </p:sp>
      </p:grpSp>
      <p:sp>
        <p:nvSpPr>
          <p:cNvPr id="19" name="Text Box 8"/>
          <p:cNvSpPr txBox="1">
            <a:spLocks noChangeArrowheads="1"/>
          </p:cNvSpPr>
          <p:nvPr/>
        </p:nvSpPr>
        <p:spPr bwMode="auto">
          <a:xfrm>
            <a:off x="1193417" y="5698828"/>
            <a:ext cx="6574172"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EE3900"/>
                </a:solidFill>
                <a:ea typeface="黑体" panose="02010609060101010101" pitchFamily="49" charset="-122"/>
              </a:rPr>
              <a:t>有没有可能在磁盘中？什么情况下，所取数据在磁盘中？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wipe(down)">
                                      <p:cBhvr>
                                        <p:cTn id="7" dur="500"/>
                                        <p:tgtEl>
                                          <p:spTgt spid="1536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71715">
                                            <p:txEl>
                                              <p:pRg st="0" end="0"/>
                                            </p:txEl>
                                          </p:spTgt>
                                        </p:tgtEl>
                                        <p:attrNameLst>
                                          <p:attrName>style.visibility</p:attrName>
                                        </p:attrNameLst>
                                      </p:cBhvr>
                                      <p:to>
                                        <p:strVal val="visible"/>
                                      </p:to>
                                    </p:set>
                                    <p:animEffect transition="in" filter="wipe(down)">
                                      <p:cBhvr>
                                        <p:cTn id="16" dur="500"/>
                                        <p:tgtEl>
                                          <p:spTgt spid="371715">
                                            <p:txEl>
                                              <p:pRg st="0" end="0"/>
                                            </p:txEl>
                                          </p:spTgt>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5364"/>
                                        </p:tgtEl>
                                        <p:attrNameLst>
                                          <p:attrName>style.visibility</p:attrName>
                                        </p:attrNameLst>
                                      </p:cBhvr>
                                      <p:to>
                                        <p:strVal val="visible"/>
                                      </p:to>
                                    </p:set>
                                    <p:animEffect transition="in" filter="wipe(down)">
                                      <p:cBhvr>
                                        <p:cTn id="20" dur="500"/>
                                        <p:tgtEl>
                                          <p:spTgt spid="1536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5365"/>
                                        </p:tgtEl>
                                        <p:attrNameLst>
                                          <p:attrName>style.visibility</p:attrName>
                                        </p:attrNameLst>
                                      </p:cBhvr>
                                      <p:to>
                                        <p:strVal val="visible"/>
                                      </p:to>
                                    </p:set>
                                    <p:animEffect transition="in" filter="wipe(down)">
                                      <p:cBhvr>
                                        <p:cTn id="23" dur="500"/>
                                        <p:tgtEl>
                                          <p:spTgt spid="1536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71715">
                                            <p:txEl>
                                              <p:pRg st="1" end="1"/>
                                            </p:txEl>
                                          </p:spTgt>
                                        </p:tgtEl>
                                        <p:attrNameLst>
                                          <p:attrName>style.visibility</p:attrName>
                                        </p:attrNameLst>
                                      </p:cBhvr>
                                      <p:to>
                                        <p:strVal val="visible"/>
                                      </p:to>
                                    </p:set>
                                    <p:animEffect transition="in" filter="blinds(horizontal)">
                                      <p:cBhvr>
                                        <p:cTn id="28" dur="500"/>
                                        <p:tgtEl>
                                          <p:spTgt spid="37171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71715">
                                            <p:txEl>
                                              <p:pRg st="2" end="2"/>
                                            </p:txEl>
                                          </p:spTgt>
                                        </p:tgtEl>
                                        <p:attrNameLst>
                                          <p:attrName>style.visibility</p:attrName>
                                        </p:attrNameLst>
                                      </p:cBhvr>
                                      <p:to>
                                        <p:strVal val="visible"/>
                                      </p:to>
                                    </p:set>
                                    <p:animEffect transition="in" filter="blinds(horizontal)">
                                      <p:cBhvr>
                                        <p:cTn id="33" dur="500"/>
                                        <p:tgtEl>
                                          <p:spTgt spid="37171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71715">
                                            <p:txEl>
                                              <p:pRg st="3" end="3"/>
                                            </p:txEl>
                                          </p:spTgt>
                                        </p:tgtEl>
                                        <p:attrNameLst>
                                          <p:attrName>style.visibility</p:attrName>
                                        </p:attrNameLst>
                                      </p:cBhvr>
                                      <p:to>
                                        <p:strVal val="visible"/>
                                      </p:to>
                                    </p:set>
                                    <p:animEffect transition="in" filter="blinds(horizontal)">
                                      <p:cBhvr>
                                        <p:cTn id="38" dur="500"/>
                                        <p:tgtEl>
                                          <p:spTgt spid="37171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71715">
                                            <p:txEl>
                                              <p:pRg st="4" end="4"/>
                                            </p:txEl>
                                          </p:spTgt>
                                        </p:tgtEl>
                                        <p:attrNameLst>
                                          <p:attrName>style.visibility</p:attrName>
                                        </p:attrNameLst>
                                      </p:cBhvr>
                                      <p:to>
                                        <p:strVal val="visible"/>
                                      </p:to>
                                    </p:set>
                                    <p:animEffect transition="in" filter="blinds(horizontal)">
                                      <p:cBhvr>
                                        <p:cTn id="43" dur="500"/>
                                        <p:tgtEl>
                                          <p:spTgt spid="37171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71715">
                                            <p:txEl>
                                              <p:pRg st="5" end="5"/>
                                            </p:txEl>
                                          </p:spTgt>
                                        </p:tgtEl>
                                        <p:attrNameLst>
                                          <p:attrName>style.visibility</p:attrName>
                                        </p:attrNameLst>
                                      </p:cBhvr>
                                      <p:to>
                                        <p:strVal val="visible"/>
                                      </p:to>
                                    </p:set>
                                    <p:animEffect transition="in" filter="blinds(horizontal)">
                                      <p:cBhvr>
                                        <p:cTn id="48" dur="500"/>
                                        <p:tgtEl>
                                          <p:spTgt spid="37171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71715">
                                            <p:txEl>
                                              <p:pRg st="6" end="6"/>
                                            </p:txEl>
                                          </p:spTgt>
                                        </p:tgtEl>
                                        <p:attrNameLst>
                                          <p:attrName>style.visibility</p:attrName>
                                        </p:attrNameLst>
                                      </p:cBhvr>
                                      <p:to>
                                        <p:strVal val="visible"/>
                                      </p:to>
                                    </p:set>
                                    <p:animEffect transition="in" filter="blinds(horizontal)">
                                      <p:cBhvr>
                                        <p:cTn id="53" dur="500"/>
                                        <p:tgtEl>
                                          <p:spTgt spid="371715">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71715">
                                            <p:txEl>
                                              <p:pRg st="7" end="7"/>
                                            </p:txEl>
                                          </p:spTgt>
                                        </p:tgtEl>
                                        <p:attrNameLst>
                                          <p:attrName>style.visibility</p:attrName>
                                        </p:attrNameLst>
                                      </p:cBhvr>
                                      <p:to>
                                        <p:strVal val="visible"/>
                                      </p:to>
                                    </p:set>
                                    <p:animEffect transition="in" filter="blinds(horizontal)">
                                      <p:cBhvr>
                                        <p:cTn id="58" dur="500"/>
                                        <p:tgtEl>
                                          <p:spTgt spid="371715">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71715">
                                            <p:txEl>
                                              <p:pRg st="9" end="9"/>
                                            </p:txEl>
                                          </p:spTgt>
                                        </p:tgtEl>
                                        <p:attrNameLst>
                                          <p:attrName>style.visibility</p:attrName>
                                        </p:attrNameLst>
                                      </p:cBhvr>
                                      <p:to>
                                        <p:strVal val="visible"/>
                                      </p:to>
                                    </p:set>
                                    <p:animEffect transition="in" filter="blinds(horizontal)">
                                      <p:cBhvr>
                                        <p:cTn id="63" dur="500"/>
                                        <p:tgtEl>
                                          <p:spTgt spid="371715">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71715">
                                            <p:txEl>
                                              <p:pRg st="10" end="10"/>
                                            </p:txEl>
                                          </p:spTgt>
                                        </p:tgtEl>
                                        <p:attrNameLst>
                                          <p:attrName>style.visibility</p:attrName>
                                        </p:attrNameLst>
                                      </p:cBhvr>
                                      <p:to>
                                        <p:strVal val="visible"/>
                                      </p:to>
                                    </p:set>
                                    <p:animEffect transition="in" filter="blinds(horizontal)">
                                      <p:cBhvr>
                                        <p:cTn id="68" dur="500"/>
                                        <p:tgtEl>
                                          <p:spTgt spid="371715">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71720"/>
                                        </p:tgtEl>
                                        <p:attrNameLst>
                                          <p:attrName>style.visibility</p:attrName>
                                        </p:attrNameLst>
                                      </p:cBhvr>
                                      <p:to>
                                        <p:strVal val="visible"/>
                                      </p:to>
                                    </p:set>
                                    <p:animEffect transition="in" filter="blinds(horizontal)">
                                      <p:cBhvr>
                                        <p:cTn id="73" dur="500"/>
                                        <p:tgtEl>
                                          <p:spTgt spid="371720"/>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blinds(horizontal)">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71721"/>
                                        </p:tgtEl>
                                        <p:attrNameLst>
                                          <p:attrName>style.visibility</p:attrName>
                                        </p:attrNameLst>
                                      </p:cBhvr>
                                      <p:to>
                                        <p:strVal val="visible"/>
                                      </p:to>
                                    </p:set>
                                    <p:animEffect transition="in" filter="blinds(horizontal)">
                                      <p:cBhvr>
                                        <p:cTn id="83" dur="500"/>
                                        <p:tgtEl>
                                          <p:spTgt spid="371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p:bldP spid="371720" grpId="0"/>
      <p:bldP spid="371721"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5313" y="82550"/>
            <a:ext cx="2290762" cy="368300"/>
          </a:xfrm>
          <a:noFill/>
        </p:spPr>
        <p:txBody>
          <a:bodyPr anchor="ctr"/>
          <a:lstStyle/>
          <a:p>
            <a:r>
              <a:rPr lang="zh-CN" altLang="en-US">
                <a:ea typeface="宋体" panose="02010600030101010101" pitchFamily="2" charset="-122"/>
              </a:rPr>
              <a:t>偏移寻址方式</a:t>
            </a:r>
          </a:p>
        </p:txBody>
      </p:sp>
      <p:sp>
        <p:nvSpPr>
          <p:cNvPr id="16387" name="Rectangle 3"/>
          <p:cNvSpPr>
            <a:spLocks noChangeArrowheads="1"/>
          </p:cNvSpPr>
          <p:nvPr/>
        </p:nvSpPr>
        <p:spPr bwMode="auto">
          <a:xfrm>
            <a:off x="2158066" y="3187700"/>
            <a:ext cx="3081338" cy="577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88" name="Line 4"/>
          <p:cNvSpPr>
            <a:spLocks noChangeShapeType="1"/>
          </p:cNvSpPr>
          <p:nvPr/>
        </p:nvSpPr>
        <p:spPr bwMode="auto">
          <a:xfrm>
            <a:off x="2831166" y="3187700"/>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Text Box 5"/>
          <p:cNvSpPr txBox="1">
            <a:spLocks noChangeArrowheads="1"/>
          </p:cNvSpPr>
          <p:nvPr/>
        </p:nvSpPr>
        <p:spPr bwMode="auto">
          <a:xfrm>
            <a:off x="3032779" y="3213100"/>
            <a:ext cx="41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R</a:t>
            </a:r>
          </a:p>
        </p:txBody>
      </p:sp>
      <p:sp>
        <p:nvSpPr>
          <p:cNvPr id="16390" name="Rectangle 6"/>
          <p:cNvSpPr>
            <a:spLocks noChangeArrowheads="1"/>
          </p:cNvSpPr>
          <p:nvPr/>
        </p:nvSpPr>
        <p:spPr bwMode="auto">
          <a:xfrm>
            <a:off x="5858529" y="3230562"/>
            <a:ext cx="1584325" cy="24034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1" name="Text Box 7"/>
          <p:cNvSpPr txBox="1">
            <a:spLocks noChangeArrowheads="1"/>
          </p:cNvSpPr>
          <p:nvPr/>
        </p:nvSpPr>
        <p:spPr bwMode="auto">
          <a:xfrm>
            <a:off x="6039504" y="2824162"/>
            <a:ext cx="137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Times New Roman" panose="02020603050405020304" pitchFamily="18" charset="0"/>
                <a:ea typeface="黑体" panose="02010609060101010101" pitchFamily="49" charset="-122"/>
              </a:rPr>
              <a:t>存储器</a:t>
            </a:r>
          </a:p>
        </p:txBody>
      </p:sp>
      <p:sp>
        <p:nvSpPr>
          <p:cNvPr id="16392" name="Line 8"/>
          <p:cNvSpPr>
            <a:spLocks noChangeShapeType="1"/>
          </p:cNvSpPr>
          <p:nvPr/>
        </p:nvSpPr>
        <p:spPr bwMode="auto">
          <a:xfrm>
            <a:off x="5858529" y="453072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9"/>
          <p:cNvSpPr>
            <a:spLocks noChangeShapeType="1"/>
          </p:cNvSpPr>
          <p:nvPr/>
        </p:nvSpPr>
        <p:spPr bwMode="auto">
          <a:xfrm>
            <a:off x="5853766" y="494347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Text Box 10"/>
          <p:cNvSpPr txBox="1">
            <a:spLocks noChangeArrowheads="1"/>
          </p:cNvSpPr>
          <p:nvPr/>
        </p:nvSpPr>
        <p:spPr bwMode="auto">
          <a:xfrm>
            <a:off x="6163329" y="4521200"/>
            <a:ext cx="1012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A50021"/>
                </a:solidFill>
                <a:latin typeface="Times New Roman" panose="02020603050405020304" pitchFamily="18" charset="0"/>
                <a:ea typeface="黑体" panose="02010609060101010101" pitchFamily="49" charset="-122"/>
              </a:rPr>
              <a:t>操作数</a:t>
            </a:r>
          </a:p>
        </p:txBody>
      </p:sp>
      <p:sp>
        <p:nvSpPr>
          <p:cNvPr id="16395" name="Line 11"/>
          <p:cNvSpPr>
            <a:spLocks noChangeShapeType="1"/>
          </p:cNvSpPr>
          <p:nvPr/>
        </p:nvSpPr>
        <p:spPr bwMode="auto">
          <a:xfrm>
            <a:off x="3566179" y="3187700"/>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396" name="Group 12"/>
          <p:cNvGrpSpPr>
            <a:grpSpLocks/>
          </p:cNvGrpSpPr>
          <p:nvPr/>
        </p:nvGrpSpPr>
        <p:grpSpPr bwMode="auto">
          <a:xfrm>
            <a:off x="1902479" y="3673475"/>
            <a:ext cx="1136650" cy="2482850"/>
            <a:chOff x="1544" y="1177"/>
            <a:chExt cx="716" cy="1564"/>
          </a:xfrm>
        </p:grpSpPr>
        <p:sp>
          <p:nvSpPr>
            <p:cNvPr id="16423" name="Line 13"/>
            <p:cNvSpPr>
              <a:spLocks noChangeShapeType="1"/>
            </p:cNvSpPr>
            <p:nvPr/>
          </p:nvSpPr>
          <p:spPr bwMode="auto">
            <a:xfrm>
              <a:off x="2251" y="1177"/>
              <a:ext cx="0" cy="26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Line 14"/>
            <p:cNvSpPr>
              <a:spLocks noChangeShapeType="1"/>
            </p:cNvSpPr>
            <p:nvPr/>
          </p:nvSpPr>
          <p:spPr bwMode="auto">
            <a:xfrm>
              <a:off x="1544" y="2741"/>
              <a:ext cx="503" cy="0"/>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25" name="Line 15"/>
            <p:cNvSpPr>
              <a:spLocks noChangeShapeType="1"/>
            </p:cNvSpPr>
            <p:nvPr/>
          </p:nvSpPr>
          <p:spPr bwMode="auto">
            <a:xfrm flipV="1">
              <a:off x="1554" y="1443"/>
              <a:ext cx="706" cy="1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Line 16"/>
            <p:cNvSpPr>
              <a:spLocks noChangeShapeType="1"/>
            </p:cNvSpPr>
            <p:nvPr/>
          </p:nvSpPr>
          <p:spPr bwMode="auto">
            <a:xfrm>
              <a:off x="1554" y="1443"/>
              <a:ext cx="0" cy="129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7" name="Rectangle 17"/>
          <p:cNvSpPr>
            <a:spLocks noChangeArrowheads="1"/>
          </p:cNvSpPr>
          <p:nvPr/>
        </p:nvSpPr>
        <p:spPr bwMode="auto">
          <a:xfrm>
            <a:off x="2662891" y="5389562"/>
            <a:ext cx="1584325" cy="14684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398" name="Text Box 18"/>
          <p:cNvSpPr txBox="1">
            <a:spLocks noChangeArrowheads="1"/>
          </p:cNvSpPr>
          <p:nvPr/>
        </p:nvSpPr>
        <p:spPr bwMode="auto">
          <a:xfrm>
            <a:off x="2710516" y="4976812"/>
            <a:ext cx="169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chemeClr val="tx1"/>
                </a:solidFill>
                <a:latin typeface="Times New Roman" panose="02020603050405020304" pitchFamily="18" charset="0"/>
                <a:ea typeface="黑体" panose="02010609060101010101" pitchFamily="49" charset="-122"/>
              </a:rPr>
              <a:t>寄存器堆</a:t>
            </a:r>
            <a:endParaRPr lang="en-US" altLang="zh-CN" sz="2000">
              <a:solidFill>
                <a:schemeClr val="tx1"/>
              </a:solidFill>
              <a:latin typeface="Times New Roman" panose="02020603050405020304" pitchFamily="18" charset="0"/>
              <a:ea typeface="黑体" panose="02010609060101010101" pitchFamily="49" charset="-122"/>
            </a:endParaRPr>
          </a:p>
        </p:txBody>
      </p:sp>
      <p:sp>
        <p:nvSpPr>
          <p:cNvPr id="16399" name="Line 19"/>
          <p:cNvSpPr>
            <a:spLocks noChangeShapeType="1"/>
          </p:cNvSpPr>
          <p:nvPr/>
        </p:nvSpPr>
        <p:spPr bwMode="auto">
          <a:xfrm>
            <a:off x="2662891" y="5894387"/>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20"/>
          <p:cNvSpPr>
            <a:spLocks noChangeShapeType="1"/>
          </p:cNvSpPr>
          <p:nvPr/>
        </p:nvSpPr>
        <p:spPr bwMode="auto">
          <a:xfrm>
            <a:off x="2656541" y="6307137"/>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21"/>
          <p:cNvSpPr>
            <a:spLocks noChangeShapeType="1"/>
          </p:cNvSpPr>
          <p:nvPr/>
        </p:nvSpPr>
        <p:spPr bwMode="auto">
          <a:xfrm>
            <a:off x="4880629" y="4730750"/>
            <a:ext cx="973137" cy="0"/>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Text Box 22"/>
          <p:cNvSpPr txBox="1">
            <a:spLocks noChangeArrowheads="1"/>
          </p:cNvSpPr>
          <p:nvPr/>
        </p:nvSpPr>
        <p:spPr bwMode="auto">
          <a:xfrm>
            <a:off x="3813829" y="3187700"/>
            <a:ext cx="41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A</a:t>
            </a:r>
          </a:p>
        </p:txBody>
      </p:sp>
      <p:sp>
        <p:nvSpPr>
          <p:cNvPr id="16403" name="Line 23"/>
          <p:cNvSpPr>
            <a:spLocks noChangeShapeType="1"/>
          </p:cNvSpPr>
          <p:nvPr/>
        </p:nvSpPr>
        <p:spPr bwMode="auto">
          <a:xfrm flipH="1">
            <a:off x="4701241" y="4865687"/>
            <a:ext cx="0" cy="1300163"/>
          </a:xfrm>
          <a:prstGeom prst="line">
            <a:avLst/>
          </a:prstGeom>
          <a:noFill/>
          <a:ln w="38100">
            <a:solidFill>
              <a:schemeClr val="accent2"/>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Line 24"/>
          <p:cNvSpPr>
            <a:spLocks noChangeShapeType="1"/>
          </p:cNvSpPr>
          <p:nvPr/>
        </p:nvSpPr>
        <p:spPr bwMode="auto">
          <a:xfrm>
            <a:off x="4212291" y="6156325"/>
            <a:ext cx="48895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25"/>
          <p:cNvSpPr>
            <a:spLocks noChangeShapeType="1"/>
          </p:cNvSpPr>
          <p:nvPr/>
        </p:nvSpPr>
        <p:spPr bwMode="auto">
          <a:xfrm>
            <a:off x="3999566" y="3722687"/>
            <a:ext cx="0" cy="30321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26"/>
          <p:cNvSpPr>
            <a:spLocks noChangeShapeType="1"/>
          </p:cNvSpPr>
          <p:nvPr/>
        </p:nvSpPr>
        <p:spPr bwMode="auto">
          <a:xfrm>
            <a:off x="3999566" y="4025900"/>
            <a:ext cx="7016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27"/>
          <p:cNvSpPr>
            <a:spLocks noChangeShapeType="1"/>
          </p:cNvSpPr>
          <p:nvPr/>
        </p:nvSpPr>
        <p:spPr bwMode="auto">
          <a:xfrm>
            <a:off x="4685366" y="4025900"/>
            <a:ext cx="0" cy="447675"/>
          </a:xfrm>
          <a:prstGeom prst="line">
            <a:avLst/>
          </a:prstGeom>
          <a:noFill/>
          <a:ln w="381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08" name="Oval 28"/>
          <p:cNvSpPr>
            <a:spLocks noChangeArrowheads="1"/>
          </p:cNvSpPr>
          <p:nvPr/>
        </p:nvSpPr>
        <p:spPr bwMode="auto">
          <a:xfrm>
            <a:off x="4518679" y="4489450"/>
            <a:ext cx="361950" cy="396875"/>
          </a:xfrm>
          <a:prstGeom prst="ellipse">
            <a:avLst/>
          </a:prstGeom>
          <a:solidFill>
            <a:schemeClr val="hlink"/>
          </a:solidFill>
          <a:ln w="38100">
            <a:solidFill>
              <a:schemeClr val="tx1"/>
            </a:solidFill>
            <a:round/>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6409" name="Text Box 29"/>
          <p:cNvSpPr txBox="1">
            <a:spLocks noChangeArrowheads="1"/>
          </p:cNvSpPr>
          <p:nvPr/>
        </p:nvSpPr>
        <p:spPr bwMode="auto">
          <a:xfrm>
            <a:off x="4518679" y="4437062"/>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solidFill>
                  <a:schemeClr val="tx1"/>
                </a:solidFill>
              </a:rPr>
              <a:t>+</a:t>
            </a:r>
          </a:p>
        </p:txBody>
      </p:sp>
      <p:sp>
        <p:nvSpPr>
          <p:cNvPr id="16410" name="Line 30"/>
          <p:cNvSpPr>
            <a:spLocks noChangeShapeType="1"/>
          </p:cNvSpPr>
          <p:nvPr/>
        </p:nvSpPr>
        <p:spPr bwMode="auto">
          <a:xfrm>
            <a:off x="5853766" y="3673475"/>
            <a:ext cx="15843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31"/>
          <p:cNvSpPr>
            <a:spLocks noChangeShapeType="1"/>
          </p:cNvSpPr>
          <p:nvPr/>
        </p:nvSpPr>
        <p:spPr bwMode="auto">
          <a:xfrm>
            <a:off x="4701241" y="6164262"/>
            <a:ext cx="313213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Line 32"/>
          <p:cNvSpPr>
            <a:spLocks noChangeShapeType="1"/>
          </p:cNvSpPr>
          <p:nvPr/>
        </p:nvSpPr>
        <p:spPr bwMode="auto">
          <a:xfrm>
            <a:off x="7833379" y="3673475"/>
            <a:ext cx="0" cy="24765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Line 33"/>
          <p:cNvSpPr>
            <a:spLocks noChangeShapeType="1"/>
          </p:cNvSpPr>
          <p:nvPr/>
        </p:nvSpPr>
        <p:spPr bwMode="auto">
          <a:xfrm flipH="1">
            <a:off x="7442854" y="3673475"/>
            <a:ext cx="390525" cy="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Line 34"/>
          <p:cNvSpPr>
            <a:spLocks noChangeShapeType="1"/>
          </p:cNvSpPr>
          <p:nvPr/>
        </p:nvSpPr>
        <p:spPr bwMode="auto">
          <a:xfrm>
            <a:off x="5448954" y="3673475"/>
            <a:ext cx="404812"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Line 35"/>
          <p:cNvSpPr>
            <a:spLocks noChangeShapeType="1"/>
          </p:cNvSpPr>
          <p:nvPr/>
        </p:nvSpPr>
        <p:spPr bwMode="auto">
          <a:xfrm>
            <a:off x="5663266" y="3673475"/>
            <a:ext cx="0" cy="422275"/>
          </a:xfrm>
          <a:prstGeom prst="line">
            <a:avLst/>
          </a:prstGeom>
          <a:noFill/>
          <a:ln w="381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Line 36"/>
          <p:cNvSpPr>
            <a:spLocks noChangeShapeType="1"/>
          </p:cNvSpPr>
          <p:nvPr/>
        </p:nvSpPr>
        <p:spPr bwMode="auto">
          <a:xfrm>
            <a:off x="5663266" y="4025900"/>
            <a:ext cx="0" cy="7048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7" name="Text Box 37"/>
          <p:cNvSpPr txBox="1">
            <a:spLocks noChangeArrowheads="1"/>
          </p:cNvSpPr>
          <p:nvPr/>
        </p:nvSpPr>
        <p:spPr bwMode="auto">
          <a:xfrm>
            <a:off x="5271154" y="3854450"/>
            <a:ext cx="525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b="0">
                <a:solidFill>
                  <a:schemeClr val="tx1"/>
                </a:solidFill>
                <a:latin typeface="Times New Roman" panose="02020603050405020304" pitchFamily="18" charset="0"/>
              </a:rPr>
              <a:t>A</a:t>
            </a:r>
          </a:p>
        </p:txBody>
      </p:sp>
      <p:sp>
        <p:nvSpPr>
          <p:cNvPr id="16418" name="Text Box 38"/>
          <p:cNvSpPr txBox="1">
            <a:spLocks noChangeArrowheads="1"/>
          </p:cNvSpPr>
          <p:nvPr/>
        </p:nvSpPr>
        <p:spPr bwMode="auto">
          <a:xfrm>
            <a:off x="2159654" y="3225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tx1"/>
                </a:solidFill>
              </a:rPr>
              <a:t>OP</a:t>
            </a:r>
          </a:p>
        </p:txBody>
      </p:sp>
      <p:sp>
        <p:nvSpPr>
          <p:cNvPr id="16420" name="Line 40"/>
          <p:cNvSpPr>
            <a:spLocks noChangeShapeType="1"/>
          </p:cNvSpPr>
          <p:nvPr/>
        </p:nvSpPr>
        <p:spPr bwMode="auto">
          <a:xfrm>
            <a:off x="4367866" y="3182937"/>
            <a:ext cx="0" cy="577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Text Box 41"/>
          <p:cNvSpPr txBox="1">
            <a:spLocks noChangeArrowheads="1"/>
          </p:cNvSpPr>
          <p:nvPr/>
        </p:nvSpPr>
        <p:spPr bwMode="auto">
          <a:xfrm>
            <a:off x="4480579" y="3208337"/>
            <a:ext cx="7667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solidFill>
                  <a:schemeClr val="tx1"/>
                </a:solidFill>
              </a:rPr>
              <a:t>......</a:t>
            </a:r>
          </a:p>
        </p:txBody>
      </p:sp>
      <p:sp>
        <p:nvSpPr>
          <p:cNvPr id="372778" name="Text Box 42"/>
          <p:cNvSpPr txBox="1">
            <a:spLocks noChangeArrowheads="1"/>
          </p:cNvSpPr>
          <p:nvPr/>
        </p:nvSpPr>
        <p:spPr bwMode="auto">
          <a:xfrm>
            <a:off x="148292" y="3494791"/>
            <a:ext cx="1628775"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000" dirty="0">
                <a:ea typeface="黑体" panose="02010609060101010101" pitchFamily="49" charset="-122"/>
              </a:rPr>
              <a:t>指令中给出的地址码</a:t>
            </a:r>
            <a:r>
              <a:rPr lang="en-US" altLang="zh-CN" sz="2000" dirty="0">
                <a:ea typeface="黑体" panose="02010609060101010101" pitchFamily="49" charset="-122"/>
              </a:rPr>
              <a:t>A</a:t>
            </a:r>
            <a:r>
              <a:rPr lang="zh-CN" altLang="en-US" sz="2000" dirty="0">
                <a:ea typeface="黑体" panose="02010609060101010101" pitchFamily="49" charset="-122"/>
              </a:rPr>
              <a:t>称为</a:t>
            </a:r>
            <a:r>
              <a:rPr lang="zh-CN" altLang="en-US" sz="2000" dirty="0">
                <a:solidFill>
                  <a:srgbClr val="A50021"/>
                </a:solidFill>
                <a:ea typeface="黑体" panose="02010609060101010101" pitchFamily="49" charset="-122"/>
              </a:rPr>
              <a:t>形式地址</a:t>
            </a:r>
          </a:p>
        </p:txBody>
      </p:sp>
      <p:sp>
        <p:nvSpPr>
          <p:cNvPr id="44" name="Rectangle 39"/>
          <p:cNvSpPr>
            <a:spLocks noChangeArrowheads="1"/>
          </p:cNvSpPr>
          <p:nvPr/>
        </p:nvSpPr>
        <p:spPr bwMode="auto">
          <a:xfrm>
            <a:off x="322122" y="570565"/>
            <a:ext cx="826928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spcBef>
                <a:spcPct val="20000"/>
              </a:spcBef>
            </a:pPr>
            <a:r>
              <a:rPr lang="zh-CN" altLang="en-US" sz="2000" dirty="0">
                <a:solidFill>
                  <a:srgbClr val="A50021"/>
                </a:solidFill>
                <a:ea typeface="黑体" panose="02010609060101010101" pitchFamily="49" charset="-122"/>
              </a:rPr>
              <a:t>偏移寻址：</a:t>
            </a:r>
            <a:r>
              <a:rPr lang="en-US" altLang="zh-CN" sz="2000" dirty="0">
                <a:solidFill>
                  <a:srgbClr val="A50021"/>
                </a:solidFill>
                <a:ea typeface="黑体" panose="02010609060101010101" pitchFamily="49" charset="-122"/>
              </a:rPr>
              <a:t>EA=A+(R)   R</a:t>
            </a:r>
            <a:r>
              <a:rPr lang="zh-CN" altLang="en-US" sz="2000" dirty="0">
                <a:solidFill>
                  <a:srgbClr val="A50021"/>
                </a:solidFill>
                <a:ea typeface="黑体" panose="02010609060101010101" pitchFamily="49" charset="-122"/>
              </a:rPr>
              <a:t>可以明显给出，也可以隐含给出</a:t>
            </a:r>
          </a:p>
          <a:p>
            <a:pPr>
              <a:lnSpc>
                <a:spcPct val="120000"/>
              </a:lnSpc>
              <a:spcBef>
                <a:spcPct val="20000"/>
              </a:spcBef>
            </a:pPr>
            <a:r>
              <a:rPr lang="zh-CN" altLang="en-US" sz="2000" dirty="0">
                <a:solidFill>
                  <a:srgbClr val="A50021"/>
                </a:solidFill>
                <a:ea typeface="黑体" panose="02010609060101010101" pitchFamily="49" charset="-122"/>
              </a:rPr>
              <a:t>                                      </a:t>
            </a:r>
            <a:r>
              <a:rPr lang="en-US" altLang="zh-CN" sz="2000" dirty="0">
                <a:solidFill>
                  <a:srgbClr val="A50021"/>
                </a:solidFill>
                <a:ea typeface="黑体" panose="02010609060101010101" pitchFamily="49" charset="-122"/>
              </a:rPr>
              <a:t>R</a:t>
            </a:r>
            <a:r>
              <a:rPr lang="zh-CN" altLang="en-US" sz="2000" dirty="0">
                <a:solidFill>
                  <a:srgbClr val="A50021"/>
                </a:solidFill>
                <a:ea typeface="黑体" panose="02010609060101010101" pitchFamily="49" charset="-122"/>
              </a:rPr>
              <a:t>可以为</a:t>
            </a:r>
            <a:r>
              <a:rPr lang="en-US" altLang="zh-CN" sz="2000" dirty="0">
                <a:solidFill>
                  <a:srgbClr val="A50021"/>
                </a:solidFill>
                <a:ea typeface="黑体" panose="02010609060101010101" pitchFamily="49" charset="-122"/>
              </a:rPr>
              <a:t>PC</a:t>
            </a:r>
            <a:r>
              <a:rPr lang="zh-CN" altLang="en-US" sz="2000" dirty="0">
                <a:solidFill>
                  <a:srgbClr val="A50021"/>
                </a:solidFill>
                <a:ea typeface="黑体" panose="02010609060101010101" pitchFamily="49" charset="-122"/>
              </a:rPr>
              <a:t>、基址寄存器</a:t>
            </a:r>
            <a:r>
              <a:rPr lang="en-US" altLang="zh-CN" sz="2000" dirty="0">
                <a:solidFill>
                  <a:srgbClr val="A50021"/>
                </a:solidFill>
                <a:ea typeface="黑体" panose="02010609060101010101" pitchFamily="49" charset="-122"/>
              </a:rPr>
              <a:t>B</a:t>
            </a:r>
            <a:r>
              <a:rPr lang="zh-CN" altLang="en-US" sz="2000" dirty="0">
                <a:solidFill>
                  <a:srgbClr val="A50021"/>
                </a:solidFill>
                <a:ea typeface="黑体" panose="02010609060101010101" pitchFamily="49" charset="-122"/>
              </a:rPr>
              <a:t>、变址寄存器 </a:t>
            </a:r>
            <a:r>
              <a:rPr lang="en-US" altLang="zh-CN" sz="2000" dirty="0">
                <a:solidFill>
                  <a:srgbClr val="A50021"/>
                </a:solidFill>
                <a:ea typeface="黑体" panose="02010609060101010101" pitchFamily="49" charset="-122"/>
              </a:rPr>
              <a:t>I</a:t>
            </a:r>
          </a:p>
          <a:p>
            <a:pPr lvl="1">
              <a:lnSpc>
                <a:spcPct val="120000"/>
              </a:lnSpc>
              <a:spcBef>
                <a:spcPct val="20000"/>
              </a:spcBef>
              <a:buFontTx/>
              <a:buChar char="•"/>
            </a:pPr>
            <a:r>
              <a:rPr lang="zh-CN" altLang="en-US" sz="2000" dirty="0">
                <a:solidFill>
                  <a:schemeClr val="tx1"/>
                </a:solidFill>
                <a:ea typeface="黑体" panose="02010609060101010101" pitchFamily="49" charset="-122"/>
              </a:rPr>
              <a:t> </a:t>
            </a:r>
            <a:r>
              <a:rPr lang="zh-CN" altLang="en-US" sz="2000" dirty="0">
                <a:ea typeface="黑体" panose="02010609060101010101" pitchFamily="49" charset="-122"/>
              </a:rPr>
              <a:t>相对寻址： </a:t>
            </a:r>
            <a:r>
              <a:rPr lang="en-US" altLang="zh-CN" sz="2000" dirty="0">
                <a:ea typeface="黑体" panose="02010609060101010101" pitchFamily="49" charset="-122"/>
              </a:rPr>
              <a:t>EA=A+(PC)    </a:t>
            </a:r>
            <a:r>
              <a:rPr lang="zh-CN" altLang="en-US" sz="2000" dirty="0">
                <a:ea typeface="黑体" panose="02010609060101010101" pitchFamily="49" charset="-122"/>
              </a:rPr>
              <a:t>相对于</a:t>
            </a:r>
            <a:r>
              <a:rPr lang="zh-CN" altLang="en-US" sz="2000" dirty="0">
                <a:solidFill>
                  <a:schemeClr val="accent1"/>
                </a:solidFill>
                <a:ea typeface="黑体" panose="02010609060101010101" pitchFamily="49" charset="-122"/>
              </a:rPr>
              <a:t>当前指令处</a:t>
            </a:r>
            <a:r>
              <a:rPr lang="zh-CN" altLang="en-US" sz="2000" dirty="0">
                <a:ea typeface="黑体" panose="02010609060101010101" pitchFamily="49" charset="-122"/>
              </a:rPr>
              <a:t>位移量为</a:t>
            </a:r>
            <a:r>
              <a:rPr lang="en-US" altLang="zh-CN" sz="2000" dirty="0">
                <a:ea typeface="黑体" panose="02010609060101010101" pitchFamily="49" charset="-122"/>
              </a:rPr>
              <a:t>A</a:t>
            </a:r>
            <a:r>
              <a:rPr lang="zh-CN" altLang="en-US" sz="2000" dirty="0">
                <a:ea typeface="黑体" panose="02010609060101010101" pitchFamily="49" charset="-122"/>
              </a:rPr>
              <a:t>的单元</a:t>
            </a:r>
          </a:p>
          <a:p>
            <a:pPr lvl="1">
              <a:lnSpc>
                <a:spcPct val="120000"/>
              </a:lnSpc>
              <a:spcBef>
                <a:spcPct val="20000"/>
              </a:spcBef>
              <a:buFontTx/>
              <a:buChar char="•"/>
            </a:pPr>
            <a:r>
              <a:rPr lang="zh-CN" altLang="en-US" sz="2000" dirty="0">
                <a:solidFill>
                  <a:schemeClr val="tx1"/>
                </a:solidFill>
                <a:ea typeface="黑体" panose="02010609060101010101" pitchFamily="49" charset="-122"/>
              </a:rPr>
              <a:t> </a:t>
            </a:r>
            <a:r>
              <a:rPr lang="zh-CN" altLang="en-US" sz="2000" dirty="0">
                <a:ea typeface="黑体" panose="02010609060101010101" pitchFamily="49" charset="-122"/>
              </a:rPr>
              <a:t>基址寻址： </a:t>
            </a:r>
            <a:r>
              <a:rPr lang="en-US" altLang="zh-CN" sz="2000" dirty="0">
                <a:ea typeface="黑体" panose="02010609060101010101" pitchFamily="49" charset="-122"/>
              </a:rPr>
              <a:t>EA=A+(B)      </a:t>
            </a:r>
            <a:r>
              <a:rPr lang="zh-CN" altLang="en-US" sz="2000" dirty="0">
                <a:ea typeface="黑体" panose="02010609060101010101" pitchFamily="49" charset="-122"/>
              </a:rPr>
              <a:t>相对于</a:t>
            </a:r>
            <a:r>
              <a:rPr lang="zh-CN" altLang="en-US" sz="2000" dirty="0">
                <a:solidFill>
                  <a:schemeClr val="accent1"/>
                </a:solidFill>
                <a:ea typeface="黑体" panose="02010609060101010101" pitchFamily="49" charset="-122"/>
              </a:rPr>
              <a:t>基址</a:t>
            </a:r>
            <a:r>
              <a:rPr lang="en-US" altLang="zh-CN" sz="2000" dirty="0">
                <a:solidFill>
                  <a:schemeClr val="accent1"/>
                </a:solidFill>
                <a:ea typeface="黑体" panose="02010609060101010101" pitchFamily="49" charset="-122"/>
              </a:rPr>
              <a:t>(B)</a:t>
            </a:r>
            <a:r>
              <a:rPr lang="zh-CN" altLang="en-US" sz="2000" dirty="0">
                <a:solidFill>
                  <a:schemeClr val="accent1"/>
                </a:solidFill>
                <a:ea typeface="黑体" panose="02010609060101010101" pitchFamily="49" charset="-122"/>
              </a:rPr>
              <a:t>处</a:t>
            </a:r>
            <a:r>
              <a:rPr lang="zh-CN" altLang="en-US" sz="2000" dirty="0">
                <a:ea typeface="黑体" panose="02010609060101010101" pitchFamily="49" charset="-122"/>
              </a:rPr>
              <a:t>位移量为</a:t>
            </a:r>
            <a:r>
              <a:rPr lang="en-US" altLang="zh-CN" sz="2000" dirty="0">
                <a:ea typeface="黑体" panose="02010609060101010101" pitchFamily="49" charset="-122"/>
              </a:rPr>
              <a:t>A</a:t>
            </a:r>
            <a:r>
              <a:rPr lang="zh-CN" altLang="en-US" sz="2000" dirty="0">
                <a:ea typeface="黑体" panose="02010609060101010101" pitchFamily="49" charset="-122"/>
              </a:rPr>
              <a:t>的单元</a:t>
            </a:r>
          </a:p>
          <a:p>
            <a:pPr lvl="1">
              <a:lnSpc>
                <a:spcPct val="120000"/>
              </a:lnSpc>
              <a:spcBef>
                <a:spcPct val="20000"/>
              </a:spcBef>
              <a:buFontTx/>
              <a:buChar char="•"/>
            </a:pPr>
            <a:r>
              <a:rPr lang="zh-CN" altLang="en-US" sz="2000" dirty="0">
                <a:solidFill>
                  <a:schemeClr val="tx1"/>
                </a:solidFill>
                <a:ea typeface="黑体" panose="02010609060101010101" pitchFamily="49" charset="-122"/>
              </a:rPr>
              <a:t> </a:t>
            </a:r>
            <a:r>
              <a:rPr lang="zh-CN" altLang="en-US" sz="2000" dirty="0">
                <a:ea typeface="黑体" panose="02010609060101010101" pitchFamily="49" charset="-122"/>
              </a:rPr>
              <a:t>变址寻址： </a:t>
            </a:r>
            <a:r>
              <a:rPr lang="en-US" altLang="zh-CN" sz="2000" dirty="0">
                <a:ea typeface="黑体" panose="02010609060101010101" pitchFamily="49" charset="-122"/>
              </a:rPr>
              <a:t>EA=A+(I)        </a:t>
            </a:r>
            <a:r>
              <a:rPr lang="zh-CN" altLang="en-US" sz="2000" dirty="0">
                <a:ea typeface="黑体" panose="02010609060101010101" pitchFamily="49" charset="-122"/>
              </a:rPr>
              <a:t>相对于</a:t>
            </a:r>
            <a:r>
              <a:rPr lang="zh-CN" altLang="en-US" sz="2000" dirty="0">
                <a:solidFill>
                  <a:schemeClr val="accent1"/>
                </a:solidFill>
                <a:ea typeface="黑体" panose="02010609060101010101" pitchFamily="49" charset="-122"/>
              </a:rPr>
              <a:t>首址</a:t>
            </a:r>
            <a:r>
              <a:rPr lang="en-US" altLang="zh-CN" sz="2000" dirty="0">
                <a:solidFill>
                  <a:schemeClr val="accent1"/>
                </a:solidFill>
                <a:ea typeface="黑体" panose="02010609060101010101" pitchFamily="49" charset="-122"/>
              </a:rPr>
              <a:t>A</a:t>
            </a:r>
            <a:r>
              <a:rPr lang="zh-CN" altLang="en-US" sz="2000" dirty="0">
                <a:solidFill>
                  <a:schemeClr val="accent1"/>
                </a:solidFill>
                <a:ea typeface="黑体" panose="02010609060101010101" pitchFamily="49" charset="-122"/>
              </a:rPr>
              <a:t>处</a:t>
            </a:r>
            <a:r>
              <a:rPr lang="zh-CN" altLang="en-US" sz="2000" dirty="0">
                <a:ea typeface="黑体" panose="02010609060101010101" pitchFamily="49" charset="-122"/>
              </a:rPr>
              <a:t>位移量为</a:t>
            </a:r>
            <a:r>
              <a:rPr lang="en-US" altLang="zh-CN" sz="2000" dirty="0">
                <a:ea typeface="黑体" panose="02010609060101010101" pitchFamily="49" charset="-122"/>
              </a:rPr>
              <a:t>(I)</a:t>
            </a:r>
            <a:r>
              <a:rPr lang="zh-CN" altLang="en-US" sz="2000" dirty="0">
                <a:ea typeface="黑体" panose="02010609060101010101" pitchFamily="49" charset="-122"/>
              </a:rPr>
              <a:t>的单元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down)">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blinds(horizontal)">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blinds(horizontal)">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blinds(horizontal)">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2778"/>
                                        </p:tgtEl>
                                        <p:attrNameLst>
                                          <p:attrName>style.visibility</p:attrName>
                                        </p:attrNameLst>
                                      </p:cBhvr>
                                      <p:to>
                                        <p:strVal val="visible"/>
                                      </p:to>
                                    </p:set>
                                    <p:animEffect transition="in" filter="blinds(horizontal)">
                                      <p:cBhvr>
                                        <p:cTn id="27" dur="500"/>
                                        <p:tgtEl>
                                          <p:spTgt spid="37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11200" y="-127662"/>
            <a:ext cx="3081154" cy="747449"/>
          </a:xfrm>
          <a:noFill/>
        </p:spPr>
        <p:txBody>
          <a:bodyPr anchor="ctr"/>
          <a:lstStyle/>
          <a:p>
            <a:r>
              <a:rPr lang="zh-CN" altLang="en-US" dirty="0">
                <a:ea typeface="宋体" panose="02010600030101010101" pitchFamily="2" charset="-122"/>
              </a:rPr>
              <a:t>偏移寻址方式（续）</a:t>
            </a:r>
            <a:r>
              <a:rPr lang="zh-CN" altLang="en-US" sz="2800" dirty="0">
                <a:ea typeface="宋体" panose="02010600030101010101" pitchFamily="2" charset="-122"/>
              </a:rPr>
              <a:t> </a:t>
            </a:r>
          </a:p>
        </p:txBody>
      </p:sp>
      <p:sp>
        <p:nvSpPr>
          <p:cNvPr id="373763" name="Rectangle 3"/>
          <p:cNvSpPr>
            <a:spLocks noGrp="1" noChangeArrowheads="1"/>
          </p:cNvSpPr>
          <p:nvPr>
            <p:ph type="body" idx="1"/>
          </p:nvPr>
        </p:nvSpPr>
        <p:spPr>
          <a:xfrm>
            <a:off x="182563" y="623888"/>
            <a:ext cx="8704262" cy="5715000"/>
          </a:xfrm>
        </p:spPr>
        <p:txBody>
          <a:bodyPr/>
          <a:lstStyle/>
          <a:p>
            <a:pPr>
              <a:lnSpc>
                <a:spcPct val="110000"/>
              </a:lnSpc>
              <a:buFont typeface="Wingdings" panose="05000000000000000000" pitchFamily="2" charset="2"/>
              <a:buChar char="n"/>
              <a:defRPr/>
            </a:pPr>
            <a:r>
              <a:rPr lang="zh-CN" altLang="en-US" dirty="0">
                <a:solidFill>
                  <a:schemeClr val="accent1"/>
                </a:solidFill>
                <a:latin typeface="Arial" panose="020B0604020202020204" pitchFamily="34" charset="0"/>
                <a:ea typeface="黑体" panose="02010609060101010101" pitchFamily="49" charset="-122"/>
              </a:rPr>
              <a:t>相对寻址</a:t>
            </a:r>
          </a:p>
          <a:p>
            <a:pPr>
              <a:lnSpc>
                <a:spcPct val="110000"/>
              </a:lnSpc>
              <a:buFont typeface="Wingdings" panose="05000000000000000000" pitchFamily="2" charset="2"/>
              <a:buChar char="Ø"/>
              <a:defRPr/>
            </a:pPr>
            <a:r>
              <a:rPr lang="zh-CN" altLang="en-US" dirty="0">
                <a:latin typeface="Arial" panose="020B0604020202020204" pitchFamily="34" charset="0"/>
                <a:ea typeface="黑体" panose="02010609060101010101" pitchFamily="49" charset="-122"/>
              </a:rPr>
              <a:t>指令地址码给出一个偏移量(带符号数)，基准地址</a:t>
            </a:r>
            <a:r>
              <a:rPr lang="zh-CN" altLang="en-US" dirty="0">
                <a:effectLst>
                  <a:outerShdw blurRad="38100" dist="38100" dir="2700000" algn="tl">
                    <a:srgbClr val="C0C0C0"/>
                  </a:outerShdw>
                </a:effectLst>
                <a:latin typeface="Arial" panose="020B0604020202020204" pitchFamily="34" charset="0"/>
                <a:ea typeface="黑体" panose="02010609060101010101" pitchFamily="49" charset="-122"/>
              </a:rPr>
              <a:t>隐含</a:t>
            </a:r>
            <a:r>
              <a:rPr lang="zh-CN" altLang="en-US" dirty="0">
                <a:latin typeface="Arial" panose="020B0604020202020204" pitchFamily="34" charset="0"/>
                <a:ea typeface="黑体" panose="02010609060101010101" pitchFamily="49" charset="-122"/>
              </a:rPr>
              <a:t>由</a:t>
            </a:r>
            <a:r>
              <a:rPr lang="en-US" altLang="en-US" dirty="0">
                <a:latin typeface="Arial" panose="020B0604020202020204" pitchFamily="34" charset="0"/>
                <a:ea typeface="黑体" panose="02010609060101010101" pitchFamily="49" charset="-122"/>
              </a:rPr>
              <a:t>PC</a:t>
            </a:r>
            <a:r>
              <a:rPr lang="zh-CN" altLang="en-US" dirty="0">
                <a:latin typeface="Arial" panose="020B0604020202020204" pitchFamily="34" charset="0"/>
                <a:ea typeface="黑体" panose="02010609060101010101" pitchFamily="49" charset="-122"/>
              </a:rPr>
              <a:t>给出。</a:t>
            </a:r>
          </a:p>
          <a:p>
            <a:pPr>
              <a:lnSpc>
                <a:spcPct val="110000"/>
              </a:lnSpc>
              <a:buFont typeface="Wingdings" panose="05000000000000000000" pitchFamily="2" charset="2"/>
              <a:buChar char="Ø"/>
              <a:defRPr/>
            </a:pPr>
            <a:r>
              <a:rPr lang="zh-CN" altLang="en-US" dirty="0">
                <a:latin typeface="Arial" panose="020B0604020202020204" pitchFamily="34" charset="0"/>
                <a:ea typeface="黑体" panose="02010609060101010101" pitchFamily="49" charset="-122"/>
              </a:rPr>
              <a:t>即：</a:t>
            </a:r>
            <a:r>
              <a:rPr lang="en-US" altLang="en-US" dirty="0">
                <a:latin typeface="Arial" panose="020B0604020202020204" pitchFamily="34" charset="0"/>
                <a:ea typeface="黑体" panose="02010609060101010101" pitchFamily="49" charset="-122"/>
              </a:rPr>
              <a:t>EA=(PC)+A</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ex. MIPS’s instruction:  </a:t>
            </a:r>
            <a:r>
              <a:rPr lang="en-US" altLang="zh-CN" dirty="0" err="1">
                <a:latin typeface="Arial" panose="020B0604020202020204" pitchFamily="34" charset="0"/>
                <a:ea typeface="黑体" panose="02010609060101010101" pitchFamily="49" charset="-122"/>
              </a:rPr>
              <a:t>Beq</a:t>
            </a:r>
            <a:r>
              <a:rPr lang="zh-CN" altLang="en-US" dirty="0">
                <a:latin typeface="Arial" panose="020B0604020202020204" pitchFamily="34" charset="0"/>
                <a:ea typeface="黑体" panose="02010609060101010101" pitchFamily="49" charset="-122"/>
              </a:rPr>
              <a:t>）</a:t>
            </a:r>
            <a:endParaRPr lang="en-US" altLang="en-US" dirty="0">
              <a:latin typeface="Arial" panose="020B0604020202020204" pitchFamily="34" charset="0"/>
              <a:ea typeface="黑体" panose="02010609060101010101" pitchFamily="49" charset="-122"/>
            </a:endParaRPr>
          </a:p>
          <a:p>
            <a:pPr>
              <a:lnSpc>
                <a:spcPct val="110000"/>
              </a:lnSpc>
              <a:buFont typeface="Wingdings" panose="05000000000000000000" pitchFamily="2" charset="2"/>
              <a:buChar char="Ø"/>
              <a:defRPr/>
            </a:pPr>
            <a:r>
              <a:rPr lang="zh-CN" altLang="en-US" dirty="0">
                <a:solidFill>
                  <a:srgbClr val="0000FF"/>
                </a:solidFill>
                <a:latin typeface="Arial" panose="020B0604020202020204" pitchFamily="34" charset="0"/>
                <a:ea typeface="黑体" panose="02010609060101010101" pitchFamily="49" charset="-122"/>
              </a:rPr>
              <a:t>可用来实现程序(公共子程序)的浮动 或 指定转移目标地址</a:t>
            </a:r>
          </a:p>
          <a:p>
            <a:pPr>
              <a:lnSpc>
                <a:spcPct val="110000"/>
              </a:lnSpc>
              <a:buFont typeface="Wingdings" panose="05000000000000000000" pitchFamily="2" charset="2"/>
              <a:buChar char="Ø"/>
              <a:defRPr/>
            </a:pPr>
            <a:r>
              <a:rPr lang="zh-CN" altLang="en-US" dirty="0">
                <a:solidFill>
                  <a:srgbClr val="4B9556"/>
                </a:solidFill>
                <a:latin typeface="Arial" panose="020B0604020202020204" pitchFamily="34" charset="0"/>
                <a:ea typeface="黑体" panose="02010609060101010101" pitchFamily="49" charset="-122"/>
              </a:rPr>
              <a:t>注意：当前</a:t>
            </a:r>
            <a:r>
              <a:rPr lang="en-US" altLang="zh-CN" dirty="0">
                <a:solidFill>
                  <a:srgbClr val="4B9556"/>
                </a:solidFill>
                <a:latin typeface="Arial" panose="020B0604020202020204" pitchFamily="34" charset="0"/>
                <a:ea typeface="黑体" panose="02010609060101010101" pitchFamily="49" charset="-122"/>
              </a:rPr>
              <a:t>PC</a:t>
            </a:r>
            <a:r>
              <a:rPr lang="zh-CN" altLang="en-US" dirty="0">
                <a:solidFill>
                  <a:srgbClr val="4B9556"/>
                </a:solidFill>
                <a:latin typeface="Arial" panose="020B0604020202020204" pitchFamily="34" charset="0"/>
                <a:ea typeface="黑体" panose="02010609060101010101" pitchFamily="49" charset="-122"/>
              </a:rPr>
              <a:t>的值可以是正在执行指令的地址或下条指令的地址</a:t>
            </a:r>
          </a:p>
          <a:p>
            <a:pPr>
              <a:lnSpc>
                <a:spcPct val="110000"/>
              </a:lnSpc>
              <a:buFont typeface="Wingdings" panose="05000000000000000000" pitchFamily="2" charset="2"/>
              <a:buChar char="n"/>
              <a:defRPr/>
            </a:pPr>
            <a:r>
              <a:rPr lang="zh-CN" altLang="en-US" dirty="0">
                <a:solidFill>
                  <a:schemeClr val="accent1"/>
                </a:solidFill>
                <a:latin typeface="Arial" panose="020B0604020202020204" pitchFamily="34" charset="0"/>
                <a:ea typeface="黑体" panose="02010609060101010101" pitchFamily="49" charset="-122"/>
              </a:rPr>
              <a:t>基址寻址</a:t>
            </a:r>
          </a:p>
          <a:p>
            <a:pPr>
              <a:lnSpc>
                <a:spcPct val="110000"/>
              </a:lnSpc>
              <a:buFont typeface="Wingdings" panose="05000000000000000000" pitchFamily="2" charset="2"/>
              <a:buChar char="Ø"/>
              <a:defRPr/>
            </a:pPr>
            <a:r>
              <a:rPr lang="zh-CN" altLang="en-US" dirty="0">
                <a:latin typeface="Arial" panose="020B0604020202020204" pitchFamily="34" charset="0"/>
                <a:ea typeface="黑体" panose="02010609060101010101" pitchFamily="49" charset="-122"/>
              </a:rPr>
              <a:t>指令地址码给出一个偏移量，基准地址</a:t>
            </a:r>
            <a:r>
              <a:rPr lang="zh-CN" altLang="en-US" dirty="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a:latin typeface="Arial" panose="020B0604020202020204" pitchFamily="34" charset="0"/>
                <a:ea typeface="黑体" panose="02010609060101010101" pitchFamily="49" charset="-122"/>
              </a:rPr>
              <a:t>由基址寄存器</a:t>
            </a:r>
            <a:r>
              <a:rPr lang="en-US" altLang="zh-CN" dirty="0">
                <a:latin typeface="Arial" panose="020B0604020202020204" pitchFamily="34" charset="0"/>
                <a:ea typeface="黑体" panose="02010609060101010101" pitchFamily="49" charset="-122"/>
              </a:rPr>
              <a:t>B</a:t>
            </a:r>
            <a:r>
              <a:rPr lang="zh-CN" altLang="en-US" dirty="0">
                <a:latin typeface="Arial" panose="020B0604020202020204" pitchFamily="34" charset="0"/>
                <a:ea typeface="黑体" panose="02010609060101010101" pitchFamily="49" charset="-122"/>
              </a:rPr>
              <a:t>给出。即：</a:t>
            </a:r>
            <a:r>
              <a:rPr lang="en-US" altLang="en-US" dirty="0">
                <a:latin typeface="Arial" panose="020B0604020202020204" pitchFamily="34" charset="0"/>
                <a:ea typeface="黑体" panose="02010609060101010101" pitchFamily="49" charset="-122"/>
              </a:rPr>
              <a:t>EA=(B)+A</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ex. MIPS’s instructions:  </a:t>
            </a:r>
            <a:r>
              <a:rPr lang="en-US" altLang="zh-CN" dirty="0" err="1">
                <a:latin typeface="Arial" panose="020B0604020202020204" pitchFamily="34" charset="0"/>
                <a:ea typeface="黑体" panose="02010609060101010101" pitchFamily="49" charset="-122"/>
              </a:rPr>
              <a:t>lw</a:t>
            </a:r>
            <a:r>
              <a:rPr lang="en-US" altLang="zh-CN" dirty="0">
                <a:latin typeface="Arial" panose="020B0604020202020204" pitchFamily="34" charset="0"/>
                <a:ea typeface="黑体" panose="02010609060101010101" pitchFamily="49" charset="-122"/>
              </a:rPr>
              <a:t> / </a:t>
            </a:r>
            <a:r>
              <a:rPr lang="en-US" altLang="zh-CN" dirty="0" err="1">
                <a:latin typeface="Arial" panose="020B0604020202020204" pitchFamily="34" charset="0"/>
                <a:ea typeface="黑体" panose="02010609060101010101" pitchFamily="49" charset="-122"/>
              </a:rPr>
              <a:t>sw</a:t>
            </a:r>
            <a:r>
              <a:rPr lang="zh-CN" altLang="en-US" dirty="0">
                <a:latin typeface="Arial" panose="020B0604020202020204" pitchFamily="34" charset="0"/>
                <a:ea typeface="黑体" panose="02010609060101010101" pitchFamily="49" charset="-122"/>
              </a:rPr>
              <a:t>）</a:t>
            </a:r>
            <a:endParaRPr lang="en-US" altLang="en-US" dirty="0">
              <a:latin typeface="Arial" panose="020B0604020202020204" pitchFamily="34" charset="0"/>
              <a:ea typeface="黑体" panose="02010609060101010101" pitchFamily="49" charset="-122"/>
            </a:endParaRPr>
          </a:p>
          <a:p>
            <a:pPr>
              <a:lnSpc>
                <a:spcPct val="110000"/>
              </a:lnSpc>
              <a:buFont typeface="Wingdings" panose="05000000000000000000" pitchFamily="2" charset="2"/>
              <a:buChar char="Ø"/>
              <a:defRPr/>
            </a:pPr>
            <a:r>
              <a:rPr lang="zh-CN" altLang="en-US" dirty="0">
                <a:solidFill>
                  <a:srgbClr val="0000FF"/>
                </a:solidFill>
                <a:latin typeface="Arial" panose="020B0604020202020204" pitchFamily="34" charset="0"/>
                <a:ea typeface="黑体" panose="02010609060101010101" pitchFamily="49" charset="-122"/>
              </a:rPr>
              <a:t>可用来实现多道程序重定位 </a:t>
            </a:r>
            <a:r>
              <a:rPr lang="zh-CN" altLang="en-US" dirty="0">
                <a:solidFill>
                  <a:schemeClr val="accent2"/>
                </a:solidFill>
                <a:latin typeface="Arial" panose="020B0604020202020204" pitchFamily="34" charset="0"/>
                <a:ea typeface="黑体" panose="02010609060101010101" pitchFamily="49" charset="-122"/>
              </a:rPr>
              <a:t>或 过程调用中参数的访问</a:t>
            </a:r>
          </a:p>
          <a:p>
            <a:pPr>
              <a:lnSpc>
                <a:spcPct val="110000"/>
              </a:lnSpc>
              <a:buFont typeface="Wingdings" panose="05000000000000000000" pitchFamily="2" charset="2"/>
              <a:buChar char="n"/>
              <a:defRPr/>
            </a:pPr>
            <a:r>
              <a:rPr lang="zh-CN" altLang="en-US" dirty="0">
                <a:solidFill>
                  <a:schemeClr val="accent1"/>
                </a:solidFill>
                <a:latin typeface="Arial" panose="020B0604020202020204" pitchFamily="34" charset="0"/>
                <a:ea typeface="黑体" panose="02010609060101010101" pitchFamily="49" charset="-122"/>
              </a:rPr>
              <a:t>变址寻址</a:t>
            </a:r>
          </a:p>
          <a:p>
            <a:pPr>
              <a:lnSpc>
                <a:spcPct val="110000"/>
              </a:lnSpc>
              <a:buFont typeface="Wingdings" panose="05000000000000000000" pitchFamily="2" charset="2"/>
              <a:buChar char="Ø"/>
              <a:defRPr/>
            </a:pPr>
            <a:r>
              <a:rPr lang="zh-CN" altLang="en-US" dirty="0">
                <a:latin typeface="Arial" panose="020B0604020202020204" pitchFamily="34" charset="0"/>
                <a:ea typeface="黑体" panose="02010609060101010101" pitchFamily="49" charset="-122"/>
              </a:rPr>
              <a:t>指令地址码给出一个基准地址，而偏移量(无符号数)</a:t>
            </a:r>
            <a:r>
              <a:rPr lang="zh-CN" altLang="en-US" dirty="0">
                <a:effectLst>
                  <a:outerShdw blurRad="38100" dist="38100" dir="2700000" algn="tl">
                    <a:srgbClr val="C0C0C0"/>
                  </a:outerShdw>
                </a:effectLst>
                <a:latin typeface="Arial" panose="020B0604020202020204" pitchFamily="34" charset="0"/>
                <a:ea typeface="黑体" panose="02010609060101010101" pitchFamily="49" charset="-122"/>
              </a:rPr>
              <a:t>明显或隐含</a:t>
            </a:r>
            <a:r>
              <a:rPr lang="zh-CN" altLang="en-US" dirty="0">
                <a:latin typeface="Arial" panose="020B0604020202020204" pitchFamily="34" charset="0"/>
                <a:ea typeface="黑体" panose="02010609060101010101" pitchFamily="49" charset="-122"/>
              </a:rPr>
              <a:t>由变址寄存器 </a:t>
            </a:r>
            <a:r>
              <a:rPr lang="en-US" altLang="zh-CN" dirty="0">
                <a:latin typeface="Arial" panose="020B0604020202020204" pitchFamily="34" charset="0"/>
                <a:ea typeface="黑体" panose="02010609060101010101" pitchFamily="49" charset="-122"/>
              </a:rPr>
              <a:t>I </a:t>
            </a:r>
            <a:r>
              <a:rPr lang="zh-CN" altLang="en-US" dirty="0">
                <a:latin typeface="Arial" panose="020B0604020202020204" pitchFamily="34" charset="0"/>
                <a:ea typeface="黑体" panose="02010609060101010101" pitchFamily="49" charset="-122"/>
              </a:rPr>
              <a:t>给出。即：</a:t>
            </a:r>
            <a:r>
              <a:rPr lang="en-US" altLang="en-US" dirty="0">
                <a:latin typeface="Arial" panose="020B0604020202020204" pitchFamily="34" charset="0"/>
                <a:ea typeface="黑体" panose="02010609060101010101" pitchFamily="49" charset="-122"/>
              </a:rPr>
              <a:t>EA=(I)+A</a:t>
            </a:r>
          </a:p>
          <a:p>
            <a:pPr>
              <a:lnSpc>
                <a:spcPct val="110000"/>
              </a:lnSpc>
              <a:buFont typeface="Wingdings" panose="05000000000000000000" pitchFamily="2" charset="2"/>
              <a:buChar char="Ø"/>
              <a:defRPr/>
            </a:pPr>
            <a:r>
              <a:rPr lang="zh-CN" altLang="en-US" dirty="0">
                <a:solidFill>
                  <a:srgbClr val="0000FF"/>
                </a:solidFill>
                <a:latin typeface="Arial" panose="020B0604020202020204" pitchFamily="34" charset="0"/>
                <a:ea typeface="黑体" panose="02010609060101010101" pitchFamily="49" charset="-122"/>
              </a:rPr>
              <a:t>可为循环重复操作提供一种高效机制，如实现对线性表的方便操作</a:t>
            </a:r>
            <a:endParaRPr lang="en-US" altLang="zh-CN" dirty="0">
              <a:solidFill>
                <a:srgbClr val="0000FF"/>
              </a:solidFill>
              <a:latin typeface="Arial" panose="020B0604020202020204" pitchFamily="34" charset="0"/>
              <a:ea typeface="黑体" panose="02010609060101010101" pitchFamily="49" charset="-122"/>
            </a:endParaRPr>
          </a:p>
          <a:p>
            <a:pPr marL="342900" indent="-342900">
              <a:lnSpc>
                <a:spcPct val="110000"/>
              </a:lnSpc>
              <a:buFont typeface="Monotype Sorts" pitchFamily="2" charset="2"/>
              <a:buChar char=" "/>
              <a:defRPr/>
            </a:pPr>
            <a:endParaRPr lang="zh-CN" altLang="en-US" dirty="0">
              <a:solidFill>
                <a:srgbClr val="0000FF"/>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7" dur="500"/>
                                        <p:tgtEl>
                                          <p:spTgt spid="3737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10" dur="500"/>
                                        <p:tgtEl>
                                          <p:spTgt spid="3737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73763">
                                            <p:txEl>
                                              <p:pRg st="3" end="3"/>
                                            </p:txEl>
                                          </p:spTgt>
                                        </p:tgtEl>
                                        <p:attrNameLst>
                                          <p:attrName>style.visibility</p:attrName>
                                        </p:attrNameLst>
                                      </p:cBhvr>
                                      <p:to>
                                        <p:strVal val="visible"/>
                                      </p:to>
                                    </p:set>
                                    <p:animEffect transition="in" filter="blinds(horizontal)">
                                      <p:cBhvr>
                                        <p:cTn id="15" dur="500"/>
                                        <p:tgtEl>
                                          <p:spTgt spid="37376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3763">
                                            <p:txEl>
                                              <p:pRg st="4" end="4"/>
                                            </p:txEl>
                                          </p:spTgt>
                                        </p:tgtEl>
                                        <p:attrNameLst>
                                          <p:attrName>style.visibility</p:attrName>
                                        </p:attrNameLst>
                                      </p:cBhvr>
                                      <p:to>
                                        <p:strVal val="visible"/>
                                      </p:to>
                                    </p:set>
                                    <p:animEffect transition="in" filter="blinds(horizontal)">
                                      <p:cBhvr>
                                        <p:cTn id="20" dur="500"/>
                                        <p:tgtEl>
                                          <p:spTgt spid="37376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73763">
                                            <p:txEl>
                                              <p:pRg st="6" end="6"/>
                                            </p:txEl>
                                          </p:spTgt>
                                        </p:tgtEl>
                                        <p:attrNameLst>
                                          <p:attrName>style.visibility</p:attrName>
                                        </p:attrNameLst>
                                      </p:cBhvr>
                                      <p:to>
                                        <p:strVal val="visible"/>
                                      </p:to>
                                    </p:set>
                                    <p:animEffect transition="in" filter="blinds(horizontal)">
                                      <p:cBhvr>
                                        <p:cTn id="25" dur="500"/>
                                        <p:tgtEl>
                                          <p:spTgt spid="37376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73763">
                                            <p:txEl>
                                              <p:pRg st="7" end="7"/>
                                            </p:txEl>
                                          </p:spTgt>
                                        </p:tgtEl>
                                        <p:attrNameLst>
                                          <p:attrName>style.visibility</p:attrName>
                                        </p:attrNameLst>
                                      </p:cBhvr>
                                      <p:to>
                                        <p:strVal val="visible"/>
                                      </p:to>
                                    </p:set>
                                    <p:animEffect transition="in" filter="blinds(horizontal)">
                                      <p:cBhvr>
                                        <p:cTn id="30" dur="500"/>
                                        <p:tgtEl>
                                          <p:spTgt spid="37376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73763">
                                            <p:txEl>
                                              <p:pRg st="9" end="9"/>
                                            </p:txEl>
                                          </p:spTgt>
                                        </p:tgtEl>
                                        <p:attrNameLst>
                                          <p:attrName>style.visibility</p:attrName>
                                        </p:attrNameLst>
                                      </p:cBhvr>
                                      <p:to>
                                        <p:strVal val="visible"/>
                                      </p:to>
                                    </p:set>
                                    <p:animEffect transition="in" filter="blinds(horizontal)">
                                      <p:cBhvr>
                                        <p:cTn id="35" dur="500"/>
                                        <p:tgtEl>
                                          <p:spTgt spid="373763">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73763">
                                            <p:txEl>
                                              <p:pRg st="10" end="10"/>
                                            </p:txEl>
                                          </p:spTgt>
                                        </p:tgtEl>
                                        <p:attrNameLst>
                                          <p:attrName>style.visibility</p:attrName>
                                        </p:attrNameLst>
                                      </p:cBhvr>
                                      <p:to>
                                        <p:strVal val="visible"/>
                                      </p:to>
                                    </p:set>
                                    <p:animEffect transition="in" filter="blinds(horizontal)">
                                      <p:cBhvr>
                                        <p:cTn id="40" dur="500"/>
                                        <p:tgtEl>
                                          <p:spTgt spid="3737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indent="-342900">
              <a:lnSpc>
                <a:spcPct val="110000"/>
              </a:lnSpc>
            </a:pPr>
            <a:r>
              <a:rPr lang="zh-CN" altLang="en-US" dirty="0">
                <a:solidFill>
                  <a:srgbClr val="A50021"/>
                </a:solidFill>
                <a:latin typeface="Arial" panose="020B0604020202020204" pitchFamily="34" charset="0"/>
                <a:ea typeface="黑体" panose="02010609060101010101" pitchFamily="49" charset="-122"/>
              </a:rPr>
              <a:t>自动变址</a:t>
            </a:r>
          </a:p>
          <a:p>
            <a:pPr marL="342900" indent="-342900">
              <a:lnSpc>
                <a:spcPct val="110000"/>
              </a:lnSpc>
              <a:buNone/>
            </a:pPr>
            <a:r>
              <a:rPr lang="zh-CN" altLang="en-US" dirty="0">
                <a:solidFill>
                  <a:srgbClr val="A50021"/>
                </a:solidFill>
                <a:latin typeface="Arial" panose="020B0604020202020204" pitchFamily="34" charset="0"/>
                <a:ea typeface="黑体" panose="02010609060101010101" pitchFamily="49" charset="-122"/>
              </a:rPr>
              <a:t>     </a:t>
            </a:r>
            <a:r>
              <a:rPr lang="zh-CN" altLang="en-US" dirty="0">
                <a:solidFill>
                  <a:schemeClr val="accent2"/>
                </a:solidFill>
                <a:latin typeface="Arial" panose="020B0604020202020204" pitchFamily="34" charset="0"/>
                <a:ea typeface="黑体" panose="02010609060101010101" pitchFamily="49" charset="-122"/>
              </a:rPr>
              <a:t>指令中的地址码</a:t>
            </a:r>
            <a:r>
              <a:rPr lang="en-US" altLang="zh-CN" dirty="0">
                <a:solidFill>
                  <a:schemeClr val="accent2"/>
                </a:solidFill>
                <a:latin typeface="Arial" panose="020B0604020202020204" pitchFamily="34" charset="0"/>
                <a:ea typeface="黑体" panose="02010609060101010101" pitchFamily="49" charset="-122"/>
              </a:rPr>
              <a:t>A</a:t>
            </a:r>
            <a:r>
              <a:rPr lang="zh-CN" altLang="en-US" dirty="0">
                <a:solidFill>
                  <a:schemeClr val="accent2"/>
                </a:solidFill>
                <a:latin typeface="Arial" panose="020B0604020202020204" pitchFamily="34" charset="0"/>
                <a:ea typeface="黑体" panose="02010609060101010101" pitchFamily="49" charset="-122"/>
              </a:rPr>
              <a:t>给定数组首址，变址器</a:t>
            </a:r>
            <a:r>
              <a:rPr lang="en-US" altLang="zh-CN" dirty="0">
                <a:solidFill>
                  <a:schemeClr val="accent2"/>
                </a:solidFill>
                <a:latin typeface="Arial" panose="020B0604020202020204" pitchFamily="34" charset="0"/>
                <a:ea typeface="黑体" panose="02010609060101010101" pitchFamily="49" charset="-122"/>
              </a:rPr>
              <a:t>I</a:t>
            </a:r>
            <a:r>
              <a:rPr lang="zh-CN" altLang="en-US" dirty="0">
                <a:solidFill>
                  <a:schemeClr val="accent2"/>
                </a:solidFill>
                <a:latin typeface="Arial" panose="020B0604020202020204" pitchFamily="34" charset="0"/>
                <a:ea typeface="黑体" panose="02010609060101010101" pitchFamily="49" charset="-122"/>
              </a:rPr>
              <a:t>每次自动加</a:t>
            </a:r>
            <a:r>
              <a:rPr lang="en-US" altLang="zh-CN" dirty="0">
                <a:solidFill>
                  <a:schemeClr val="accent2"/>
                </a:solidFill>
                <a:latin typeface="Arial" panose="020B0604020202020204" pitchFamily="34" charset="0"/>
                <a:ea typeface="黑体" panose="02010609060101010101" pitchFamily="49" charset="-122"/>
              </a:rPr>
              <a:t>/</a:t>
            </a:r>
            <a:r>
              <a:rPr lang="zh-CN" altLang="en-US" dirty="0">
                <a:solidFill>
                  <a:schemeClr val="accent2"/>
                </a:solidFill>
                <a:latin typeface="Arial" panose="020B0604020202020204" pitchFamily="34" charset="0"/>
                <a:ea typeface="黑体" panose="02010609060101010101" pitchFamily="49" charset="-122"/>
              </a:rPr>
              <a:t>减数组元素的长度</a:t>
            </a:r>
            <a:r>
              <a:rPr lang="en-US" altLang="zh-CN" dirty="0">
                <a:solidFill>
                  <a:schemeClr val="accent2"/>
                </a:solidFill>
                <a:latin typeface="Arial" panose="020B0604020202020204" pitchFamily="34" charset="0"/>
                <a:ea typeface="黑体" panose="02010609060101010101" pitchFamily="49" charset="-122"/>
              </a:rPr>
              <a:t>x</a:t>
            </a:r>
            <a:r>
              <a:rPr lang="zh-CN" altLang="en-US" dirty="0">
                <a:solidFill>
                  <a:schemeClr val="accent2"/>
                </a:solidFill>
                <a:latin typeface="Arial" panose="020B0604020202020204" pitchFamily="34" charset="0"/>
                <a:ea typeface="黑体" panose="02010609060101010101" pitchFamily="49" charset="-122"/>
              </a:rPr>
              <a:t>。</a:t>
            </a:r>
          </a:p>
          <a:p>
            <a:pPr marL="342900" indent="-342900">
              <a:lnSpc>
                <a:spcPct val="110000"/>
              </a:lnSpc>
              <a:buNone/>
            </a:pPr>
            <a:r>
              <a:rPr lang="zh-CN" altLang="en-US" dirty="0">
                <a:latin typeface="Arial" panose="020B0604020202020204" pitchFamily="34" charset="0"/>
                <a:ea typeface="黑体" panose="02010609060101010101" pitchFamily="49" charset="-122"/>
              </a:rPr>
              <a:t>      </a:t>
            </a:r>
            <a:r>
              <a:rPr lang="en-US" altLang="zh-CN" dirty="0">
                <a:latin typeface="Arial" panose="020B0604020202020204" pitchFamily="34" charset="0"/>
                <a:ea typeface="黑体" panose="02010609060101010101" pitchFamily="49" charset="-122"/>
                <a:cs typeface="Times New Roman" panose="02020603050405020304" pitchFamily="18" charset="0"/>
              </a:rPr>
              <a:t>EA=( I )+A          I=( I ) ± x</a:t>
            </a:r>
            <a:endParaRPr lang="zh-CN" altLang="en-US" dirty="0">
              <a:latin typeface="Arial" panose="020B0604020202020204" pitchFamily="34" charset="0"/>
              <a:ea typeface="黑体" panose="02010609060101010101" pitchFamily="49" charset="-122"/>
              <a:cs typeface="Times New Roman" panose="02020603050405020304" pitchFamily="18" charset="0"/>
            </a:endParaRPr>
          </a:p>
          <a:p>
            <a:pPr marL="342900" indent="-342900">
              <a:lnSpc>
                <a:spcPct val="110000"/>
              </a:lnSpc>
              <a:buNone/>
            </a:pPr>
            <a:r>
              <a:rPr lang="en-US" altLang="zh-CN" dirty="0">
                <a:latin typeface="Arial" panose="020B0604020202020204" pitchFamily="34" charset="0"/>
                <a:ea typeface="黑体" panose="02010609060101010101" pitchFamily="49" charset="-122"/>
                <a:cs typeface="Times New Roman" panose="02020603050405020304" pitchFamily="18" charset="0"/>
              </a:rPr>
              <a:t>      </a:t>
            </a:r>
            <a:r>
              <a:rPr lang="zh-CN" altLang="en-US" dirty="0">
                <a:latin typeface="Arial" panose="020B0604020202020204" pitchFamily="34" charset="0"/>
                <a:ea typeface="黑体" panose="02010609060101010101" pitchFamily="49" charset="-122"/>
                <a:cs typeface="Times New Roman" panose="02020603050405020304" pitchFamily="18" charset="0"/>
              </a:rPr>
              <a:t>例如，</a:t>
            </a:r>
            <a:r>
              <a:rPr lang="en-US" altLang="zh-CN" dirty="0">
                <a:latin typeface="Arial" panose="020B0604020202020204" pitchFamily="34" charset="0"/>
                <a:ea typeface="黑体" panose="02010609060101010101" pitchFamily="49" charset="-122"/>
                <a:cs typeface="Times New Roman" panose="02020603050405020304" pitchFamily="18" charset="0"/>
              </a:rPr>
              <a:t>X86</a:t>
            </a:r>
            <a:r>
              <a:rPr lang="zh-CN" altLang="en-US" dirty="0">
                <a:latin typeface="Arial" panose="020B0604020202020204" pitchFamily="34" charset="0"/>
                <a:ea typeface="黑体" panose="02010609060101010101" pitchFamily="49" charset="-122"/>
                <a:cs typeface="Times New Roman" panose="02020603050405020304" pitchFamily="18" charset="0"/>
              </a:rPr>
              <a:t>中的串操作指令</a:t>
            </a:r>
          </a:p>
          <a:p>
            <a:r>
              <a:rPr lang="en-US" altLang="zh-CN" dirty="0">
                <a:solidFill>
                  <a:schemeClr val="accent2"/>
                </a:solidFill>
                <a:latin typeface="Times New Roman" panose="02020603050405020304" pitchFamily="18" charset="0"/>
                <a:ea typeface="黑体" panose="02010609060101010101" pitchFamily="49" charset="-122"/>
              </a:rPr>
              <a:t>RISC</a:t>
            </a:r>
            <a:r>
              <a:rPr lang="zh-CN" altLang="en-US" dirty="0">
                <a:solidFill>
                  <a:schemeClr val="accent2"/>
                </a:solidFill>
                <a:latin typeface="Times New Roman" panose="02020603050405020304" pitchFamily="18" charset="0"/>
                <a:ea typeface="黑体" panose="02010609060101010101" pitchFamily="49" charset="-122"/>
              </a:rPr>
              <a:t>机器不提供自动变址寻址，并将变</a:t>
            </a:r>
            <a:r>
              <a:rPr lang="zh-CN" altLang="en-US" dirty="0">
                <a:solidFill>
                  <a:schemeClr val="accent2"/>
                </a:solidFill>
                <a:latin typeface="黑体" panose="02010609060101010101" pitchFamily="49" charset="-122"/>
                <a:ea typeface="黑体" panose="02010609060101010101" pitchFamily="49" charset="-122"/>
              </a:rPr>
              <a:t>址和基址寻址统一成一种</a:t>
            </a:r>
            <a:r>
              <a:rPr lang="zh-CN" altLang="en-US" dirty="0">
                <a:solidFill>
                  <a:schemeClr val="accent1"/>
                </a:solidFill>
                <a:latin typeface="黑体" panose="02010609060101010101" pitchFamily="49" charset="-122"/>
                <a:ea typeface="黑体" panose="02010609060101010101" pitchFamily="49" charset="-122"/>
              </a:rPr>
              <a:t>偏移寻址方式</a:t>
            </a:r>
            <a:endParaRPr lang="zh-CN" altLang="en-US" dirty="0">
              <a:solidFill>
                <a:schemeClr val="accent1"/>
              </a:solidFill>
            </a:endParaRPr>
          </a:p>
        </p:txBody>
      </p:sp>
      <p:sp>
        <p:nvSpPr>
          <p:cNvPr id="5" name="Rectangle 2"/>
          <p:cNvSpPr>
            <a:spLocks noGrp="1" noChangeArrowheads="1"/>
          </p:cNvSpPr>
          <p:nvPr>
            <p:ph type="title"/>
          </p:nvPr>
        </p:nvSpPr>
        <p:spPr>
          <a:xfrm>
            <a:off x="711200" y="-127662"/>
            <a:ext cx="4005179" cy="747449"/>
          </a:xfrm>
          <a:noFill/>
        </p:spPr>
        <p:txBody>
          <a:bodyPr anchor="ctr"/>
          <a:lstStyle/>
          <a:p>
            <a:r>
              <a:rPr lang="zh-CN" altLang="en-US" dirty="0">
                <a:ea typeface="宋体" panose="02010600030101010101" pitchFamily="2" charset="-122"/>
              </a:rPr>
              <a:t>偏移寻址方式（续）</a:t>
            </a:r>
            <a:r>
              <a:rPr lang="zh-CN" altLang="en-US" sz="2800" dirty="0">
                <a:ea typeface="宋体" panose="02010600030101010101" pitchFamily="2" charset="-122"/>
              </a:rPr>
              <a:t> </a:t>
            </a:r>
          </a:p>
        </p:txBody>
      </p:sp>
    </p:spTree>
    <p:extLst>
      <p:ext uri="{BB962C8B-B14F-4D97-AF65-F5344CB8AC3E}">
        <p14:creationId xmlns:p14="http://schemas.microsoft.com/office/powerpoint/2010/main" val="52210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11200" y="114300"/>
            <a:ext cx="4492625" cy="372603"/>
          </a:xfrm>
          <a:noFill/>
        </p:spPr>
        <p:txBody>
          <a:bodyPr/>
          <a:lstStyle/>
          <a:p>
            <a:r>
              <a:rPr lang="zh-CN" altLang="en-US" dirty="0">
                <a:ea typeface="宋体" panose="02010600030101010101" pitchFamily="2" charset="-122"/>
              </a:rPr>
              <a:t>操作码编码方式</a:t>
            </a:r>
            <a:endParaRPr lang="en-US" altLang="zh-CN" dirty="0">
              <a:ea typeface="宋体" panose="02010600030101010101" pitchFamily="2" charset="-122"/>
            </a:endParaRPr>
          </a:p>
        </p:txBody>
      </p:sp>
      <p:sp>
        <p:nvSpPr>
          <p:cNvPr id="385027" name="Rectangle 3"/>
          <p:cNvSpPr>
            <a:spLocks noChangeArrowheads="1"/>
          </p:cNvSpPr>
          <p:nvPr/>
        </p:nvSpPr>
        <p:spPr bwMode="auto">
          <a:xfrm>
            <a:off x="450850" y="693738"/>
            <a:ext cx="8499186" cy="320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5000"/>
              </a:spcBef>
              <a:buSzPct val="60000"/>
              <a:buFont typeface="Wingdings" panose="05000000000000000000" pitchFamily="2" charset="2"/>
              <a:buChar char="u"/>
            </a:pPr>
            <a:r>
              <a:rPr lang="zh-CN" altLang="en-US" sz="2400" dirty="0">
                <a:solidFill>
                  <a:schemeClr val="tx1"/>
                </a:solidFill>
              </a:rPr>
              <a:t> </a:t>
            </a:r>
            <a:r>
              <a:rPr lang="zh-CN" altLang="en-US" sz="2200" dirty="0">
                <a:solidFill>
                  <a:schemeClr val="tx1"/>
                </a:solidFill>
                <a:ea typeface="黑体" panose="02010609060101010101" pitchFamily="49" charset="-122"/>
              </a:rPr>
              <a:t>操作码的编码有两种方式</a:t>
            </a:r>
            <a:endParaRPr lang="en-US" altLang="zh-CN" sz="2200" dirty="0">
              <a:solidFill>
                <a:schemeClr val="tx1"/>
              </a:solidFill>
              <a:ea typeface="黑体" panose="02010609060101010101" pitchFamily="49" charset="-122"/>
            </a:endParaRPr>
          </a:p>
          <a:p>
            <a:pPr>
              <a:spcBef>
                <a:spcPct val="35000"/>
              </a:spcBef>
            </a:pPr>
            <a:r>
              <a:rPr lang="en-US" altLang="zh-CN" sz="2200" dirty="0">
                <a:ea typeface="黑体" panose="02010609060101010101" pitchFamily="49" charset="-122"/>
              </a:rPr>
              <a:t>   </a:t>
            </a:r>
            <a:r>
              <a:rPr lang="en-US" altLang="zh-CN" sz="2200" b="0" dirty="0">
                <a:ea typeface="黑体" panose="02010609060101010101" pitchFamily="49" charset="-122"/>
              </a:rPr>
              <a:t>- </a:t>
            </a:r>
            <a:r>
              <a:rPr lang="en-US" altLang="zh-CN" sz="2200" dirty="0">
                <a:ea typeface="黑体" panose="02010609060101010101" pitchFamily="49" charset="-122"/>
              </a:rPr>
              <a:t>Fixed Length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定长操作码编码</a:t>
            </a:r>
            <a:r>
              <a:rPr lang="en-US" altLang="zh-CN" sz="2200" dirty="0">
                <a:solidFill>
                  <a:schemeClr val="accent1"/>
                </a:solidFill>
                <a:ea typeface="黑体" panose="02010609060101010101" pitchFamily="49" charset="-122"/>
              </a:rPr>
              <a:t>)</a:t>
            </a:r>
          </a:p>
          <a:p>
            <a:pPr>
              <a:spcBef>
                <a:spcPct val="35000"/>
              </a:spcBef>
            </a:pPr>
            <a:r>
              <a:rPr lang="en-US" altLang="zh-CN" sz="2200" dirty="0">
                <a:ea typeface="黑体" panose="02010609060101010101" pitchFamily="49" charset="-122"/>
              </a:rPr>
              <a:t>   - Expanding Opcodes </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扩展操作码编码</a:t>
            </a:r>
            <a:r>
              <a:rPr lang="en-US" altLang="zh-CN" sz="2200" dirty="0">
                <a:solidFill>
                  <a:schemeClr val="accent1"/>
                </a:solidFill>
                <a:ea typeface="黑体" panose="02010609060101010101" pitchFamily="49" charset="-122"/>
              </a:rPr>
              <a:t>,</a:t>
            </a:r>
            <a:r>
              <a:rPr lang="zh-CN" altLang="en-US" sz="2200" dirty="0">
                <a:solidFill>
                  <a:schemeClr val="accent1"/>
                </a:solidFill>
                <a:ea typeface="黑体" panose="02010609060101010101" pitchFamily="49" charset="-122"/>
              </a:rPr>
              <a:t>也叫变长操作码编码</a:t>
            </a:r>
            <a:r>
              <a:rPr lang="en-US" altLang="zh-CN" sz="2200" dirty="0">
                <a:solidFill>
                  <a:schemeClr val="accent1"/>
                </a:solidFill>
                <a:ea typeface="黑体" panose="02010609060101010101" pitchFamily="49" charset="-122"/>
              </a:rPr>
              <a:t>)</a:t>
            </a:r>
            <a:endParaRPr lang="en-US" altLang="zh-CN" sz="2200" dirty="0">
              <a:ea typeface="黑体" panose="02010609060101010101" pitchFamily="49" charset="-122"/>
            </a:endParaRPr>
          </a:p>
          <a:p>
            <a:pPr>
              <a:spcBef>
                <a:spcPct val="35000"/>
              </a:spcBef>
              <a:buSzPct val="60000"/>
              <a:buFont typeface="Wingdings" panose="05000000000000000000" pitchFamily="2" charset="2"/>
              <a:buChar char="u"/>
            </a:pPr>
            <a:r>
              <a:rPr lang="en-US" altLang="zh-CN" sz="2200" dirty="0">
                <a:solidFill>
                  <a:schemeClr val="tx1"/>
                </a:solidFill>
                <a:ea typeface="黑体" panose="02010609060101010101" pitchFamily="49" charset="-122"/>
              </a:rPr>
              <a:t> </a:t>
            </a:r>
            <a:r>
              <a:rPr lang="zh-CN" altLang="en-US" sz="2200" dirty="0">
                <a:solidFill>
                  <a:schemeClr val="tx1"/>
                </a:solidFill>
                <a:ea typeface="黑体" panose="02010609060101010101" pitchFamily="49" charset="-122"/>
              </a:rPr>
              <a:t>选择的依据</a:t>
            </a:r>
            <a:endParaRPr lang="en-US" altLang="zh-CN" sz="2200" dirty="0">
              <a:solidFill>
                <a:schemeClr val="tx1"/>
              </a:solidFill>
              <a:ea typeface="黑体" panose="02010609060101010101" pitchFamily="49" charset="-122"/>
            </a:endParaRPr>
          </a:p>
          <a:p>
            <a:pPr lvl="1">
              <a:spcBef>
                <a:spcPct val="35000"/>
              </a:spcBef>
              <a:buFontTx/>
              <a:buChar char="•"/>
            </a:pPr>
            <a:r>
              <a:rPr lang="en-US" altLang="zh-CN" sz="2200" dirty="0">
                <a:solidFill>
                  <a:srgbClr val="0033CC"/>
                </a:solidFill>
                <a:ea typeface="黑体" panose="02010609060101010101" pitchFamily="49" charset="-122"/>
              </a:rPr>
              <a:t> </a:t>
            </a:r>
            <a:r>
              <a:rPr lang="zh-CN" altLang="en-US" sz="2200" dirty="0">
                <a:ea typeface="黑体" panose="02010609060101010101" pitchFamily="49" charset="-122"/>
              </a:rPr>
              <a:t>代码长度更重要时：采用变长指令字、变长操作码</a:t>
            </a:r>
          </a:p>
          <a:p>
            <a:pPr lvl="1">
              <a:spcBef>
                <a:spcPct val="35000"/>
              </a:spcBef>
              <a:buFontTx/>
              <a:buChar char="•"/>
            </a:pPr>
            <a:r>
              <a:rPr lang="zh-CN" altLang="en-US" sz="2200" dirty="0">
                <a:ea typeface="黑体" panose="02010609060101010101" pitchFamily="49" charset="-122"/>
              </a:rPr>
              <a:t> 性能更重要时：采用定长指令字、定长操作码</a:t>
            </a:r>
          </a:p>
          <a:p>
            <a:pPr lvl="1">
              <a:spcBef>
                <a:spcPct val="35000"/>
              </a:spcBef>
            </a:pPr>
            <a:r>
              <a:rPr lang="zh-CN" altLang="en-US" sz="2200" dirty="0">
                <a:solidFill>
                  <a:srgbClr val="A50021"/>
                </a:solidFill>
                <a:ea typeface="黑体" panose="02010609060101010101" pitchFamily="49" charset="-122"/>
              </a:rPr>
              <a:t>   为什么？</a:t>
            </a:r>
            <a:endParaRPr lang="en-US" altLang="zh-CN" sz="2200" dirty="0">
              <a:ea typeface="黑体" panose="02010609060101010101" pitchFamily="49" charset="-122"/>
            </a:endParaRPr>
          </a:p>
        </p:txBody>
      </p:sp>
      <p:sp>
        <p:nvSpPr>
          <p:cNvPr id="385032" name="Text Box 8"/>
          <p:cNvSpPr txBox="1">
            <a:spLocks noChangeArrowheads="1"/>
          </p:cNvSpPr>
          <p:nvPr/>
        </p:nvSpPr>
        <p:spPr bwMode="auto">
          <a:xfrm>
            <a:off x="450850" y="3966509"/>
            <a:ext cx="8150225" cy="80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30000"/>
              </a:lnSpc>
              <a:spcBef>
                <a:spcPct val="20000"/>
              </a:spcBef>
            </a:pPr>
            <a:r>
              <a:rPr lang="zh-CN" altLang="en-US" sz="2000" dirty="0">
                <a:solidFill>
                  <a:schemeClr val="tx1"/>
                </a:solidFill>
                <a:ea typeface="黑体" panose="02010609060101010101" pitchFamily="49" charset="-122"/>
              </a:rPr>
              <a:t>变长指令字和变长操作码使机器代码更紧凑；定长指令字和定长操作码便于快速访问和译码。学了</a:t>
            </a:r>
            <a:r>
              <a:rPr lang="en-US" altLang="zh-CN" sz="2000" dirty="0">
                <a:solidFill>
                  <a:schemeClr val="tx1"/>
                </a:solidFill>
                <a:ea typeface="黑体" panose="02010609060101010101" pitchFamily="49" charset="-122"/>
              </a:rPr>
              <a:t>CPU</a:t>
            </a:r>
            <a:r>
              <a:rPr lang="zh-CN" altLang="en-US" sz="2000" dirty="0">
                <a:solidFill>
                  <a:schemeClr val="tx1"/>
                </a:solidFill>
                <a:ea typeface="黑体" panose="02010609060101010101" pitchFamily="49" charset="-122"/>
              </a:rPr>
              <a:t>设计就更明白了。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down)">
                                      <p:cBhvr>
                                        <p:cTn id="7" dur="500"/>
                                        <p:tgtEl>
                                          <p:spTgt spid="385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7" dur="500"/>
                                        <p:tgtEl>
                                          <p:spTgt spid="385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blinds(horizontal)">
                                      <p:cBhvr>
                                        <p:cTn id="22" dur="500"/>
                                        <p:tgtEl>
                                          <p:spTgt spid="385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27" dur="500"/>
                                        <p:tgtEl>
                                          <p:spTgt spid="385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32" dur="500"/>
                                        <p:tgtEl>
                                          <p:spTgt spid="3850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5027">
                                            <p:txEl>
                                              <p:pRg st="6" end="6"/>
                                            </p:txEl>
                                          </p:spTgt>
                                        </p:tgtEl>
                                        <p:attrNameLst>
                                          <p:attrName>style.visibility</p:attrName>
                                        </p:attrNameLst>
                                      </p:cBhvr>
                                      <p:to>
                                        <p:strVal val="visible"/>
                                      </p:to>
                                    </p:set>
                                    <p:animEffect transition="in" filter="blinds(horizontal)">
                                      <p:cBhvr>
                                        <p:cTn id="37" dur="500"/>
                                        <p:tgtEl>
                                          <p:spTgt spid="3850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5032"/>
                                        </p:tgtEl>
                                        <p:attrNameLst>
                                          <p:attrName>style.visibility</p:attrName>
                                        </p:attrNameLst>
                                      </p:cBhvr>
                                      <p:to>
                                        <p:strVal val="visible"/>
                                      </p:to>
                                    </p:set>
                                    <p:animEffect transition="in" filter="blinds(horizontal)">
                                      <p:cBhvr>
                                        <p:cTn id="42" dur="500"/>
                                        <p:tgtEl>
                                          <p:spTgt spid="385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54050" y="85725"/>
            <a:ext cx="8118475" cy="368300"/>
          </a:xfrm>
        </p:spPr>
        <p:txBody>
          <a:bodyPr/>
          <a:lstStyle/>
          <a:p>
            <a:r>
              <a:rPr lang="zh-CN" altLang="en-US">
                <a:ea typeface="宋体" panose="02010600030101010101" pitchFamily="2" charset="-122"/>
              </a:rPr>
              <a:t>定长操作码编码</a:t>
            </a:r>
            <a:r>
              <a:rPr lang="en-US" altLang="zh-CN">
                <a:ea typeface="宋体" panose="02010600030101010101" pitchFamily="2" charset="-122"/>
              </a:rPr>
              <a:t>Fixed Length Opcodes </a:t>
            </a:r>
          </a:p>
        </p:txBody>
      </p:sp>
      <p:sp>
        <p:nvSpPr>
          <p:cNvPr id="386051" name="Rectangle 3"/>
          <p:cNvSpPr>
            <a:spLocks noChangeArrowheads="1"/>
          </p:cNvSpPr>
          <p:nvPr/>
        </p:nvSpPr>
        <p:spPr bwMode="auto">
          <a:xfrm>
            <a:off x="546100" y="825500"/>
            <a:ext cx="8039100" cy="561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marL="342900" indent="-342900" eaLnBrk="1" hangingPunct="1">
              <a:lnSpc>
                <a:spcPct val="115000"/>
              </a:lnSpc>
              <a:spcBef>
                <a:spcPct val="50000"/>
              </a:spcBef>
              <a:buClr>
                <a:srgbClr val="A50021"/>
              </a:buClr>
              <a:buSzPct val="60000"/>
              <a:buFont typeface="Wingdings" panose="05000000000000000000" pitchFamily="2" charset="2"/>
              <a:buChar char="u"/>
            </a:pPr>
            <a:r>
              <a:rPr kumimoji="1" lang="zh-CN" altLang="en-US" sz="2400" dirty="0">
                <a:solidFill>
                  <a:schemeClr val="tx1"/>
                </a:solidFill>
                <a:ea typeface="黑体" panose="02010609060101010101" pitchFamily="49" charset="-122"/>
              </a:rPr>
              <a:t>基本思想</a:t>
            </a:r>
          </a:p>
          <a:p>
            <a:pPr eaLnBrk="1" hangingPunct="1">
              <a:lnSpc>
                <a:spcPct val="115000"/>
              </a:lnSpc>
              <a:spcBef>
                <a:spcPct val="50000"/>
              </a:spcBef>
            </a:pPr>
            <a:r>
              <a:rPr kumimoji="1" lang="zh-CN" altLang="en-US" sz="2000" dirty="0">
                <a:solidFill>
                  <a:srgbClr val="0000FF"/>
                </a:solidFill>
                <a:ea typeface="黑体" panose="02010609060101010101" pitchFamily="49" charset="-122"/>
              </a:rPr>
              <a:t>       指令的操作码部分采用固定长度的编码</a:t>
            </a:r>
          </a:p>
          <a:p>
            <a:pPr eaLnBrk="1" hangingPunct="1">
              <a:lnSpc>
                <a:spcPct val="115000"/>
              </a:lnSpc>
              <a:spcBef>
                <a:spcPct val="50000"/>
              </a:spcBef>
            </a:pPr>
            <a:r>
              <a:rPr kumimoji="1" lang="zh-CN" altLang="en-US" sz="2000" dirty="0">
                <a:solidFill>
                  <a:schemeClr val="tx1"/>
                </a:solidFill>
                <a:ea typeface="黑体" panose="02010609060101010101" pitchFamily="49" charset="-122"/>
              </a:rPr>
              <a:t>例如：设操作码固定为</a:t>
            </a:r>
            <a:r>
              <a:rPr kumimoji="1" lang="en-US" altLang="zh-CN" sz="2000" dirty="0">
                <a:solidFill>
                  <a:schemeClr val="tx1"/>
                </a:solidFill>
                <a:ea typeface="黑体" panose="02010609060101010101" pitchFamily="49" charset="-122"/>
              </a:rPr>
              <a:t>6</a:t>
            </a:r>
            <a:r>
              <a:rPr kumimoji="1" lang="zh-CN" altLang="en-US" sz="2000" dirty="0">
                <a:solidFill>
                  <a:schemeClr val="tx1"/>
                </a:solidFill>
                <a:ea typeface="黑体" panose="02010609060101010101" pitchFamily="49" charset="-122"/>
              </a:rPr>
              <a:t>位，则系统最多可表示</a:t>
            </a:r>
            <a:r>
              <a:rPr kumimoji="1" lang="en-US" altLang="zh-CN" sz="2000" dirty="0">
                <a:solidFill>
                  <a:schemeClr val="tx1"/>
                </a:solidFill>
                <a:ea typeface="黑体" panose="02010609060101010101" pitchFamily="49" charset="-122"/>
              </a:rPr>
              <a:t>64</a:t>
            </a:r>
            <a:r>
              <a:rPr kumimoji="1" lang="zh-CN" altLang="en-US" sz="2000" dirty="0">
                <a:solidFill>
                  <a:schemeClr val="tx1"/>
                </a:solidFill>
                <a:ea typeface="黑体" panose="02010609060101010101" pitchFamily="49" charset="-122"/>
              </a:rPr>
              <a:t>种指令</a:t>
            </a:r>
          </a:p>
          <a:p>
            <a:pPr marL="342900" indent="-342900" eaLnBrk="1" hangingPunct="1">
              <a:lnSpc>
                <a:spcPct val="115000"/>
              </a:lnSpc>
              <a:spcBef>
                <a:spcPct val="50000"/>
              </a:spcBef>
              <a:buClr>
                <a:srgbClr val="A50021"/>
              </a:buClr>
              <a:buSzPct val="60000"/>
              <a:buFont typeface="Wingdings" panose="05000000000000000000" pitchFamily="2" charset="2"/>
              <a:buChar char="u"/>
            </a:pPr>
            <a:r>
              <a:rPr kumimoji="1" lang="zh-CN" altLang="en-US" sz="2400" dirty="0">
                <a:solidFill>
                  <a:schemeClr val="tx1"/>
                </a:solidFill>
                <a:ea typeface="黑体" panose="02010609060101010101" pitchFamily="49" charset="-122"/>
              </a:rPr>
              <a:t> 特点</a:t>
            </a:r>
          </a:p>
          <a:p>
            <a:pPr eaLnBrk="1" hangingPunct="1">
              <a:lnSpc>
                <a:spcPct val="115000"/>
              </a:lnSpc>
              <a:spcBef>
                <a:spcPct val="50000"/>
              </a:spcBef>
            </a:pPr>
            <a:r>
              <a:rPr kumimoji="1" lang="zh-CN" altLang="en-US" sz="2000" dirty="0">
                <a:solidFill>
                  <a:srgbClr val="0000FF"/>
                </a:solidFill>
                <a:ea typeface="黑体" panose="02010609060101010101" pitchFamily="49" charset="-122"/>
              </a:rPr>
              <a:t>    译码方便，但可能有信息冗余。</a:t>
            </a:r>
          </a:p>
          <a:p>
            <a:pPr marL="342900" indent="-342900" eaLnBrk="1" hangingPunct="1">
              <a:lnSpc>
                <a:spcPct val="115000"/>
              </a:lnSpc>
              <a:spcBef>
                <a:spcPct val="50000"/>
              </a:spcBef>
              <a:buClr>
                <a:srgbClr val="A50021"/>
              </a:buClr>
              <a:buSzPct val="60000"/>
              <a:buFont typeface="Wingdings" panose="05000000000000000000" pitchFamily="2" charset="2"/>
              <a:buChar char="u"/>
            </a:pPr>
            <a:r>
              <a:rPr kumimoji="1" lang="zh-CN" altLang="en-US" sz="2400" dirty="0">
                <a:solidFill>
                  <a:schemeClr val="tx1"/>
                </a:solidFill>
                <a:ea typeface="黑体" panose="02010609060101010101" pitchFamily="49" charset="-122"/>
              </a:rPr>
              <a:t>举例</a:t>
            </a:r>
          </a:p>
          <a:p>
            <a:pPr eaLnBrk="1" hangingPunct="1">
              <a:lnSpc>
                <a:spcPct val="110000"/>
              </a:lnSpc>
              <a:spcBef>
                <a:spcPct val="20000"/>
              </a:spcBef>
            </a:pPr>
            <a:r>
              <a:rPr kumimoji="1" lang="en-US" altLang="zh-CN" sz="2000" dirty="0">
                <a:solidFill>
                  <a:srgbClr val="FF0000"/>
                </a:solidFill>
                <a:ea typeface="黑体" panose="02010609060101010101" pitchFamily="49" charset="-122"/>
              </a:rPr>
              <a:t>   IBM360/370</a:t>
            </a:r>
            <a:r>
              <a:rPr kumimoji="1" lang="zh-CN" altLang="zh-CN" sz="2000" dirty="0">
                <a:solidFill>
                  <a:srgbClr val="0000FF"/>
                </a:solidFill>
                <a:ea typeface="黑体" panose="02010609060101010101" pitchFamily="49" charset="-122"/>
              </a:rPr>
              <a:t>采用</a:t>
            </a:r>
            <a:r>
              <a:rPr kumimoji="1" lang="zh-CN" altLang="en-US" sz="2000" dirty="0">
                <a:solidFill>
                  <a:srgbClr val="0000FF"/>
                </a:solidFill>
                <a:ea typeface="黑体" panose="02010609060101010101" pitchFamily="49" charset="-122"/>
              </a:rPr>
              <a:t>:</a:t>
            </a:r>
          </a:p>
          <a:p>
            <a:pPr marL="342900" indent="-342900" eaLnBrk="1" hangingPunct="1">
              <a:lnSpc>
                <a:spcPct val="110000"/>
              </a:lnSpc>
              <a:spcBef>
                <a:spcPct val="20000"/>
              </a:spcBef>
              <a:buFont typeface="Wingdings" panose="05000000000000000000" pitchFamily="2" charset="2"/>
              <a:buChar char="ü"/>
            </a:pPr>
            <a:r>
              <a:rPr kumimoji="1" lang="zh-CN" altLang="zh-CN" sz="2000" dirty="0">
                <a:solidFill>
                  <a:srgbClr val="0000FF"/>
                </a:solidFill>
                <a:latin typeface="黑体" panose="02010609060101010101" pitchFamily="49" charset="-122"/>
                <a:ea typeface="黑体" panose="02010609060101010101" pitchFamily="49" charset="-122"/>
              </a:rPr>
              <a:t>８</a:t>
            </a:r>
            <a:r>
              <a:rPr kumimoji="1" lang="zh-CN" altLang="zh-CN" sz="2000" dirty="0">
                <a:solidFill>
                  <a:srgbClr val="0000FF"/>
                </a:solidFill>
                <a:ea typeface="黑体" panose="02010609060101010101" pitchFamily="49" charset="-122"/>
              </a:rPr>
              <a:t>位定长操作码，最多可有256条指令</a:t>
            </a:r>
            <a:r>
              <a:rPr kumimoji="1" lang="zh-CN" altLang="en-US" sz="2000" dirty="0">
                <a:solidFill>
                  <a:srgbClr val="0000FF"/>
                </a:solidFill>
                <a:ea typeface="黑体" panose="02010609060101010101" pitchFamily="49" charset="-122"/>
              </a:rPr>
              <a:t>。</a:t>
            </a:r>
          </a:p>
          <a:p>
            <a:pPr marL="342900" indent="-342900" eaLnBrk="1" hangingPunct="1">
              <a:lnSpc>
                <a:spcPct val="110000"/>
              </a:lnSpc>
              <a:spcBef>
                <a:spcPct val="20000"/>
              </a:spcBef>
              <a:buFont typeface="Wingdings" panose="05000000000000000000" pitchFamily="2" charset="2"/>
              <a:buChar char="ü"/>
            </a:pPr>
            <a:r>
              <a:rPr kumimoji="1" lang="zh-CN" altLang="zh-CN" sz="2000" dirty="0">
                <a:solidFill>
                  <a:srgbClr val="0000FF"/>
                </a:solidFill>
                <a:ea typeface="黑体" panose="02010609060101010101" pitchFamily="49" charset="-122"/>
              </a:rPr>
              <a:t>只提供了</a:t>
            </a:r>
            <a:r>
              <a:rPr kumimoji="1" lang="zh-CN" altLang="en-US" sz="2000" dirty="0">
                <a:solidFill>
                  <a:srgbClr val="0000FF"/>
                </a:solidFill>
                <a:ea typeface="黑体" panose="02010609060101010101" pitchFamily="49" charset="-122"/>
              </a:rPr>
              <a:t>183条指令，有73种编码为冗余信息。</a:t>
            </a:r>
          </a:p>
          <a:p>
            <a:pPr marL="342900" indent="-342900" eaLnBrk="1" hangingPunct="1">
              <a:lnSpc>
                <a:spcPct val="110000"/>
              </a:lnSpc>
              <a:spcBef>
                <a:spcPct val="20000"/>
              </a:spcBef>
              <a:buFont typeface="Wingdings" panose="05000000000000000000" pitchFamily="2" charset="2"/>
              <a:buChar char="ü"/>
            </a:pPr>
            <a:r>
              <a:rPr kumimoji="1" lang="zh-CN" altLang="en-US" sz="2000" dirty="0">
                <a:solidFill>
                  <a:srgbClr val="0000FF"/>
                </a:solidFill>
                <a:ea typeface="黑体" panose="02010609060101010101" pitchFamily="49" charset="-122"/>
              </a:rPr>
              <a:t>机器字长32位，按字节编址</a:t>
            </a:r>
          </a:p>
          <a:p>
            <a:pPr marL="342900" indent="-342900" eaLnBrk="1" hangingPunct="1">
              <a:lnSpc>
                <a:spcPct val="110000"/>
              </a:lnSpc>
              <a:spcBef>
                <a:spcPct val="20000"/>
              </a:spcBef>
              <a:buFont typeface="Wingdings" panose="05000000000000000000" pitchFamily="2" charset="2"/>
              <a:buChar char="ü"/>
            </a:pPr>
            <a:r>
              <a:rPr kumimoji="1" lang="zh-CN" altLang="en-US" sz="2000" dirty="0">
                <a:solidFill>
                  <a:srgbClr val="0000FF"/>
                </a:solidFill>
                <a:ea typeface="黑体" panose="02010609060101010101" pitchFamily="49" charset="-122"/>
              </a:rPr>
              <a:t>有16个32位通用寄存器，基址器</a:t>
            </a:r>
            <a:r>
              <a:rPr kumimoji="1" lang="en-US" altLang="zh-CN" sz="2000" dirty="0">
                <a:solidFill>
                  <a:srgbClr val="0000FF"/>
                </a:solidFill>
                <a:ea typeface="黑体" panose="02010609060101010101" pitchFamily="49" charset="-122"/>
              </a:rPr>
              <a:t>B</a:t>
            </a:r>
            <a:r>
              <a:rPr kumimoji="1" lang="zh-CN" altLang="en-US" sz="2000" dirty="0">
                <a:solidFill>
                  <a:srgbClr val="0000FF"/>
                </a:solidFill>
                <a:ea typeface="黑体" panose="02010609060101010101" pitchFamily="49" charset="-122"/>
              </a:rPr>
              <a:t>和变址器</a:t>
            </a:r>
            <a:r>
              <a:rPr kumimoji="1" lang="en-US" altLang="zh-CN" sz="2000" dirty="0">
                <a:solidFill>
                  <a:srgbClr val="0000FF"/>
                </a:solidFill>
                <a:ea typeface="黑体" panose="02010609060101010101" pitchFamily="49" charset="-122"/>
              </a:rPr>
              <a:t>X</a:t>
            </a:r>
            <a:r>
              <a:rPr kumimoji="1" lang="zh-CN" altLang="en-US" sz="2000" dirty="0">
                <a:solidFill>
                  <a:srgbClr val="0000FF"/>
                </a:solidFill>
                <a:ea typeface="黑体" panose="02010609060101010101" pitchFamily="49" charset="-122"/>
              </a:rPr>
              <a:t>可用其中任意一个</a:t>
            </a:r>
            <a:endParaRPr kumimoji="1" lang="en-US" altLang="zh-CN" sz="2000" dirty="0">
              <a:solidFill>
                <a:srgbClr val="0000FF"/>
              </a:solidFill>
              <a:ea typeface="黑体" panose="02010609060101010101" pitchFamily="49" charset="-122"/>
            </a:endParaRPr>
          </a:p>
          <a:p>
            <a:pPr eaLnBrk="1" hangingPunct="1">
              <a:lnSpc>
                <a:spcPct val="110000"/>
              </a:lnSpc>
              <a:spcBef>
                <a:spcPct val="20000"/>
              </a:spcBef>
            </a:pPr>
            <a:r>
              <a:rPr kumimoji="1" lang="zh-CN" altLang="en-US" sz="2000" dirty="0">
                <a:solidFill>
                  <a:srgbClr val="FF0000"/>
                </a:solidFill>
                <a:ea typeface="黑体" panose="02010609060101010101" pitchFamily="49" charset="-122"/>
              </a:rPr>
              <a:t>   问题：通用寄存器编号有几位？</a:t>
            </a:r>
            <a:r>
              <a:rPr kumimoji="1" lang="en-US" altLang="zh-CN" sz="2000" dirty="0">
                <a:solidFill>
                  <a:srgbClr val="FF0000"/>
                </a:solidFill>
                <a:ea typeface="黑体" panose="02010609060101010101" pitchFamily="49" charset="-122"/>
              </a:rPr>
              <a:t>B</a:t>
            </a:r>
            <a:r>
              <a:rPr kumimoji="1" lang="zh-CN" altLang="en-US" sz="2000" dirty="0">
                <a:solidFill>
                  <a:srgbClr val="FF0000"/>
                </a:solidFill>
                <a:ea typeface="黑体" panose="02010609060101010101" pitchFamily="49" charset="-122"/>
              </a:rPr>
              <a:t>和</a:t>
            </a:r>
            <a:r>
              <a:rPr kumimoji="1" lang="en-US" altLang="zh-CN" sz="2000" dirty="0">
                <a:solidFill>
                  <a:srgbClr val="FF0000"/>
                </a:solidFill>
                <a:ea typeface="黑体" panose="02010609060101010101" pitchFamily="49" charset="-122"/>
              </a:rPr>
              <a:t>X</a:t>
            </a:r>
            <a:r>
              <a:rPr kumimoji="1" lang="zh-CN" altLang="en-US" sz="2000" dirty="0">
                <a:solidFill>
                  <a:srgbClr val="FF0000"/>
                </a:solidFill>
                <a:ea typeface="黑体" panose="02010609060101010101" pitchFamily="49" charset="-122"/>
              </a:rPr>
              <a:t>的编号占几位？</a:t>
            </a:r>
            <a:endParaRPr kumimoji="1" lang="en-US" altLang="zh-CN" sz="2000" dirty="0">
              <a:solidFill>
                <a:srgbClr val="FF0000"/>
              </a:solidFill>
              <a:ea typeface="黑体" panose="02010609060101010101" pitchFamily="49" charset="-122"/>
            </a:endParaRPr>
          </a:p>
        </p:txBody>
      </p:sp>
      <p:sp>
        <p:nvSpPr>
          <p:cNvPr id="4" name="TextBox 3"/>
          <p:cNvSpPr txBox="1">
            <a:spLocks noChangeArrowheads="1"/>
          </p:cNvSpPr>
          <p:nvPr/>
        </p:nvSpPr>
        <p:spPr bwMode="auto">
          <a:xfrm>
            <a:off x="7000875" y="6005513"/>
            <a:ext cx="1652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都是</a:t>
            </a:r>
            <a:r>
              <a:rPr lang="en-US" altLang="zh-CN" sz="2400">
                <a:solidFill>
                  <a:schemeClr val="tx1"/>
                </a:solidFill>
                <a:latin typeface="黑体" panose="02010609060101010101" pitchFamily="49" charset="-122"/>
                <a:ea typeface="黑体" panose="02010609060101010101" pitchFamily="49" charset="-122"/>
              </a:rPr>
              <a:t>4</a:t>
            </a:r>
            <a:r>
              <a:rPr lang="zh-CN" altLang="en-US" sz="2400">
                <a:solidFill>
                  <a:schemeClr val="tx1"/>
                </a:solidFill>
                <a:latin typeface="黑体" panose="02010609060101010101" pitchFamily="49" charset="-122"/>
                <a:ea typeface="黑体" panose="02010609060101010101" pitchFamily="49" charset="-122"/>
              </a:rPr>
              <a:t>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down)">
                                      <p:cBhvr>
                                        <p:cTn id="7" dur="50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blinds(horizontal)">
                                      <p:cBhvr>
                                        <p:cTn id="12" dur="500"/>
                                        <p:tgtEl>
                                          <p:spTgt spid="38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17" dur="50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down)">
                                      <p:cBhvr>
                                        <p:cTn id="22" dur="500"/>
                                        <p:tgtEl>
                                          <p:spTgt spid="38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27" dur="500"/>
                                        <p:tgtEl>
                                          <p:spTgt spid="38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86051">
                                            <p:txEl>
                                              <p:pRg st="5" end="5"/>
                                            </p:txEl>
                                          </p:spTgt>
                                        </p:tgtEl>
                                        <p:attrNameLst>
                                          <p:attrName>style.visibility</p:attrName>
                                        </p:attrNameLst>
                                      </p:cBhvr>
                                      <p:to>
                                        <p:strVal val="visible"/>
                                      </p:to>
                                    </p:set>
                                    <p:animEffect transition="in" filter="wipe(down)">
                                      <p:cBhvr>
                                        <p:cTn id="32" dur="500"/>
                                        <p:tgtEl>
                                          <p:spTgt spid="386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86051">
                                            <p:txEl>
                                              <p:pRg st="6" end="6"/>
                                            </p:txEl>
                                          </p:spTgt>
                                        </p:tgtEl>
                                        <p:attrNameLst>
                                          <p:attrName>style.visibility</p:attrName>
                                        </p:attrNameLst>
                                      </p:cBhvr>
                                      <p:to>
                                        <p:strVal val="visible"/>
                                      </p:to>
                                    </p:set>
                                    <p:animEffect transition="in" filter="blinds(horizontal)">
                                      <p:cBhvr>
                                        <p:cTn id="37" dur="500"/>
                                        <p:tgtEl>
                                          <p:spTgt spid="386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6051">
                                            <p:txEl>
                                              <p:pRg st="7" end="7"/>
                                            </p:txEl>
                                          </p:spTgt>
                                        </p:tgtEl>
                                        <p:attrNameLst>
                                          <p:attrName>style.visibility</p:attrName>
                                        </p:attrNameLst>
                                      </p:cBhvr>
                                      <p:to>
                                        <p:strVal val="visible"/>
                                      </p:to>
                                    </p:set>
                                    <p:animEffect transition="in" filter="blinds(horizontal)">
                                      <p:cBhvr>
                                        <p:cTn id="42" dur="500"/>
                                        <p:tgtEl>
                                          <p:spTgt spid="3860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86051">
                                            <p:txEl>
                                              <p:pRg st="8" end="8"/>
                                            </p:txEl>
                                          </p:spTgt>
                                        </p:tgtEl>
                                        <p:attrNameLst>
                                          <p:attrName>style.visibility</p:attrName>
                                        </p:attrNameLst>
                                      </p:cBhvr>
                                      <p:to>
                                        <p:strVal val="visible"/>
                                      </p:to>
                                    </p:set>
                                    <p:animEffect transition="in" filter="blinds(horizontal)">
                                      <p:cBhvr>
                                        <p:cTn id="47" dur="500"/>
                                        <p:tgtEl>
                                          <p:spTgt spid="3860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86051">
                                            <p:txEl>
                                              <p:pRg st="9" end="9"/>
                                            </p:txEl>
                                          </p:spTgt>
                                        </p:tgtEl>
                                        <p:attrNameLst>
                                          <p:attrName>style.visibility</p:attrName>
                                        </p:attrNameLst>
                                      </p:cBhvr>
                                      <p:to>
                                        <p:strVal val="visible"/>
                                      </p:to>
                                    </p:set>
                                    <p:animEffect transition="in" filter="blinds(horizontal)">
                                      <p:cBhvr>
                                        <p:cTn id="52" dur="500"/>
                                        <p:tgtEl>
                                          <p:spTgt spid="38605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86051">
                                            <p:txEl>
                                              <p:pRg st="10" end="10"/>
                                            </p:txEl>
                                          </p:spTgt>
                                        </p:tgtEl>
                                        <p:attrNameLst>
                                          <p:attrName>style.visibility</p:attrName>
                                        </p:attrNameLst>
                                      </p:cBhvr>
                                      <p:to>
                                        <p:strVal val="visible"/>
                                      </p:to>
                                    </p:set>
                                    <p:animEffect transition="in" filter="blinds(horizontal)">
                                      <p:cBhvr>
                                        <p:cTn id="57" dur="500"/>
                                        <p:tgtEl>
                                          <p:spTgt spid="38605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86051">
                                            <p:txEl>
                                              <p:pRg st="11" end="11"/>
                                            </p:txEl>
                                          </p:spTgt>
                                        </p:tgtEl>
                                        <p:attrNameLst>
                                          <p:attrName>style.visibility</p:attrName>
                                        </p:attrNameLst>
                                      </p:cBhvr>
                                      <p:to>
                                        <p:strVal val="visible"/>
                                      </p:to>
                                    </p:set>
                                    <p:animEffect transition="in" filter="blinds(horizontal)">
                                      <p:cBhvr>
                                        <p:cTn id="62" dur="500"/>
                                        <p:tgtEl>
                                          <p:spTgt spid="38605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11200" y="114300"/>
            <a:ext cx="5434013" cy="368300"/>
          </a:xfrm>
        </p:spPr>
        <p:txBody>
          <a:bodyPr/>
          <a:lstStyle/>
          <a:p>
            <a:r>
              <a:rPr lang="en-US" altLang="zh-CN">
                <a:ea typeface="宋体" panose="02010600030101010101" pitchFamily="2" charset="-122"/>
              </a:rPr>
              <a:t>IBM370</a:t>
            </a:r>
            <a:r>
              <a:rPr lang="zh-CN" altLang="en-US">
                <a:ea typeface="宋体" panose="02010600030101010101" pitchFamily="2" charset="-122"/>
              </a:rPr>
              <a:t>指令格式</a:t>
            </a:r>
          </a:p>
        </p:txBody>
      </p:sp>
      <p:grpSp>
        <p:nvGrpSpPr>
          <p:cNvPr id="27651" name="Group 3"/>
          <p:cNvGrpSpPr>
            <a:grpSpLocks/>
          </p:cNvGrpSpPr>
          <p:nvPr/>
        </p:nvGrpSpPr>
        <p:grpSpPr bwMode="auto">
          <a:xfrm>
            <a:off x="300038" y="571500"/>
            <a:ext cx="8221662" cy="4570413"/>
            <a:chOff x="108" y="720"/>
            <a:chExt cx="5316" cy="3155"/>
          </a:xfrm>
        </p:grpSpPr>
        <p:sp>
          <p:nvSpPr>
            <p:cNvPr id="27654" name="Text Box 4"/>
            <p:cNvSpPr txBox="1">
              <a:spLocks noChangeArrowheads="1"/>
            </p:cNvSpPr>
            <p:nvPr/>
          </p:nvSpPr>
          <p:spPr bwMode="auto">
            <a:xfrm>
              <a:off x="982" y="3292"/>
              <a:ext cx="27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5" name="Text Box 5"/>
            <p:cNvSpPr txBox="1">
              <a:spLocks noChangeArrowheads="1"/>
            </p:cNvSpPr>
            <p:nvPr/>
          </p:nvSpPr>
          <p:spPr bwMode="auto">
            <a:xfrm>
              <a:off x="1630" y="3301"/>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8</a:t>
              </a:r>
            </a:p>
          </p:txBody>
        </p:sp>
        <p:sp>
          <p:nvSpPr>
            <p:cNvPr id="27656" name="Text Box 6"/>
            <p:cNvSpPr txBox="1">
              <a:spLocks noChangeArrowheads="1"/>
            </p:cNvSpPr>
            <p:nvPr/>
          </p:nvSpPr>
          <p:spPr bwMode="auto">
            <a:xfrm>
              <a:off x="2102" y="3295"/>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7" name="Text Box 7"/>
            <p:cNvSpPr txBox="1">
              <a:spLocks noChangeArrowheads="1"/>
            </p:cNvSpPr>
            <p:nvPr/>
          </p:nvSpPr>
          <p:spPr bwMode="auto">
            <a:xfrm>
              <a:off x="2793" y="3295"/>
              <a:ext cx="38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58" name="Text Box 8"/>
            <p:cNvSpPr txBox="1">
              <a:spLocks noChangeArrowheads="1"/>
            </p:cNvSpPr>
            <p:nvPr/>
          </p:nvSpPr>
          <p:spPr bwMode="auto">
            <a:xfrm>
              <a:off x="3523" y="3295"/>
              <a:ext cx="27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4</a:t>
              </a:r>
            </a:p>
          </p:txBody>
        </p:sp>
        <p:sp>
          <p:nvSpPr>
            <p:cNvPr id="27659" name="Text Box 9"/>
            <p:cNvSpPr txBox="1">
              <a:spLocks noChangeArrowheads="1"/>
            </p:cNvSpPr>
            <p:nvPr/>
          </p:nvSpPr>
          <p:spPr bwMode="auto">
            <a:xfrm>
              <a:off x="4185" y="3301"/>
              <a:ext cx="4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12</a:t>
              </a:r>
            </a:p>
          </p:txBody>
        </p:sp>
        <p:sp>
          <p:nvSpPr>
            <p:cNvPr id="27660" name="Line 10"/>
            <p:cNvSpPr>
              <a:spLocks noChangeShapeType="1"/>
            </p:cNvSpPr>
            <p:nvPr/>
          </p:nvSpPr>
          <p:spPr bwMode="auto">
            <a:xfrm>
              <a:off x="720" y="3328"/>
              <a:ext cx="0" cy="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11"/>
            <p:cNvSpPr>
              <a:spLocks noChangeShapeType="1"/>
            </p:cNvSpPr>
            <p:nvPr/>
          </p:nvSpPr>
          <p:spPr bwMode="auto">
            <a:xfrm>
              <a:off x="2066"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2"/>
            <p:cNvSpPr>
              <a:spLocks noChangeShapeType="1"/>
            </p:cNvSpPr>
            <p:nvPr/>
          </p:nvSpPr>
          <p:spPr bwMode="auto">
            <a:xfrm>
              <a:off x="3487"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3"/>
            <p:cNvSpPr>
              <a:spLocks noChangeShapeType="1"/>
            </p:cNvSpPr>
            <p:nvPr/>
          </p:nvSpPr>
          <p:spPr bwMode="auto">
            <a:xfrm>
              <a:off x="4882" y="3447"/>
              <a:ext cx="0" cy="3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4"/>
            <p:cNvSpPr>
              <a:spLocks noChangeShapeType="1"/>
            </p:cNvSpPr>
            <p:nvPr/>
          </p:nvSpPr>
          <p:spPr bwMode="auto">
            <a:xfrm flipH="1">
              <a:off x="723" y="3706"/>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Line 15"/>
            <p:cNvSpPr>
              <a:spLocks noChangeShapeType="1"/>
            </p:cNvSpPr>
            <p:nvPr/>
          </p:nvSpPr>
          <p:spPr bwMode="auto">
            <a:xfrm flipH="1">
              <a:off x="1822" y="3706"/>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Text Box 16"/>
            <p:cNvSpPr txBox="1">
              <a:spLocks noChangeArrowheads="1"/>
            </p:cNvSpPr>
            <p:nvPr/>
          </p:nvSpPr>
          <p:spPr bwMode="auto">
            <a:xfrm>
              <a:off x="918" y="3571"/>
              <a:ext cx="109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1</a:t>
              </a:r>
              <a:r>
                <a:rPr lang="zh-CN" altLang="en-US" sz="2200">
                  <a:solidFill>
                    <a:srgbClr val="0033CC"/>
                  </a:solidFill>
                  <a:ea typeface="黑体" panose="02010609060101010101" pitchFamily="49" charset="-122"/>
                </a:rPr>
                <a:t>个半字</a:t>
              </a:r>
            </a:p>
          </p:txBody>
        </p:sp>
        <p:sp>
          <p:nvSpPr>
            <p:cNvPr id="27667" name="Line 17"/>
            <p:cNvSpPr>
              <a:spLocks noChangeShapeType="1"/>
            </p:cNvSpPr>
            <p:nvPr/>
          </p:nvSpPr>
          <p:spPr bwMode="auto">
            <a:xfrm flipH="1">
              <a:off x="2075" y="3709"/>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8" name="Line 18"/>
            <p:cNvSpPr>
              <a:spLocks noChangeShapeType="1"/>
            </p:cNvSpPr>
            <p:nvPr/>
          </p:nvSpPr>
          <p:spPr bwMode="auto">
            <a:xfrm flipH="1">
              <a:off x="3237" y="3709"/>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Text Box 19"/>
            <p:cNvSpPr txBox="1">
              <a:spLocks noChangeArrowheads="1"/>
            </p:cNvSpPr>
            <p:nvPr/>
          </p:nvSpPr>
          <p:spPr bwMode="auto">
            <a:xfrm>
              <a:off x="2270" y="3574"/>
              <a:ext cx="10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2</a:t>
              </a:r>
              <a:r>
                <a:rPr lang="zh-CN" altLang="en-US" sz="2200">
                  <a:solidFill>
                    <a:srgbClr val="0033CC"/>
                  </a:solidFill>
                  <a:ea typeface="黑体" panose="02010609060101010101" pitchFamily="49" charset="-122"/>
                </a:rPr>
                <a:t>个半字</a:t>
              </a:r>
            </a:p>
          </p:txBody>
        </p:sp>
        <p:sp>
          <p:nvSpPr>
            <p:cNvPr id="27670" name="Line 20"/>
            <p:cNvSpPr>
              <a:spLocks noChangeShapeType="1"/>
            </p:cNvSpPr>
            <p:nvPr/>
          </p:nvSpPr>
          <p:spPr bwMode="auto">
            <a:xfrm flipH="1">
              <a:off x="3486" y="3715"/>
              <a:ext cx="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1" name="Line 21"/>
            <p:cNvSpPr>
              <a:spLocks noChangeShapeType="1"/>
            </p:cNvSpPr>
            <p:nvPr/>
          </p:nvSpPr>
          <p:spPr bwMode="auto">
            <a:xfrm flipH="1">
              <a:off x="4639" y="3715"/>
              <a:ext cx="24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Text Box 22"/>
            <p:cNvSpPr txBox="1">
              <a:spLocks noChangeArrowheads="1"/>
            </p:cNvSpPr>
            <p:nvPr/>
          </p:nvSpPr>
          <p:spPr bwMode="auto">
            <a:xfrm>
              <a:off x="3699" y="3580"/>
              <a:ext cx="109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solidFill>
                    <a:srgbClr val="0033CC"/>
                  </a:solidFill>
                  <a:ea typeface="黑体" panose="02010609060101010101" pitchFamily="49" charset="-122"/>
                </a:rPr>
                <a:t>第</a:t>
              </a:r>
              <a:r>
                <a:rPr lang="en-US" altLang="zh-CN" sz="2200">
                  <a:solidFill>
                    <a:srgbClr val="0033CC"/>
                  </a:solidFill>
                  <a:ea typeface="黑体" panose="02010609060101010101" pitchFamily="49" charset="-122"/>
                </a:rPr>
                <a:t>3</a:t>
              </a:r>
              <a:r>
                <a:rPr lang="zh-CN" altLang="en-US" sz="2200">
                  <a:solidFill>
                    <a:srgbClr val="0033CC"/>
                  </a:solidFill>
                  <a:ea typeface="黑体" panose="02010609060101010101" pitchFamily="49" charset="-122"/>
                </a:rPr>
                <a:t>个半字</a:t>
              </a:r>
            </a:p>
          </p:txBody>
        </p:sp>
        <p:grpSp>
          <p:nvGrpSpPr>
            <p:cNvPr id="27673" name="Group 23"/>
            <p:cNvGrpSpPr>
              <a:grpSpLocks/>
            </p:cNvGrpSpPr>
            <p:nvPr/>
          </p:nvGrpSpPr>
          <p:grpSpPr bwMode="auto">
            <a:xfrm>
              <a:off x="108" y="720"/>
              <a:ext cx="5316" cy="2581"/>
              <a:chOff x="108" y="720"/>
              <a:chExt cx="5316" cy="2581"/>
            </a:xfrm>
          </p:grpSpPr>
          <p:grpSp>
            <p:nvGrpSpPr>
              <p:cNvPr id="27674" name="Group 24"/>
              <p:cNvGrpSpPr>
                <a:grpSpLocks/>
              </p:cNvGrpSpPr>
              <p:nvPr/>
            </p:nvGrpSpPr>
            <p:grpSpPr bwMode="auto">
              <a:xfrm>
                <a:off x="108" y="896"/>
                <a:ext cx="4774" cy="2405"/>
                <a:chOff x="108" y="896"/>
                <a:chExt cx="4774" cy="2405"/>
              </a:xfrm>
            </p:grpSpPr>
            <p:sp>
              <p:nvSpPr>
                <p:cNvPr id="27676" name="Rectangle 25" descr="新闻纸"/>
                <p:cNvSpPr>
                  <a:spLocks noChangeArrowheads="1"/>
                </p:cNvSpPr>
                <p:nvPr/>
              </p:nvSpPr>
              <p:spPr bwMode="auto">
                <a:xfrm>
                  <a:off x="698" y="896"/>
                  <a:ext cx="1368"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77" name="Line 26"/>
                <p:cNvSpPr>
                  <a:spLocks noChangeShapeType="1"/>
                </p:cNvSpPr>
                <p:nvPr/>
              </p:nvSpPr>
              <p:spPr bwMode="auto">
                <a:xfrm>
                  <a:off x="1355" y="896"/>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Text Box 27"/>
                <p:cNvSpPr txBox="1">
                  <a:spLocks noChangeArrowheads="1"/>
                </p:cNvSpPr>
                <p:nvPr/>
              </p:nvSpPr>
              <p:spPr bwMode="auto">
                <a:xfrm>
                  <a:off x="108" y="914"/>
                  <a:ext cx="69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RR</a:t>
                  </a:r>
                  <a:r>
                    <a:rPr lang="zh-CN" altLang="en-US" sz="2200">
                      <a:solidFill>
                        <a:schemeClr val="tx1"/>
                      </a:solidFill>
                      <a:ea typeface="黑体" panose="02010609060101010101" pitchFamily="49" charset="-122"/>
                    </a:rPr>
                    <a:t>型</a:t>
                  </a:r>
                </a:p>
              </p:txBody>
            </p:sp>
            <p:sp>
              <p:nvSpPr>
                <p:cNvPr id="27679" name="Line 28"/>
                <p:cNvSpPr>
                  <a:spLocks noChangeShapeType="1"/>
                </p:cNvSpPr>
                <p:nvPr/>
              </p:nvSpPr>
              <p:spPr bwMode="auto">
                <a:xfrm>
                  <a:off x="1737" y="896"/>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Text Box 29"/>
                <p:cNvSpPr txBox="1">
                  <a:spLocks noChangeArrowheads="1"/>
                </p:cNvSpPr>
                <p:nvPr/>
              </p:nvSpPr>
              <p:spPr bwMode="auto">
                <a:xfrm>
                  <a:off x="813" y="932"/>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1" name="Text Box 30"/>
                <p:cNvSpPr txBox="1">
                  <a:spLocks noChangeArrowheads="1"/>
                </p:cNvSpPr>
                <p:nvPr/>
              </p:nvSpPr>
              <p:spPr bwMode="auto">
                <a:xfrm>
                  <a:off x="1370" y="920"/>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2" name="Text Box 31"/>
                <p:cNvSpPr txBox="1">
                  <a:spLocks noChangeArrowheads="1"/>
                </p:cNvSpPr>
                <p:nvPr/>
              </p:nvSpPr>
              <p:spPr bwMode="auto">
                <a:xfrm>
                  <a:off x="1721" y="932"/>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R2</a:t>
                  </a:r>
                </a:p>
              </p:txBody>
            </p:sp>
            <p:sp>
              <p:nvSpPr>
                <p:cNvPr id="27683" name="Rectangle 32" descr="新闻纸"/>
                <p:cNvSpPr>
                  <a:spLocks noChangeArrowheads="1"/>
                </p:cNvSpPr>
                <p:nvPr/>
              </p:nvSpPr>
              <p:spPr bwMode="auto">
                <a:xfrm>
                  <a:off x="705" y="1387"/>
                  <a:ext cx="278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84" name="Line 33"/>
                <p:cNvSpPr>
                  <a:spLocks noChangeShapeType="1"/>
                </p:cNvSpPr>
                <p:nvPr/>
              </p:nvSpPr>
              <p:spPr bwMode="auto">
                <a:xfrm>
                  <a:off x="1362"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Text Box 34"/>
                <p:cNvSpPr txBox="1">
                  <a:spLocks noChangeArrowheads="1"/>
                </p:cNvSpPr>
                <p:nvPr/>
              </p:nvSpPr>
              <p:spPr bwMode="auto">
                <a:xfrm>
                  <a:off x="115" y="1405"/>
                  <a:ext cx="69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RX</a:t>
                  </a:r>
                  <a:r>
                    <a:rPr lang="zh-CN" altLang="en-US" sz="2200">
                      <a:solidFill>
                        <a:schemeClr val="tx1"/>
                      </a:solidFill>
                      <a:ea typeface="黑体" panose="02010609060101010101" pitchFamily="49" charset="-122"/>
                    </a:rPr>
                    <a:t>型</a:t>
                  </a:r>
                </a:p>
              </p:txBody>
            </p:sp>
            <p:sp>
              <p:nvSpPr>
                <p:cNvPr id="27686" name="Line 35"/>
                <p:cNvSpPr>
                  <a:spLocks noChangeShapeType="1"/>
                </p:cNvSpPr>
                <p:nvPr/>
              </p:nvSpPr>
              <p:spPr bwMode="auto">
                <a:xfrm>
                  <a:off x="1744"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Text Box 36"/>
                <p:cNvSpPr txBox="1">
                  <a:spLocks noChangeArrowheads="1"/>
                </p:cNvSpPr>
                <p:nvPr/>
              </p:nvSpPr>
              <p:spPr bwMode="auto">
                <a:xfrm>
                  <a:off x="820" y="1424"/>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88" name="Text Box 37"/>
                <p:cNvSpPr txBox="1">
                  <a:spLocks noChangeArrowheads="1"/>
                </p:cNvSpPr>
                <p:nvPr/>
              </p:nvSpPr>
              <p:spPr bwMode="auto">
                <a:xfrm>
                  <a:off x="1377" y="141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89" name="Text Box 38"/>
                <p:cNvSpPr txBox="1">
                  <a:spLocks noChangeArrowheads="1"/>
                </p:cNvSpPr>
                <p:nvPr/>
              </p:nvSpPr>
              <p:spPr bwMode="auto">
                <a:xfrm>
                  <a:off x="1800" y="1424"/>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X</a:t>
                  </a:r>
                </a:p>
              </p:txBody>
            </p:sp>
            <p:sp>
              <p:nvSpPr>
                <p:cNvPr id="27690" name="Rectangle 39" descr="新闻纸"/>
                <p:cNvSpPr>
                  <a:spLocks noChangeArrowheads="1"/>
                </p:cNvSpPr>
                <p:nvPr/>
              </p:nvSpPr>
              <p:spPr bwMode="auto">
                <a:xfrm>
                  <a:off x="711" y="1887"/>
                  <a:ext cx="2776"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1" name="Line 40"/>
                <p:cNvSpPr>
                  <a:spLocks noChangeShapeType="1"/>
                </p:cNvSpPr>
                <p:nvPr/>
              </p:nvSpPr>
              <p:spPr bwMode="auto">
                <a:xfrm>
                  <a:off x="1368" y="1887"/>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Text Box 41"/>
                <p:cNvSpPr txBox="1">
                  <a:spLocks noChangeArrowheads="1"/>
                </p:cNvSpPr>
                <p:nvPr/>
              </p:nvSpPr>
              <p:spPr bwMode="auto">
                <a:xfrm>
                  <a:off x="121" y="1904"/>
                  <a:ext cx="69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RS</a:t>
                  </a:r>
                  <a:r>
                    <a:rPr lang="zh-CN" altLang="en-US" sz="2200">
                      <a:solidFill>
                        <a:schemeClr val="tx1"/>
                      </a:solidFill>
                      <a:ea typeface="黑体" panose="02010609060101010101" pitchFamily="49" charset="-122"/>
                    </a:rPr>
                    <a:t>型</a:t>
                  </a:r>
                </a:p>
              </p:txBody>
            </p:sp>
            <p:sp>
              <p:nvSpPr>
                <p:cNvPr id="27693" name="Line 42"/>
                <p:cNvSpPr>
                  <a:spLocks noChangeShapeType="1"/>
                </p:cNvSpPr>
                <p:nvPr/>
              </p:nvSpPr>
              <p:spPr bwMode="auto">
                <a:xfrm flipH="1">
                  <a:off x="1746" y="1887"/>
                  <a:ext cx="4"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Text Box 43"/>
                <p:cNvSpPr txBox="1">
                  <a:spLocks noChangeArrowheads="1"/>
                </p:cNvSpPr>
                <p:nvPr/>
              </p:nvSpPr>
              <p:spPr bwMode="auto">
                <a:xfrm>
                  <a:off x="827" y="1923"/>
                  <a:ext cx="4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695" name="Text Box 44"/>
                <p:cNvSpPr txBox="1">
                  <a:spLocks noChangeArrowheads="1"/>
                </p:cNvSpPr>
                <p:nvPr/>
              </p:nvSpPr>
              <p:spPr bwMode="auto">
                <a:xfrm>
                  <a:off x="1383" y="191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R1</a:t>
                  </a:r>
                </a:p>
              </p:txBody>
            </p:sp>
            <p:sp>
              <p:nvSpPr>
                <p:cNvPr id="27696" name="Text Box 45"/>
                <p:cNvSpPr txBox="1">
                  <a:spLocks noChangeArrowheads="1"/>
                </p:cNvSpPr>
                <p:nvPr/>
              </p:nvSpPr>
              <p:spPr bwMode="auto">
                <a:xfrm>
                  <a:off x="1734" y="1923"/>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R3</a:t>
                  </a:r>
                </a:p>
              </p:txBody>
            </p:sp>
            <p:sp>
              <p:nvSpPr>
                <p:cNvPr id="27697" name="Rectangle 46" descr="新闻纸"/>
                <p:cNvSpPr>
                  <a:spLocks noChangeArrowheads="1"/>
                </p:cNvSpPr>
                <p:nvPr/>
              </p:nvSpPr>
              <p:spPr bwMode="auto">
                <a:xfrm>
                  <a:off x="723" y="2398"/>
                  <a:ext cx="2764"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698" name="Line 47"/>
                <p:cNvSpPr>
                  <a:spLocks noChangeShapeType="1"/>
                </p:cNvSpPr>
                <p:nvPr/>
              </p:nvSpPr>
              <p:spPr bwMode="auto">
                <a:xfrm>
                  <a:off x="1380" y="2398"/>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Text Box 48"/>
                <p:cNvSpPr txBox="1">
                  <a:spLocks noChangeArrowheads="1"/>
                </p:cNvSpPr>
                <p:nvPr/>
              </p:nvSpPr>
              <p:spPr bwMode="auto">
                <a:xfrm>
                  <a:off x="133" y="2416"/>
                  <a:ext cx="69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SI</a:t>
                  </a:r>
                  <a:r>
                    <a:rPr lang="zh-CN" altLang="en-US" sz="2200">
                      <a:solidFill>
                        <a:schemeClr val="tx1"/>
                      </a:solidFill>
                      <a:ea typeface="黑体" panose="02010609060101010101" pitchFamily="49" charset="-122"/>
                    </a:rPr>
                    <a:t>型</a:t>
                  </a:r>
                </a:p>
              </p:txBody>
            </p:sp>
            <p:sp>
              <p:nvSpPr>
                <p:cNvPr id="27700" name="Text Box 49"/>
                <p:cNvSpPr txBox="1">
                  <a:spLocks noChangeArrowheads="1"/>
                </p:cNvSpPr>
                <p:nvPr/>
              </p:nvSpPr>
              <p:spPr bwMode="auto">
                <a:xfrm>
                  <a:off x="838" y="2434"/>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1" name="Text Box 50"/>
                <p:cNvSpPr txBox="1">
                  <a:spLocks noChangeArrowheads="1"/>
                </p:cNvSpPr>
                <p:nvPr/>
              </p:nvSpPr>
              <p:spPr bwMode="auto">
                <a:xfrm>
                  <a:off x="1666" y="2441"/>
                  <a:ext cx="23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I</a:t>
                  </a:r>
                </a:p>
              </p:txBody>
            </p:sp>
            <p:sp>
              <p:nvSpPr>
                <p:cNvPr id="27702" name="Rectangle 51" descr="新闻纸"/>
                <p:cNvSpPr>
                  <a:spLocks noChangeArrowheads="1"/>
                </p:cNvSpPr>
                <p:nvPr/>
              </p:nvSpPr>
              <p:spPr bwMode="auto">
                <a:xfrm>
                  <a:off x="720" y="2935"/>
                  <a:ext cx="4162" cy="366"/>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703" name="Line 52"/>
                <p:cNvSpPr>
                  <a:spLocks noChangeShapeType="1"/>
                </p:cNvSpPr>
                <p:nvPr/>
              </p:nvSpPr>
              <p:spPr bwMode="auto">
                <a:xfrm>
                  <a:off x="1377" y="2935"/>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Text Box 53"/>
                <p:cNvSpPr txBox="1">
                  <a:spLocks noChangeArrowheads="1"/>
                </p:cNvSpPr>
                <p:nvPr/>
              </p:nvSpPr>
              <p:spPr bwMode="auto">
                <a:xfrm>
                  <a:off x="130" y="2954"/>
                  <a:ext cx="69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SS</a:t>
                  </a:r>
                  <a:r>
                    <a:rPr lang="zh-CN" altLang="en-US" sz="2200">
                      <a:solidFill>
                        <a:schemeClr val="tx1"/>
                      </a:solidFill>
                      <a:ea typeface="黑体" panose="02010609060101010101" pitchFamily="49" charset="-122"/>
                    </a:rPr>
                    <a:t>型</a:t>
                  </a:r>
                </a:p>
              </p:txBody>
            </p:sp>
            <p:sp>
              <p:nvSpPr>
                <p:cNvPr id="27705" name="Line 54"/>
                <p:cNvSpPr>
                  <a:spLocks noChangeShapeType="1"/>
                </p:cNvSpPr>
                <p:nvPr/>
              </p:nvSpPr>
              <p:spPr bwMode="auto">
                <a:xfrm>
                  <a:off x="2079" y="2935"/>
                  <a:ext cx="1"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6" name="Text Box 55"/>
                <p:cNvSpPr txBox="1">
                  <a:spLocks noChangeArrowheads="1"/>
                </p:cNvSpPr>
                <p:nvPr/>
              </p:nvSpPr>
              <p:spPr bwMode="auto">
                <a:xfrm>
                  <a:off x="835" y="2971"/>
                  <a:ext cx="4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OP</a:t>
                  </a:r>
                </a:p>
              </p:txBody>
            </p:sp>
            <p:sp>
              <p:nvSpPr>
                <p:cNvPr id="27707" name="Line 56"/>
                <p:cNvSpPr>
                  <a:spLocks noChangeShapeType="1"/>
                </p:cNvSpPr>
                <p:nvPr/>
              </p:nvSpPr>
              <p:spPr bwMode="auto">
                <a:xfrm>
                  <a:off x="2079"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8" name="Line 57"/>
                <p:cNvSpPr>
                  <a:spLocks noChangeShapeType="1"/>
                </p:cNvSpPr>
                <p:nvPr/>
              </p:nvSpPr>
              <p:spPr bwMode="auto">
                <a:xfrm>
                  <a:off x="2408" y="1387"/>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9" name="Line 58"/>
                <p:cNvSpPr>
                  <a:spLocks noChangeShapeType="1"/>
                </p:cNvSpPr>
                <p:nvPr/>
              </p:nvSpPr>
              <p:spPr bwMode="auto">
                <a:xfrm>
                  <a:off x="2079" y="1884"/>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0" name="Line 59"/>
                <p:cNvSpPr>
                  <a:spLocks noChangeShapeType="1"/>
                </p:cNvSpPr>
                <p:nvPr/>
              </p:nvSpPr>
              <p:spPr bwMode="auto">
                <a:xfrm>
                  <a:off x="2408" y="1884"/>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1" name="Line 60"/>
                <p:cNvSpPr>
                  <a:spLocks noChangeShapeType="1"/>
                </p:cNvSpPr>
                <p:nvPr/>
              </p:nvSpPr>
              <p:spPr bwMode="auto">
                <a:xfrm>
                  <a:off x="2408"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2" name="Line 61"/>
                <p:cNvSpPr>
                  <a:spLocks noChangeShapeType="1"/>
                </p:cNvSpPr>
                <p:nvPr/>
              </p:nvSpPr>
              <p:spPr bwMode="auto">
                <a:xfrm>
                  <a:off x="3487"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3" name="Text Box 62"/>
                <p:cNvSpPr txBox="1">
                  <a:spLocks noChangeArrowheads="1"/>
                </p:cNvSpPr>
                <p:nvPr/>
              </p:nvSpPr>
              <p:spPr bwMode="auto">
                <a:xfrm>
                  <a:off x="2130" y="1424"/>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4" name="Text Box 63"/>
                <p:cNvSpPr txBox="1">
                  <a:spLocks noChangeArrowheads="1"/>
                </p:cNvSpPr>
                <p:nvPr/>
              </p:nvSpPr>
              <p:spPr bwMode="auto">
                <a:xfrm>
                  <a:off x="2747" y="1420"/>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5" name="Text Box 64"/>
                <p:cNvSpPr txBox="1">
                  <a:spLocks noChangeArrowheads="1"/>
                </p:cNvSpPr>
                <p:nvPr/>
              </p:nvSpPr>
              <p:spPr bwMode="auto">
                <a:xfrm>
                  <a:off x="2124" y="1923"/>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16" name="Text Box 65"/>
                <p:cNvSpPr txBox="1">
                  <a:spLocks noChangeArrowheads="1"/>
                </p:cNvSpPr>
                <p:nvPr/>
              </p:nvSpPr>
              <p:spPr bwMode="auto">
                <a:xfrm>
                  <a:off x="2741" y="1920"/>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17" name="Line 66"/>
                <p:cNvSpPr>
                  <a:spLocks noChangeShapeType="1"/>
                </p:cNvSpPr>
                <p:nvPr/>
              </p:nvSpPr>
              <p:spPr bwMode="auto">
                <a:xfrm>
                  <a:off x="2079" y="2398"/>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8" name="Line 67"/>
                <p:cNvSpPr>
                  <a:spLocks noChangeShapeType="1"/>
                </p:cNvSpPr>
                <p:nvPr/>
              </p:nvSpPr>
              <p:spPr bwMode="auto">
                <a:xfrm>
                  <a:off x="2408" y="2398"/>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Text Box 68"/>
                <p:cNvSpPr txBox="1">
                  <a:spLocks noChangeArrowheads="1"/>
                </p:cNvSpPr>
                <p:nvPr/>
              </p:nvSpPr>
              <p:spPr bwMode="auto">
                <a:xfrm>
                  <a:off x="2124" y="2446"/>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a:t>
                  </a:r>
                </a:p>
              </p:txBody>
            </p:sp>
            <p:sp>
              <p:nvSpPr>
                <p:cNvPr id="27720" name="Text Box 69"/>
                <p:cNvSpPr txBox="1">
                  <a:spLocks noChangeArrowheads="1"/>
                </p:cNvSpPr>
                <p:nvPr/>
              </p:nvSpPr>
              <p:spPr bwMode="auto">
                <a:xfrm>
                  <a:off x="2741" y="2443"/>
                  <a:ext cx="29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a:t>
                  </a:r>
                </a:p>
              </p:txBody>
            </p:sp>
            <p:sp>
              <p:nvSpPr>
                <p:cNvPr id="27721" name="Line 70"/>
                <p:cNvSpPr>
                  <a:spLocks noChangeShapeType="1"/>
                </p:cNvSpPr>
                <p:nvPr/>
              </p:nvSpPr>
              <p:spPr bwMode="auto">
                <a:xfrm>
                  <a:off x="3840" y="2935"/>
                  <a:ext cx="0" cy="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2" name="Text Box 71"/>
                <p:cNvSpPr txBox="1">
                  <a:spLocks noChangeArrowheads="1"/>
                </p:cNvSpPr>
                <p:nvPr/>
              </p:nvSpPr>
              <p:spPr bwMode="auto">
                <a:xfrm>
                  <a:off x="1666" y="2962"/>
                  <a:ext cx="23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L</a:t>
                  </a:r>
                </a:p>
              </p:txBody>
            </p:sp>
            <p:sp>
              <p:nvSpPr>
                <p:cNvPr id="27723" name="Text Box 72"/>
                <p:cNvSpPr txBox="1">
                  <a:spLocks noChangeArrowheads="1"/>
                </p:cNvSpPr>
                <p:nvPr/>
              </p:nvSpPr>
              <p:spPr bwMode="auto">
                <a:xfrm>
                  <a:off x="2066" y="2968"/>
                  <a:ext cx="35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B1</a:t>
                  </a:r>
                </a:p>
              </p:txBody>
            </p:sp>
            <p:sp>
              <p:nvSpPr>
                <p:cNvPr id="27724" name="Text Box 73"/>
                <p:cNvSpPr txBox="1">
                  <a:spLocks noChangeArrowheads="1"/>
                </p:cNvSpPr>
                <p:nvPr/>
              </p:nvSpPr>
              <p:spPr bwMode="auto">
                <a:xfrm>
                  <a:off x="2741" y="2964"/>
                  <a:ext cx="43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D1</a:t>
                  </a:r>
                </a:p>
              </p:txBody>
            </p:sp>
            <p:sp>
              <p:nvSpPr>
                <p:cNvPr id="27725" name="Text Box 74"/>
                <p:cNvSpPr txBox="1">
                  <a:spLocks noChangeArrowheads="1"/>
                </p:cNvSpPr>
                <p:nvPr/>
              </p:nvSpPr>
              <p:spPr bwMode="auto">
                <a:xfrm>
                  <a:off x="3487" y="2980"/>
                  <a:ext cx="35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B2</a:t>
                  </a:r>
                </a:p>
              </p:txBody>
            </p:sp>
            <p:sp>
              <p:nvSpPr>
                <p:cNvPr id="27726" name="Text Box 75"/>
                <p:cNvSpPr txBox="1">
                  <a:spLocks noChangeArrowheads="1"/>
                </p:cNvSpPr>
                <p:nvPr/>
              </p:nvSpPr>
              <p:spPr bwMode="auto">
                <a:xfrm>
                  <a:off x="4185" y="2977"/>
                  <a:ext cx="44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rgbClr val="0033CC"/>
                      </a:solidFill>
                      <a:ea typeface="黑体" panose="02010609060101010101" pitchFamily="49" charset="-122"/>
                    </a:rPr>
                    <a:t>D2</a:t>
                  </a:r>
                </a:p>
              </p:txBody>
            </p:sp>
          </p:grpSp>
          <p:sp>
            <p:nvSpPr>
              <p:cNvPr id="27675" name="Text Box 76"/>
              <p:cNvSpPr txBox="1">
                <a:spLocks noChangeArrowheads="1"/>
              </p:cNvSpPr>
              <p:nvPr/>
            </p:nvSpPr>
            <p:spPr bwMode="auto">
              <a:xfrm>
                <a:off x="4004" y="720"/>
                <a:ext cx="1420" cy="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200">
                    <a:solidFill>
                      <a:schemeClr val="tx1"/>
                    </a:solidFill>
                    <a:ea typeface="黑体" panose="02010609060101010101" pitchFamily="49" charset="-122"/>
                  </a:rPr>
                  <a:t>Ri</a:t>
                </a:r>
                <a:r>
                  <a:rPr lang="zh-CN" altLang="en-US" sz="2200">
                    <a:solidFill>
                      <a:schemeClr val="tx1"/>
                    </a:solidFill>
                    <a:ea typeface="黑体" panose="02010609060101010101" pitchFamily="49" charset="-122"/>
                  </a:rPr>
                  <a:t>：寄存器</a:t>
                </a:r>
              </a:p>
              <a:p>
                <a:pPr>
                  <a:spcBef>
                    <a:spcPct val="50000"/>
                  </a:spcBef>
                </a:pPr>
                <a:r>
                  <a:rPr lang="en-US" altLang="zh-CN" sz="2200">
                    <a:solidFill>
                      <a:schemeClr val="tx1"/>
                    </a:solidFill>
                    <a:ea typeface="黑体" panose="02010609060101010101" pitchFamily="49" charset="-122"/>
                  </a:rPr>
                  <a:t>X</a:t>
                </a:r>
                <a:r>
                  <a:rPr lang="zh-CN" altLang="en-US" sz="2200">
                    <a:solidFill>
                      <a:schemeClr val="tx1"/>
                    </a:solidFill>
                    <a:ea typeface="黑体" panose="02010609060101010101" pitchFamily="49" charset="-122"/>
                  </a:rPr>
                  <a:t>：变址器</a:t>
                </a:r>
              </a:p>
              <a:p>
                <a:pPr>
                  <a:spcBef>
                    <a:spcPct val="50000"/>
                  </a:spcBef>
                </a:pPr>
                <a:r>
                  <a:rPr lang="en-US" altLang="zh-CN" sz="2200">
                    <a:solidFill>
                      <a:schemeClr val="tx1"/>
                    </a:solidFill>
                    <a:ea typeface="黑体" panose="02010609060101010101" pitchFamily="49" charset="-122"/>
                  </a:rPr>
                  <a:t>Bi</a:t>
                </a:r>
                <a:r>
                  <a:rPr lang="zh-CN" altLang="en-US" sz="2200">
                    <a:solidFill>
                      <a:schemeClr val="tx1"/>
                    </a:solidFill>
                    <a:ea typeface="黑体" panose="02010609060101010101" pitchFamily="49" charset="-122"/>
                  </a:rPr>
                  <a:t>：基址器</a:t>
                </a:r>
              </a:p>
              <a:p>
                <a:pPr>
                  <a:spcBef>
                    <a:spcPct val="50000"/>
                  </a:spcBef>
                </a:pPr>
                <a:r>
                  <a:rPr lang="en-US" altLang="zh-CN" sz="2200">
                    <a:solidFill>
                      <a:schemeClr val="tx1"/>
                    </a:solidFill>
                    <a:ea typeface="黑体" panose="02010609060101010101" pitchFamily="49" charset="-122"/>
                  </a:rPr>
                  <a:t>Di</a:t>
                </a:r>
                <a:r>
                  <a:rPr lang="zh-CN" altLang="en-US" sz="2200">
                    <a:solidFill>
                      <a:schemeClr val="tx1"/>
                    </a:solidFill>
                    <a:ea typeface="黑体" panose="02010609060101010101" pitchFamily="49" charset="-122"/>
                  </a:rPr>
                  <a:t>：位移量</a:t>
                </a:r>
              </a:p>
              <a:p>
                <a:pPr>
                  <a:spcBef>
                    <a:spcPct val="50000"/>
                  </a:spcBef>
                </a:pPr>
                <a:r>
                  <a:rPr lang="en-US" altLang="zh-CN" sz="2200">
                    <a:solidFill>
                      <a:schemeClr val="tx1"/>
                    </a:solidFill>
                    <a:ea typeface="黑体" panose="02010609060101010101" pitchFamily="49" charset="-122"/>
                  </a:rPr>
                  <a:t>I</a:t>
                </a:r>
                <a:r>
                  <a:rPr lang="zh-CN" altLang="en-US" sz="2200">
                    <a:solidFill>
                      <a:schemeClr val="tx1"/>
                    </a:solidFill>
                    <a:ea typeface="黑体" panose="02010609060101010101" pitchFamily="49" charset="-122"/>
                  </a:rPr>
                  <a:t>：立即数</a:t>
                </a:r>
              </a:p>
              <a:p>
                <a:pPr>
                  <a:spcBef>
                    <a:spcPct val="50000"/>
                  </a:spcBef>
                </a:pPr>
                <a:r>
                  <a:rPr lang="en-US" altLang="zh-CN" sz="2200">
                    <a:solidFill>
                      <a:schemeClr val="tx1"/>
                    </a:solidFill>
                    <a:ea typeface="黑体" panose="02010609060101010101" pitchFamily="49" charset="-122"/>
                  </a:rPr>
                  <a:t>L</a:t>
                </a:r>
                <a:r>
                  <a:rPr lang="zh-CN" altLang="en-US" sz="2200">
                    <a:solidFill>
                      <a:schemeClr val="tx1"/>
                    </a:solidFill>
                    <a:ea typeface="黑体" panose="02010609060101010101" pitchFamily="49" charset="-122"/>
                  </a:rPr>
                  <a:t>：数的长度</a:t>
                </a:r>
              </a:p>
            </p:txBody>
          </p:sp>
        </p:grpSp>
      </p:grpSp>
      <p:sp>
        <p:nvSpPr>
          <p:cNvPr id="78" name="TextBox 77"/>
          <p:cNvSpPr txBox="1">
            <a:spLocks noChangeArrowheads="1"/>
          </p:cNvSpPr>
          <p:nvPr/>
        </p:nvSpPr>
        <p:spPr bwMode="auto">
          <a:xfrm>
            <a:off x="1965214" y="6325795"/>
            <a:ext cx="4640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400">
                <a:solidFill>
                  <a:schemeClr val="tx1"/>
                </a:solidFill>
                <a:latin typeface="黑体" panose="02010609060101010101" pitchFamily="49" charset="-122"/>
                <a:ea typeface="黑体" panose="02010609060101010101" pitchFamily="49" charset="-122"/>
              </a:rPr>
              <a:t>格式：定长操作码、变长指令字</a:t>
            </a:r>
          </a:p>
        </p:txBody>
      </p:sp>
      <p:sp>
        <p:nvSpPr>
          <p:cNvPr id="80" name="Text Box 78"/>
          <p:cNvSpPr txBox="1">
            <a:spLocks noChangeArrowheads="1"/>
          </p:cNvSpPr>
          <p:nvPr/>
        </p:nvSpPr>
        <p:spPr bwMode="auto">
          <a:xfrm>
            <a:off x="453311" y="5197281"/>
            <a:ext cx="8290935"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000" dirty="0">
                <a:solidFill>
                  <a:srgbClr val="C00000"/>
                </a:solidFill>
                <a:ea typeface="黑体" panose="02010609060101010101" pitchFamily="49" charset="-122"/>
              </a:rPr>
              <a:t>RR</a:t>
            </a:r>
            <a:r>
              <a:rPr lang="zh-CN" altLang="en-US" sz="2000" dirty="0">
                <a:solidFill>
                  <a:srgbClr val="C00000"/>
                </a:solidFill>
                <a:ea typeface="黑体" panose="02010609060101010101" pitchFamily="49" charset="-122"/>
              </a:rPr>
              <a:t>：寄存器 </a:t>
            </a:r>
            <a:r>
              <a:rPr lang="en-US" altLang="zh-CN" sz="2000" dirty="0">
                <a:solidFill>
                  <a:srgbClr val="C00000"/>
                </a:solidFill>
                <a:ea typeface="黑体" panose="02010609060101010101" pitchFamily="49" charset="-122"/>
              </a:rPr>
              <a:t>- </a:t>
            </a:r>
            <a:r>
              <a:rPr lang="zh-CN" altLang="en-US" sz="2000" dirty="0">
                <a:solidFill>
                  <a:srgbClr val="C00000"/>
                </a:solidFill>
                <a:ea typeface="黑体" panose="02010609060101010101" pitchFamily="49" charset="-122"/>
              </a:rPr>
              <a:t>寄存器</a:t>
            </a:r>
            <a:r>
              <a:rPr lang="en-US" altLang="zh-CN" sz="2000" dirty="0">
                <a:solidFill>
                  <a:srgbClr val="C00000"/>
                </a:solidFill>
                <a:ea typeface="黑体" panose="02010609060101010101" pitchFamily="49" charset="-122"/>
              </a:rPr>
              <a:t>(</a:t>
            </a:r>
            <a:r>
              <a:rPr lang="zh-CN" altLang="en-US" sz="2000" dirty="0">
                <a:solidFill>
                  <a:srgbClr val="C00000"/>
                </a:solidFill>
                <a:ea typeface="黑体" panose="02010609060101010101" pitchFamily="49" charset="-122"/>
              </a:rPr>
              <a:t>二地址指令</a:t>
            </a:r>
            <a:r>
              <a:rPr lang="en-US" altLang="zh-CN" sz="2000" dirty="0">
                <a:solidFill>
                  <a:srgbClr val="C00000"/>
                </a:solidFill>
                <a:ea typeface="黑体" panose="02010609060101010101" pitchFamily="49" charset="-122"/>
              </a:rPr>
              <a:t>)</a:t>
            </a:r>
            <a:r>
              <a:rPr lang="zh-CN" altLang="en-US" sz="2000" dirty="0">
                <a:solidFill>
                  <a:srgbClr val="C00000"/>
                </a:solidFill>
                <a:ea typeface="黑体" panose="02010609060101010101" pitchFamily="49" charset="-122"/>
              </a:rPr>
              <a:t>       	</a:t>
            </a:r>
            <a:r>
              <a:rPr lang="en-US" altLang="zh-CN" sz="2000" dirty="0">
                <a:solidFill>
                  <a:srgbClr val="C00000"/>
                </a:solidFill>
                <a:ea typeface="黑体" panose="02010609060101010101" pitchFamily="49" charset="-122"/>
              </a:rPr>
              <a:t>SS</a:t>
            </a:r>
            <a:r>
              <a:rPr lang="zh-CN" altLang="en-US" sz="2000" dirty="0">
                <a:solidFill>
                  <a:srgbClr val="C00000"/>
                </a:solidFill>
                <a:ea typeface="黑体" panose="02010609060101010101" pitchFamily="49" charset="-122"/>
              </a:rPr>
              <a:t>：基址存储器 </a:t>
            </a:r>
            <a:r>
              <a:rPr lang="en-US" altLang="zh-CN" sz="2000" dirty="0">
                <a:solidFill>
                  <a:srgbClr val="C00000"/>
                </a:solidFill>
                <a:ea typeface="黑体" panose="02010609060101010101" pitchFamily="49" charset="-122"/>
              </a:rPr>
              <a:t>- </a:t>
            </a:r>
            <a:r>
              <a:rPr lang="zh-CN" altLang="en-US" sz="2000" dirty="0">
                <a:solidFill>
                  <a:srgbClr val="C00000"/>
                </a:solidFill>
                <a:ea typeface="黑体" panose="02010609060101010101" pitchFamily="49" charset="-122"/>
              </a:rPr>
              <a:t>基址存储器</a:t>
            </a:r>
          </a:p>
          <a:p>
            <a:pPr>
              <a:spcBef>
                <a:spcPct val="25000"/>
              </a:spcBef>
            </a:pPr>
            <a:r>
              <a:rPr lang="en-US" altLang="zh-CN" sz="2000" dirty="0">
                <a:solidFill>
                  <a:srgbClr val="C00000"/>
                </a:solidFill>
                <a:ea typeface="黑体" panose="02010609060101010101" pitchFamily="49" charset="-122"/>
              </a:rPr>
              <a:t>RX</a:t>
            </a:r>
            <a:r>
              <a:rPr lang="zh-CN" altLang="en-US" sz="2000" dirty="0">
                <a:solidFill>
                  <a:srgbClr val="C00000"/>
                </a:solidFill>
                <a:ea typeface="黑体" panose="02010609060101010101" pitchFamily="49" charset="-122"/>
              </a:rPr>
              <a:t>：寄存器 </a:t>
            </a:r>
            <a:r>
              <a:rPr lang="en-US" altLang="zh-CN" sz="2000" dirty="0">
                <a:solidFill>
                  <a:srgbClr val="C00000"/>
                </a:solidFill>
                <a:ea typeface="黑体" panose="02010609060101010101" pitchFamily="49" charset="-122"/>
              </a:rPr>
              <a:t>- </a:t>
            </a:r>
            <a:r>
              <a:rPr lang="zh-CN" altLang="en-US" sz="2000" dirty="0">
                <a:solidFill>
                  <a:srgbClr val="C00000"/>
                </a:solidFill>
                <a:ea typeface="黑体" panose="02010609060101010101" pitchFamily="49" charset="-122"/>
              </a:rPr>
              <a:t>变址存储器</a:t>
            </a:r>
            <a:r>
              <a:rPr lang="en-US" altLang="zh-CN" sz="2000" dirty="0">
                <a:solidFill>
                  <a:srgbClr val="C00000"/>
                </a:solidFill>
                <a:ea typeface="黑体" panose="02010609060101010101" pitchFamily="49" charset="-122"/>
              </a:rPr>
              <a:t>(</a:t>
            </a:r>
            <a:r>
              <a:rPr lang="zh-CN" altLang="en-US" sz="2000" dirty="0">
                <a:solidFill>
                  <a:srgbClr val="C00000"/>
                </a:solidFill>
                <a:ea typeface="黑体" panose="02010609060101010101" pitchFamily="49" charset="-122"/>
              </a:rPr>
              <a:t>二地址指令</a:t>
            </a:r>
            <a:r>
              <a:rPr lang="en-US" altLang="zh-CN" sz="2000" dirty="0">
                <a:solidFill>
                  <a:srgbClr val="C00000"/>
                </a:solidFill>
                <a:ea typeface="黑体" panose="02010609060101010101" pitchFamily="49" charset="-122"/>
              </a:rPr>
              <a:t>)</a:t>
            </a:r>
            <a:r>
              <a:rPr lang="zh-CN" altLang="en-US" sz="2000" dirty="0">
                <a:solidFill>
                  <a:srgbClr val="C00000"/>
                </a:solidFill>
                <a:ea typeface="黑体" panose="02010609060101010101" pitchFamily="49" charset="-122"/>
              </a:rPr>
              <a:t>	</a:t>
            </a:r>
            <a:r>
              <a:rPr lang="en-US" altLang="zh-CN" sz="2000" dirty="0">
                <a:solidFill>
                  <a:srgbClr val="C00000"/>
                </a:solidFill>
                <a:ea typeface="黑体" panose="02010609060101010101" pitchFamily="49" charset="-122"/>
              </a:rPr>
              <a:t>SI</a:t>
            </a:r>
            <a:r>
              <a:rPr lang="zh-CN" altLang="en-US" sz="2000" dirty="0">
                <a:solidFill>
                  <a:srgbClr val="C00000"/>
                </a:solidFill>
                <a:ea typeface="黑体" panose="02010609060101010101" pitchFamily="49" charset="-122"/>
              </a:rPr>
              <a:t>：基址存储器 </a:t>
            </a:r>
            <a:r>
              <a:rPr lang="en-US" altLang="zh-CN" sz="2000" dirty="0">
                <a:solidFill>
                  <a:srgbClr val="C00000"/>
                </a:solidFill>
                <a:ea typeface="黑体" panose="02010609060101010101" pitchFamily="49" charset="-122"/>
              </a:rPr>
              <a:t>- </a:t>
            </a:r>
            <a:r>
              <a:rPr lang="zh-CN" altLang="en-US" sz="2000" dirty="0">
                <a:solidFill>
                  <a:srgbClr val="C00000"/>
                </a:solidFill>
                <a:ea typeface="黑体" panose="02010609060101010101" pitchFamily="49" charset="-122"/>
              </a:rPr>
              <a:t>立即数</a:t>
            </a:r>
          </a:p>
          <a:p>
            <a:pPr>
              <a:spcBef>
                <a:spcPct val="25000"/>
              </a:spcBef>
            </a:pPr>
            <a:r>
              <a:rPr lang="en-US" altLang="zh-CN" sz="2000" dirty="0">
                <a:solidFill>
                  <a:srgbClr val="C00000"/>
                </a:solidFill>
                <a:ea typeface="黑体" panose="02010609060101010101" pitchFamily="49" charset="-122"/>
              </a:rPr>
              <a:t>RS</a:t>
            </a:r>
            <a:r>
              <a:rPr lang="zh-CN" altLang="en-US" sz="2000" dirty="0">
                <a:solidFill>
                  <a:srgbClr val="C00000"/>
                </a:solidFill>
                <a:ea typeface="黑体" panose="02010609060101010101" pitchFamily="49" charset="-122"/>
              </a:rPr>
              <a:t>：寄存器</a:t>
            </a:r>
            <a:r>
              <a:rPr lang="en-US" altLang="zh-CN" sz="2000" dirty="0">
                <a:solidFill>
                  <a:srgbClr val="C00000"/>
                </a:solidFill>
                <a:ea typeface="黑体" panose="02010609060101010101" pitchFamily="49" charset="-122"/>
              </a:rPr>
              <a:t>-</a:t>
            </a:r>
            <a:r>
              <a:rPr lang="zh-CN" altLang="en-US" sz="2000" dirty="0">
                <a:solidFill>
                  <a:srgbClr val="C00000"/>
                </a:solidFill>
                <a:ea typeface="黑体" panose="02010609060101010101" pitchFamily="49" charset="-122"/>
              </a:rPr>
              <a:t>基址存储器</a:t>
            </a:r>
            <a:r>
              <a:rPr lang="en-US" altLang="zh-CN" sz="2000" dirty="0">
                <a:solidFill>
                  <a:srgbClr val="C00000"/>
                </a:solidFill>
                <a:ea typeface="黑体" panose="02010609060101010101" pitchFamily="49" charset="-122"/>
              </a:rPr>
              <a:t>(</a:t>
            </a:r>
            <a:r>
              <a:rPr lang="zh-CN" altLang="en-US" sz="2000" dirty="0">
                <a:solidFill>
                  <a:srgbClr val="C00000"/>
                </a:solidFill>
                <a:ea typeface="黑体" panose="02010609060101010101" pitchFamily="49" charset="-122"/>
              </a:rPr>
              <a:t>三地址指令</a:t>
            </a:r>
            <a:r>
              <a:rPr lang="en-US" altLang="zh-CN" sz="2000" dirty="0">
                <a:solidFill>
                  <a:srgbClr val="C00000"/>
                </a:solidFill>
                <a:ea typeface="黑体" panose="02010609060101010101" pitchFamily="49" charset="-122"/>
              </a:rPr>
              <a:t>)</a:t>
            </a:r>
            <a:endParaRPr lang="zh-CN" altLang="en-US" sz="2000" dirty="0">
              <a:solidFill>
                <a:srgbClr val="C0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11200" y="114300"/>
            <a:ext cx="6805613" cy="368300"/>
          </a:xfrm>
        </p:spPr>
        <p:txBody>
          <a:bodyPr/>
          <a:lstStyle/>
          <a:p>
            <a:r>
              <a:rPr lang="zh-CN" altLang="en-US">
                <a:ea typeface="宋体" panose="02010600030101010101" pitchFamily="2" charset="-122"/>
              </a:rPr>
              <a:t>扩展（变长）操作码编码 </a:t>
            </a:r>
            <a:r>
              <a:rPr lang="en-US" altLang="zh-CN">
                <a:ea typeface="宋体" panose="02010600030101010101" pitchFamily="2" charset="-122"/>
              </a:rPr>
              <a:t>Expanding Opcodes</a:t>
            </a:r>
          </a:p>
        </p:txBody>
      </p:sp>
      <p:sp>
        <p:nvSpPr>
          <p:cNvPr id="388099" name="Rectangle 3"/>
          <p:cNvSpPr>
            <a:spLocks noChangeArrowheads="1"/>
          </p:cNvSpPr>
          <p:nvPr/>
        </p:nvSpPr>
        <p:spPr bwMode="auto">
          <a:xfrm>
            <a:off x="51846" y="517167"/>
            <a:ext cx="8901112" cy="306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5000"/>
              </a:lnSpc>
              <a:spcBef>
                <a:spcPct val="35000"/>
              </a:spcBef>
              <a:buClr>
                <a:srgbClr val="C00000"/>
              </a:buClr>
              <a:buSzPct val="100000"/>
            </a:pPr>
            <a:r>
              <a:rPr lang="zh-CN" altLang="en-US" dirty="0">
                <a:latin typeface="Arial" panose="020B0604020202020204" pitchFamily="34" charset="0"/>
                <a:ea typeface="黑体" panose="02010609060101010101" pitchFamily="49" charset="-122"/>
              </a:rPr>
              <a:t> 基本思想</a:t>
            </a:r>
          </a:p>
          <a:p>
            <a:pPr marL="0" indent="0">
              <a:lnSpc>
                <a:spcPct val="115000"/>
              </a:lnSpc>
              <a:spcBef>
                <a:spcPct val="35000"/>
              </a:spcBef>
              <a:buClr>
                <a:srgbClr val="C00000"/>
              </a:buClr>
              <a:buSzPct val="100000"/>
              <a:buNone/>
            </a:pPr>
            <a:r>
              <a:rPr lang="zh-CN" altLang="en-US" dirty="0">
                <a:solidFill>
                  <a:srgbClr val="0000FF"/>
                </a:solidFill>
                <a:latin typeface="Arial" panose="020B0604020202020204" pitchFamily="34" charset="0"/>
                <a:ea typeface="黑体" panose="02010609060101010101" pitchFamily="49" charset="-122"/>
              </a:rPr>
              <a:t>       将操作码的编码长度分成几种固定长的格式。这种方式被大多数指令集采用。</a:t>
            </a:r>
            <a:r>
              <a:rPr lang="en-US" altLang="zh-CN" dirty="0">
                <a:solidFill>
                  <a:srgbClr val="0000FF"/>
                </a:solidFill>
                <a:latin typeface="Arial" panose="020B0604020202020204" pitchFamily="34" charset="0"/>
                <a:ea typeface="黑体" panose="02010609060101010101" pitchFamily="49" charset="-122"/>
              </a:rPr>
              <a:t>PDP-11</a:t>
            </a:r>
            <a:r>
              <a:rPr lang="zh-CN" altLang="en-US" dirty="0">
                <a:solidFill>
                  <a:srgbClr val="0000FF"/>
                </a:solidFill>
                <a:latin typeface="Arial" panose="020B0604020202020204" pitchFamily="34" charset="0"/>
                <a:ea typeface="黑体" panose="02010609060101010101" pitchFamily="49" charset="-122"/>
              </a:rPr>
              <a:t>是典型的变长操作码机器。</a:t>
            </a:r>
          </a:p>
          <a:p>
            <a:pPr>
              <a:lnSpc>
                <a:spcPct val="115000"/>
              </a:lnSpc>
              <a:spcBef>
                <a:spcPct val="35000"/>
              </a:spcBef>
              <a:buClr>
                <a:srgbClr val="C00000"/>
              </a:buClr>
              <a:buSzPct val="100000"/>
            </a:pPr>
            <a:r>
              <a:rPr lang="zh-CN" altLang="en-US" dirty="0">
                <a:latin typeface="Arial" panose="020B0604020202020204" pitchFamily="34" charset="0"/>
                <a:ea typeface="黑体" panose="02010609060101010101" pitchFamily="49" charset="-122"/>
              </a:rPr>
              <a:t>  种类</a:t>
            </a:r>
          </a:p>
          <a:p>
            <a:pPr marL="0" indent="0">
              <a:lnSpc>
                <a:spcPct val="115000"/>
              </a:lnSpc>
              <a:spcBef>
                <a:spcPct val="35000"/>
              </a:spcBef>
              <a:buSzPct val="100000"/>
              <a:buNone/>
            </a:pPr>
            <a:r>
              <a:rPr lang="zh-CN" altLang="en-US" dirty="0">
                <a:solidFill>
                  <a:srgbClr val="0000FF"/>
                </a:solidFill>
                <a:latin typeface="Arial" panose="020B0604020202020204" pitchFamily="34" charset="0"/>
                <a:ea typeface="黑体" panose="02010609060101010101" pitchFamily="49" charset="-122"/>
              </a:rPr>
              <a:t>        等长扩展法：4-8-12；3-6-9；…... </a:t>
            </a:r>
            <a:endParaRPr lang="en-US" altLang="zh-CN" dirty="0">
              <a:solidFill>
                <a:srgbClr val="0000FF"/>
              </a:solidFill>
              <a:latin typeface="Arial" panose="020B0604020202020204" pitchFamily="34" charset="0"/>
              <a:ea typeface="黑体" panose="02010609060101010101" pitchFamily="49" charset="-122"/>
            </a:endParaRPr>
          </a:p>
          <a:p>
            <a:pPr marL="0" indent="0">
              <a:lnSpc>
                <a:spcPct val="115000"/>
              </a:lnSpc>
              <a:spcBef>
                <a:spcPct val="35000"/>
              </a:spcBef>
              <a:buSzPct val="100000"/>
              <a:buNone/>
            </a:pPr>
            <a:r>
              <a:rPr lang="zh-CN" altLang="en-US" dirty="0">
                <a:solidFill>
                  <a:srgbClr val="0000FF"/>
                </a:solidFill>
                <a:latin typeface="Arial" panose="020B0604020202020204" pitchFamily="34" charset="0"/>
                <a:ea typeface="黑体" panose="02010609060101010101" pitchFamily="49" charset="-122"/>
              </a:rPr>
              <a:t>        不等长扩展法</a:t>
            </a:r>
          </a:p>
          <a:p>
            <a:pPr>
              <a:lnSpc>
                <a:spcPct val="115000"/>
              </a:lnSpc>
              <a:spcBef>
                <a:spcPct val="35000"/>
              </a:spcBef>
              <a:buSzPct val="100000"/>
              <a:buNone/>
            </a:pPr>
            <a:r>
              <a:rPr lang="zh-CN" altLang="en-US" dirty="0">
                <a:latin typeface="Arial" panose="020B0604020202020204" pitchFamily="34" charset="0"/>
                <a:ea typeface="黑体" panose="02010609060101010101" pitchFamily="49" charset="-122"/>
              </a:rPr>
              <a:t>   扩展方法举例（不等长扩展）</a:t>
            </a:r>
          </a:p>
        </p:txBody>
      </p:sp>
      <p:sp>
        <p:nvSpPr>
          <p:cNvPr id="3" name="左大括号 2"/>
          <p:cNvSpPr/>
          <p:nvPr/>
        </p:nvSpPr>
        <p:spPr bwMode="auto">
          <a:xfrm>
            <a:off x="480194" y="2381385"/>
            <a:ext cx="161365" cy="546847"/>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a:ln>
                <a:noFill/>
              </a:ln>
              <a:solidFill>
                <a:schemeClr val="accent2"/>
              </a:solidFill>
              <a:effectLst/>
              <a:latin typeface="Arial" charset="0"/>
              <a:ea typeface="宋体" charset="-122"/>
            </a:endParaRPr>
          </a:p>
        </p:txBody>
      </p:sp>
      <p:sp>
        <p:nvSpPr>
          <p:cNvPr id="6" name="Rectangle 3"/>
          <p:cNvSpPr>
            <a:spLocks noChangeArrowheads="1"/>
          </p:cNvSpPr>
          <p:nvPr/>
        </p:nvSpPr>
        <p:spPr bwMode="auto">
          <a:xfrm>
            <a:off x="0" y="3662678"/>
            <a:ext cx="5073528" cy="112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indent="0">
              <a:lnSpc>
                <a:spcPct val="115000"/>
              </a:lnSpc>
              <a:spcBef>
                <a:spcPct val="35000"/>
              </a:spcBef>
              <a:buSzPct val="100000"/>
              <a:buNone/>
            </a:pPr>
            <a:r>
              <a:rPr lang="zh-CN" altLang="en-US" b="0" dirty="0">
                <a:solidFill>
                  <a:srgbClr val="0000FF"/>
                </a:solidFill>
                <a:latin typeface="Arial" panose="020B0604020202020204" pitchFamily="34" charset="0"/>
                <a:ea typeface="黑体" panose="02010609060101010101" pitchFamily="49" charset="-122"/>
              </a:rPr>
              <a:t>  </a:t>
            </a:r>
            <a:r>
              <a:rPr lang="zh-CN" altLang="en-US" dirty="0">
                <a:solidFill>
                  <a:srgbClr val="0000FF"/>
                </a:solidFill>
                <a:latin typeface="Arial" panose="020B0604020202020204" pitchFamily="34" charset="0"/>
                <a:ea typeface="黑体" panose="02010609060101010101" pitchFamily="49" charset="-122"/>
              </a:rPr>
              <a:t>设某指令系统指令字长16位，每个地址码为6位。若二地址指令15条，一地址指令34条，则剩下零地址指令最多有多少条？</a:t>
            </a:r>
          </a:p>
        </p:txBody>
      </p:sp>
      <p:grpSp>
        <p:nvGrpSpPr>
          <p:cNvPr id="7" name="组合 6"/>
          <p:cNvGrpSpPr/>
          <p:nvPr/>
        </p:nvGrpSpPr>
        <p:grpSpPr>
          <a:xfrm>
            <a:off x="4924424" y="1295657"/>
            <a:ext cx="4219576" cy="4559278"/>
            <a:chOff x="91496" y="968188"/>
            <a:chExt cx="4219576" cy="4559278"/>
          </a:xfrm>
        </p:grpSpPr>
        <p:sp>
          <p:nvSpPr>
            <p:cNvPr id="8" name="Text Box 6"/>
            <p:cNvSpPr txBox="1">
              <a:spLocks noChangeArrowheads="1"/>
            </p:cNvSpPr>
            <p:nvPr/>
          </p:nvSpPr>
          <p:spPr bwMode="auto">
            <a:xfrm>
              <a:off x="439269" y="968188"/>
              <a:ext cx="3307979"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t> </a:t>
              </a:r>
              <a:r>
                <a:rPr lang="en-US" altLang="zh-CN" sz="2400" dirty="0">
                  <a:solidFill>
                    <a:srgbClr val="A50021"/>
                  </a:solidFill>
                </a:rPr>
                <a:t>15~ 12   11~ 6  5 ~  0</a:t>
              </a:r>
            </a:p>
          </p:txBody>
        </p:sp>
        <p:sp>
          <p:nvSpPr>
            <p:cNvPr id="9" name="Rectangle 7"/>
            <p:cNvSpPr>
              <a:spLocks noChangeArrowheads="1"/>
            </p:cNvSpPr>
            <p:nvPr/>
          </p:nvSpPr>
          <p:spPr bwMode="auto">
            <a:xfrm>
              <a:off x="578224" y="1349188"/>
              <a:ext cx="3169024" cy="914399"/>
            </a:xfrm>
            <a:prstGeom prst="rect">
              <a:avLst/>
            </a:prstGeom>
            <a:solidFill>
              <a:srgbClr val="FEFEFA"/>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8"/>
            <p:cNvSpPr txBox="1">
              <a:spLocks noChangeArrowheads="1"/>
            </p:cNvSpPr>
            <p:nvPr/>
          </p:nvSpPr>
          <p:spPr bwMode="auto">
            <a:xfrm>
              <a:off x="705266" y="1305014"/>
              <a:ext cx="270734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latin typeface="黑体" panose="02010609060101010101" pitchFamily="49" charset="-122"/>
                </a:rPr>
                <a:t>0000    </a:t>
              </a:r>
              <a:r>
                <a:rPr lang="en-US" altLang="zh-CN" sz="2400" dirty="0">
                  <a:solidFill>
                    <a:srgbClr val="0000FF"/>
                  </a:solidFill>
                  <a:latin typeface="黑体" panose="02010609060101010101" pitchFamily="49" charset="-122"/>
                </a:rPr>
                <a:t>X</a:t>
              </a:r>
              <a:r>
                <a:rPr lang="en-US" altLang="zh-CN" sz="2400" dirty="0">
                  <a:latin typeface="黑体" panose="02010609060101010101" pitchFamily="49" charset="-122"/>
                </a:rPr>
                <a:t>      </a:t>
              </a:r>
              <a:r>
                <a:rPr lang="en-US" altLang="zh-CN" sz="2400" dirty="0">
                  <a:solidFill>
                    <a:srgbClr val="0000FF"/>
                  </a:solidFill>
                  <a:latin typeface="黑体" panose="02010609060101010101" pitchFamily="49" charset="-122"/>
                </a:rPr>
                <a:t>Y</a:t>
              </a:r>
              <a:r>
                <a:rPr lang="en-US" altLang="zh-CN" sz="2400" dirty="0">
                  <a:solidFill>
                    <a:srgbClr val="2F961A"/>
                  </a:solidFill>
                  <a:latin typeface="黑体" panose="02010609060101010101" pitchFamily="49" charset="-122"/>
                </a:rPr>
                <a:t>   </a:t>
              </a:r>
              <a:r>
                <a:rPr lang="en-US" altLang="zh-CN" sz="2400" dirty="0">
                  <a:latin typeface="黑体" panose="02010609060101010101" pitchFamily="49" charset="-122"/>
                </a:rPr>
                <a:t> </a:t>
              </a:r>
            </a:p>
            <a:p>
              <a:pPr>
                <a:spcBef>
                  <a:spcPct val="50000"/>
                </a:spcBef>
              </a:pPr>
              <a:r>
                <a:rPr lang="en-US" altLang="zh-CN" sz="2400" dirty="0">
                  <a:latin typeface="黑体" panose="02010609060101010101" pitchFamily="49" charset="-122"/>
                </a:rPr>
                <a:t>1110    </a:t>
              </a:r>
              <a:r>
                <a:rPr lang="en-US" altLang="zh-CN" sz="2400" dirty="0">
                  <a:solidFill>
                    <a:srgbClr val="0000FF"/>
                  </a:solidFill>
                  <a:latin typeface="黑体" panose="02010609060101010101" pitchFamily="49" charset="-122"/>
                </a:rPr>
                <a:t>X</a:t>
              </a:r>
              <a:r>
                <a:rPr lang="en-US" altLang="zh-CN" sz="2400" dirty="0">
                  <a:solidFill>
                    <a:srgbClr val="2F961A"/>
                  </a:solidFill>
                  <a:latin typeface="黑体" panose="02010609060101010101" pitchFamily="49" charset="-122"/>
                </a:rPr>
                <a:t>      </a:t>
              </a:r>
              <a:r>
                <a:rPr lang="en-US" altLang="zh-CN" sz="2400" dirty="0">
                  <a:solidFill>
                    <a:srgbClr val="0000FF"/>
                  </a:solidFill>
                  <a:latin typeface="黑体" panose="02010609060101010101" pitchFamily="49" charset="-122"/>
                </a:rPr>
                <a:t>Y</a:t>
              </a:r>
              <a:r>
                <a:rPr lang="en-US" altLang="zh-CN" sz="2400" dirty="0">
                  <a:solidFill>
                    <a:srgbClr val="2F961A"/>
                  </a:solidFill>
                  <a:latin typeface="黑体" panose="02010609060101010101" pitchFamily="49" charset="-122"/>
                </a:rPr>
                <a:t>    </a:t>
              </a:r>
              <a:endParaRPr lang="en-US" altLang="zh-CN" sz="2400" dirty="0">
                <a:solidFill>
                  <a:srgbClr val="0000FF"/>
                </a:solidFill>
                <a:latin typeface="黑体" panose="02010609060101010101" pitchFamily="49" charset="-122"/>
              </a:endParaRPr>
            </a:p>
          </p:txBody>
        </p:sp>
        <p:grpSp>
          <p:nvGrpSpPr>
            <p:cNvPr id="11" name="Group 9"/>
            <p:cNvGrpSpPr>
              <a:grpSpLocks/>
            </p:cNvGrpSpPr>
            <p:nvPr/>
          </p:nvGrpSpPr>
          <p:grpSpPr bwMode="auto">
            <a:xfrm>
              <a:off x="883024" y="1674628"/>
              <a:ext cx="2281517" cy="436563"/>
              <a:chOff x="864" y="1597"/>
              <a:chExt cx="2000" cy="275"/>
            </a:xfrm>
          </p:grpSpPr>
          <p:sp>
            <p:nvSpPr>
              <p:cNvPr id="41" name="Text Box 10"/>
              <p:cNvSpPr txBox="1">
                <a:spLocks noChangeArrowheads="1"/>
              </p:cNvSpPr>
              <p:nvPr/>
            </p:nvSpPr>
            <p:spPr bwMode="auto">
              <a:xfrm>
                <a:off x="8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42" name="Text Box 11"/>
              <p:cNvSpPr txBox="1">
                <a:spLocks noChangeArrowheads="1"/>
              </p:cNvSpPr>
              <p:nvPr/>
            </p:nvSpPr>
            <p:spPr bwMode="auto">
              <a:xfrm>
                <a:off x="1440"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43" name="Text Box 13"/>
              <p:cNvSpPr txBox="1">
                <a:spLocks noChangeArrowheads="1"/>
              </p:cNvSpPr>
              <p:nvPr/>
            </p:nvSpPr>
            <p:spPr bwMode="auto">
              <a:xfrm>
                <a:off x="2479" y="1597"/>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grpSp>
        <p:sp>
          <p:nvSpPr>
            <p:cNvPr id="12" name="Rectangle 15"/>
            <p:cNvSpPr>
              <a:spLocks noChangeArrowheads="1"/>
            </p:cNvSpPr>
            <p:nvPr/>
          </p:nvSpPr>
          <p:spPr bwMode="auto">
            <a:xfrm>
              <a:off x="578224" y="2249303"/>
              <a:ext cx="3169024" cy="1711488"/>
            </a:xfrm>
            <a:prstGeom prst="rect">
              <a:avLst/>
            </a:prstGeom>
            <a:solidFill>
              <a:srgbClr val="FEFEFA"/>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6"/>
            <p:cNvSpPr txBox="1">
              <a:spLocks noChangeArrowheads="1"/>
            </p:cNvSpPr>
            <p:nvPr/>
          </p:nvSpPr>
          <p:spPr bwMode="auto">
            <a:xfrm>
              <a:off x="690283" y="2185258"/>
              <a:ext cx="2707341" cy="1015663"/>
            </a:xfrm>
            <a:prstGeom prst="rect">
              <a:avLst/>
            </a:prstGeom>
            <a:noFill/>
            <a:ln>
              <a:noFill/>
            </a:ln>
            <a:effectLst/>
            <a:extLst>
              <a:ext uri="{909E8E84-426E-40DD-AFC4-6F175D3DCCD1}">
                <a14:hiddenFill xmlns:a14="http://schemas.microsoft.com/office/drawing/2010/main">
                  <a:solidFill>
                    <a:srgbClr val="DF3C0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solidFill>
                    <a:srgbClr val="DF3C09"/>
                  </a:solidFill>
                  <a:latin typeface="黑体" panose="02010609060101010101" pitchFamily="49" charset="-122"/>
                </a:rPr>
                <a:t>1111</a:t>
              </a:r>
              <a:r>
                <a:rPr lang="en-US" altLang="zh-CN" sz="2400" dirty="0">
                  <a:solidFill>
                    <a:srgbClr val="FF0000"/>
                  </a:solidFill>
                  <a:latin typeface="黑体" panose="02010609060101010101" pitchFamily="49" charset="-122"/>
                </a:rPr>
                <a:t>0 </a:t>
              </a:r>
              <a:r>
                <a:rPr lang="en-US" altLang="zh-CN" sz="2400" dirty="0">
                  <a:latin typeface="黑体" panose="02010609060101010101" pitchFamily="49" charset="-122"/>
                </a:rPr>
                <a:t>00000   </a:t>
              </a:r>
              <a:r>
                <a:rPr lang="en-US" altLang="zh-CN" sz="2400" dirty="0">
                  <a:solidFill>
                    <a:srgbClr val="0000FF"/>
                  </a:solidFill>
                  <a:latin typeface="黑体" panose="02010609060101010101" pitchFamily="49" charset="-122"/>
                </a:rPr>
                <a:t> Z</a:t>
              </a:r>
              <a:r>
                <a:rPr lang="en-US" altLang="zh-CN" sz="2400" dirty="0">
                  <a:solidFill>
                    <a:srgbClr val="2F961A"/>
                  </a:solidFill>
                  <a:latin typeface="黑体" panose="02010609060101010101" pitchFamily="49" charset="-122"/>
                </a:rPr>
                <a:t> </a:t>
              </a:r>
            </a:p>
            <a:p>
              <a:pPr>
                <a:spcBef>
                  <a:spcPct val="50000"/>
                </a:spcBef>
              </a:pPr>
              <a:r>
                <a:rPr lang="en-US" altLang="zh-CN" sz="2400" dirty="0">
                  <a:solidFill>
                    <a:srgbClr val="DF3C09"/>
                  </a:solidFill>
                  <a:latin typeface="黑体" panose="02010609060101010101" pitchFamily="49" charset="-122"/>
                </a:rPr>
                <a:t>11110 </a:t>
              </a:r>
              <a:r>
                <a:rPr lang="en-US" altLang="zh-CN" sz="2400" dirty="0">
                  <a:latin typeface="黑体" panose="02010609060101010101" pitchFamily="49" charset="-122"/>
                </a:rPr>
                <a:t>11111  </a:t>
              </a:r>
              <a:r>
                <a:rPr lang="en-US" altLang="zh-CN" sz="2400" dirty="0">
                  <a:solidFill>
                    <a:srgbClr val="0000FF"/>
                  </a:solidFill>
                  <a:latin typeface="黑体" panose="02010609060101010101" pitchFamily="49" charset="-122"/>
                </a:rPr>
                <a:t>  Z</a:t>
              </a:r>
            </a:p>
          </p:txBody>
        </p:sp>
        <p:grpSp>
          <p:nvGrpSpPr>
            <p:cNvPr id="14" name="Group 17"/>
            <p:cNvGrpSpPr>
              <a:grpSpLocks/>
            </p:cNvGrpSpPr>
            <p:nvPr/>
          </p:nvGrpSpPr>
          <p:grpSpPr bwMode="auto">
            <a:xfrm>
              <a:off x="782824" y="2651810"/>
              <a:ext cx="2516188" cy="244475"/>
              <a:chOff x="864" y="1632"/>
              <a:chExt cx="1585" cy="240"/>
            </a:xfrm>
          </p:grpSpPr>
          <p:sp>
            <p:nvSpPr>
              <p:cNvPr id="38" name="Text Box 18"/>
              <p:cNvSpPr txBox="1">
                <a:spLocks noChangeArrowheads="1"/>
              </p:cNvSpPr>
              <p:nvPr/>
            </p:nvSpPr>
            <p:spPr bwMode="auto">
              <a:xfrm>
                <a:off x="8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39" name="Text Box 19"/>
              <p:cNvSpPr txBox="1">
                <a:spLocks noChangeArrowheads="1"/>
              </p:cNvSpPr>
              <p:nvPr/>
            </p:nvSpPr>
            <p:spPr bwMode="auto">
              <a:xfrm>
                <a:off x="1440"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40" name="Text Box 20"/>
              <p:cNvSpPr txBox="1">
                <a:spLocks noChangeArrowheads="1"/>
              </p:cNvSpPr>
              <p:nvPr/>
            </p:nvSpPr>
            <p:spPr bwMode="auto">
              <a:xfrm>
                <a:off x="20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grpSp>
        <p:sp>
          <p:nvSpPr>
            <p:cNvPr id="15" name="Text Box 22"/>
            <p:cNvSpPr txBox="1">
              <a:spLocks noChangeArrowheads="1"/>
            </p:cNvSpPr>
            <p:nvPr/>
          </p:nvSpPr>
          <p:spPr bwMode="auto">
            <a:xfrm>
              <a:off x="3695718" y="1582014"/>
              <a:ext cx="512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solidFill>
                    <a:srgbClr val="A50021"/>
                  </a:solidFill>
                  <a:latin typeface="黑体" panose="02010609060101010101" pitchFamily="49" charset="-122"/>
                </a:rPr>
                <a:t>15</a:t>
              </a:r>
              <a:endParaRPr lang="zh-CN" altLang="en-US" sz="2000" dirty="0">
                <a:solidFill>
                  <a:srgbClr val="A50021"/>
                </a:solidFill>
              </a:endParaRPr>
            </a:p>
          </p:txBody>
        </p:sp>
        <p:sp>
          <p:nvSpPr>
            <p:cNvPr id="16" name="Rectangle 24"/>
            <p:cNvSpPr>
              <a:spLocks noChangeArrowheads="1"/>
            </p:cNvSpPr>
            <p:nvPr/>
          </p:nvSpPr>
          <p:spPr bwMode="auto">
            <a:xfrm>
              <a:off x="578224" y="3937808"/>
              <a:ext cx="3169024" cy="1158875"/>
            </a:xfrm>
            <a:prstGeom prst="rect">
              <a:avLst/>
            </a:prstGeom>
            <a:solidFill>
              <a:srgbClr val="FEFEFA"/>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25"/>
            <p:cNvSpPr txBox="1">
              <a:spLocks noChangeArrowheads="1"/>
            </p:cNvSpPr>
            <p:nvPr/>
          </p:nvSpPr>
          <p:spPr bwMode="auto">
            <a:xfrm>
              <a:off x="693177" y="3067290"/>
              <a:ext cx="2704447" cy="830997"/>
            </a:xfrm>
            <a:prstGeom prst="rect">
              <a:avLst/>
            </a:prstGeom>
            <a:noFill/>
            <a:ln>
              <a:noFill/>
            </a:ln>
            <a:effectLst/>
            <a:extLst>
              <a:ext uri="{909E8E84-426E-40DD-AFC4-6F175D3DCCD1}">
                <a14:hiddenFill xmlns:a14="http://schemas.microsoft.com/office/drawing/2010/main">
                  <a:solidFill>
                    <a:srgbClr val="DF3C0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solidFill>
                    <a:srgbClr val="DF3C09"/>
                  </a:solidFill>
                  <a:latin typeface="黑体" panose="02010609060101010101" pitchFamily="49" charset="-122"/>
                </a:rPr>
                <a:t>11111 </a:t>
              </a:r>
              <a:r>
                <a:rPr lang="en-US" altLang="zh-CN" sz="2400" dirty="0">
                  <a:latin typeface="黑体" panose="02010609060101010101" pitchFamily="49" charset="-122"/>
                </a:rPr>
                <a:t>00000    </a:t>
              </a:r>
              <a:r>
                <a:rPr lang="en-US" altLang="zh-CN" sz="2400" dirty="0">
                  <a:solidFill>
                    <a:srgbClr val="0000FF"/>
                  </a:solidFill>
                  <a:latin typeface="黑体" panose="02010609060101010101" pitchFamily="49" charset="-122"/>
                </a:rPr>
                <a:t>Z</a:t>
              </a:r>
            </a:p>
            <a:p>
              <a:pPr>
                <a:spcBef>
                  <a:spcPts val="0"/>
                </a:spcBef>
              </a:pPr>
              <a:r>
                <a:rPr lang="en-US" altLang="zh-CN" sz="2400" dirty="0">
                  <a:solidFill>
                    <a:srgbClr val="DF3C09"/>
                  </a:solidFill>
                  <a:latin typeface="黑体" panose="02010609060101010101" pitchFamily="49" charset="-122"/>
                </a:rPr>
                <a:t>11111</a:t>
              </a:r>
              <a:r>
                <a:rPr lang="en-US" altLang="zh-CN" sz="2400" dirty="0">
                  <a:latin typeface="黑体" panose="02010609060101010101" pitchFamily="49" charset="-122"/>
                </a:rPr>
                <a:t> 00001    </a:t>
              </a:r>
              <a:r>
                <a:rPr lang="en-US" altLang="zh-CN" sz="2400" dirty="0">
                  <a:solidFill>
                    <a:srgbClr val="0000FF"/>
                  </a:solidFill>
                  <a:latin typeface="黑体" panose="02010609060101010101" pitchFamily="49" charset="-122"/>
                </a:rPr>
                <a:t>Z</a:t>
              </a:r>
            </a:p>
          </p:txBody>
        </p:sp>
        <p:sp>
          <p:nvSpPr>
            <p:cNvPr id="18" name="Text Box 32"/>
            <p:cNvSpPr txBox="1">
              <a:spLocks noChangeArrowheads="1"/>
            </p:cNvSpPr>
            <p:nvPr/>
          </p:nvSpPr>
          <p:spPr bwMode="auto">
            <a:xfrm>
              <a:off x="690283" y="3873611"/>
              <a:ext cx="3164541" cy="984885"/>
            </a:xfrm>
            <a:prstGeom prst="rect">
              <a:avLst/>
            </a:prstGeom>
            <a:noFill/>
            <a:ln>
              <a:noFill/>
            </a:ln>
            <a:effectLst/>
            <a:extLst>
              <a:ext uri="{909E8E84-426E-40DD-AFC4-6F175D3DCCD1}">
                <a14:hiddenFill xmlns:a14="http://schemas.microsoft.com/office/drawing/2010/main">
                  <a:solidFill>
                    <a:srgbClr val="DF3C0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1200"/>
                </a:spcBef>
              </a:pPr>
              <a:r>
                <a:rPr lang="en-US" altLang="zh-CN" sz="2400" dirty="0">
                  <a:solidFill>
                    <a:srgbClr val="DF3C09"/>
                  </a:solidFill>
                  <a:latin typeface="黑体" panose="02010609060101010101" pitchFamily="49" charset="-122"/>
                </a:rPr>
                <a:t>11111 </a:t>
              </a:r>
              <a:r>
                <a:rPr lang="en-US" altLang="zh-CN" sz="2400" dirty="0">
                  <a:latin typeface="黑体" panose="02010609060101010101" pitchFamily="49" charset="-122"/>
                </a:rPr>
                <a:t>00010  000000  </a:t>
              </a:r>
            </a:p>
            <a:p>
              <a:pPr>
                <a:spcBef>
                  <a:spcPts val="1200"/>
                </a:spcBef>
              </a:pPr>
              <a:r>
                <a:rPr lang="en-US" altLang="zh-CN" sz="2400" dirty="0">
                  <a:solidFill>
                    <a:srgbClr val="DF3C09"/>
                  </a:solidFill>
                  <a:latin typeface="黑体" panose="02010609060101010101" pitchFamily="49" charset="-122"/>
                </a:rPr>
                <a:t>11111</a:t>
              </a:r>
              <a:r>
                <a:rPr lang="en-US" altLang="zh-CN" sz="2400" dirty="0">
                  <a:latin typeface="黑体" panose="02010609060101010101" pitchFamily="49" charset="-122"/>
                </a:rPr>
                <a:t> 11111  111111</a:t>
              </a:r>
            </a:p>
          </p:txBody>
        </p:sp>
        <p:grpSp>
          <p:nvGrpSpPr>
            <p:cNvPr id="19" name="Group 33"/>
            <p:cNvGrpSpPr>
              <a:grpSpLocks/>
            </p:cNvGrpSpPr>
            <p:nvPr/>
          </p:nvGrpSpPr>
          <p:grpSpPr bwMode="auto">
            <a:xfrm>
              <a:off x="782825" y="4288199"/>
              <a:ext cx="2516187" cy="282307"/>
              <a:chOff x="864" y="1632"/>
              <a:chExt cx="1585" cy="240"/>
            </a:xfrm>
          </p:grpSpPr>
          <p:sp>
            <p:nvSpPr>
              <p:cNvPr id="35" name="Text Box 34"/>
              <p:cNvSpPr txBox="1">
                <a:spLocks noChangeArrowheads="1"/>
              </p:cNvSpPr>
              <p:nvPr/>
            </p:nvSpPr>
            <p:spPr bwMode="auto">
              <a:xfrm>
                <a:off x="8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36" name="Text Box 35"/>
              <p:cNvSpPr txBox="1">
                <a:spLocks noChangeArrowheads="1"/>
              </p:cNvSpPr>
              <p:nvPr/>
            </p:nvSpPr>
            <p:spPr bwMode="auto">
              <a:xfrm>
                <a:off x="1440"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sp>
            <p:nvSpPr>
              <p:cNvPr id="37" name="Text Box 36"/>
              <p:cNvSpPr txBox="1">
                <a:spLocks noChangeArrowheads="1"/>
              </p:cNvSpPr>
              <p:nvPr/>
            </p:nvSpPr>
            <p:spPr bwMode="auto">
              <a:xfrm>
                <a:off x="2064" y="1632"/>
                <a:ext cx="38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a:ea typeface="宋体" panose="02010600030101010101" pitchFamily="2" charset="-122"/>
                  </a:rPr>
                  <a:t>...</a:t>
                </a:r>
              </a:p>
            </p:txBody>
          </p:sp>
        </p:grpSp>
        <p:sp>
          <p:nvSpPr>
            <p:cNvPr id="20" name="椭圆 19"/>
            <p:cNvSpPr/>
            <p:nvPr/>
          </p:nvSpPr>
          <p:spPr bwMode="auto">
            <a:xfrm>
              <a:off x="1589649" y="3960791"/>
              <a:ext cx="990601" cy="1032550"/>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a:ln>
                  <a:noFill/>
                </a:ln>
                <a:solidFill>
                  <a:schemeClr val="accent2"/>
                </a:solidFill>
                <a:effectLst/>
                <a:latin typeface="Arial" charset="0"/>
                <a:ea typeface="宋体" charset="-122"/>
              </a:endParaRPr>
            </a:p>
          </p:txBody>
        </p:sp>
        <p:cxnSp>
          <p:nvCxnSpPr>
            <p:cNvPr id="21" name="直接连接符 20"/>
            <p:cNvCxnSpPr/>
            <p:nvPr/>
          </p:nvCxnSpPr>
          <p:spPr bwMode="auto">
            <a:xfrm flipH="1">
              <a:off x="2043953" y="5011739"/>
              <a:ext cx="2064" cy="201293"/>
            </a:xfrm>
            <a:prstGeom prst="line">
              <a:avLst/>
            </a:prstGeom>
            <a:noFill/>
            <a:ln w="12700" cap="flat" cmpd="sng" algn="ctr">
              <a:solidFill>
                <a:schemeClr val="accent1"/>
              </a:solidFill>
              <a:prstDash val="solid"/>
              <a:round/>
              <a:headEnd type="none" w="med" len="med"/>
              <a:tailEnd type="none" w="med" len="med"/>
            </a:ln>
            <a:effectLst/>
          </p:spPr>
        </p:cxnSp>
        <p:sp>
          <p:nvSpPr>
            <p:cNvPr id="22" name="椭圆 21"/>
            <p:cNvSpPr/>
            <p:nvPr/>
          </p:nvSpPr>
          <p:spPr bwMode="auto">
            <a:xfrm>
              <a:off x="2687824" y="3898287"/>
              <a:ext cx="990601" cy="1032550"/>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a:ln>
                  <a:noFill/>
                </a:ln>
                <a:solidFill>
                  <a:schemeClr val="accent2"/>
                </a:solidFill>
                <a:effectLst/>
                <a:latin typeface="Arial" charset="0"/>
                <a:ea typeface="宋体" charset="-122"/>
              </a:endParaRPr>
            </a:p>
          </p:txBody>
        </p:sp>
        <p:cxnSp>
          <p:nvCxnSpPr>
            <p:cNvPr id="23" name="直接连接符 22"/>
            <p:cNvCxnSpPr/>
            <p:nvPr/>
          </p:nvCxnSpPr>
          <p:spPr bwMode="auto">
            <a:xfrm>
              <a:off x="3179296" y="4931941"/>
              <a:ext cx="0" cy="228939"/>
            </a:xfrm>
            <a:prstGeom prst="line">
              <a:avLst/>
            </a:prstGeom>
            <a:noFill/>
            <a:ln w="12700" cap="flat" cmpd="sng" algn="ctr">
              <a:solidFill>
                <a:schemeClr val="accent1"/>
              </a:solidFill>
              <a:prstDash val="solid"/>
              <a:round/>
              <a:headEnd type="none" w="med" len="med"/>
              <a:tailEnd type="none" w="med" len="med"/>
            </a:ln>
            <a:effectLst/>
          </p:spPr>
        </p:cxnSp>
        <p:sp>
          <p:nvSpPr>
            <p:cNvPr id="24" name="文本框 23"/>
            <p:cNvSpPr txBox="1"/>
            <p:nvPr/>
          </p:nvSpPr>
          <p:spPr>
            <a:xfrm>
              <a:off x="1783127" y="5115376"/>
              <a:ext cx="564777" cy="400110"/>
            </a:xfrm>
            <a:prstGeom prst="rect">
              <a:avLst/>
            </a:prstGeom>
            <a:noFill/>
          </p:spPr>
          <p:txBody>
            <a:bodyPr wrap="square" rtlCol="0">
              <a:spAutoFit/>
            </a:bodyPr>
            <a:lstStyle/>
            <a:p>
              <a:r>
                <a:rPr lang="en-US" altLang="zh-CN" sz="2000" dirty="0">
                  <a:solidFill>
                    <a:srgbClr val="A50021"/>
                  </a:solidFill>
                </a:rPr>
                <a:t>30</a:t>
              </a:r>
              <a:endParaRPr lang="zh-CN" altLang="en-US" sz="2000" dirty="0">
                <a:solidFill>
                  <a:srgbClr val="A50021"/>
                </a:solidFill>
              </a:endParaRPr>
            </a:p>
          </p:txBody>
        </p:sp>
        <p:sp>
          <p:nvSpPr>
            <p:cNvPr id="25" name="文本框 24"/>
            <p:cNvSpPr txBox="1"/>
            <p:nvPr/>
          </p:nvSpPr>
          <p:spPr>
            <a:xfrm>
              <a:off x="2925616" y="5127356"/>
              <a:ext cx="564777" cy="400110"/>
            </a:xfrm>
            <a:prstGeom prst="rect">
              <a:avLst/>
            </a:prstGeom>
            <a:noFill/>
          </p:spPr>
          <p:txBody>
            <a:bodyPr wrap="square" rtlCol="0">
              <a:spAutoFit/>
            </a:bodyPr>
            <a:lstStyle/>
            <a:p>
              <a:r>
                <a:rPr lang="en-US" altLang="zh-CN" sz="2000" dirty="0">
                  <a:solidFill>
                    <a:srgbClr val="A50021"/>
                  </a:solidFill>
                </a:rPr>
                <a:t>64</a:t>
              </a:r>
              <a:endParaRPr lang="zh-CN" altLang="en-US" sz="2000" dirty="0">
                <a:solidFill>
                  <a:srgbClr val="A50021"/>
                </a:solidFill>
              </a:endParaRPr>
            </a:p>
          </p:txBody>
        </p:sp>
        <p:sp>
          <p:nvSpPr>
            <p:cNvPr id="26" name="右大括号 25"/>
            <p:cNvSpPr/>
            <p:nvPr/>
          </p:nvSpPr>
          <p:spPr bwMode="auto">
            <a:xfrm>
              <a:off x="3397624" y="2320679"/>
              <a:ext cx="112059" cy="746611"/>
            </a:xfrm>
            <a:prstGeom prst="righ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a:ln>
                  <a:noFill/>
                </a:ln>
                <a:solidFill>
                  <a:schemeClr val="accent2"/>
                </a:solidFill>
                <a:effectLst/>
                <a:latin typeface="Arial" charset="0"/>
                <a:ea typeface="宋体" charset="-122"/>
              </a:endParaRPr>
            </a:p>
          </p:txBody>
        </p:sp>
        <p:sp>
          <p:nvSpPr>
            <p:cNvPr id="27" name="右大括号 26"/>
            <p:cNvSpPr/>
            <p:nvPr/>
          </p:nvSpPr>
          <p:spPr bwMode="auto">
            <a:xfrm>
              <a:off x="3397623" y="3228737"/>
              <a:ext cx="112059" cy="557170"/>
            </a:xfrm>
            <a:prstGeom prst="righ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a:ln>
                  <a:noFill/>
                </a:ln>
                <a:solidFill>
                  <a:schemeClr val="accent2"/>
                </a:solidFill>
                <a:effectLst/>
                <a:latin typeface="Arial" charset="0"/>
                <a:ea typeface="宋体" charset="-122"/>
              </a:endParaRPr>
            </a:p>
          </p:txBody>
        </p:sp>
        <p:cxnSp>
          <p:nvCxnSpPr>
            <p:cNvPr id="28" name="直接连接符 27"/>
            <p:cNvCxnSpPr>
              <a:stCxn id="26" idx="1"/>
            </p:cNvCxnSpPr>
            <p:nvPr/>
          </p:nvCxnSpPr>
          <p:spPr bwMode="auto">
            <a:xfrm flipV="1">
              <a:off x="3509683" y="2693089"/>
              <a:ext cx="294387" cy="896"/>
            </a:xfrm>
            <a:prstGeom prst="line">
              <a:avLst/>
            </a:prstGeom>
            <a:noFill/>
            <a:ln w="12700" cap="flat" cmpd="sng" algn="ctr">
              <a:solidFill>
                <a:schemeClr val="accent1"/>
              </a:solidFill>
              <a:prstDash val="solid"/>
              <a:round/>
              <a:headEnd type="none" w="med" len="med"/>
              <a:tailEnd type="none" w="med" len="med"/>
            </a:ln>
            <a:effectLst/>
          </p:spPr>
        </p:cxnSp>
        <p:cxnSp>
          <p:nvCxnSpPr>
            <p:cNvPr id="29" name="直接连接符 28"/>
            <p:cNvCxnSpPr>
              <a:stCxn id="27" idx="1"/>
            </p:cNvCxnSpPr>
            <p:nvPr/>
          </p:nvCxnSpPr>
          <p:spPr bwMode="auto">
            <a:xfrm>
              <a:off x="3509682" y="3507322"/>
              <a:ext cx="345142" cy="10578"/>
            </a:xfrm>
            <a:prstGeom prst="line">
              <a:avLst/>
            </a:prstGeom>
            <a:noFill/>
            <a:ln w="12700" cap="flat" cmpd="sng" algn="ctr">
              <a:solidFill>
                <a:schemeClr val="accent1"/>
              </a:solidFill>
              <a:prstDash val="solid"/>
              <a:round/>
              <a:headEnd type="none" w="med" len="med"/>
              <a:tailEnd type="none" w="med" len="med"/>
            </a:ln>
            <a:effectLst/>
          </p:spPr>
        </p:cxnSp>
        <p:sp>
          <p:nvSpPr>
            <p:cNvPr id="30" name="文本框 29"/>
            <p:cNvSpPr txBox="1"/>
            <p:nvPr/>
          </p:nvSpPr>
          <p:spPr>
            <a:xfrm>
              <a:off x="3746295" y="2462256"/>
              <a:ext cx="564777" cy="400110"/>
            </a:xfrm>
            <a:prstGeom prst="rect">
              <a:avLst/>
            </a:prstGeom>
            <a:noFill/>
          </p:spPr>
          <p:txBody>
            <a:bodyPr wrap="square" rtlCol="0">
              <a:spAutoFit/>
            </a:bodyPr>
            <a:lstStyle/>
            <a:p>
              <a:r>
                <a:rPr lang="en-US" altLang="zh-CN" sz="2000" dirty="0">
                  <a:solidFill>
                    <a:srgbClr val="A50021"/>
                  </a:solidFill>
                </a:rPr>
                <a:t>32</a:t>
              </a:r>
              <a:endParaRPr lang="zh-CN" altLang="en-US" sz="2000" dirty="0">
                <a:solidFill>
                  <a:srgbClr val="A50021"/>
                </a:solidFill>
              </a:endParaRPr>
            </a:p>
          </p:txBody>
        </p:sp>
        <p:sp>
          <p:nvSpPr>
            <p:cNvPr id="31" name="文本框 30"/>
            <p:cNvSpPr txBox="1"/>
            <p:nvPr/>
          </p:nvSpPr>
          <p:spPr>
            <a:xfrm>
              <a:off x="3791316" y="3277101"/>
              <a:ext cx="380101" cy="461665"/>
            </a:xfrm>
            <a:prstGeom prst="rect">
              <a:avLst/>
            </a:prstGeom>
            <a:noFill/>
          </p:spPr>
          <p:txBody>
            <a:bodyPr wrap="square" rtlCol="0">
              <a:spAutoFit/>
            </a:bodyPr>
            <a:lstStyle/>
            <a:p>
              <a:r>
                <a:rPr lang="en-US" altLang="zh-CN" sz="2400" dirty="0">
                  <a:solidFill>
                    <a:srgbClr val="A50021"/>
                  </a:solidFill>
                </a:rPr>
                <a:t>2</a:t>
              </a:r>
              <a:endParaRPr lang="zh-CN" altLang="en-US" sz="2400" dirty="0">
                <a:solidFill>
                  <a:srgbClr val="A50021"/>
                </a:solidFill>
              </a:endParaRPr>
            </a:p>
          </p:txBody>
        </p:sp>
        <p:sp>
          <p:nvSpPr>
            <p:cNvPr id="32" name="文本框 31"/>
            <p:cNvSpPr txBox="1"/>
            <p:nvPr/>
          </p:nvSpPr>
          <p:spPr>
            <a:xfrm>
              <a:off x="136968" y="1370725"/>
              <a:ext cx="461665" cy="892862"/>
            </a:xfrm>
            <a:prstGeom prst="rect">
              <a:avLst/>
            </a:prstGeom>
            <a:noFill/>
          </p:spPr>
          <p:txBody>
            <a:bodyPr vert="eaVert" wrap="square" rtlCol="0">
              <a:spAutoFit/>
            </a:bodyPr>
            <a:lstStyle/>
            <a:p>
              <a:r>
                <a:rPr lang="zh-CN" altLang="en-US" sz="1800" dirty="0">
                  <a:solidFill>
                    <a:srgbClr val="A50021"/>
                  </a:solidFill>
                </a:rPr>
                <a:t>二地址</a:t>
              </a:r>
            </a:p>
          </p:txBody>
        </p:sp>
        <p:sp>
          <p:nvSpPr>
            <p:cNvPr id="33" name="文本框 32"/>
            <p:cNvSpPr txBox="1"/>
            <p:nvPr/>
          </p:nvSpPr>
          <p:spPr>
            <a:xfrm>
              <a:off x="91496" y="2589926"/>
              <a:ext cx="461665" cy="892862"/>
            </a:xfrm>
            <a:prstGeom prst="rect">
              <a:avLst/>
            </a:prstGeom>
            <a:noFill/>
          </p:spPr>
          <p:txBody>
            <a:bodyPr vert="eaVert" wrap="square" rtlCol="0">
              <a:spAutoFit/>
            </a:bodyPr>
            <a:lstStyle/>
            <a:p>
              <a:r>
                <a:rPr lang="zh-CN" altLang="en-US" sz="1800" dirty="0">
                  <a:solidFill>
                    <a:srgbClr val="A50021"/>
                  </a:solidFill>
                </a:rPr>
                <a:t>一地址</a:t>
              </a:r>
            </a:p>
          </p:txBody>
        </p:sp>
        <p:sp>
          <p:nvSpPr>
            <p:cNvPr id="34" name="文本框 33"/>
            <p:cNvSpPr txBox="1"/>
            <p:nvPr/>
          </p:nvSpPr>
          <p:spPr>
            <a:xfrm>
              <a:off x="122154" y="3978484"/>
              <a:ext cx="461665" cy="892862"/>
            </a:xfrm>
            <a:prstGeom prst="rect">
              <a:avLst/>
            </a:prstGeom>
            <a:noFill/>
          </p:spPr>
          <p:txBody>
            <a:bodyPr vert="eaVert" wrap="square" rtlCol="0">
              <a:spAutoFit/>
            </a:bodyPr>
            <a:lstStyle/>
            <a:p>
              <a:r>
                <a:rPr lang="zh-CN" altLang="en-US" sz="1800" dirty="0">
                  <a:solidFill>
                    <a:srgbClr val="A50021"/>
                  </a:solidFill>
                </a:rPr>
                <a:t>零地址</a:t>
              </a:r>
            </a:p>
          </p:txBody>
        </p:sp>
      </p:grpSp>
      <p:sp>
        <p:nvSpPr>
          <p:cNvPr id="44" name="Rectangle 3"/>
          <p:cNvSpPr>
            <a:spLocks noChangeArrowheads="1"/>
          </p:cNvSpPr>
          <p:nvPr/>
        </p:nvSpPr>
        <p:spPr bwMode="auto">
          <a:xfrm>
            <a:off x="51846" y="5047361"/>
            <a:ext cx="8750704" cy="183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indent="0">
              <a:lnSpc>
                <a:spcPct val="100000"/>
              </a:lnSpc>
              <a:spcBef>
                <a:spcPts val="0"/>
              </a:spcBef>
              <a:buSzPct val="100000"/>
              <a:buNone/>
            </a:pPr>
            <a:r>
              <a:rPr lang="zh-CN" altLang="en-US" dirty="0">
                <a:solidFill>
                  <a:srgbClr val="0000FF"/>
                </a:solidFill>
                <a:latin typeface="Arial" panose="020B0604020202020204" pitchFamily="34" charset="0"/>
                <a:ea typeface="黑体" panose="02010609060101010101" pitchFamily="49" charset="-122"/>
              </a:rPr>
              <a:t>解:操作码按短到长进行扩展编码</a:t>
            </a:r>
          </a:p>
          <a:p>
            <a:pPr marL="0" indent="0">
              <a:lnSpc>
                <a:spcPct val="115000"/>
              </a:lnSpc>
              <a:spcBef>
                <a:spcPts val="0"/>
              </a:spcBef>
              <a:buSzPct val="100000"/>
              <a:buNone/>
            </a:pPr>
            <a:r>
              <a:rPr lang="zh-CN" altLang="en-US" dirty="0">
                <a:solidFill>
                  <a:srgbClr val="C00000"/>
                </a:solidFill>
                <a:latin typeface="Arial" panose="020B0604020202020204" pitchFamily="34" charset="0"/>
                <a:ea typeface="黑体" panose="02010609060101010101" pitchFamily="49" charset="-122"/>
              </a:rPr>
              <a:t>二地址指令</a:t>
            </a:r>
            <a:r>
              <a:rPr lang="en-US" altLang="zh-CN" dirty="0">
                <a:solidFill>
                  <a:srgbClr val="0000FF"/>
                </a:solidFill>
                <a:latin typeface="Arial" panose="020B0604020202020204" pitchFamily="34" charset="0"/>
                <a:ea typeface="黑体" panose="02010609060101010101" pitchFamily="49" charset="-122"/>
                <a:sym typeface="Wingdings" panose="05000000000000000000" pitchFamily="2" charset="2"/>
              </a:rPr>
              <a:t>: </a:t>
            </a:r>
            <a:r>
              <a:rPr lang="zh-CN" altLang="en-US" dirty="0">
                <a:solidFill>
                  <a:srgbClr val="0000FF"/>
                </a:solidFill>
                <a:latin typeface="Arial" panose="020B0604020202020204" pitchFamily="34" charset="0"/>
                <a:ea typeface="黑体" panose="02010609060101010101" pitchFamily="49" charset="-122"/>
                <a:sym typeface="Wingdings" panose="05000000000000000000" pitchFamily="2" charset="2"/>
              </a:rPr>
              <a:t>操作码</a:t>
            </a:r>
            <a:r>
              <a:rPr lang="en-US" altLang="zh-CN" dirty="0">
                <a:solidFill>
                  <a:srgbClr val="0000FF"/>
                </a:solidFill>
                <a:latin typeface="Arial" panose="020B0604020202020204" pitchFamily="34" charset="0"/>
                <a:ea typeface="黑体" panose="02010609060101010101" pitchFamily="49" charset="-122"/>
                <a:sym typeface="Wingdings" panose="05000000000000000000" pitchFamily="2" charset="2"/>
              </a:rPr>
              <a:t>4</a:t>
            </a:r>
            <a:r>
              <a:rPr lang="zh-CN" altLang="en-US" dirty="0">
                <a:solidFill>
                  <a:srgbClr val="0000FF"/>
                </a:solidFill>
                <a:latin typeface="Arial" panose="020B0604020202020204" pitchFamily="34" charset="0"/>
                <a:ea typeface="黑体" panose="02010609060101010101" pitchFamily="49" charset="-122"/>
                <a:sym typeface="Wingdings" panose="05000000000000000000" pitchFamily="2" charset="2"/>
              </a:rPr>
              <a:t>位</a:t>
            </a:r>
            <a:r>
              <a:rPr lang="en-US" altLang="zh-CN" dirty="0">
                <a:solidFill>
                  <a:srgbClr val="0000FF"/>
                </a:solidFill>
                <a:latin typeface="Arial" panose="020B0604020202020204" pitchFamily="34" charset="0"/>
                <a:ea typeface="黑体" panose="02010609060101010101" pitchFamily="49" charset="-122"/>
                <a:sym typeface="Wingdings" panose="05000000000000000000" pitchFamily="2" charset="2"/>
              </a:rPr>
              <a:t>(</a:t>
            </a:r>
            <a:r>
              <a:rPr lang="en-US" altLang="zh-CN" dirty="0">
                <a:solidFill>
                  <a:srgbClr val="0000FF"/>
                </a:solidFill>
                <a:latin typeface="Arial" panose="020B0604020202020204" pitchFamily="34" charset="0"/>
                <a:ea typeface="黑体" panose="02010609060101010101" pitchFamily="49" charset="-122"/>
              </a:rPr>
              <a:t>0000 </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1110</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15</a:t>
            </a:r>
            <a:r>
              <a:rPr lang="zh-CN" altLang="en-US" dirty="0">
                <a:solidFill>
                  <a:srgbClr val="0000FF"/>
                </a:solidFill>
                <a:latin typeface="Arial" panose="020B0604020202020204" pitchFamily="34" charset="0"/>
                <a:ea typeface="黑体" panose="02010609060101010101" pitchFamily="49" charset="-122"/>
              </a:rPr>
              <a:t>条</a:t>
            </a:r>
            <a:r>
              <a:rPr lang="en-US" altLang="zh-CN" dirty="0">
                <a:solidFill>
                  <a:srgbClr val="0000FF"/>
                </a:solidFill>
                <a:latin typeface="Arial" panose="020B0604020202020204" pitchFamily="34" charset="0"/>
                <a:ea typeface="黑体" panose="02010609060101010101" pitchFamily="49" charset="-122"/>
              </a:rPr>
              <a:t>) </a:t>
            </a:r>
          </a:p>
          <a:p>
            <a:pPr marL="0" indent="0">
              <a:lnSpc>
                <a:spcPct val="115000"/>
              </a:lnSpc>
              <a:spcBef>
                <a:spcPts val="0"/>
              </a:spcBef>
              <a:buSzPct val="100000"/>
              <a:buNone/>
            </a:pPr>
            <a:r>
              <a:rPr lang="zh-CN" altLang="en-US" dirty="0">
                <a:solidFill>
                  <a:srgbClr val="C00000"/>
                </a:solidFill>
                <a:latin typeface="Arial" panose="020B0604020202020204" pitchFamily="34" charset="0"/>
                <a:ea typeface="黑体" panose="02010609060101010101" pitchFamily="49" charset="-122"/>
              </a:rPr>
              <a:t>一地址指令</a:t>
            </a:r>
            <a:r>
              <a:rPr lang="zh-CN" altLang="en-US" dirty="0">
                <a:solidFill>
                  <a:srgbClr val="0000FF"/>
                </a:solidFill>
                <a:latin typeface="Arial" panose="020B0604020202020204" pitchFamily="34" charset="0"/>
                <a:ea typeface="黑体" panose="02010609060101010101" pitchFamily="49" charset="-122"/>
              </a:rPr>
              <a:t>: </a:t>
            </a:r>
            <a:r>
              <a:rPr lang="zh-CN" altLang="en-US" dirty="0">
                <a:solidFill>
                  <a:srgbClr val="C2228D"/>
                </a:solidFill>
                <a:latin typeface="Arial" panose="020B0604020202020204" pitchFamily="34" charset="0"/>
                <a:ea typeface="黑体" panose="02010609060101010101" pitchFamily="49" charset="-122"/>
              </a:rPr>
              <a:t>11110</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11111:32</a:t>
            </a:r>
            <a:r>
              <a:rPr lang="zh-CN" altLang="en-US" dirty="0">
                <a:solidFill>
                  <a:srgbClr val="0000FF"/>
                </a:solidFill>
                <a:latin typeface="Arial" panose="020B0604020202020204" pitchFamily="34" charset="0"/>
                <a:ea typeface="黑体" panose="02010609060101010101" pitchFamily="49" charset="-122"/>
              </a:rPr>
              <a:t>条</a:t>
            </a:r>
            <a:r>
              <a:rPr lang="en-US" altLang="zh-CN" dirty="0">
                <a:solidFill>
                  <a:srgbClr val="0000FF"/>
                </a:solidFill>
                <a:latin typeface="Arial" panose="020B0604020202020204" pitchFamily="34" charset="0"/>
                <a:ea typeface="黑体" panose="02010609060101010101" pitchFamily="49" charset="-122"/>
              </a:rPr>
              <a:t>); </a:t>
            </a:r>
            <a:r>
              <a:rPr lang="en-US" altLang="zh-CN" dirty="0">
                <a:solidFill>
                  <a:srgbClr val="C2228D"/>
                </a:solidFill>
                <a:latin typeface="Arial" panose="020B0604020202020204" pitchFamily="34" charset="0"/>
                <a:ea typeface="黑体" panose="02010609060101010101" pitchFamily="49" charset="-122"/>
              </a:rPr>
              <a:t>11111</a:t>
            </a:r>
            <a:r>
              <a:rPr lang="en-US" altLang="zh-CN" dirty="0">
                <a:solidFill>
                  <a:srgbClr val="0000FF"/>
                </a:solidFill>
                <a:latin typeface="Arial" panose="020B0604020202020204" pitchFamily="34" charset="0"/>
                <a:ea typeface="黑体" panose="02010609060101010101" pitchFamily="49" charset="-122"/>
              </a:rPr>
              <a:t> (00000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00001:2</a:t>
            </a:r>
            <a:r>
              <a:rPr lang="zh-CN" altLang="en-US" dirty="0">
                <a:solidFill>
                  <a:srgbClr val="0000FF"/>
                </a:solidFill>
                <a:latin typeface="Arial" panose="020B0604020202020204" pitchFamily="34" charset="0"/>
                <a:ea typeface="黑体" panose="02010609060101010101" pitchFamily="49" charset="-122"/>
              </a:rPr>
              <a:t>条</a:t>
            </a:r>
            <a:r>
              <a:rPr lang="en-US" altLang="zh-CN" dirty="0">
                <a:solidFill>
                  <a:srgbClr val="0000FF"/>
                </a:solidFill>
                <a:latin typeface="Arial" panose="020B0604020202020204" pitchFamily="34" charset="0"/>
                <a:ea typeface="黑体" panose="02010609060101010101" pitchFamily="49" charset="-122"/>
              </a:rPr>
              <a:t>) </a:t>
            </a:r>
          </a:p>
          <a:p>
            <a:pPr marL="0" indent="0">
              <a:lnSpc>
                <a:spcPct val="115000"/>
              </a:lnSpc>
              <a:spcBef>
                <a:spcPts val="0"/>
              </a:spcBef>
              <a:buSzPct val="100000"/>
              <a:buNone/>
            </a:pPr>
            <a:r>
              <a:rPr lang="zh-CN" altLang="en-US" dirty="0">
                <a:solidFill>
                  <a:srgbClr val="C00000"/>
                </a:solidFill>
                <a:latin typeface="Arial" panose="020B0604020202020204" pitchFamily="34" charset="0"/>
                <a:ea typeface="黑体" panose="02010609060101010101" pitchFamily="49" charset="-122"/>
              </a:rPr>
              <a:t>零地址指令</a:t>
            </a:r>
            <a:r>
              <a:rPr lang="zh-CN" altLang="en-US" dirty="0">
                <a:solidFill>
                  <a:srgbClr val="0000FF"/>
                </a:solidFill>
                <a:latin typeface="Arial" panose="020B0604020202020204" pitchFamily="34" charset="0"/>
                <a:ea typeface="黑体" panose="02010609060101010101" pitchFamily="49" charset="-122"/>
              </a:rPr>
              <a:t>: </a:t>
            </a:r>
            <a:r>
              <a:rPr lang="zh-CN" altLang="en-US" dirty="0">
                <a:solidFill>
                  <a:srgbClr val="C2228D"/>
                </a:solidFill>
                <a:latin typeface="Arial" panose="020B0604020202020204" pitchFamily="34" charset="0"/>
                <a:ea typeface="黑体" panose="02010609060101010101" pitchFamily="49" charset="-122"/>
              </a:rPr>
              <a:t>11111</a:t>
            </a:r>
            <a:r>
              <a:rPr lang="zh-CN" altLang="en-US" dirty="0">
                <a:solidFill>
                  <a:srgbClr val="0000FF"/>
                </a:solidFill>
                <a:latin typeface="Arial" panose="020B0604020202020204" pitchFamily="34" charset="0"/>
                <a:ea typeface="黑体" panose="02010609060101010101" pitchFamily="49" charset="-122"/>
              </a:rPr>
              <a:t> </a:t>
            </a:r>
            <a:r>
              <a:rPr lang="en-US" altLang="zh-CN" dirty="0">
                <a:solidFill>
                  <a:srgbClr val="0000FF"/>
                </a:solidFill>
                <a:latin typeface="Arial" panose="020B0604020202020204" pitchFamily="34" charset="0"/>
                <a:ea typeface="黑体" panose="02010609060101010101" pitchFamily="49" charset="-122"/>
              </a:rPr>
              <a:t>(00010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11111:30) (000000 </a:t>
            </a:r>
            <a:r>
              <a:rPr lang="zh-CN" altLang="en-US" dirty="0">
                <a:solidFill>
                  <a:srgbClr val="0000FF"/>
                </a:solidFill>
                <a:latin typeface="Arial" panose="020B0604020202020204" pitchFamily="34" charset="0"/>
                <a:ea typeface="黑体" panose="02010609060101010101" pitchFamily="49" charset="-122"/>
              </a:rPr>
              <a:t>～</a:t>
            </a:r>
            <a:r>
              <a:rPr lang="en-US" altLang="zh-CN" dirty="0">
                <a:solidFill>
                  <a:srgbClr val="0000FF"/>
                </a:solidFill>
                <a:latin typeface="Arial" panose="020B0604020202020204" pitchFamily="34" charset="0"/>
                <a:ea typeface="黑体" panose="02010609060101010101" pitchFamily="49" charset="-122"/>
              </a:rPr>
              <a:t> 111111:2</a:t>
            </a:r>
            <a:r>
              <a:rPr lang="en-US" altLang="zh-CN" baseline="30000" dirty="0">
                <a:solidFill>
                  <a:srgbClr val="0000FF"/>
                </a:solidFill>
                <a:latin typeface="Arial" panose="020B0604020202020204" pitchFamily="34" charset="0"/>
                <a:ea typeface="黑体" panose="02010609060101010101" pitchFamily="49" charset="-122"/>
              </a:rPr>
              <a:t>6</a:t>
            </a:r>
            <a:r>
              <a:rPr lang="en-US" altLang="zh-CN" dirty="0">
                <a:solidFill>
                  <a:srgbClr val="0000FF"/>
                </a:solidFill>
                <a:latin typeface="Arial" panose="020B0604020202020204" pitchFamily="34" charset="0"/>
                <a:ea typeface="黑体" panose="02010609060101010101" pitchFamily="49" charset="-122"/>
              </a:rPr>
              <a:t>=64)</a:t>
            </a:r>
          </a:p>
          <a:p>
            <a:pPr marL="0" indent="0">
              <a:lnSpc>
                <a:spcPct val="115000"/>
              </a:lnSpc>
              <a:spcBef>
                <a:spcPts val="0"/>
              </a:spcBef>
              <a:buSzPct val="100000"/>
              <a:buNone/>
            </a:pPr>
            <a:r>
              <a:rPr lang="zh-CN" altLang="en-US" dirty="0">
                <a:solidFill>
                  <a:srgbClr val="0000FF"/>
                </a:solidFill>
                <a:latin typeface="Arial" panose="020B0604020202020204" pitchFamily="34" charset="0"/>
                <a:ea typeface="黑体" panose="02010609060101010101" pitchFamily="49" charset="-122"/>
              </a:rPr>
              <a:t>故零地址指令最多有 30</a:t>
            </a:r>
            <a:r>
              <a:rPr lang="en-US" altLang="zh-CN" dirty="0">
                <a:solidFill>
                  <a:srgbClr val="0000FF"/>
                </a:solidFill>
                <a:latin typeface="Arial" panose="020B0604020202020204" pitchFamily="34" charset="0"/>
                <a:ea typeface="黑体" panose="02010609060101010101" pitchFamily="49" charset="-122"/>
              </a:rPr>
              <a:t>x64=1920</a:t>
            </a:r>
            <a:r>
              <a:rPr lang="zh-CN" altLang="en-US" dirty="0">
                <a:solidFill>
                  <a:srgbClr val="0000FF"/>
                </a:solidFill>
                <a:latin typeface="Arial" panose="020B0604020202020204" pitchFamily="34" charset="0"/>
                <a:ea typeface="黑体" panose="02010609060101010101" pitchFamily="49" charset="-122"/>
              </a:rPr>
              <a:t>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Effect transition="in" filter="wipe(down)">
                                      <p:cBhvr>
                                        <p:cTn id="7" dur="500"/>
                                        <p:tgtEl>
                                          <p:spTgt spid="388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1" end="1"/>
                                            </p:txEl>
                                          </p:spTgt>
                                        </p:tgtEl>
                                        <p:attrNameLst>
                                          <p:attrName>style.visibility</p:attrName>
                                        </p:attrNameLst>
                                      </p:cBhvr>
                                      <p:to>
                                        <p:strVal val="visible"/>
                                      </p:to>
                                    </p:set>
                                    <p:animEffect transition="in" filter="blinds(horizontal)">
                                      <p:cBhvr>
                                        <p:cTn id="12" dur="500"/>
                                        <p:tgtEl>
                                          <p:spTgt spid="388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88099">
                                            <p:txEl>
                                              <p:pRg st="2" end="2"/>
                                            </p:txEl>
                                          </p:spTgt>
                                        </p:tgtEl>
                                        <p:attrNameLst>
                                          <p:attrName>style.visibility</p:attrName>
                                        </p:attrNameLst>
                                      </p:cBhvr>
                                      <p:to>
                                        <p:strVal val="visible"/>
                                      </p:to>
                                    </p:set>
                                    <p:animEffect transition="in" filter="wipe(down)">
                                      <p:cBhvr>
                                        <p:cTn id="17" dur="500"/>
                                        <p:tgtEl>
                                          <p:spTgt spid="388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88099">
                                            <p:txEl>
                                              <p:pRg st="3" end="3"/>
                                            </p:txEl>
                                          </p:spTgt>
                                        </p:tgtEl>
                                        <p:attrNameLst>
                                          <p:attrName>style.visibility</p:attrName>
                                        </p:attrNameLst>
                                      </p:cBhvr>
                                      <p:to>
                                        <p:strVal val="visible"/>
                                      </p:to>
                                    </p:set>
                                    <p:animEffect transition="in" filter="blinds(horizontal)">
                                      <p:cBhvr>
                                        <p:cTn id="26" dur="500"/>
                                        <p:tgtEl>
                                          <p:spTgt spid="3880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8099">
                                            <p:txEl>
                                              <p:pRg st="4" end="4"/>
                                            </p:txEl>
                                          </p:spTgt>
                                        </p:tgtEl>
                                        <p:attrNameLst>
                                          <p:attrName>style.visibility</p:attrName>
                                        </p:attrNameLst>
                                      </p:cBhvr>
                                      <p:to>
                                        <p:strVal val="visible"/>
                                      </p:to>
                                    </p:set>
                                    <p:animEffect transition="in" filter="blinds(horizontal)">
                                      <p:cBhvr>
                                        <p:cTn id="31" dur="500"/>
                                        <p:tgtEl>
                                          <p:spTgt spid="38809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88099">
                                            <p:txEl>
                                              <p:pRg st="5" end="5"/>
                                            </p:txEl>
                                          </p:spTgt>
                                        </p:tgtEl>
                                        <p:attrNameLst>
                                          <p:attrName>style.visibility</p:attrName>
                                        </p:attrNameLst>
                                      </p:cBhvr>
                                      <p:to>
                                        <p:strVal val="visible"/>
                                      </p:to>
                                    </p:set>
                                    <p:animEffect transition="in" filter="wipe(down)">
                                      <p:cBhvr>
                                        <p:cTn id="36" dur="500"/>
                                        <p:tgtEl>
                                          <p:spTgt spid="38809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blinds(horizontal)">
                                      <p:cBhvr>
                                        <p:cTn id="41" dur="500"/>
                                        <p:tgtEl>
                                          <p:spTgt spid="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4">
                                            <p:txEl>
                                              <p:pRg st="0" end="0"/>
                                            </p:txEl>
                                          </p:spTgt>
                                        </p:tgtEl>
                                        <p:attrNameLst>
                                          <p:attrName>style.visibility</p:attrName>
                                        </p:attrNameLst>
                                      </p:cBhvr>
                                      <p:to>
                                        <p:strVal val="visible"/>
                                      </p:to>
                                    </p:set>
                                    <p:animEffect transition="in" filter="blinds(horizontal)">
                                      <p:cBhvr>
                                        <p:cTn id="46" dur="500"/>
                                        <p:tgtEl>
                                          <p:spTgt spid="4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4">
                                            <p:txEl>
                                              <p:pRg st="1" end="1"/>
                                            </p:txEl>
                                          </p:spTgt>
                                        </p:tgtEl>
                                        <p:attrNameLst>
                                          <p:attrName>style.visibility</p:attrName>
                                        </p:attrNameLst>
                                      </p:cBhvr>
                                      <p:to>
                                        <p:strVal val="visible"/>
                                      </p:to>
                                    </p:set>
                                    <p:animEffect transition="in" filter="blinds(horizontal)">
                                      <p:cBhvr>
                                        <p:cTn id="56" dur="500"/>
                                        <p:tgtEl>
                                          <p:spTgt spid="44">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4">
                                            <p:txEl>
                                              <p:pRg st="2" end="2"/>
                                            </p:txEl>
                                          </p:spTgt>
                                        </p:tgtEl>
                                        <p:attrNameLst>
                                          <p:attrName>style.visibility</p:attrName>
                                        </p:attrNameLst>
                                      </p:cBhvr>
                                      <p:to>
                                        <p:strVal val="visible"/>
                                      </p:to>
                                    </p:set>
                                    <p:animEffect transition="in" filter="blinds(horizontal)">
                                      <p:cBhvr>
                                        <p:cTn id="61" dur="500"/>
                                        <p:tgtEl>
                                          <p:spTgt spid="44">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44">
                                            <p:txEl>
                                              <p:pRg st="3" end="3"/>
                                            </p:txEl>
                                          </p:spTgt>
                                        </p:tgtEl>
                                        <p:attrNameLst>
                                          <p:attrName>style.visibility</p:attrName>
                                        </p:attrNameLst>
                                      </p:cBhvr>
                                      <p:to>
                                        <p:strVal val="visible"/>
                                      </p:to>
                                    </p:set>
                                    <p:animEffect transition="in" filter="blinds(horizontal)">
                                      <p:cBhvr>
                                        <p:cTn id="66" dur="500"/>
                                        <p:tgtEl>
                                          <p:spTgt spid="44">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44">
                                            <p:txEl>
                                              <p:pRg st="4" end="4"/>
                                            </p:txEl>
                                          </p:spTgt>
                                        </p:tgtEl>
                                        <p:attrNameLst>
                                          <p:attrName>style.visibility</p:attrName>
                                        </p:attrNameLst>
                                      </p:cBhvr>
                                      <p:to>
                                        <p:strVal val="visible"/>
                                      </p:to>
                                    </p:set>
                                    <p:animEffect transition="in" filter="blinds(horizontal)">
                                      <p:cBhvr>
                                        <p:cTn id="71"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0738" y="139700"/>
            <a:ext cx="6924675" cy="368300"/>
          </a:xfrm>
          <a:noFill/>
        </p:spPr>
        <p:txBody>
          <a:bodyPr/>
          <a:lstStyle/>
          <a:p>
            <a:r>
              <a:rPr lang="zh-CN" altLang="en-US">
                <a:ea typeface="宋体" panose="02010600030101010101" pitchFamily="2" charset="-122"/>
              </a:rPr>
              <a:t>条件测试方式</a:t>
            </a:r>
            <a:endParaRPr lang="en-US" altLang="zh-CN">
              <a:ea typeface="宋体" panose="02010600030101010101" pitchFamily="2" charset="-122"/>
            </a:endParaRPr>
          </a:p>
        </p:txBody>
      </p:sp>
      <p:sp>
        <p:nvSpPr>
          <p:cNvPr id="391171" name="Rectangle 3"/>
          <p:cNvSpPr>
            <a:spLocks noGrp="1" noChangeArrowheads="1"/>
          </p:cNvSpPr>
          <p:nvPr>
            <p:ph type="body" idx="1"/>
          </p:nvPr>
        </p:nvSpPr>
        <p:spPr>
          <a:xfrm>
            <a:off x="157163" y="708025"/>
            <a:ext cx="8986837" cy="6010684"/>
          </a:xfrm>
        </p:spPr>
        <p:txBody>
          <a:bodyPr lIns="63500" tIns="25400" rIns="63500" bIns="25400">
            <a:spAutoFit/>
          </a:bodyPr>
          <a:lstStyle/>
          <a:p>
            <a:pPr>
              <a:lnSpc>
                <a:spcPct val="120000"/>
              </a:lnSpc>
              <a:spcBef>
                <a:spcPct val="20000"/>
              </a:spcBef>
              <a:buClr>
                <a:srgbClr val="C00000"/>
              </a:buClr>
              <a:tabLst>
                <a:tab pos="965200" algn="l"/>
              </a:tabLst>
              <a:defRPr/>
            </a:pPr>
            <a:r>
              <a:rPr lang="zh-CN" altLang="en-US" sz="1800" dirty="0">
                <a:latin typeface="Arial" panose="020B0604020202020204" pitchFamily="34" charset="0"/>
                <a:ea typeface="黑体" panose="02010609060101010101" pitchFamily="49" charset="-122"/>
              </a:rPr>
              <a:t>条件转移指令通常根据</a:t>
            </a:r>
            <a:r>
              <a:rPr lang="en-US" altLang="zh-CN" sz="1800" dirty="0">
                <a:solidFill>
                  <a:schemeClr val="accent1"/>
                </a:solidFill>
                <a:latin typeface="Arial" panose="020B0604020202020204" pitchFamily="34" charset="0"/>
                <a:ea typeface="黑体" panose="02010609060101010101" pitchFamily="49" charset="-122"/>
              </a:rPr>
              <a:t>Condition Codes (</a:t>
            </a:r>
            <a:r>
              <a:rPr lang="zh-CN" altLang="en-US" sz="1800" dirty="0">
                <a:solidFill>
                  <a:schemeClr val="accent1"/>
                </a:solidFill>
                <a:latin typeface="Arial" panose="020B0604020202020204" pitchFamily="34" charset="0"/>
                <a:ea typeface="黑体" panose="02010609060101010101" pitchFamily="49" charset="-122"/>
              </a:rPr>
              <a:t>条件码 </a:t>
            </a:r>
            <a:r>
              <a:rPr lang="en-US" altLang="zh-CN" sz="1800" dirty="0">
                <a:solidFill>
                  <a:schemeClr val="accent1"/>
                </a:solidFill>
                <a:latin typeface="Arial" panose="020B0604020202020204" pitchFamily="34" charset="0"/>
                <a:ea typeface="黑体" panose="02010609060101010101" pitchFamily="49" charset="-122"/>
              </a:rPr>
              <a:t>CC/ </a:t>
            </a:r>
            <a:r>
              <a:rPr lang="zh-CN" altLang="en-US" sz="1800" dirty="0">
                <a:solidFill>
                  <a:schemeClr val="accent1"/>
                </a:solidFill>
                <a:latin typeface="Arial" panose="020B0604020202020204" pitchFamily="34" charset="0"/>
                <a:ea typeface="黑体" panose="02010609060101010101" pitchFamily="49" charset="-122"/>
              </a:rPr>
              <a:t>状态位 </a:t>
            </a:r>
            <a:r>
              <a:rPr lang="en-US" altLang="zh-CN" sz="1800" dirty="0">
                <a:solidFill>
                  <a:schemeClr val="accent1"/>
                </a:solidFill>
                <a:latin typeface="Arial" panose="020B0604020202020204" pitchFamily="34" charset="0"/>
                <a:ea typeface="黑体" panose="02010609060101010101" pitchFamily="49" charset="-122"/>
              </a:rPr>
              <a:t>/ </a:t>
            </a:r>
            <a:r>
              <a:rPr lang="zh-CN" altLang="en-US" sz="1800" dirty="0">
                <a:solidFill>
                  <a:schemeClr val="accent1"/>
                </a:solidFill>
                <a:latin typeface="Arial" panose="020B0604020202020204" pitchFamily="34" charset="0"/>
                <a:ea typeface="黑体" panose="02010609060101010101" pitchFamily="49" charset="-122"/>
              </a:rPr>
              <a:t>标志位</a:t>
            </a:r>
            <a:r>
              <a:rPr lang="en-US" altLang="zh-CN" sz="1800" dirty="0">
                <a:solidFill>
                  <a:schemeClr val="accent1"/>
                </a:solidFill>
                <a:latin typeface="Arial" panose="020B0604020202020204" pitchFamily="34" charset="0"/>
                <a:ea typeface="黑体" panose="02010609060101010101" pitchFamily="49" charset="-122"/>
              </a:rPr>
              <a:t>)</a:t>
            </a:r>
            <a:r>
              <a:rPr lang="zh-CN" altLang="en-US" sz="1800" dirty="0">
                <a:latin typeface="Arial" panose="020B0604020202020204" pitchFamily="34" charset="0"/>
                <a:ea typeface="黑体" panose="02010609060101010101" pitchFamily="49" charset="-122"/>
              </a:rPr>
              <a:t>转移 </a:t>
            </a:r>
            <a:endParaRPr lang="en-US" altLang="zh-CN" sz="1800" dirty="0">
              <a:solidFill>
                <a:schemeClr val="accent1"/>
              </a:solidFill>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en-US" altLang="zh-CN" sz="1800" dirty="0">
                <a:latin typeface="Arial" panose="020B0604020202020204" pitchFamily="34" charset="0"/>
                <a:ea typeface="黑体" panose="02010609060101010101" pitchFamily="49" charset="-122"/>
              </a:rPr>
              <a:t>	      </a:t>
            </a:r>
            <a:r>
              <a:rPr lang="zh-CN" altLang="en-US" sz="1800" dirty="0">
                <a:latin typeface="Arial" panose="020B0604020202020204" pitchFamily="34" charset="0"/>
                <a:ea typeface="黑体" panose="02010609060101010101" pitchFamily="49" charset="-122"/>
              </a:rPr>
              <a:t>一般</a:t>
            </a:r>
            <a:r>
              <a:rPr lang="zh-CN" altLang="en-US" sz="1800" dirty="0">
                <a:solidFill>
                  <a:schemeClr val="accent2"/>
                </a:solidFill>
                <a:latin typeface="Arial" panose="020B0604020202020204" pitchFamily="34" charset="0"/>
                <a:ea typeface="黑体" panose="02010609060101010101" pitchFamily="49" charset="-122"/>
              </a:rPr>
              <a:t>通过执行算术指令或比较指令，然后用测试指令来检测</a:t>
            </a:r>
            <a:r>
              <a:rPr lang="en-US" altLang="zh-CN" sz="1800" dirty="0">
                <a:solidFill>
                  <a:schemeClr val="accent2"/>
                </a:solidFill>
                <a:latin typeface="Arial" panose="020B0604020202020204" pitchFamily="34" charset="0"/>
                <a:ea typeface="黑体" panose="02010609060101010101" pitchFamily="49" charset="-122"/>
              </a:rPr>
              <a:t>CC</a:t>
            </a:r>
            <a:r>
              <a:rPr lang="zh-CN" altLang="en-US" sz="1800" dirty="0">
                <a:solidFill>
                  <a:schemeClr val="accent2"/>
                </a:solidFill>
                <a:latin typeface="Arial" panose="020B0604020202020204" pitchFamily="34" charset="0"/>
                <a:ea typeface="黑体" panose="02010609060101010101" pitchFamily="49" charset="-122"/>
              </a:rPr>
              <a:t>。</a:t>
            </a:r>
            <a:endParaRPr lang="en-US" altLang="zh-CN" sz="1800" dirty="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20000"/>
              </a:spcBef>
              <a:buFont typeface="Wingdings" panose="05000000000000000000" pitchFamily="2" charset="2"/>
              <a:buNone/>
              <a:tabLst>
                <a:tab pos="965200" algn="l"/>
              </a:tabLst>
              <a:defRPr/>
            </a:pPr>
            <a:r>
              <a:rPr lang="en-US" altLang="zh-CN" sz="1800" dirty="0">
                <a:latin typeface="Arial" panose="020B0604020202020204" pitchFamily="34" charset="0"/>
                <a:ea typeface="黑体" panose="02010609060101010101" pitchFamily="49" charset="-122"/>
              </a:rPr>
              <a:t>	</a:t>
            </a:r>
            <a:r>
              <a:rPr lang="zh-CN" altLang="en-US" sz="1800" dirty="0">
                <a:solidFill>
                  <a:srgbClr val="A50021"/>
                </a:solidFill>
                <a:latin typeface="Arial" panose="020B0604020202020204" pitchFamily="34" charset="0"/>
                <a:ea typeface="黑体" panose="02010609060101010101" pitchFamily="49" charset="-122"/>
              </a:rPr>
              <a:t>例</a:t>
            </a:r>
            <a:r>
              <a:rPr lang="en-US" altLang="zh-CN" sz="1800" dirty="0">
                <a:solidFill>
                  <a:srgbClr val="A50021"/>
                </a:solidFill>
                <a:latin typeface="Arial" panose="020B0604020202020204" pitchFamily="34" charset="0"/>
                <a:ea typeface="黑体" panose="02010609060101010101" pitchFamily="49" charset="-122"/>
              </a:rPr>
              <a:t>: sub</a:t>
            </a:r>
            <a:r>
              <a:rPr lang="zh-CN" altLang="en-US" sz="1800" dirty="0">
                <a:solidFill>
                  <a:srgbClr val="A50021"/>
                </a:solidFill>
                <a:latin typeface="Arial" panose="020B0604020202020204" pitchFamily="34" charset="0"/>
                <a:ea typeface="黑体" panose="02010609060101010101" pitchFamily="49" charset="-122"/>
              </a:rPr>
              <a:t> </a:t>
            </a:r>
            <a:r>
              <a:rPr lang="en-US" altLang="zh-CN" sz="1800" dirty="0">
                <a:solidFill>
                  <a:srgbClr val="A50021"/>
                </a:solidFill>
                <a:latin typeface="Arial" panose="020B0604020202020204" pitchFamily="34" charset="0"/>
                <a:ea typeface="黑体" panose="02010609060101010101" pitchFamily="49" charset="-122"/>
              </a:rPr>
              <a:t>r1, r2, r3     </a:t>
            </a:r>
            <a:r>
              <a:rPr lang="en-US" altLang="zh-CN" sz="1800" dirty="0">
                <a:latin typeface="Arial" panose="020B0604020202020204" pitchFamily="34" charset="0"/>
                <a:ea typeface="黑体" panose="02010609060101010101" pitchFamily="49" charset="-122"/>
              </a:rPr>
              <a:t>;r2</a:t>
            </a:r>
            <a:r>
              <a:rPr lang="zh-CN" altLang="en-US" sz="1800" dirty="0">
                <a:latin typeface="Arial" panose="020B0604020202020204" pitchFamily="34" charset="0"/>
                <a:ea typeface="黑体" panose="02010609060101010101" pitchFamily="49" charset="-122"/>
              </a:rPr>
              <a:t>和</a:t>
            </a:r>
            <a:r>
              <a:rPr lang="en-US" altLang="zh-CN" sz="1800" dirty="0">
                <a:latin typeface="Arial" panose="020B0604020202020204" pitchFamily="34" charset="0"/>
                <a:ea typeface="黑体" panose="02010609060101010101" pitchFamily="49" charset="-122"/>
              </a:rPr>
              <a:t>r3</a:t>
            </a:r>
            <a:r>
              <a:rPr lang="zh-CN" altLang="en-US" sz="1800" dirty="0">
                <a:latin typeface="Arial" panose="020B0604020202020204" pitchFamily="34" charset="0"/>
                <a:ea typeface="黑体" panose="02010609060101010101" pitchFamily="49" charset="-122"/>
              </a:rPr>
              <a:t>相减</a:t>
            </a:r>
            <a:r>
              <a:rPr lang="en-US" altLang="zh-CN" sz="1800" dirty="0">
                <a:latin typeface="Arial" panose="020B0604020202020204" pitchFamily="34" charset="0"/>
                <a:ea typeface="黑体" panose="02010609060101010101" pitchFamily="49" charset="-122"/>
              </a:rPr>
              <a:t>, </a:t>
            </a:r>
            <a:r>
              <a:rPr lang="zh-CN" altLang="en-US" sz="1800" dirty="0">
                <a:latin typeface="Arial" panose="020B0604020202020204" pitchFamily="34" charset="0"/>
                <a:ea typeface="黑体" panose="02010609060101010101" pitchFamily="49" charset="-122"/>
              </a:rPr>
              <a:t>结果在</a:t>
            </a:r>
            <a:r>
              <a:rPr lang="en-US" altLang="zh-CN" sz="1800" dirty="0">
                <a:latin typeface="Arial" panose="020B0604020202020204" pitchFamily="34" charset="0"/>
                <a:ea typeface="黑体" panose="02010609060101010101" pitchFamily="49" charset="-122"/>
              </a:rPr>
              <a:t>r1</a:t>
            </a:r>
            <a:r>
              <a:rPr lang="zh-CN" altLang="en-US" sz="1800" dirty="0">
                <a:latin typeface="Arial" panose="020B0604020202020204" pitchFamily="34" charset="0"/>
                <a:ea typeface="黑体" panose="02010609060101010101" pitchFamily="49" charset="-122"/>
              </a:rPr>
              <a:t>中，并生成标志位</a:t>
            </a:r>
            <a:r>
              <a:rPr lang="en-US" altLang="zh-CN" sz="1800" dirty="0">
                <a:latin typeface="Arial" panose="020B0604020202020204" pitchFamily="34" charset="0"/>
                <a:ea typeface="黑体" panose="02010609060101010101" pitchFamily="49" charset="-122"/>
              </a:rPr>
              <a:t>ZF</a:t>
            </a:r>
            <a:r>
              <a:rPr lang="zh-CN" altLang="en-US" sz="1800" dirty="0">
                <a:latin typeface="Arial" panose="020B0604020202020204" pitchFamily="34" charset="0"/>
                <a:ea typeface="黑体" panose="02010609060101010101" pitchFamily="49" charset="-122"/>
              </a:rPr>
              <a:t>、</a:t>
            </a:r>
            <a:r>
              <a:rPr lang="en-US" altLang="zh-CN" sz="1800" dirty="0">
                <a:latin typeface="Arial" panose="020B0604020202020204" pitchFamily="34" charset="0"/>
                <a:ea typeface="黑体" panose="02010609060101010101" pitchFamily="49" charset="-122"/>
              </a:rPr>
              <a:t>CF</a:t>
            </a:r>
            <a:r>
              <a:rPr lang="zh-CN" altLang="en-US" sz="1800" dirty="0">
                <a:latin typeface="Arial" panose="020B0604020202020204" pitchFamily="34" charset="0"/>
                <a:ea typeface="黑体" panose="02010609060101010101" pitchFamily="49" charset="-122"/>
              </a:rPr>
              <a:t>等</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a:solidFill>
                  <a:srgbClr val="A50021"/>
                </a:solidFill>
                <a:latin typeface="Arial" panose="020B0604020202020204" pitchFamily="34" charset="0"/>
                <a:ea typeface="黑体" panose="02010609060101010101" pitchFamily="49" charset="-122"/>
              </a:rPr>
              <a:t>	       </a:t>
            </a:r>
            <a:r>
              <a:rPr lang="en-US" altLang="zh-CN" sz="1800" dirty="0" err="1">
                <a:solidFill>
                  <a:srgbClr val="A50021"/>
                </a:solidFill>
                <a:latin typeface="Arial" panose="020B0604020202020204" pitchFamily="34" charset="0"/>
                <a:ea typeface="黑体" panose="02010609060101010101" pitchFamily="49" charset="-122"/>
              </a:rPr>
              <a:t>bz</a:t>
            </a:r>
            <a:r>
              <a:rPr lang="en-US" altLang="zh-CN" sz="1800" dirty="0">
                <a:solidFill>
                  <a:srgbClr val="A50021"/>
                </a:solidFill>
                <a:latin typeface="Arial" panose="020B0604020202020204" pitchFamily="34" charset="0"/>
                <a:ea typeface="黑体" panose="02010609060101010101" pitchFamily="49" charset="-122"/>
              </a:rPr>
              <a:t> label</a:t>
            </a:r>
            <a:r>
              <a:rPr lang="zh-CN" altLang="en-US" sz="1800" dirty="0">
                <a:solidFill>
                  <a:srgbClr val="A50021"/>
                </a:solidFill>
                <a:latin typeface="Arial" panose="020B0604020202020204" pitchFamily="34" charset="0"/>
                <a:ea typeface="黑体" panose="02010609060101010101" pitchFamily="49" charset="-122"/>
              </a:rPr>
              <a:t>	         </a:t>
            </a:r>
            <a:r>
              <a:rPr lang="en-US" altLang="zh-CN" sz="1800" dirty="0">
                <a:latin typeface="Arial" panose="020B0604020202020204" pitchFamily="34" charset="0"/>
                <a:ea typeface="黑体" panose="02010609060101010101" pitchFamily="49" charset="-122"/>
              </a:rPr>
              <a:t>;</a:t>
            </a:r>
            <a:r>
              <a:rPr lang="zh-CN" altLang="en-US" sz="1800" dirty="0">
                <a:latin typeface="Arial" panose="020B0604020202020204" pitchFamily="34" charset="0"/>
                <a:ea typeface="黑体" panose="02010609060101010101" pitchFamily="49" charset="-122"/>
              </a:rPr>
              <a:t>条件转移指令：标志位</a:t>
            </a:r>
            <a:r>
              <a:rPr lang="en-US" altLang="zh-CN" sz="1800" dirty="0">
                <a:latin typeface="Arial" panose="020B0604020202020204" pitchFamily="34" charset="0"/>
                <a:ea typeface="黑体" panose="02010609060101010101" pitchFamily="49" charset="-122"/>
              </a:rPr>
              <a:t>ZF=1</a:t>
            </a:r>
            <a:r>
              <a:rPr lang="zh-CN" altLang="en-US" sz="1800" dirty="0">
                <a:latin typeface="Arial" panose="020B0604020202020204" pitchFamily="34" charset="0"/>
                <a:ea typeface="黑体" panose="02010609060101010101" pitchFamily="49" charset="-122"/>
              </a:rPr>
              <a:t>时转到</a:t>
            </a:r>
            <a:r>
              <a:rPr lang="en-US" altLang="zh-CN" sz="1800" dirty="0">
                <a:latin typeface="Arial" panose="020B0604020202020204" pitchFamily="34" charset="0"/>
                <a:ea typeface="黑体" panose="02010609060101010101" pitchFamily="49" charset="-122"/>
              </a:rPr>
              <a:t>label</a:t>
            </a:r>
            <a:r>
              <a:rPr lang="zh-CN" altLang="en-US" sz="1800" dirty="0">
                <a:latin typeface="Arial" panose="020B0604020202020204" pitchFamily="34" charset="0"/>
                <a:ea typeface="黑体" panose="02010609060101010101" pitchFamily="49" charset="-122"/>
              </a:rPr>
              <a:t>处执行；否则顺序执行</a:t>
            </a:r>
          </a:p>
          <a:p>
            <a:pPr>
              <a:lnSpc>
                <a:spcPct val="135000"/>
              </a:lnSpc>
              <a:spcBef>
                <a:spcPct val="20000"/>
              </a:spcBef>
              <a:buClr>
                <a:srgbClr val="A50021"/>
              </a:buClr>
              <a:tabLst>
                <a:tab pos="965200" algn="l"/>
              </a:tabLst>
              <a:defRPr/>
            </a:pPr>
            <a:r>
              <a:rPr lang="zh-CN" altLang="en-US" sz="1800" dirty="0">
                <a:latin typeface="Arial" panose="020B0604020202020204" pitchFamily="34" charset="0"/>
                <a:ea typeface="黑体" panose="02010609060101010101" pitchFamily="49" charset="-122"/>
              </a:rPr>
              <a:t>常用的标志（条件码）有四种：</a:t>
            </a:r>
            <a:endParaRPr lang="en-US" altLang="zh-CN" sz="1800" dirty="0">
              <a:latin typeface="Arial" panose="020B0604020202020204" pitchFamily="34" charset="0"/>
              <a:ea typeface="黑体" panose="02010609060101010101" pitchFamily="49" charset="-122"/>
            </a:endParaRPr>
          </a:p>
          <a:p>
            <a:pPr marL="342900" indent="-342900">
              <a:lnSpc>
                <a:spcPct val="135000"/>
              </a:lnSpc>
              <a:spcBef>
                <a:spcPct val="20000"/>
              </a:spcBef>
              <a:buFont typeface="Wingdings" panose="05000000000000000000" pitchFamily="2" charset="2"/>
              <a:buNone/>
              <a:tabLst>
                <a:tab pos="965200" algn="l"/>
              </a:tabLst>
              <a:defRPr/>
            </a:pPr>
            <a:r>
              <a:rPr lang="en-US" altLang="zh-CN" sz="1800" dirty="0">
                <a:latin typeface="Arial" panose="020B0604020202020204" pitchFamily="34" charset="0"/>
                <a:ea typeface="黑体" panose="02010609060101010101" pitchFamily="49" charset="-122"/>
              </a:rPr>
              <a:t>      </a:t>
            </a:r>
            <a:r>
              <a:rPr lang="en-US" altLang="zh-CN" sz="1800" dirty="0">
                <a:solidFill>
                  <a:schemeClr val="accent2"/>
                </a:solidFill>
                <a:latin typeface="Arial" panose="020B0604020202020204" pitchFamily="34" charset="0"/>
                <a:ea typeface="黑体" panose="02010609060101010101" pitchFamily="49" charset="-122"/>
              </a:rPr>
              <a:t>SF – negative   OF</a:t>
            </a:r>
            <a:r>
              <a:rPr lang="zh-CN" altLang="en-US" sz="1800" dirty="0">
                <a:solidFill>
                  <a:schemeClr val="accent2"/>
                </a:solidFill>
                <a:latin typeface="Arial" panose="020B0604020202020204" pitchFamily="34" charset="0"/>
                <a:ea typeface="黑体" panose="02010609060101010101" pitchFamily="49" charset="-122"/>
              </a:rPr>
              <a:t> </a:t>
            </a:r>
            <a:r>
              <a:rPr lang="en-US" altLang="zh-CN" sz="1800" dirty="0">
                <a:solidFill>
                  <a:schemeClr val="accent2"/>
                </a:solidFill>
                <a:latin typeface="Arial" panose="020B0604020202020204" pitchFamily="34" charset="0"/>
                <a:ea typeface="黑体" panose="02010609060101010101" pitchFamily="49" charset="-122"/>
              </a:rPr>
              <a:t> – overflow  </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a:solidFill>
                  <a:schemeClr val="accent2"/>
                </a:solidFill>
                <a:latin typeface="Arial" panose="020B0604020202020204" pitchFamily="34" charset="0"/>
                <a:ea typeface="黑体" panose="02010609060101010101" pitchFamily="49" charset="-122"/>
              </a:rPr>
              <a:t>      </a:t>
            </a:r>
            <a:r>
              <a:rPr lang="en-US" altLang="zh-CN" sz="1800" dirty="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CF – </a:t>
            </a:r>
            <a:r>
              <a:rPr lang="zh-CN" altLang="en-US" sz="1800" dirty="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进位</a:t>
            </a:r>
            <a:r>
              <a:rPr lang="en-US" altLang="zh-CN" sz="1800" dirty="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a:t>
            </a:r>
            <a:r>
              <a:rPr lang="zh-CN" altLang="en-US" sz="1800" dirty="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借位</a:t>
            </a:r>
            <a:r>
              <a:rPr lang="zh-CN" altLang="en-US" dirty="0">
                <a:solidFill>
                  <a:schemeClr val="accent2"/>
                </a:solidFill>
                <a:latin typeface="Arial" panose="020B0604020202020204" pitchFamily="34" charset="0"/>
                <a:ea typeface="黑体" panose="02010609060101010101" pitchFamily="49" charset="-122"/>
              </a:rPr>
              <a:t>   </a:t>
            </a:r>
            <a:r>
              <a:rPr lang="zh-CN" altLang="en-US" sz="1800" dirty="0">
                <a:solidFill>
                  <a:schemeClr val="accent2"/>
                </a:solidFill>
                <a:latin typeface="Arial" panose="020B0604020202020204" pitchFamily="34" charset="0"/>
                <a:ea typeface="黑体" panose="02010609060101010101" pitchFamily="49" charset="-122"/>
              </a:rPr>
              <a:t> </a:t>
            </a:r>
            <a:r>
              <a:rPr lang="en-US" altLang="zh-CN" sz="1800" dirty="0">
                <a:solidFill>
                  <a:schemeClr val="accent2"/>
                </a:solidFill>
                <a:latin typeface="Arial" panose="020B0604020202020204" pitchFamily="34" charset="0"/>
                <a:ea typeface="黑体" panose="02010609060101010101" pitchFamily="49" charset="-122"/>
              </a:rPr>
              <a:t>ZF – zero</a:t>
            </a:r>
          </a:p>
          <a:p>
            <a:pPr marL="342900" indent="-342900">
              <a:lnSpc>
                <a:spcPct val="100000"/>
              </a:lnSpc>
              <a:spcBef>
                <a:spcPct val="20000"/>
              </a:spcBef>
              <a:buFont typeface="Wingdings" panose="05000000000000000000" pitchFamily="2" charset="2"/>
              <a:buNone/>
              <a:tabLst>
                <a:tab pos="965200" algn="l"/>
              </a:tabLst>
              <a:defRPr/>
            </a:pPr>
            <a:r>
              <a:rPr lang="en-US" altLang="zh-CN" sz="1800" dirty="0">
                <a:latin typeface="Arial" panose="020B0604020202020204" pitchFamily="34" charset="0"/>
                <a:ea typeface="黑体" panose="02010609060101010101" pitchFamily="49" charset="-122"/>
              </a:rPr>
              <a:t>      </a:t>
            </a:r>
            <a:r>
              <a:rPr lang="zh-CN" altLang="en-US" sz="1800" dirty="0">
                <a:latin typeface="Arial" panose="020B0604020202020204" pitchFamily="34" charset="0"/>
                <a:ea typeface="黑体" panose="02010609060101010101" pitchFamily="49" charset="-122"/>
              </a:rPr>
              <a:t>借位如何生成？</a:t>
            </a:r>
            <a:endParaRPr lang="en-US" altLang="zh-CN" sz="1800" dirty="0">
              <a:latin typeface="Arial" panose="020B0604020202020204" pitchFamily="34" charset="0"/>
              <a:ea typeface="黑体" panose="02010609060101010101" pitchFamily="49" charset="-122"/>
            </a:endParaRPr>
          </a:p>
          <a:p>
            <a:pPr marL="342900" indent="-342900">
              <a:lnSpc>
                <a:spcPct val="100000"/>
              </a:lnSpc>
              <a:spcBef>
                <a:spcPct val="20000"/>
              </a:spcBef>
              <a:buFont typeface="Wingdings" panose="05000000000000000000" pitchFamily="2" charset="2"/>
              <a:buNone/>
              <a:tabLst>
                <a:tab pos="965200" algn="l"/>
              </a:tabLst>
              <a:defRPr/>
            </a:pPr>
            <a:r>
              <a:rPr lang="en-US" altLang="zh-CN" sz="1800" dirty="0">
                <a:latin typeface="Arial" panose="020B0604020202020204" pitchFamily="34" charset="0"/>
                <a:ea typeface="黑体" panose="02010609060101010101" pitchFamily="49" charset="-122"/>
              </a:rPr>
              <a:t>                           CF=</a:t>
            </a:r>
            <a:r>
              <a:rPr lang="en-US" altLang="zh-CN" sz="1800" dirty="0" err="1">
                <a:latin typeface="Arial" panose="020B0604020202020204" pitchFamily="34" charset="0"/>
                <a:ea typeface="黑体" panose="02010609060101010101" pitchFamily="49" charset="-122"/>
              </a:rPr>
              <a:t>Cout</a:t>
            </a:r>
            <a:r>
              <a:rPr lang="en-US" altLang="zh-CN" sz="1800" dirty="0" err="1">
                <a:latin typeface="Arial" panose="020B0604020202020204" pitchFamily="34" charset="0"/>
              </a:rPr>
              <a:t>⊕sub</a:t>
            </a:r>
            <a:endParaRPr lang="en-US" altLang="zh-CN" sz="1800" dirty="0">
              <a:latin typeface="Arial" panose="020B0604020202020204" pitchFamily="34" charset="0"/>
              <a:ea typeface="黑体" panose="02010609060101010101" pitchFamily="49" charset="-122"/>
            </a:endParaRPr>
          </a:p>
          <a:p>
            <a:pPr>
              <a:lnSpc>
                <a:spcPct val="120000"/>
              </a:lnSpc>
              <a:spcBef>
                <a:spcPct val="20000"/>
              </a:spcBef>
              <a:buClr>
                <a:srgbClr val="A50021"/>
              </a:buClr>
              <a:tabLst>
                <a:tab pos="965200" algn="l"/>
              </a:tabLst>
              <a:defRPr/>
            </a:pPr>
            <a:r>
              <a:rPr lang="zh-CN" altLang="en-US" sz="1800" dirty="0">
                <a:latin typeface="Arial" panose="020B0604020202020204" pitchFamily="34" charset="0"/>
                <a:ea typeface="黑体" panose="02010609060101010101" pitchFamily="49" charset="-122"/>
              </a:rPr>
              <a:t>标志可存于</a:t>
            </a:r>
            <a:r>
              <a:rPr lang="zh-CN" altLang="en-US" sz="1800" dirty="0">
                <a:solidFill>
                  <a:schemeClr val="accent1"/>
                </a:solidFill>
                <a:latin typeface="Arial" panose="020B0604020202020204" pitchFamily="34" charset="0"/>
                <a:ea typeface="黑体" panose="02010609060101010101" pitchFamily="49" charset="-122"/>
              </a:rPr>
              <a:t>标志寄存器</a:t>
            </a:r>
            <a:r>
              <a:rPr lang="zh-CN" altLang="en-US" sz="1800" dirty="0">
                <a:latin typeface="Arial" panose="020B0604020202020204" pitchFamily="34" charset="0"/>
                <a:ea typeface="黑体" panose="02010609060101010101" pitchFamily="49" charset="-122"/>
              </a:rPr>
              <a:t>（也叫</a:t>
            </a:r>
            <a:r>
              <a:rPr lang="zh-CN" altLang="en-US" sz="1800" dirty="0">
                <a:solidFill>
                  <a:schemeClr val="accent1"/>
                </a:solidFill>
                <a:latin typeface="Arial" panose="020B0604020202020204" pitchFamily="34" charset="0"/>
                <a:ea typeface="黑体" panose="02010609060101010101" pitchFamily="49" charset="-122"/>
              </a:rPr>
              <a:t>条件码寄存器</a:t>
            </a:r>
            <a:r>
              <a:rPr lang="en-US" altLang="zh-CN" sz="1800" dirty="0">
                <a:solidFill>
                  <a:schemeClr val="accent1"/>
                </a:solidFill>
                <a:latin typeface="Arial" panose="020B0604020202020204" pitchFamily="34" charset="0"/>
                <a:ea typeface="黑体" panose="02010609060101010101" pitchFamily="49" charset="-122"/>
              </a:rPr>
              <a:t> </a:t>
            </a:r>
            <a:r>
              <a:rPr lang="zh-CN" altLang="en-US" sz="1800" dirty="0">
                <a:solidFill>
                  <a:srgbClr val="FF0000"/>
                </a:solidFill>
                <a:latin typeface="Arial" panose="020B0604020202020204" pitchFamily="34" charset="0"/>
                <a:ea typeface="黑体" panose="02010609060101010101" pitchFamily="49" charset="-122"/>
              </a:rPr>
              <a:t>、</a:t>
            </a:r>
            <a:endParaRPr lang="en-US" altLang="zh-CN" sz="1800" dirty="0">
              <a:solidFill>
                <a:srgbClr val="FF0000"/>
              </a:solidFill>
              <a:latin typeface="Arial" panose="020B0604020202020204" pitchFamily="34" charset="0"/>
              <a:ea typeface="黑体" panose="02010609060101010101" pitchFamily="49" charset="-122"/>
            </a:endParaRPr>
          </a:p>
          <a:p>
            <a:pPr marL="342900" indent="-342900">
              <a:lnSpc>
                <a:spcPct val="120000"/>
              </a:lnSpc>
              <a:spcBef>
                <a:spcPct val="20000"/>
              </a:spcBef>
              <a:buFont typeface="Wingdings" panose="05000000000000000000" pitchFamily="2" charset="2"/>
              <a:buNone/>
              <a:tabLst>
                <a:tab pos="965200" algn="l"/>
              </a:tabLst>
              <a:defRPr/>
            </a:pPr>
            <a:r>
              <a:rPr lang="zh-CN" altLang="en-US" sz="1800" dirty="0">
                <a:solidFill>
                  <a:schemeClr val="accent1"/>
                </a:solidFill>
                <a:latin typeface="Arial" panose="020B0604020202020204" pitchFamily="34" charset="0"/>
                <a:ea typeface="黑体" panose="02010609060101010101" pitchFamily="49" charset="-122"/>
              </a:rPr>
              <a:t>             状态寄存器</a:t>
            </a:r>
            <a:r>
              <a:rPr lang="zh-CN" altLang="en-US" sz="1800" dirty="0">
                <a:solidFill>
                  <a:srgbClr val="FF0000"/>
                </a:solidFill>
                <a:latin typeface="Arial" panose="020B0604020202020204" pitchFamily="34" charset="0"/>
                <a:ea typeface="黑体" panose="02010609060101010101" pitchFamily="49" charset="-122"/>
              </a:rPr>
              <a:t>、</a:t>
            </a:r>
            <a:r>
              <a:rPr lang="zh-CN" altLang="en-US" sz="1800" dirty="0">
                <a:solidFill>
                  <a:schemeClr val="accent1"/>
                </a:solidFill>
                <a:latin typeface="Arial" panose="020B0604020202020204" pitchFamily="34" charset="0"/>
                <a:ea typeface="黑体" panose="02010609060101010101" pitchFamily="49" charset="-122"/>
              </a:rPr>
              <a:t>程序状态字寄存器</a:t>
            </a:r>
            <a:r>
              <a:rPr lang="zh-CN" altLang="en-US" sz="1800" dirty="0">
                <a:latin typeface="Arial" panose="020B0604020202020204" pitchFamily="34" charset="0"/>
                <a:ea typeface="黑体" panose="02010609060101010101" pitchFamily="49" charset="-122"/>
              </a:rPr>
              <a:t>）</a:t>
            </a:r>
          </a:p>
          <a:p>
            <a:pPr marL="342900" indent="-342900">
              <a:lnSpc>
                <a:spcPct val="120000"/>
              </a:lnSpc>
              <a:spcBef>
                <a:spcPct val="20000"/>
              </a:spcBef>
              <a:buFont typeface="Wingdings" panose="05000000000000000000" pitchFamily="2" charset="2"/>
              <a:buNone/>
              <a:tabLst>
                <a:tab pos="965200" algn="l"/>
              </a:tabLst>
              <a:defRPr/>
            </a:pPr>
            <a:r>
              <a:rPr lang="zh-CN" altLang="en-US" sz="1800" dirty="0">
                <a:solidFill>
                  <a:schemeClr val="accent2"/>
                </a:solidFill>
                <a:latin typeface="Arial" panose="020B0604020202020204" pitchFamily="34" charset="0"/>
                <a:ea typeface="黑体" panose="02010609060101010101" pitchFamily="49" charset="-122"/>
              </a:rPr>
              <a:t>     也可由指定的通用寄存器来存放标志位</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a:latin typeface="Arial" panose="020B0604020202020204" pitchFamily="34" charset="0"/>
                <a:ea typeface="黑体" panose="02010609060101010101" pitchFamily="49" charset="-122"/>
              </a:rPr>
              <a:t>	</a:t>
            </a:r>
            <a:r>
              <a:rPr lang="zh-CN" altLang="en-US" sz="1800" dirty="0">
                <a:solidFill>
                  <a:srgbClr val="A50021"/>
                </a:solidFill>
                <a:latin typeface="Arial" panose="020B0604020202020204" pitchFamily="34" charset="0"/>
                <a:ea typeface="黑体" panose="02010609060101010101" pitchFamily="49" charset="-122"/>
              </a:rPr>
              <a:t>例</a:t>
            </a:r>
            <a:r>
              <a:rPr lang="en-US" altLang="zh-CN" sz="1800" dirty="0">
                <a:solidFill>
                  <a:srgbClr val="A50021"/>
                </a:solidFill>
                <a:latin typeface="Arial" panose="020B0604020202020204" pitchFamily="34" charset="0"/>
                <a:ea typeface="黑体" panose="02010609060101010101" pitchFamily="49" charset="-122"/>
              </a:rPr>
              <a:t>:	</a:t>
            </a:r>
            <a:r>
              <a:rPr lang="en-US" altLang="zh-CN" sz="1800" dirty="0" err="1">
                <a:solidFill>
                  <a:srgbClr val="A50021"/>
                </a:solidFill>
                <a:latin typeface="Arial" panose="020B0604020202020204" pitchFamily="34" charset="0"/>
                <a:ea typeface="黑体" panose="02010609060101010101" pitchFamily="49" charset="-122"/>
              </a:rPr>
              <a:t>cmp</a:t>
            </a:r>
            <a:r>
              <a:rPr lang="en-US" altLang="zh-CN" sz="1800" dirty="0">
                <a:solidFill>
                  <a:srgbClr val="A50021"/>
                </a:solidFill>
                <a:latin typeface="Arial" panose="020B0604020202020204" pitchFamily="34" charset="0"/>
                <a:ea typeface="黑体" panose="02010609060101010101" pitchFamily="49" charset="-122"/>
              </a:rPr>
              <a:t> r1, r2, r3    ;</a:t>
            </a:r>
            <a:r>
              <a:rPr lang="zh-CN" altLang="en-US" sz="1800" dirty="0">
                <a:solidFill>
                  <a:srgbClr val="A50021"/>
                </a:solidFill>
                <a:latin typeface="Arial" panose="020B0604020202020204" pitchFamily="34" charset="0"/>
                <a:ea typeface="黑体" panose="02010609060101010101" pitchFamily="49" charset="-122"/>
              </a:rPr>
              <a:t>比较</a:t>
            </a:r>
            <a:r>
              <a:rPr lang="en-US" altLang="zh-CN" sz="1800" dirty="0">
                <a:solidFill>
                  <a:srgbClr val="A50021"/>
                </a:solidFill>
                <a:latin typeface="Arial" panose="020B0604020202020204" pitchFamily="34" charset="0"/>
                <a:ea typeface="黑体" panose="02010609060101010101" pitchFamily="49" charset="-122"/>
              </a:rPr>
              <a:t>r2</a:t>
            </a:r>
            <a:r>
              <a:rPr lang="zh-CN" altLang="en-US" sz="1800" dirty="0">
                <a:solidFill>
                  <a:srgbClr val="A50021"/>
                </a:solidFill>
                <a:latin typeface="Arial" panose="020B0604020202020204" pitchFamily="34" charset="0"/>
                <a:ea typeface="黑体" panose="02010609060101010101" pitchFamily="49" charset="-122"/>
              </a:rPr>
              <a:t>和</a:t>
            </a:r>
            <a:r>
              <a:rPr lang="en-US" altLang="zh-CN" sz="1800" dirty="0">
                <a:solidFill>
                  <a:srgbClr val="A50021"/>
                </a:solidFill>
                <a:latin typeface="Arial" panose="020B0604020202020204" pitchFamily="34" charset="0"/>
                <a:ea typeface="黑体" panose="02010609060101010101" pitchFamily="49" charset="-122"/>
              </a:rPr>
              <a:t>r3, </a:t>
            </a:r>
            <a:r>
              <a:rPr lang="zh-CN" altLang="en-US" sz="1800" dirty="0">
                <a:solidFill>
                  <a:srgbClr val="A50021"/>
                </a:solidFill>
                <a:latin typeface="Arial" panose="020B0604020202020204" pitchFamily="34" charset="0"/>
                <a:ea typeface="黑体" panose="02010609060101010101" pitchFamily="49" charset="-122"/>
              </a:rPr>
              <a:t>标志位存储在</a:t>
            </a:r>
            <a:r>
              <a:rPr lang="en-US" altLang="zh-CN" sz="1800" dirty="0">
                <a:solidFill>
                  <a:srgbClr val="A50021"/>
                </a:solidFill>
                <a:latin typeface="Arial" panose="020B0604020202020204" pitchFamily="34" charset="0"/>
                <a:ea typeface="黑体" panose="02010609060101010101" pitchFamily="49" charset="-122"/>
              </a:rPr>
              <a:t>r1</a:t>
            </a:r>
            <a:r>
              <a:rPr lang="zh-CN" altLang="en-US" sz="1800" dirty="0">
                <a:solidFill>
                  <a:srgbClr val="A50021"/>
                </a:solidFill>
                <a:latin typeface="Arial" panose="020B0604020202020204" pitchFamily="34" charset="0"/>
                <a:ea typeface="黑体" panose="02010609060101010101" pitchFamily="49" charset="-122"/>
              </a:rPr>
              <a:t>中</a:t>
            </a:r>
          </a:p>
          <a:p>
            <a:pPr marL="342900" indent="-342900">
              <a:lnSpc>
                <a:spcPct val="120000"/>
              </a:lnSpc>
              <a:spcBef>
                <a:spcPct val="20000"/>
              </a:spcBef>
              <a:buNone/>
              <a:tabLst>
                <a:tab pos="965200" algn="l"/>
              </a:tabLst>
              <a:defRPr/>
            </a:pPr>
            <a:r>
              <a:rPr lang="en-US" altLang="zh-CN" sz="1800" dirty="0">
                <a:solidFill>
                  <a:srgbClr val="A50021"/>
                </a:solidFill>
                <a:latin typeface="Arial" panose="020B0604020202020204" pitchFamily="34" charset="0"/>
                <a:ea typeface="黑体" panose="02010609060101010101" pitchFamily="49" charset="-122"/>
              </a:rPr>
              <a:t>		</a:t>
            </a:r>
            <a:r>
              <a:rPr lang="en-US" altLang="zh-CN" sz="1800" dirty="0" err="1">
                <a:solidFill>
                  <a:srgbClr val="A50021"/>
                </a:solidFill>
                <a:latin typeface="Arial" panose="020B0604020202020204" pitchFamily="34" charset="0"/>
                <a:ea typeface="黑体" panose="02010609060101010101" pitchFamily="49" charset="-122"/>
              </a:rPr>
              <a:t>bgt</a:t>
            </a:r>
            <a:r>
              <a:rPr lang="en-US" altLang="zh-CN" sz="1800" dirty="0">
                <a:solidFill>
                  <a:srgbClr val="A50021"/>
                </a:solidFill>
                <a:latin typeface="Arial" panose="020B0604020202020204" pitchFamily="34" charset="0"/>
                <a:ea typeface="黑体" panose="02010609060101010101" pitchFamily="49" charset="-122"/>
              </a:rPr>
              <a:t> r1, label       ;</a:t>
            </a:r>
            <a:r>
              <a:rPr lang="zh-CN" altLang="en-US" sz="1800" dirty="0">
                <a:solidFill>
                  <a:srgbClr val="A50021"/>
                </a:solidFill>
                <a:latin typeface="Arial" panose="020B0604020202020204" pitchFamily="34" charset="0"/>
                <a:ea typeface="黑体" panose="02010609060101010101" pitchFamily="49" charset="-122"/>
              </a:rPr>
              <a:t>根据</a:t>
            </a:r>
            <a:r>
              <a:rPr lang="en-US" altLang="zh-CN" sz="1800" dirty="0">
                <a:solidFill>
                  <a:srgbClr val="A50021"/>
                </a:solidFill>
                <a:latin typeface="Arial" panose="020B0604020202020204" pitchFamily="34" charset="0"/>
                <a:ea typeface="黑体" panose="02010609060101010101" pitchFamily="49" charset="-122"/>
              </a:rPr>
              <a:t>r1</a:t>
            </a:r>
            <a:r>
              <a:rPr lang="zh-CN" altLang="en-US" sz="1800" dirty="0">
                <a:solidFill>
                  <a:srgbClr val="A50021"/>
                </a:solidFill>
                <a:latin typeface="Arial" panose="020B0604020202020204" pitchFamily="34" charset="0"/>
                <a:ea typeface="黑体" panose="02010609060101010101" pitchFamily="49" charset="-122"/>
              </a:rPr>
              <a:t>中标志位判断</a:t>
            </a:r>
            <a:r>
              <a:rPr lang="en-US" altLang="zh-CN" sz="1800" dirty="0">
                <a:solidFill>
                  <a:srgbClr val="A50021"/>
                </a:solidFill>
                <a:latin typeface="Arial" panose="020B0604020202020204" pitchFamily="34" charset="0"/>
                <a:ea typeface="黑体" panose="02010609060101010101" pitchFamily="49" charset="-122"/>
              </a:rPr>
              <a:t>r2</a:t>
            </a:r>
            <a:r>
              <a:rPr lang="zh-CN" altLang="en-US" sz="1800" dirty="0">
                <a:solidFill>
                  <a:srgbClr val="A50021"/>
                </a:solidFill>
                <a:latin typeface="Arial" panose="020B0604020202020204" pitchFamily="34" charset="0"/>
                <a:ea typeface="黑体" panose="02010609060101010101" pitchFamily="49" charset="-122"/>
              </a:rPr>
              <a:t>是否大于</a:t>
            </a:r>
            <a:r>
              <a:rPr lang="en-US" altLang="zh-CN" sz="1800" dirty="0">
                <a:solidFill>
                  <a:srgbClr val="A50021"/>
                </a:solidFill>
                <a:latin typeface="Arial" panose="020B0604020202020204" pitchFamily="34" charset="0"/>
                <a:ea typeface="黑体" panose="02010609060101010101" pitchFamily="49" charset="-122"/>
              </a:rPr>
              <a:t>r3</a:t>
            </a:r>
            <a:r>
              <a:rPr lang="zh-CN" altLang="en-US" sz="1800" dirty="0">
                <a:solidFill>
                  <a:srgbClr val="A50021"/>
                </a:solidFill>
                <a:latin typeface="Arial" panose="020B0604020202020204" pitchFamily="34" charset="0"/>
                <a:ea typeface="黑体" panose="02010609060101010101" pitchFamily="49" charset="-122"/>
              </a:rPr>
              <a:t>，是则转移到</a:t>
            </a:r>
            <a:r>
              <a:rPr lang="en-US" altLang="zh-CN" sz="1800" dirty="0">
                <a:solidFill>
                  <a:srgbClr val="A50021"/>
                </a:solidFill>
                <a:latin typeface="Arial" panose="020B0604020202020204" pitchFamily="34" charset="0"/>
                <a:ea typeface="黑体" panose="02010609060101010101" pitchFamily="49" charset="-122"/>
              </a:rPr>
              <a:t>label</a:t>
            </a:r>
            <a:r>
              <a:rPr lang="zh-CN" altLang="en-US" sz="1800" dirty="0">
                <a:solidFill>
                  <a:srgbClr val="A50021"/>
                </a:solidFill>
                <a:latin typeface="Arial" panose="020B0604020202020204" pitchFamily="34" charset="0"/>
                <a:ea typeface="黑体" panose="02010609060101010101" pitchFamily="49" charset="-122"/>
              </a:rPr>
              <a:t>处</a:t>
            </a:r>
          </a:p>
          <a:p>
            <a:pPr>
              <a:lnSpc>
                <a:spcPct val="120000"/>
              </a:lnSpc>
              <a:spcBef>
                <a:spcPct val="20000"/>
              </a:spcBef>
              <a:buClr>
                <a:srgbClr val="A50021"/>
              </a:buClr>
              <a:tabLst>
                <a:tab pos="965200" algn="l"/>
              </a:tabLst>
              <a:defRPr/>
            </a:pPr>
            <a:r>
              <a:rPr lang="zh-CN" altLang="en-US" sz="1800" dirty="0">
                <a:latin typeface="Arial" panose="020B0604020202020204" pitchFamily="34" charset="0"/>
                <a:ea typeface="黑体" panose="02010609060101010101" pitchFamily="49" charset="-122"/>
              </a:rPr>
              <a:t>可以将两条指令合成一条指令，即：计算并转移。</a:t>
            </a:r>
            <a:r>
              <a:rPr lang="zh-CN" altLang="en-US" sz="1800" dirty="0">
                <a:solidFill>
                  <a:srgbClr val="FF0000"/>
                </a:solidFill>
                <a:latin typeface="Arial" panose="020B0604020202020204" pitchFamily="34" charset="0"/>
                <a:ea typeface="黑体" panose="02010609060101010101" pitchFamily="49" charset="-122"/>
              </a:rPr>
              <a:t>可以不设标志寄存器，如</a:t>
            </a:r>
            <a:r>
              <a:rPr lang="en-US" altLang="zh-CN" sz="1800" dirty="0">
                <a:solidFill>
                  <a:srgbClr val="FF0000"/>
                </a:solidFill>
                <a:latin typeface="Arial" panose="020B0604020202020204" pitchFamily="34" charset="0"/>
                <a:ea typeface="黑体" panose="02010609060101010101" pitchFamily="49" charset="-122"/>
              </a:rPr>
              <a:t>MIPS</a:t>
            </a:r>
            <a:r>
              <a:rPr lang="zh-CN" altLang="en-US" sz="1800" dirty="0">
                <a:latin typeface="Arial" panose="020B0604020202020204" pitchFamily="34" charset="0"/>
                <a:ea typeface="黑体" panose="02010609060101010101" pitchFamily="49" charset="-122"/>
              </a:rPr>
              <a:t>。</a:t>
            </a:r>
          </a:p>
          <a:p>
            <a:pPr marL="342900" indent="-342900">
              <a:lnSpc>
                <a:spcPct val="120000"/>
              </a:lnSpc>
              <a:spcBef>
                <a:spcPct val="20000"/>
              </a:spcBef>
              <a:buFont typeface="Wingdings" panose="05000000000000000000" pitchFamily="2" charset="2"/>
              <a:buNone/>
              <a:tabLst>
                <a:tab pos="965200" algn="l"/>
              </a:tabLst>
              <a:defRPr/>
            </a:pPr>
            <a:r>
              <a:rPr lang="en-US" altLang="zh-CN" sz="1800" dirty="0">
                <a:latin typeface="Arial" panose="020B0604020202020204" pitchFamily="34" charset="0"/>
                <a:ea typeface="黑体" panose="02010609060101010101" pitchFamily="49" charset="-122"/>
              </a:rPr>
              <a:t>	</a:t>
            </a:r>
            <a:r>
              <a:rPr lang="zh-CN" altLang="en-US" sz="1800" dirty="0">
                <a:solidFill>
                  <a:srgbClr val="A50021"/>
                </a:solidFill>
                <a:latin typeface="Arial" panose="020B0604020202020204" pitchFamily="34" charset="0"/>
                <a:ea typeface="黑体" panose="02010609060101010101" pitchFamily="49" charset="-122"/>
              </a:rPr>
              <a:t>例</a:t>
            </a:r>
            <a:r>
              <a:rPr lang="en-US" altLang="zh-CN" sz="1800" dirty="0">
                <a:solidFill>
                  <a:srgbClr val="A50021"/>
                </a:solidFill>
                <a:latin typeface="Arial" panose="020B0604020202020204" pitchFamily="34" charset="0"/>
                <a:ea typeface="黑体" panose="02010609060101010101" pitchFamily="49" charset="-122"/>
              </a:rPr>
              <a:t>:	</a:t>
            </a:r>
            <a:r>
              <a:rPr lang="en-US" altLang="zh-CN" sz="1800" dirty="0" err="1">
                <a:solidFill>
                  <a:srgbClr val="A50021"/>
                </a:solidFill>
                <a:latin typeface="Arial" panose="020B0604020202020204" pitchFamily="34" charset="0"/>
                <a:ea typeface="黑体" panose="02010609060101010101" pitchFamily="49" charset="-122"/>
              </a:rPr>
              <a:t>bgt</a:t>
            </a:r>
            <a:r>
              <a:rPr lang="en-US" altLang="zh-CN" sz="1800" dirty="0">
                <a:solidFill>
                  <a:srgbClr val="A50021"/>
                </a:solidFill>
                <a:latin typeface="Arial" panose="020B0604020202020204" pitchFamily="34" charset="0"/>
                <a:ea typeface="黑体" panose="02010609060101010101" pitchFamily="49" charset="-122"/>
              </a:rPr>
              <a:t> r1, r2, label   ;</a:t>
            </a:r>
            <a:r>
              <a:rPr lang="zh-CN" altLang="en-US" sz="1800" dirty="0">
                <a:solidFill>
                  <a:srgbClr val="A50021"/>
                </a:solidFill>
                <a:latin typeface="Arial" panose="020B0604020202020204" pitchFamily="34" charset="0"/>
                <a:ea typeface="黑体" panose="02010609060101010101" pitchFamily="49" charset="-122"/>
              </a:rPr>
              <a:t>如果</a:t>
            </a:r>
            <a:r>
              <a:rPr lang="en-US" altLang="zh-CN" sz="1800" dirty="0">
                <a:solidFill>
                  <a:srgbClr val="A50021"/>
                </a:solidFill>
                <a:latin typeface="Arial" panose="020B0604020202020204" pitchFamily="34" charset="0"/>
                <a:ea typeface="黑体" panose="02010609060101010101" pitchFamily="49" charset="-122"/>
              </a:rPr>
              <a:t>r1&gt;r2</a:t>
            </a:r>
            <a:r>
              <a:rPr lang="zh-CN" altLang="en-US" sz="1800" dirty="0">
                <a:solidFill>
                  <a:srgbClr val="A50021"/>
                </a:solidFill>
                <a:latin typeface="Arial" panose="020B0604020202020204" pitchFamily="34" charset="0"/>
                <a:ea typeface="黑体" panose="02010609060101010101" pitchFamily="49" charset="-122"/>
              </a:rPr>
              <a:t>，则转移到</a:t>
            </a:r>
            <a:r>
              <a:rPr lang="en-US" altLang="zh-CN" sz="1800" dirty="0">
                <a:solidFill>
                  <a:srgbClr val="A50021"/>
                </a:solidFill>
                <a:latin typeface="Arial" panose="020B0604020202020204" pitchFamily="34" charset="0"/>
                <a:ea typeface="黑体" panose="02010609060101010101" pitchFamily="49" charset="-122"/>
              </a:rPr>
              <a:t>label</a:t>
            </a:r>
            <a:r>
              <a:rPr lang="zh-CN" altLang="en-US" sz="1800" dirty="0">
                <a:solidFill>
                  <a:srgbClr val="A50021"/>
                </a:solidFill>
                <a:latin typeface="Arial" panose="020B0604020202020204" pitchFamily="34" charset="0"/>
                <a:ea typeface="黑体" panose="02010609060101010101" pitchFamily="49" charset="-122"/>
              </a:rPr>
              <a:t>处执行；否则顺序执行</a:t>
            </a:r>
          </a:p>
        </p:txBody>
      </p:sp>
      <p:sp>
        <p:nvSpPr>
          <p:cNvPr id="391172" name="Text Box 4"/>
          <p:cNvSpPr txBox="1">
            <a:spLocks noChangeArrowheads="1"/>
          </p:cNvSpPr>
          <p:nvPr/>
        </p:nvSpPr>
        <p:spPr bwMode="auto">
          <a:xfrm>
            <a:off x="5494337" y="3853011"/>
            <a:ext cx="3503359" cy="1020792"/>
          </a:xfrm>
          <a:prstGeom prst="rect">
            <a:avLst/>
          </a:prstGeom>
          <a:solidFill>
            <a:schemeClr val="bg1">
              <a:alpha val="25098"/>
            </a:schemeClr>
          </a:solidFill>
          <a:ln w="12700">
            <a:solidFill>
              <a:schemeClr val="accent2"/>
            </a:solidFill>
            <a:miter lim="800000"/>
            <a:headEnd/>
            <a:tailEnd/>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zh-CN" altLang="en-US" sz="1800" dirty="0">
                <a:solidFill>
                  <a:schemeClr val="tx1"/>
                </a:solidFill>
                <a:ea typeface="黑体" panose="02010609060101010101" pitchFamily="49" charset="-122"/>
              </a:rPr>
              <a:t>执行</a:t>
            </a:r>
            <a:r>
              <a:rPr lang="en-US" altLang="zh-CN" sz="1800" dirty="0">
                <a:solidFill>
                  <a:schemeClr val="tx1"/>
                </a:solidFill>
                <a:ea typeface="黑体" panose="02010609060101010101" pitchFamily="49" charset="-122"/>
              </a:rPr>
              <a:t>A-B</a:t>
            </a:r>
            <a:r>
              <a:rPr lang="zh-CN" altLang="en-US" sz="1800" dirty="0">
                <a:solidFill>
                  <a:schemeClr val="tx1"/>
                </a:solidFill>
                <a:ea typeface="黑体" panose="02010609060101010101" pitchFamily="49" charset="-122"/>
              </a:rPr>
              <a:t>后判断</a:t>
            </a:r>
            <a:r>
              <a:rPr lang="en-US" altLang="zh-CN" sz="1800" dirty="0">
                <a:solidFill>
                  <a:schemeClr val="tx1"/>
                </a:solidFill>
                <a:ea typeface="黑体" panose="02010609060101010101" pitchFamily="49" charset="-122"/>
              </a:rPr>
              <a:t>(A&gt;B)</a:t>
            </a:r>
            <a:r>
              <a:rPr lang="zh-CN" altLang="en-US" sz="1800" dirty="0">
                <a:solidFill>
                  <a:schemeClr val="tx1"/>
                </a:solidFill>
                <a:ea typeface="黑体" panose="02010609060101010101" pitchFamily="49" charset="-122"/>
              </a:rPr>
              <a:t>的条件？</a:t>
            </a:r>
          </a:p>
          <a:p>
            <a:pPr>
              <a:spcBef>
                <a:spcPct val="25000"/>
              </a:spcBef>
            </a:pPr>
            <a:r>
              <a:rPr lang="zh-CN" altLang="en-US" sz="1800" dirty="0">
                <a:solidFill>
                  <a:schemeClr val="tx1"/>
                </a:solidFill>
                <a:ea typeface="黑体" panose="02010609060101010101" pitchFamily="49" charset="-122"/>
              </a:rPr>
              <a:t>无符号数</a:t>
            </a:r>
            <a:r>
              <a:rPr lang="zh-CN" altLang="en-US" sz="1800" dirty="0" smtClean="0">
                <a:solidFill>
                  <a:schemeClr val="tx1"/>
                </a:solidFill>
                <a:ea typeface="黑体" panose="02010609060101010101" pitchFamily="49" charset="-122"/>
              </a:rPr>
              <a:t>：</a:t>
            </a:r>
            <a:endParaRPr lang="en-US" altLang="zh-CN" sz="1800" dirty="0">
              <a:solidFill>
                <a:schemeClr val="accent1"/>
              </a:solidFill>
              <a:ea typeface="黑体" panose="02010609060101010101" pitchFamily="49" charset="-122"/>
            </a:endParaRPr>
          </a:p>
          <a:p>
            <a:pPr>
              <a:spcBef>
                <a:spcPct val="25000"/>
              </a:spcBef>
            </a:pPr>
            <a:r>
              <a:rPr lang="zh-CN" altLang="en-US" sz="1800" dirty="0">
                <a:solidFill>
                  <a:schemeClr val="tx1"/>
                </a:solidFill>
                <a:ea typeface="黑体" panose="02010609060101010101" pitchFamily="49" charset="-122"/>
              </a:rPr>
              <a:t>带符号整数</a:t>
            </a:r>
            <a:r>
              <a:rPr lang="zh-CN" altLang="en-US" sz="1800" dirty="0" smtClean="0">
                <a:solidFill>
                  <a:schemeClr val="tx1"/>
                </a:solidFill>
                <a:ea typeface="黑体" panose="02010609060101010101" pitchFamily="49" charset="-122"/>
              </a:rPr>
              <a:t>：</a:t>
            </a:r>
            <a:endParaRPr lang="en-US" altLang="zh-CN" sz="1800" dirty="0">
              <a:solidFill>
                <a:schemeClr val="accent1"/>
              </a:solidFill>
              <a:ea typeface="黑体" panose="02010609060101010101" pitchFamily="49" charset="-122"/>
            </a:endParaRPr>
          </a:p>
        </p:txBody>
      </p:sp>
      <p:sp>
        <p:nvSpPr>
          <p:cNvPr id="2" name="Text Box 4"/>
          <p:cNvSpPr txBox="1">
            <a:spLocks noChangeArrowheads="1"/>
          </p:cNvSpPr>
          <p:nvPr/>
        </p:nvSpPr>
        <p:spPr bwMode="auto">
          <a:xfrm>
            <a:off x="5494338" y="2238375"/>
            <a:ext cx="3503358" cy="1297791"/>
          </a:xfrm>
          <a:prstGeom prst="rect">
            <a:avLst/>
          </a:prstGeom>
          <a:solidFill>
            <a:schemeClr val="bg1"/>
          </a:solidFill>
          <a:ln w="12700">
            <a:solidFill>
              <a:schemeClr val="bg1"/>
            </a:solidFill>
            <a:miter lim="800000"/>
            <a:headEnd/>
            <a:tailEnd/>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dirty="0">
                <a:solidFill>
                  <a:schemeClr val="tx1"/>
                </a:solidFill>
                <a:ea typeface="黑体" panose="02010609060101010101" pitchFamily="49" charset="-122"/>
              </a:rPr>
              <a:t>对于带符号数和无符号数运算，标志生成方式有没有不同？</a:t>
            </a:r>
          </a:p>
          <a:p>
            <a:pPr>
              <a:spcBef>
                <a:spcPct val="50000"/>
              </a:spcBef>
            </a:pPr>
            <a:r>
              <a:rPr lang="zh-CN" altLang="en-US" sz="1800" dirty="0">
                <a:solidFill>
                  <a:schemeClr val="accent1"/>
                </a:solidFill>
                <a:ea typeface="黑体" panose="02010609060101010101" pitchFamily="49" charset="-122"/>
              </a:rPr>
              <a:t>没有，</a:t>
            </a:r>
            <a:r>
              <a:rPr lang="zh-CN" altLang="en-US" sz="1800" dirty="0">
                <a:solidFill>
                  <a:schemeClr val="tx1"/>
                </a:solidFill>
                <a:ea typeface="黑体" panose="02010609060101010101" pitchFamily="49" charset="-122"/>
              </a:rPr>
              <a:t>因为加法电路不知道是无符号数还是带符号整数！</a:t>
            </a:r>
          </a:p>
        </p:txBody>
      </p:sp>
      <p:sp>
        <p:nvSpPr>
          <p:cNvPr id="4" name="矩形 3"/>
          <p:cNvSpPr/>
          <p:nvPr/>
        </p:nvSpPr>
        <p:spPr bwMode="auto">
          <a:xfrm>
            <a:off x="5494338" y="2238375"/>
            <a:ext cx="3503358" cy="1297791"/>
          </a:xfrm>
          <a:prstGeom prst="rect">
            <a:avLst/>
          </a:prstGeom>
          <a:noFill/>
          <a:ln w="12700" cap="flat" cmpd="sng" algn="ctr">
            <a:solidFill>
              <a:schemeClr val="accent2"/>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a:ln>
                <a:noFill/>
              </a:ln>
              <a:solidFill>
                <a:schemeClr val="accent2"/>
              </a:solidFill>
              <a:effectLst/>
              <a:latin typeface="Arial" charset="0"/>
              <a:ea typeface="宋体" charset="-122"/>
            </a:endParaRPr>
          </a:p>
        </p:txBody>
      </p:sp>
      <p:sp>
        <p:nvSpPr>
          <p:cNvPr id="8" name="Text Box 4"/>
          <p:cNvSpPr txBox="1">
            <a:spLocks noChangeArrowheads="1"/>
          </p:cNvSpPr>
          <p:nvPr/>
        </p:nvSpPr>
        <p:spPr bwMode="auto">
          <a:xfrm>
            <a:off x="6720052" y="4199259"/>
            <a:ext cx="1895803" cy="328295"/>
          </a:xfrm>
          <a:prstGeom prst="rect">
            <a:avLst/>
          </a:prstGeom>
          <a:solidFill>
            <a:schemeClr val="bg1">
              <a:alpha val="25098"/>
            </a:schemeClr>
          </a:solidFill>
          <a:ln w="12700">
            <a:solidFill>
              <a:schemeClr val="bg1"/>
            </a:solidFill>
            <a:miter lim="800000"/>
            <a:headEnd/>
            <a:tailEnd/>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1800" dirty="0" smtClean="0">
                <a:solidFill>
                  <a:schemeClr val="accent1"/>
                </a:solidFill>
                <a:ea typeface="黑体" panose="02010609060101010101" pitchFamily="49" charset="-122"/>
              </a:rPr>
              <a:t>ZF=0</a:t>
            </a:r>
            <a:r>
              <a:rPr lang="en-US" altLang="zh-CN" sz="1800" dirty="0" smtClean="0">
                <a:solidFill>
                  <a:schemeClr val="tx1"/>
                </a:solidFill>
                <a:ea typeface="黑体" panose="02010609060101010101" pitchFamily="49" charset="-122"/>
              </a:rPr>
              <a:t> </a:t>
            </a:r>
            <a:r>
              <a:rPr lang="en-US" altLang="zh-CN" sz="1800" dirty="0">
                <a:ea typeface="黑体" panose="02010609060101010101" pitchFamily="49" charset="-122"/>
              </a:rPr>
              <a:t>AND</a:t>
            </a:r>
            <a:r>
              <a:rPr lang="en-US" altLang="zh-CN" sz="1800" dirty="0">
                <a:solidFill>
                  <a:schemeClr val="tx1"/>
                </a:solidFill>
                <a:ea typeface="黑体" panose="02010609060101010101" pitchFamily="49" charset="-122"/>
              </a:rPr>
              <a:t> </a:t>
            </a:r>
            <a:r>
              <a:rPr lang="en-US" altLang="zh-CN" sz="1800" dirty="0" smtClean="0">
                <a:solidFill>
                  <a:schemeClr val="accent1"/>
                </a:solidFill>
                <a:ea typeface="黑体" panose="02010609060101010101" pitchFamily="49" charset="-122"/>
              </a:rPr>
              <a:t>CF=0</a:t>
            </a:r>
            <a:endParaRPr lang="en-US" altLang="zh-CN" sz="1800" dirty="0">
              <a:solidFill>
                <a:schemeClr val="accent1"/>
              </a:solidFill>
              <a:ea typeface="黑体" panose="02010609060101010101" pitchFamily="49" charset="-122"/>
            </a:endParaRPr>
          </a:p>
        </p:txBody>
      </p:sp>
      <p:sp>
        <p:nvSpPr>
          <p:cNvPr id="9" name="Text Box 4"/>
          <p:cNvSpPr txBox="1">
            <a:spLocks noChangeArrowheads="1"/>
          </p:cNvSpPr>
          <p:nvPr/>
        </p:nvSpPr>
        <p:spPr bwMode="auto">
          <a:xfrm>
            <a:off x="6846176" y="4527554"/>
            <a:ext cx="2037693" cy="328295"/>
          </a:xfrm>
          <a:prstGeom prst="rect">
            <a:avLst/>
          </a:prstGeom>
          <a:solidFill>
            <a:schemeClr val="bg1">
              <a:alpha val="25098"/>
            </a:schemeClr>
          </a:solidFill>
          <a:ln w="12700">
            <a:solidFill>
              <a:schemeClr val="bg1"/>
            </a:solidFill>
            <a:miter lim="800000"/>
            <a:headEnd/>
            <a:tailEnd/>
          </a:ln>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1800" dirty="0" smtClean="0">
                <a:solidFill>
                  <a:schemeClr val="accent1"/>
                </a:solidFill>
                <a:ea typeface="黑体" panose="02010609060101010101" pitchFamily="49" charset="-122"/>
              </a:rPr>
              <a:t>ZF=0</a:t>
            </a:r>
            <a:r>
              <a:rPr lang="en-US" altLang="zh-CN" sz="1800" dirty="0" smtClean="0">
                <a:solidFill>
                  <a:schemeClr val="tx1"/>
                </a:solidFill>
                <a:ea typeface="黑体" panose="02010609060101010101" pitchFamily="49" charset="-122"/>
              </a:rPr>
              <a:t> </a:t>
            </a:r>
            <a:r>
              <a:rPr lang="en-US" altLang="zh-CN" sz="1800" dirty="0">
                <a:ea typeface="黑体" panose="02010609060101010101" pitchFamily="49" charset="-122"/>
              </a:rPr>
              <a:t>AND</a:t>
            </a:r>
            <a:r>
              <a:rPr lang="en-US" altLang="zh-CN" sz="1800" dirty="0">
                <a:solidFill>
                  <a:schemeClr val="tx1"/>
                </a:solidFill>
                <a:ea typeface="黑体" panose="02010609060101010101" pitchFamily="49" charset="-122"/>
              </a:rPr>
              <a:t> </a:t>
            </a:r>
            <a:r>
              <a:rPr lang="en-US" altLang="zh-CN" sz="1800" dirty="0">
                <a:solidFill>
                  <a:schemeClr val="accent1"/>
                </a:solidFill>
                <a:ea typeface="黑体" panose="02010609060101010101" pitchFamily="49" charset="-122"/>
              </a:rPr>
              <a:t>SF</a:t>
            </a:r>
            <a:r>
              <a:rPr lang="zh-CN" altLang="en-US" sz="1800" dirty="0">
                <a:solidFill>
                  <a:schemeClr val="accent1"/>
                </a:solidFill>
                <a:ea typeface="黑体" panose="02010609060101010101" pitchFamily="49" charset="-122"/>
              </a:rPr>
              <a:t>≡</a:t>
            </a:r>
            <a:r>
              <a:rPr lang="en-US" altLang="zh-CN" sz="1800" dirty="0">
                <a:solidFill>
                  <a:schemeClr val="accent1"/>
                </a:solidFill>
                <a:ea typeface="黑体" panose="02010609060101010101" pitchFamily="49" charset="-122"/>
              </a:rPr>
              <a:t>OF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wipe(down)">
                                      <p:cBhvr>
                                        <p:cTn id="7" dur="500"/>
                                        <p:tgtEl>
                                          <p:spTgt spid="39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91171">
                                            <p:txEl>
                                              <p:pRg st="1" end="1"/>
                                            </p:txEl>
                                          </p:spTgt>
                                        </p:tgtEl>
                                        <p:attrNameLst>
                                          <p:attrName>style.visibility</p:attrName>
                                        </p:attrNameLst>
                                      </p:cBhvr>
                                      <p:to>
                                        <p:strVal val="visible"/>
                                      </p:to>
                                    </p:set>
                                    <p:animEffect transition="in" filter="wipe(down)">
                                      <p:cBhvr>
                                        <p:cTn id="12" dur="500"/>
                                        <p:tgtEl>
                                          <p:spTgt spid="391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1171">
                                            <p:txEl>
                                              <p:pRg st="2" end="2"/>
                                            </p:txEl>
                                          </p:spTgt>
                                        </p:tgtEl>
                                        <p:attrNameLst>
                                          <p:attrName>style.visibility</p:attrName>
                                        </p:attrNameLst>
                                      </p:cBhvr>
                                      <p:to>
                                        <p:strVal val="visible"/>
                                      </p:to>
                                    </p:set>
                                    <p:animEffect transition="in" filter="blinds(horizontal)">
                                      <p:cBhvr>
                                        <p:cTn id="17" dur="500"/>
                                        <p:tgtEl>
                                          <p:spTgt spid="39117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1171">
                                            <p:txEl>
                                              <p:pRg st="3" end="3"/>
                                            </p:txEl>
                                          </p:spTgt>
                                        </p:tgtEl>
                                        <p:attrNameLst>
                                          <p:attrName>style.visibility</p:attrName>
                                        </p:attrNameLst>
                                      </p:cBhvr>
                                      <p:to>
                                        <p:strVal val="visible"/>
                                      </p:to>
                                    </p:set>
                                    <p:animEffect transition="in" filter="blinds(horizontal)">
                                      <p:cBhvr>
                                        <p:cTn id="20" dur="500"/>
                                        <p:tgtEl>
                                          <p:spTgt spid="3911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91171">
                                            <p:txEl>
                                              <p:pRg st="4" end="4"/>
                                            </p:txEl>
                                          </p:spTgt>
                                        </p:tgtEl>
                                        <p:attrNameLst>
                                          <p:attrName>style.visibility</p:attrName>
                                        </p:attrNameLst>
                                      </p:cBhvr>
                                      <p:to>
                                        <p:strVal val="visible"/>
                                      </p:to>
                                    </p:set>
                                    <p:animEffect transition="in" filter="wipe(down)">
                                      <p:cBhvr>
                                        <p:cTn id="25" dur="500"/>
                                        <p:tgtEl>
                                          <p:spTgt spid="39117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391171">
                                            <p:txEl>
                                              <p:pRg st="5" end="5"/>
                                            </p:txEl>
                                          </p:spTgt>
                                        </p:tgtEl>
                                        <p:attrNameLst>
                                          <p:attrName>style.visibility</p:attrName>
                                        </p:attrNameLst>
                                      </p:cBhvr>
                                      <p:to>
                                        <p:strVal val="visible"/>
                                      </p:to>
                                    </p:set>
                                    <p:animEffect transition="in" filter="wipe(down)">
                                      <p:cBhvr>
                                        <p:cTn id="30" dur="500"/>
                                        <p:tgtEl>
                                          <p:spTgt spid="39117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91171">
                                            <p:txEl>
                                              <p:pRg st="6" end="6"/>
                                            </p:txEl>
                                          </p:spTgt>
                                        </p:tgtEl>
                                        <p:attrNameLst>
                                          <p:attrName>style.visibility</p:attrName>
                                        </p:attrNameLst>
                                      </p:cBhvr>
                                      <p:to>
                                        <p:strVal val="visible"/>
                                      </p:to>
                                    </p:set>
                                    <p:animEffect transition="in" filter="blinds(horizontal)">
                                      <p:cBhvr>
                                        <p:cTn id="35" dur="500"/>
                                        <p:tgtEl>
                                          <p:spTgt spid="39117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91171">
                                            <p:txEl>
                                              <p:pRg st="7" end="7"/>
                                            </p:txEl>
                                          </p:spTgt>
                                        </p:tgtEl>
                                        <p:attrNameLst>
                                          <p:attrName>style.visibility</p:attrName>
                                        </p:attrNameLst>
                                      </p:cBhvr>
                                      <p:to>
                                        <p:strVal val="visible"/>
                                      </p:to>
                                    </p:set>
                                    <p:animEffect transition="in" filter="blinds(horizontal)">
                                      <p:cBhvr>
                                        <p:cTn id="40" dur="500"/>
                                        <p:tgtEl>
                                          <p:spTgt spid="39117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1171">
                                            <p:txEl>
                                              <p:pRg st="8" end="8"/>
                                            </p:txEl>
                                          </p:spTgt>
                                        </p:tgtEl>
                                        <p:attrNameLst>
                                          <p:attrName>style.visibility</p:attrName>
                                        </p:attrNameLst>
                                      </p:cBhvr>
                                      <p:to>
                                        <p:strVal val="visible"/>
                                      </p:to>
                                    </p:set>
                                    <p:animEffect transition="in" filter="blinds(horizontal)">
                                      <p:cBhvr>
                                        <p:cTn id="45" dur="500"/>
                                        <p:tgtEl>
                                          <p:spTgt spid="39117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down)">
                                      <p:cBhvr>
                                        <p:cTn id="50" dur="500"/>
                                        <p:tgtEl>
                                          <p:spTgt spid="4"/>
                                        </p:tgtEl>
                                      </p:cBhvr>
                                    </p:animEffect>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2">
                                            <p:txEl>
                                              <p:pRg st="0" end="0"/>
                                            </p:txEl>
                                          </p:spTgt>
                                        </p:tgtEl>
                                        <p:attrNameLst>
                                          <p:attrName>style.visibility</p:attrName>
                                        </p:attrNameLst>
                                      </p:cBhvr>
                                      <p:to>
                                        <p:strVal val="visible"/>
                                      </p:to>
                                    </p:set>
                                    <p:animEffect transition="in" filter="blinds(horizontal)">
                                      <p:cBhvr>
                                        <p:cTn id="54" dur="500"/>
                                        <p:tgtEl>
                                          <p:spTgt spid="2">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
                                            <p:txEl>
                                              <p:pRg st="1" end="1"/>
                                            </p:txEl>
                                          </p:spTgt>
                                        </p:tgtEl>
                                        <p:attrNameLst>
                                          <p:attrName>style.visibility</p:attrName>
                                        </p:attrNameLst>
                                      </p:cBhvr>
                                      <p:to>
                                        <p:strVal val="visible"/>
                                      </p:to>
                                    </p:set>
                                    <p:animEffect transition="in" filter="blinds(horizontal)">
                                      <p:cBhvr>
                                        <p:cTn id="59" dur="500"/>
                                        <p:tgtEl>
                                          <p:spTgt spid="2">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91172">
                                            <p:bg/>
                                          </p:spTgt>
                                        </p:tgtEl>
                                        <p:attrNameLst>
                                          <p:attrName>style.visibility</p:attrName>
                                        </p:attrNameLst>
                                      </p:cBhvr>
                                      <p:to>
                                        <p:strVal val="visible"/>
                                      </p:to>
                                    </p:set>
                                    <p:animEffect transition="in" filter="wipe(down)">
                                      <p:cBhvr>
                                        <p:cTn id="64" dur="500"/>
                                        <p:tgtEl>
                                          <p:spTgt spid="391172">
                                            <p:bg/>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91172">
                                            <p:txEl>
                                              <p:pRg st="0" end="0"/>
                                            </p:txEl>
                                          </p:spTgt>
                                        </p:tgtEl>
                                        <p:attrNameLst>
                                          <p:attrName>style.visibility</p:attrName>
                                        </p:attrNameLst>
                                      </p:cBhvr>
                                      <p:to>
                                        <p:strVal val="visible"/>
                                      </p:to>
                                    </p:set>
                                    <p:animEffect transition="in" filter="wipe(down)">
                                      <p:cBhvr>
                                        <p:cTn id="67" dur="500"/>
                                        <p:tgtEl>
                                          <p:spTgt spid="39117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91172">
                                            <p:txEl>
                                              <p:pRg st="1" end="1"/>
                                            </p:txEl>
                                          </p:spTgt>
                                        </p:tgtEl>
                                        <p:attrNameLst>
                                          <p:attrName>style.visibility</p:attrName>
                                        </p:attrNameLst>
                                      </p:cBhvr>
                                      <p:to>
                                        <p:strVal val="visible"/>
                                      </p:to>
                                    </p:set>
                                    <p:animEffect transition="in" filter="wipe(down)">
                                      <p:cBhvr>
                                        <p:cTn id="72" dur="500"/>
                                        <p:tgtEl>
                                          <p:spTgt spid="391172">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down)">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91172">
                                            <p:txEl>
                                              <p:pRg st="2" end="2"/>
                                            </p:txEl>
                                          </p:spTgt>
                                        </p:tgtEl>
                                        <p:attrNameLst>
                                          <p:attrName>style.visibility</p:attrName>
                                        </p:attrNameLst>
                                      </p:cBhvr>
                                      <p:to>
                                        <p:strVal val="visible"/>
                                      </p:to>
                                    </p:set>
                                    <p:animEffect transition="in" filter="wipe(down)">
                                      <p:cBhvr>
                                        <p:cTn id="82" dur="500"/>
                                        <p:tgtEl>
                                          <p:spTgt spid="391172">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wipe(down)">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91171">
                                            <p:txEl>
                                              <p:pRg st="9" end="9"/>
                                            </p:txEl>
                                          </p:spTgt>
                                        </p:tgtEl>
                                        <p:attrNameLst>
                                          <p:attrName>style.visibility</p:attrName>
                                        </p:attrNameLst>
                                      </p:cBhvr>
                                      <p:to>
                                        <p:strVal val="visible"/>
                                      </p:to>
                                    </p:set>
                                    <p:animEffect transition="in" filter="blinds(horizontal)">
                                      <p:cBhvr>
                                        <p:cTn id="92" dur="500"/>
                                        <p:tgtEl>
                                          <p:spTgt spid="391171">
                                            <p:txEl>
                                              <p:pRg st="9" end="9"/>
                                            </p:txEl>
                                          </p:spTgt>
                                        </p:tgtEl>
                                      </p:cBhvr>
                                    </p:animEffect>
                                  </p:childTnLst>
                                </p:cTn>
                              </p:par>
                              <p:par>
                                <p:cTn id="93" presetID="3" presetClass="entr" presetSubtype="10" fill="hold" nodeType="withEffect">
                                  <p:stCondLst>
                                    <p:cond delay="0"/>
                                  </p:stCondLst>
                                  <p:childTnLst>
                                    <p:set>
                                      <p:cBhvr>
                                        <p:cTn id="94" dur="1" fill="hold">
                                          <p:stCondLst>
                                            <p:cond delay="0"/>
                                          </p:stCondLst>
                                        </p:cTn>
                                        <p:tgtEl>
                                          <p:spTgt spid="391171">
                                            <p:txEl>
                                              <p:pRg st="10" end="10"/>
                                            </p:txEl>
                                          </p:spTgt>
                                        </p:tgtEl>
                                        <p:attrNameLst>
                                          <p:attrName>style.visibility</p:attrName>
                                        </p:attrNameLst>
                                      </p:cBhvr>
                                      <p:to>
                                        <p:strVal val="visible"/>
                                      </p:to>
                                    </p:set>
                                    <p:animEffect transition="in" filter="blinds(horizontal)">
                                      <p:cBhvr>
                                        <p:cTn id="95" dur="500"/>
                                        <p:tgtEl>
                                          <p:spTgt spid="391171">
                                            <p:txEl>
                                              <p:pRg st="10" end="1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391171">
                                            <p:txEl>
                                              <p:pRg st="11" end="11"/>
                                            </p:txEl>
                                          </p:spTgt>
                                        </p:tgtEl>
                                        <p:attrNameLst>
                                          <p:attrName>style.visibility</p:attrName>
                                        </p:attrNameLst>
                                      </p:cBhvr>
                                      <p:to>
                                        <p:strVal val="visible"/>
                                      </p:to>
                                    </p:set>
                                    <p:animEffect transition="in" filter="blinds(horizontal)">
                                      <p:cBhvr>
                                        <p:cTn id="100" dur="500"/>
                                        <p:tgtEl>
                                          <p:spTgt spid="391171">
                                            <p:txEl>
                                              <p:pRg st="11" end="1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391171">
                                            <p:txEl>
                                              <p:pRg st="12" end="12"/>
                                            </p:txEl>
                                          </p:spTgt>
                                        </p:tgtEl>
                                        <p:attrNameLst>
                                          <p:attrName>style.visibility</p:attrName>
                                        </p:attrNameLst>
                                      </p:cBhvr>
                                      <p:to>
                                        <p:strVal val="visible"/>
                                      </p:to>
                                    </p:set>
                                    <p:animEffect transition="in" filter="blinds(horizontal)">
                                      <p:cBhvr>
                                        <p:cTn id="105" dur="500"/>
                                        <p:tgtEl>
                                          <p:spTgt spid="391171">
                                            <p:txEl>
                                              <p:pRg st="12" end="12"/>
                                            </p:txEl>
                                          </p:spTgt>
                                        </p:tgtEl>
                                      </p:cBhvr>
                                    </p:animEffect>
                                  </p:childTnLst>
                                </p:cTn>
                              </p:par>
                              <p:par>
                                <p:cTn id="106" presetID="3" presetClass="entr" presetSubtype="10" fill="hold" nodeType="withEffect">
                                  <p:stCondLst>
                                    <p:cond delay="0"/>
                                  </p:stCondLst>
                                  <p:childTnLst>
                                    <p:set>
                                      <p:cBhvr>
                                        <p:cTn id="107" dur="1" fill="hold">
                                          <p:stCondLst>
                                            <p:cond delay="0"/>
                                          </p:stCondLst>
                                        </p:cTn>
                                        <p:tgtEl>
                                          <p:spTgt spid="391171">
                                            <p:txEl>
                                              <p:pRg st="13" end="13"/>
                                            </p:txEl>
                                          </p:spTgt>
                                        </p:tgtEl>
                                        <p:attrNameLst>
                                          <p:attrName>style.visibility</p:attrName>
                                        </p:attrNameLst>
                                      </p:cBhvr>
                                      <p:to>
                                        <p:strVal val="visible"/>
                                      </p:to>
                                    </p:set>
                                    <p:animEffect transition="in" filter="blinds(horizontal)">
                                      <p:cBhvr>
                                        <p:cTn id="108" dur="500"/>
                                        <p:tgtEl>
                                          <p:spTgt spid="391171">
                                            <p:txEl>
                                              <p:pRg st="13" end="13"/>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391171">
                                            <p:txEl>
                                              <p:pRg st="14" end="14"/>
                                            </p:txEl>
                                          </p:spTgt>
                                        </p:tgtEl>
                                        <p:attrNameLst>
                                          <p:attrName>style.visibility</p:attrName>
                                        </p:attrNameLst>
                                      </p:cBhvr>
                                      <p:to>
                                        <p:strVal val="visible"/>
                                      </p:to>
                                    </p:set>
                                    <p:animEffect transition="in" filter="blinds(horizontal)">
                                      <p:cBhvr>
                                        <p:cTn id="113" dur="500"/>
                                        <p:tgtEl>
                                          <p:spTgt spid="391171">
                                            <p:txEl>
                                              <p:pRg st="14" end="14"/>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391171">
                                            <p:txEl>
                                              <p:pRg st="15" end="15"/>
                                            </p:txEl>
                                          </p:spTgt>
                                        </p:tgtEl>
                                        <p:attrNameLst>
                                          <p:attrName>style.visibility</p:attrName>
                                        </p:attrNameLst>
                                      </p:cBhvr>
                                      <p:to>
                                        <p:strVal val="visible"/>
                                      </p:to>
                                    </p:set>
                                    <p:animEffect transition="in" filter="blinds(horizontal)">
                                      <p:cBhvr>
                                        <p:cTn id="118" dur="500"/>
                                        <p:tgtEl>
                                          <p:spTgt spid="3911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2" grpId="0" uiExpand="1" build="p" animBg="1"/>
      <p:bldP spid="4"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11200" y="122238"/>
            <a:ext cx="7686675" cy="396875"/>
          </a:xfrm>
        </p:spPr>
        <p:txBody>
          <a:bodyPr/>
          <a:lstStyle/>
          <a:p>
            <a:pPr algn="ctr"/>
            <a:r>
              <a:rPr lang="zh-CN" altLang="en-US" sz="2600">
                <a:latin typeface="黑体" panose="02010609060101010101" pitchFamily="49" charset="-122"/>
                <a:ea typeface="黑体" panose="02010609060101010101" pitchFamily="49" charset="-122"/>
              </a:rPr>
              <a:t>第一讲 指令系统设计</a:t>
            </a:r>
          </a:p>
        </p:txBody>
      </p:sp>
      <p:sp>
        <p:nvSpPr>
          <p:cNvPr id="4099" name="Rectangle 3"/>
          <p:cNvSpPr>
            <a:spLocks noGrp="1" noChangeArrowheads="1"/>
          </p:cNvSpPr>
          <p:nvPr>
            <p:ph type="body" idx="1"/>
          </p:nvPr>
        </p:nvSpPr>
        <p:spPr>
          <a:xfrm>
            <a:off x="2343710" y="1430432"/>
            <a:ext cx="5607984" cy="4145616"/>
          </a:xfrm>
        </p:spPr>
        <p:txBody>
          <a:bodyPr/>
          <a:lstStyle/>
          <a:p>
            <a:pPr>
              <a:lnSpc>
                <a:spcPct val="105000"/>
              </a:lnSpc>
            </a:pPr>
            <a:r>
              <a:rPr lang="zh-CN" altLang="en-US" sz="2400" dirty="0">
                <a:latin typeface="Arial" panose="020B0604020202020204" pitchFamily="34" charset="0"/>
                <a:ea typeface="黑体" panose="02010609060101010101" pitchFamily="49" charset="-122"/>
              </a:rPr>
              <a:t>指令系统设计的基本原则</a:t>
            </a:r>
          </a:p>
          <a:p>
            <a:pPr>
              <a:lnSpc>
                <a:spcPct val="105000"/>
              </a:lnSpc>
            </a:pPr>
            <a:r>
              <a:rPr lang="zh-CN" altLang="en-US" sz="2400" dirty="0">
                <a:latin typeface="Arial" panose="020B0604020202020204" pitchFamily="34" charset="0"/>
                <a:ea typeface="黑体" panose="02010609060101010101" pitchFamily="49" charset="-122"/>
              </a:rPr>
              <a:t>指令的类型和格式</a:t>
            </a:r>
          </a:p>
          <a:p>
            <a:pPr>
              <a:lnSpc>
                <a:spcPct val="105000"/>
              </a:lnSpc>
            </a:pPr>
            <a:r>
              <a:rPr lang="zh-CN" altLang="en-US" sz="2400" dirty="0">
                <a:latin typeface="Arial" panose="020B0604020202020204" pitchFamily="34" charset="0"/>
                <a:ea typeface="黑体" panose="02010609060101010101" pitchFamily="49" charset="-122"/>
              </a:rPr>
              <a:t>数据的类型</a:t>
            </a:r>
          </a:p>
          <a:p>
            <a:pPr>
              <a:lnSpc>
                <a:spcPct val="105000"/>
              </a:lnSpc>
            </a:pPr>
            <a:r>
              <a:rPr lang="zh-CN" altLang="en-US" sz="2400" dirty="0">
                <a:latin typeface="Arial" panose="020B0604020202020204" pitchFamily="34" charset="0"/>
                <a:ea typeface="黑体" panose="02010609060101010101" pitchFamily="49" charset="-122"/>
              </a:rPr>
              <a:t>操作数的寻址方式</a:t>
            </a:r>
          </a:p>
          <a:p>
            <a:pPr>
              <a:lnSpc>
                <a:spcPct val="105000"/>
              </a:lnSpc>
            </a:pPr>
            <a:r>
              <a:rPr lang="zh-CN" altLang="en-US" sz="2400" dirty="0">
                <a:latin typeface="Arial" panose="020B0604020202020204" pitchFamily="34" charset="0"/>
                <a:ea typeface="黑体" panose="02010609060101010101" pitchFamily="49" charset="-122"/>
              </a:rPr>
              <a:t>操作码的编码方法</a:t>
            </a:r>
          </a:p>
          <a:p>
            <a:pPr>
              <a:lnSpc>
                <a:spcPct val="105000"/>
              </a:lnSpc>
            </a:pPr>
            <a:r>
              <a:rPr lang="zh-CN" altLang="en-US" sz="2400" dirty="0">
                <a:latin typeface="Arial" panose="020B0604020202020204" pitchFamily="34" charset="0"/>
                <a:ea typeface="黑体" panose="02010609060101010101" pitchFamily="49" charset="-122"/>
              </a:rPr>
              <a:t>条件码和标志寄存器</a:t>
            </a:r>
          </a:p>
          <a:p>
            <a:pPr>
              <a:lnSpc>
                <a:spcPct val="105000"/>
              </a:lnSpc>
            </a:pPr>
            <a:r>
              <a:rPr lang="zh-CN" altLang="en-US" sz="2400" dirty="0">
                <a:latin typeface="Arial" panose="020B0604020202020204" pitchFamily="34" charset="0"/>
                <a:ea typeface="黑体" panose="02010609060101010101" pitchFamily="49" charset="-122"/>
              </a:rPr>
              <a:t>指令设计风格 </a:t>
            </a:r>
          </a:p>
          <a:p>
            <a:pPr>
              <a:lnSpc>
                <a:spcPct val="105000"/>
              </a:lnSpc>
            </a:pPr>
            <a:r>
              <a:rPr lang="zh-CN" altLang="en-US" sz="2400" dirty="0">
                <a:latin typeface="Arial" panose="020B0604020202020204" pitchFamily="34" charset="0"/>
                <a:ea typeface="黑体" panose="02010609060101010101" pitchFamily="49" charset="-122"/>
              </a:rPr>
              <a:t>指令系统举例</a:t>
            </a:r>
          </a:p>
        </p:txBody>
      </p:sp>
      <p:sp>
        <p:nvSpPr>
          <p:cNvPr id="4100" name="Text Box 4"/>
          <p:cNvSpPr txBox="1">
            <a:spLocks noChangeArrowheads="1"/>
          </p:cNvSpPr>
          <p:nvPr/>
        </p:nvSpPr>
        <p:spPr bwMode="auto">
          <a:xfrm>
            <a:off x="3127562" y="812053"/>
            <a:ext cx="2279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800" dirty="0">
                <a:solidFill>
                  <a:schemeClr val="accent1"/>
                </a:solidFill>
              </a:rPr>
              <a:t>主  要  内  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11200" y="80963"/>
            <a:ext cx="7400925" cy="372603"/>
          </a:xfrm>
          <a:noFill/>
        </p:spPr>
        <p:txBody>
          <a:bodyPr/>
          <a:lstStyle/>
          <a:p>
            <a:r>
              <a:rPr lang="zh-CN" altLang="en-US" dirty="0">
                <a:ea typeface="宋体" panose="02010600030101010101" pitchFamily="2" charset="-122"/>
              </a:rPr>
              <a:t>指令系统设计风格 </a:t>
            </a:r>
            <a:r>
              <a:rPr lang="en-US" altLang="zh-CN" dirty="0">
                <a:ea typeface="宋体" panose="02010600030101010101" pitchFamily="2" charset="-122"/>
              </a:rPr>
              <a:t>-- </a:t>
            </a:r>
            <a:r>
              <a:rPr lang="zh-CN" altLang="en-US" sz="2200" b="0" dirty="0">
                <a:solidFill>
                  <a:schemeClr val="tx1"/>
                </a:solidFill>
                <a:ea typeface="黑体" panose="02010609060101010101" pitchFamily="49" charset="-122"/>
              </a:rPr>
              <a:t>（不同操作数地址指定方式）</a:t>
            </a:r>
            <a:endParaRPr lang="zh-CN" altLang="en-US" sz="2200" b="0" dirty="0">
              <a:solidFill>
                <a:schemeClr val="tx1"/>
              </a:solidFill>
              <a:ea typeface="宋体" panose="02010600030101010101" pitchFamily="2" charset="-122"/>
            </a:endParaRPr>
          </a:p>
        </p:txBody>
      </p:sp>
      <p:sp>
        <p:nvSpPr>
          <p:cNvPr id="358403" name="Rectangle 3"/>
          <p:cNvSpPr>
            <a:spLocks noGrp="1" noChangeArrowheads="1"/>
          </p:cNvSpPr>
          <p:nvPr>
            <p:ph type="body" idx="1"/>
          </p:nvPr>
        </p:nvSpPr>
        <p:spPr>
          <a:xfrm>
            <a:off x="274638" y="630238"/>
            <a:ext cx="8585200" cy="5922962"/>
          </a:xfrm>
          <a:noFill/>
        </p:spPr>
        <p:txBody>
          <a:bodyPr lIns="63500" tIns="25400" rIns="63500" bIns="25400">
            <a:spAutoFit/>
          </a:bodyPr>
          <a:lstStyle/>
          <a:p>
            <a:pPr>
              <a:lnSpc>
                <a:spcPct val="100000"/>
              </a:lnSpc>
              <a:spcBef>
                <a:spcPct val="15000"/>
              </a:spcBef>
              <a:tabLst>
                <a:tab pos="1828800" algn="l"/>
                <a:tab pos="3657600" algn="l"/>
              </a:tabLst>
            </a:pPr>
            <a:r>
              <a:rPr lang="zh-CN" altLang="en-US" dirty="0">
                <a:solidFill>
                  <a:schemeClr val="accent2"/>
                </a:solidFill>
                <a:latin typeface="Arial" panose="020B0604020202020204" pitchFamily="34" charset="0"/>
                <a:ea typeface="黑体" panose="02010609060101010101" pitchFamily="49" charset="-122"/>
              </a:rPr>
              <a:t>累加器型</a:t>
            </a:r>
            <a:r>
              <a:rPr lang="en-US" altLang="zh-CN" dirty="0">
                <a:solidFill>
                  <a:schemeClr val="accent2"/>
                </a:solidFill>
                <a:latin typeface="Arial" panose="020B0604020202020204" pitchFamily="34" charset="0"/>
                <a:ea typeface="黑体" panose="02010609060101010101" pitchFamily="49" charset="-122"/>
              </a:rPr>
              <a:t>: (earliest machines</a:t>
            </a:r>
            <a:r>
              <a:rPr lang="en-US" altLang="zh-CN" u="sng" dirty="0">
                <a:solidFill>
                  <a:schemeClr val="accent2"/>
                </a:solidFill>
                <a:latin typeface="Arial" panose="020B0604020202020204" pitchFamily="34" charset="0"/>
                <a:ea typeface="黑体" panose="02010609060101010101" pitchFamily="49" charset="-122"/>
              </a:rPr>
              <a:t>)</a:t>
            </a:r>
            <a:endParaRPr lang="zh-CN" altLang="en-US" u="sng" dirty="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a:solidFill>
                  <a:schemeClr val="accent1"/>
                </a:solidFill>
                <a:latin typeface="Arial" panose="020B0604020202020204" pitchFamily="34" charset="0"/>
                <a:ea typeface="黑体" panose="02010609060101010101" pitchFamily="49" charset="-122"/>
              </a:rPr>
              <a:t>特点：其中一个操作数（源操作数</a:t>
            </a:r>
            <a:r>
              <a:rPr lang="en-US" altLang="zh-CN" dirty="0">
                <a:solidFill>
                  <a:schemeClr val="accent1"/>
                </a:solidFill>
                <a:latin typeface="Arial" panose="020B0604020202020204" pitchFamily="34" charset="0"/>
                <a:ea typeface="黑体" panose="02010609060101010101" pitchFamily="49" charset="-122"/>
              </a:rPr>
              <a:t>1</a:t>
            </a:r>
            <a:r>
              <a:rPr lang="zh-CN" altLang="en-US" dirty="0">
                <a:solidFill>
                  <a:schemeClr val="accent1"/>
                </a:solidFill>
                <a:latin typeface="Arial" panose="020B0604020202020204" pitchFamily="34" charset="0"/>
                <a:ea typeface="黑体" panose="02010609060101010101" pitchFamily="49" charset="-122"/>
              </a:rPr>
              <a:t>）和目的操作数总在累加器中</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a:latin typeface="Arial" panose="020B0604020202020204" pitchFamily="34" charset="0"/>
                <a:ea typeface="黑体" panose="02010609060101010101" pitchFamily="49" charset="-122"/>
              </a:rPr>
              <a:t>	1 address	          add A	    </a:t>
            </a:r>
            <a:r>
              <a:rPr lang="en-US" altLang="zh-CN" dirty="0" err="1">
                <a:latin typeface="Arial" panose="020B0604020202020204" pitchFamily="34" charset="0"/>
                <a:ea typeface="黑体" panose="02010609060101010101" pitchFamily="49" charset="-122"/>
              </a:rPr>
              <a:t>acc</a:t>
            </a:r>
            <a:r>
              <a:rPr lang="en-US" altLang="zh-CN" dirty="0">
                <a:latin typeface="Arial" panose="020B0604020202020204" pitchFamily="34" charset="0"/>
                <a:ea typeface="黑体" panose="02010609060101010101" pitchFamily="49" charset="-122"/>
              </a:rPr>
              <a:t>  </a:t>
            </a:r>
            <a:r>
              <a:rPr lang="en-US" altLang="zh-CN" dirty="0"/>
              <a:t>←</a:t>
            </a: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acc</a:t>
            </a:r>
            <a:r>
              <a:rPr lang="en-US" altLang="zh-CN" dirty="0">
                <a:latin typeface="Arial" panose="020B0604020202020204" pitchFamily="34" charset="0"/>
                <a:ea typeface="黑体" panose="02010609060101010101" pitchFamily="49" charset="-122"/>
              </a:rPr>
              <a:t> + mem[A]</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a:latin typeface="Arial" panose="020B0604020202020204" pitchFamily="34" charset="0"/>
                <a:ea typeface="黑体" panose="02010609060101010101" pitchFamily="49" charset="-122"/>
              </a:rPr>
              <a:t>	1(+x) address        add x A	    </a:t>
            </a:r>
            <a:r>
              <a:rPr lang="en-US" altLang="zh-CN" dirty="0" err="1">
                <a:latin typeface="Arial" panose="020B0604020202020204" pitchFamily="34" charset="0"/>
                <a:ea typeface="黑体" panose="02010609060101010101" pitchFamily="49" charset="-122"/>
              </a:rPr>
              <a:t>acc</a:t>
            </a:r>
            <a:r>
              <a:rPr lang="en-US" altLang="zh-CN" dirty="0">
                <a:latin typeface="Arial" panose="020B0604020202020204" pitchFamily="34" charset="0"/>
                <a:ea typeface="黑体" panose="02010609060101010101" pitchFamily="49" charset="-122"/>
              </a:rPr>
              <a:t> </a:t>
            </a:r>
            <a:r>
              <a:rPr lang="en-US" altLang="zh-CN" dirty="0"/>
              <a:t>←</a:t>
            </a: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acc</a:t>
            </a:r>
            <a:r>
              <a:rPr lang="en-US" altLang="zh-CN" dirty="0">
                <a:latin typeface="Arial" panose="020B0604020202020204" pitchFamily="34" charset="0"/>
                <a:ea typeface="黑体" panose="02010609060101010101" pitchFamily="49" charset="-122"/>
              </a:rPr>
              <a:t> + mem[A + x]</a:t>
            </a:r>
          </a:p>
          <a:p>
            <a:pPr>
              <a:lnSpc>
                <a:spcPct val="100000"/>
              </a:lnSpc>
              <a:spcBef>
                <a:spcPct val="15000"/>
              </a:spcBef>
              <a:tabLst>
                <a:tab pos="1828800" algn="l"/>
                <a:tab pos="3657600" algn="l"/>
              </a:tabLst>
            </a:pPr>
            <a:r>
              <a:rPr lang="zh-CN" altLang="en-US" dirty="0">
                <a:solidFill>
                  <a:schemeClr val="accent2"/>
                </a:solidFill>
                <a:latin typeface="Arial" panose="020B0604020202020204" pitchFamily="34" charset="0"/>
                <a:ea typeface="黑体" panose="02010609060101010101" pitchFamily="49" charset="-122"/>
              </a:rPr>
              <a:t>堆栈型</a:t>
            </a:r>
            <a:r>
              <a:rPr lang="en-US" altLang="zh-CN" dirty="0">
                <a:solidFill>
                  <a:schemeClr val="accent2"/>
                </a:solidFill>
                <a:latin typeface="Arial" panose="020B0604020202020204" pitchFamily="34" charset="0"/>
                <a:ea typeface="黑体" panose="02010609060101010101" pitchFamily="49" charset="-122"/>
              </a:rPr>
              <a:t>: (e.g. HP calculator, Java virtual machines</a:t>
            </a:r>
            <a:r>
              <a:rPr lang="en-US" altLang="zh-CN" u="sng" dirty="0">
                <a:solidFill>
                  <a:schemeClr val="accent2"/>
                </a:solidFill>
                <a:latin typeface="Arial" panose="020B0604020202020204" pitchFamily="34" charset="0"/>
                <a:ea typeface="黑体" panose="02010609060101010101" pitchFamily="49" charset="-122"/>
              </a:rPr>
              <a:t>)</a:t>
            </a:r>
            <a:endParaRPr lang="zh-CN" altLang="en-US" u="sng" dirty="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a:solidFill>
                  <a:schemeClr val="accent1"/>
                </a:solidFill>
                <a:latin typeface="Arial" panose="020B0604020202020204" pitchFamily="34" charset="0"/>
                <a:ea typeface="黑体" panose="02010609060101010101" pitchFamily="49" charset="-122"/>
              </a:rPr>
              <a:t>特点：总是将栈顶两个操作数进行运算，指令无需指定操作数地址</a:t>
            </a:r>
            <a:endParaRPr lang="zh-CN" altLang="en-US" u="sng" dirty="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a:latin typeface="Arial" panose="020B0604020202020204" pitchFamily="34" charset="0"/>
                <a:ea typeface="黑体" panose="02010609060101010101" pitchFamily="49" charset="-122"/>
              </a:rPr>
              <a:t>	0 address	           add	    </a:t>
            </a:r>
            <a:r>
              <a:rPr lang="en-US" altLang="zh-CN" dirty="0" err="1">
                <a:latin typeface="Arial" panose="020B0604020202020204" pitchFamily="34" charset="0"/>
                <a:ea typeface="黑体" panose="02010609060101010101" pitchFamily="49" charset="-122"/>
              </a:rPr>
              <a:t>tos</a:t>
            </a:r>
            <a:r>
              <a:rPr lang="en-US" altLang="zh-CN" dirty="0">
                <a:latin typeface="Arial" panose="020B0604020202020204" pitchFamily="34" charset="0"/>
                <a:ea typeface="黑体" panose="02010609060101010101" pitchFamily="49" charset="-122"/>
              </a:rPr>
              <a:t> </a:t>
            </a:r>
            <a:r>
              <a:rPr lang="en-US" altLang="zh-CN" dirty="0"/>
              <a:t>←</a:t>
            </a: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tos</a:t>
            </a:r>
            <a:r>
              <a:rPr lang="en-US" altLang="zh-CN" dirty="0">
                <a:latin typeface="Arial" panose="020B0604020202020204" pitchFamily="34" charset="0"/>
                <a:ea typeface="黑体" panose="02010609060101010101" pitchFamily="49" charset="-122"/>
              </a:rPr>
              <a:t> + next</a:t>
            </a:r>
          </a:p>
          <a:p>
            <a:pPr>
              <a:lnSpc>
                <a:spcPct val="100000"/>
              </a:lnSpc>
              <a:spcBef>
                <a:spcPct val="15000"/>
              </a:spcBef>
              <a:tabLst>
                <a:tab pos="1828800" algn="l"/>
                <a:tab pos="3657600" algn="l"/>
              </a:tabLst>
            </a:pPr>
            <a:r>
              <a:rPr lang="zh-CN" altLang="en-US" dirty="0">
                <a:solidFill>
                  <a:schemeClr val="accent2"/>
                </a:solidFill>
                <a:latin typeface="Arial" panose="020B0604020202020204" pitchFamily="34" charset="0"/>
                <a:ea typeface="黑体" panose="02010609060101010101" pitchFamily="49" charset="-122"/>
              </a:rPr>
              <a:t>通用寄存器型</a:t>
            </a:r>
            <a:r>
              <a:rPr lang="en-US" altLang="zh-CN" dirty="0">
                <a:solidFill>
                  <a:schemeClr val="accent2"/>
                </a:solidFill>
                <a:latin typeface="Arial" panose="020B0604020202020204" pitchFamily="34" charset="0"/>
                <a:ea typeface="黑体" panose="02010609060101010101" pitchFamily="49" charset="-122"/>
              </a:rPr>
              <a:t>: (e.g. IA-32, Motorola 68xxx)</a:t>
            </a:r>
            <a:endParaRPr lang="zh-CN" altLang="en-US" u="sng" dirty="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a:solidFill>
                  <a:schemeClr val="accent1"/>
                </a:solidFill>
                <a:latin typeface="Arial" panose="020B0604020202020204" pitchFamily="34" charset="0"/>
                <a:ea typeface="黑体" panose="02010609060101010101" pitchFamily="49" charset="-122"/>
              </a:rPr>
              <a:t>特点：操作数可以是寄存器或存储器数据（即</a:t>
            </a:r>
            <a:r>
              <a:rPr lang="en-US" altLang="zh-CN" dirty="0">
                <a:solidFill>
                  <a:schemeClr val="accent1"/>
                </a:solidFill>
                <a:latin typeface="Arial" panose="020B0604020202020204" pitchFamily="34" charset="0"/>
                <a:ea typeface="黑体" panose="02010609060101010101" pitchFamily="49" charset="-122"/>
              </a:rPr>
              <a:t>A</a:t>
            </a:r>
            <a:r>
              <a:rPr lang="zh-CN" altLang="en-US" dirty="0">
                <a:solidFill>
                  <a:schemeClr val="accent1"/>
                </a:solidFill>
                <a:latin typeface="Arial" panose="020B0604020202020204" pitchFamily="34" charset="0"/>
                <a:ea typeface="黑体" panose="02010609060101010101" pitchFamily="49" charset="-122"/>
              </a:rPr>
              <a:t>、</a:t>
            </a:r>
            <a:r>
              <a:rPr lang="en-US" altLang="zh-CN" dirty="0">
                <a:solidFill>
                  <a:schemeClr val="accent1"/>
                </a:solidFill>
                <a:latin typeface="Arial" panose="020B0604020202020204" pitchFamily="34" charset="0"/>
                <a:ea typeface="黑体" panose="02010609060101010101" pitchFamily="49" charset="-122"/>
              </a:rPr>
              <a:t>B</a:t>
            </a:r>
            <a:r>
              <a:rPr lang="zh-CN" altLang="en-US" dirty="0">
                <a:solidFill>
                  <a:schemeClr val="accent1"/>
                </a:solidFill>
                <a:latin typeface="Arial" panose="020B0604020202020204" pitchFamily="34" charset="0"/>
                <a:ea typeface="黑体" panose="02010609060101010101" pitchFamily="49" charset="-122"/>
              </a:rPr>
              <a:t>和</a:t>
            </a:r>
            <a:r>
              <a:rPr lang="en-US" altLang="zh-CN" dirty="0">
                <a:solidFill>
                  <a:schemeClr val="accent1"/>
                </a:solidFill>
                <a:latin typeface="Arial" panose="020B0604020202020204" pitchFamily="34" charset="0"/>
                <a:ea typeface="黑体" panose="02010609060101010101" pitchFamily="49" charset="-122"/>
              </a:rPr>
              <a:t>C</a:t>
            </a:r>
            <a:r>
              <a:rPr lang="zh-CN" altLang="en-US" dirty="0">
                <a:solidFill>
                  <a:schemeClr val="accent1"/>
                </a:solidFill>
                <a:latin typeface="Arial" panose="020B0604020202020204" pitchFamily="34" charset="0"/>
                <a:ea typeface="黑体" panose="02010609060101010101" pitchFamily="49" charset="-122"/>
              </a:rPr>
              <a:t>可以是寄存器或存储单元）</a:t>
            </a:r>
            <a:endParaRPr lang="en-US" altLang="zh-CN" u="sng" dirty="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a:latin typeface="Arial" panose="020B0604020202020204" pitchFamily="34" charset="0"/>
                <a:ea typeface="黑体" panose="02010609060101010101" pitchFamily="49" charset="-122"/>
              </a:rPr>
              <a:t>	2 address	          add A B	    EA(A) </a:t>
            </a:r>
            <a:r>
              <a:rPr lang="en-US" altLang="zh-CN" dirty="0"/>
              <a:t>←</a:t>
            </a:r>
            <a:r>
              <a:rPr lang="en-US" altLang="zh-CN" dirty="0">
                <a:latin typeface="Arial" panose="020B0604020202020204" pitchFamily="34" charset="0"/>
                <a:ea typeface="黑体" panose="02010609060101010101" pitchFamily="49" charset="-122"/>
              </a:rPr>
              <a:t> EA(A) + EA(B)</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a:latin typeface="Arial" panose="020B0604020202020204" pitchFamily="34" charset="0"/>
                <a:ea typeface="黑体" panose="02010609060101010101" pitchFamily="49" charset="-122"/>
              </a:rPr>
              <a:t>	3 address	          add A B C   EA(A) </a:t>
            </a:r>
            <a:r>
              <a:rPr lang="en-US" altLang="zh-CN" dirty="0"/>
              <a:t>←</a:t>
            </a:r>
            <a:r>
              <a:rPr lang="en-US" altLang="zh-CN" dirty="0">
                <a:latin typeface="Arial" panose="020B0604020202020204" pitchFamily="34" charset="0"/>
                <a:ea typeface="黑体" panose="02010609060101010101" pitchFamily="49" charset="-122"/>
              </a:rPr>
              <a:t> EA(B) + EA(C)</a:t>
            </a:r>
          </a:p>
          <a:p>
            <a:pPr>
              <a:lnSpc>
                <a:spcPct val="100000"/>
              </a:lnSpc>
              <a:spcBef>
                <a:spcPct val="15000"/>
              </a:spcBef>
              <a:tabLst>
                <a:tab pos="1828800" algn="l"/>
                <a:tab pos="3657600" algn="l"/>
              </a:tabLst>
            </a:pPr>
            <a:r>
              <a:rPr lang="zh-CN" altLang="en-US" dirty="0">
                <a:solidFill>
                  <a:schemeClr val="accent2"/>
                </a:solidFill>
                <a:latin typeface="Arial" panose="020B0604020202020204" pitchFamily="34" charset="0"/>
                <a:ea typeface="黑体" panose="02010609060101010101" pitchFamily="49" charset="-122"/>
              </a:rPr>
              <a:t>装入</a:t>
            </a:r>
            <a:r>
              <a:rPr lang="en-US" altLang="zh-CN" dirty="0">
                <a:solidFill>
                  <a:schemeClr val="accent2"/>
                </a:solidFill>
                <a:latin typeface="Arial" panose="020B0604020202020204" pitchFamily="34" charset="0"/>
                <a:ea typeface="黑体" panose="02010609060101010101" pitchFamily="49" charset="-122"/>
              </a:rPr>
              <a:t>/</a:t>
            </a:r>
            <a:r>
              <a:rPr lang="zh-CN" altLang="en-US" dirty="0">
                <a:solidFill>
                  <a:schemeClr val="accent2"/>
                </a:solidFill>
                <a:latin typeface="Arial" panose="020B0604020202020204" pitchFamily="34" charset="0"/>
                <a:ea typeface="黑体" panose="02010609060101010101" pitchFamily="49" charset="-122"/>
              </a:rPr>
              <a:t>存储型</a:t>
            </a:r>
            <a:r>
              <a:rPr lang="en-US" altLang="zh-CN" dirty="0">
                <a:solidFill>
                  <a:schemeClr val="accent2"/>
                </a:solidFill>
                <a:latin typeface="Arial" panose="020B0604020202020204" pitchFamily="34" charset="0"/>
                <a:ea typeface="黑体" panose="02010609060101010101" pitchFamily="49" charset="-122"/>
              </a:rPr>
              <a:t>: (e.g. SPARC, MIPS, PowerPC)</a:t>
            </a:r>
            <a:endParaRPr lang="zh-CN" altLang="en-US" u="sng" dirty="0">
              <a:solidFill>
                <a:schemeClr val="accent2"/>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zh-CN" altLang="en-US" dirty="0">
                <a:solidFill>
                  <a:schemeClr val="accent1"/>
                </a:solidFill>
                <a:latin typeface="Arial" panose="020B0604020202020204" pitchFamily="34" charset="0"/>
                <a:ea typeface="黑体" panose="02010609060101010101" pitchFamily="49" charset="-122"/>
              </a:rPr>
              <a:t>特点：运算指令的操作数只能是寄存器数据，只有</a:t>
            </a:r>
            <a:r>
              <a:rPr lang="en-US" altLang="zh-CN" dirty="0">
                <a:solidFill>
                  <a:schemeClr val="accent1"/>
                </a:solidFill>
                <a:latin typeface="Arial" panose="020B0604020202020204" pitchFamily="34" charset="0"/>
                <a:ea typeface="黑体" panose="02010609060101010101" pitchFamily="49" charset="-122"/>
              </a:rPr>
              <a:t>load/store</a:t>
            </a:r>
            <a:r>
              <a:rPr lang="zh-CN" altLang="en-US" dirty="0">
                <a:solidFill>
                  <a:schemeClr val="accent1"/>
                </a:solidFill>
                <a:latin typeface="Arial" panose="020B0604020202020204" pitchFamily="34" charset="0"/>
                <a:ea typeface="黑体" panose="02010609060101010101" pitchFamily="49" charset="-122"/>
              </a:rPr>
              <a:t>能访问存储器</a:t>
            </a:r>
            <a:endParaRPr lang="zh-CN" altLang="en-US" u="sng" dirty="0">
              <a:solidFill>
                <a:schemeClr val="accent1"/>
              </a:solidFill>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a:latin typeface="Arial" panose="020B0604020202020204" pitchFamily="34" charset="0"/>
                <a:ea typeface="黑体" panose="02010609060101010101" pitchFamily="49" charset="-122"/>
              </a:rPr>
              <a:t>	3 address	add Ra </a:t>
            </a:r>
            <a:r>
              <a:rPr lang="en-US" altLang="zh-CN" dirty="0" err="1">
                <a:latin typeface="Arial" panose="020B0604020202020204" pitchFamily="34" charset="0"/>
                <a:ea typeface="黑体" panose="02010609060101010101" pitchFamily="49" charset="-122"/>
              </a:rPr>
              <a:t>Rb</a:t>
            </a: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Rc</a:t>
            </a:r>
            <a:r>
              <a:rPr lang="en-US" altLang="zh-CN" dirty="0">
                <a:latin typeface="Arial" panose="020B0604020202020204" pitchFamily="34" charset="0"/>
                <a:ea typeface="黑体" panose="02010609060101010101" pitchFamily="49" charset="-122"/>
              </a:rPr>
              <a:t>	   Ra </a:t>
            </a:r>
            <a:r>
              <a:rPr lang="en-US" altLang="zh-CN" dirty="0"/>
              <a:t>←</a:t>
            </a: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Rb</a:t>
            </a:r>
            <a:r>
              <a:rPr lang="en-US" altLang="zh-CN" dirty="0">
                <a:latin typeface="Arial" panose="020B0604020202020204" pitchFamily="34" charset="0"/>
                <a:ea typeface="黑体" panose="02010609060101010101" pitchFamily="49" charset="-122"/>
              </a:rPr>
              <a:t> + </a:t>
            </a:r>
            <a:r>
              <a:rPr lang="en-US" altLang="zh-CN" dirty="0" err="1">
                <a:latin typeface="Arial" panose="020B0604020202020204" pitchFamily="34" charset="0"/>
                <a:ea typeface="黑体" panose="02010609060101010101" pitchFamily="49" charset="-122"/>
              </a:rPr>
              <a:t>Rc</a:t>
            </a:r>
            <a:endParaRPr lang="en-US" altLang="zh-CN" dirty="0">
              <a:latin typeface="Arial" panose="020B0604020202020204" pitchFamily="34" charset="0"/>
              <a:ea typeface="黑体" panose="02010609060101010101" pitchFamily="49" charset="-122"/>
            </a:endParaRP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a:latin typeface="Arial" panose="020B0604020202020204" pitchFamily="34" charset="0"/>
                <a:ea typeface="黑体" panose="02010609060101010101" pitchFamily="49" charset="-122"/>
              </a:rPr>
              <a:t>		load Ra </a:t>
            </a:r>
            <a:r>
              <a:rPr lang="en-US" altLang="zh-CN" dirty="0" err="1">
                <a:latin typeface="Arial" panose="020B0604020202020204" pitchFamily="34" charset="0"/>
                <a:ea typeface="黑体" panose="02010609060101010101" pitchFamily="49" charset="-122"/>
              </a:rPr>
              <a:t>Rb</a:t>
            </a:r>
            <a:r>
              <a:rPr lang="en-US" altLang="zh-CN" dirty="0">
                <a:latin typeface="Arial" panose="020B0604020202020204" pitchFamily="34" charset="0"/>
                <a:ea typeface="黑体" panose="02010609060101010101" pitchFamily="49" charset="-122"/>
              </a:rPr>
              <a:t>	   Ra </a:t>
            </a:r>
            <a:r>
              <a:rPr lang="en-US" altLang="zh-CN" dirty="0"/>
              <a:t>←</a:t>
            </a:r>
            <a:r>
              <a:rPr lang="en-US" altLang="zh-CN" dirty="0">
                <a:latin typeface="Arial" panose="020B0604020202020204" pitchFamily="34" charset="0"/>
                <a:ea typeface="黑体" panose="02010609060101010101" pitchFamily="49" charset="-122"/>
              </a:rPr>
              <a:t>mem[</a:t>
            </a:r>
            <a:r>
              <a:rPr lang="en-US" altLang="zh-CN" dirty="0" err="1">
                <a:latin typeface="Arial" panose="020B0604020202020204" pitchFamily="34" charset="0"/>
                <a:ea typeface="黑体" panose="02010609060101010101" pitchFamily="49" charset="-122"/>
              </a:rPr>
              <a:t>Rb</a:t>
            </a:r>
            <a:r>
              <a:rPr lang="en-US" altLang="zh-CN" dirty="0">
                <a:latin typeface="Arial" panose="020B0604020202020204" pitchFamily="34" charset="0"/>
                <a:ea typeface="黑体" panose="02010609060101010101" pitchFamily="49" charset="-122"/>
              </a:rPr>
              <a:t>]</a:t>
            </a:r>
          </a:p>
          <a:p>
            <a:pPr marL="342900" indent="-342900">
              <a:lnSpc>
                <a:spcPct val="100000"/>
              </a:lnSpc>
              <a:spcBef>
                <a:spcPct val="15000"/>
              </a:spcBef>
              <a:buFont typeface="Wingdings" panose="05000000000000000000" pitchFamily="2" charset="2"/>
              <a:buNone/>
              <a:tabLst>
                <a:tab pos="1828800" algn="l"/>
                <a:tab pos="3657600" algn="l"/>
              </a:tabLst>
            </a:pPr>
            <a:r>
              <a:rPr lang="en-US" altLang="zh-CN" dirty="0">
                <a:latin typeface="Arial" panose="020B0604020202020204" pitchFamily="34" charset="0"/>
                <a:ea typeface="黑体" panose="02010609060101010101" pitchFamily="49" charset="-122"/>
              </a:rPr>
              <a:t>		store Ra </a:t>
            </a:r>
            <a:r>
              <a:rPr lang="en-US" altLang="zh-CN" dirty="0" err="1">
                <a:latin typeface="Arial" panose="020B0604020202020204" pitchFamily="34" charset="0"/>
                <a:ea typeface="黑体" panose="02010609060101010101" pitchFamily="49" charset="-122"/>
              </a:rPr>
              <a:t>Rb</a:t>
            </a:r>
            <a:r>
              <a:rPr lang="en-US" altLang="zh-CN" dirty="0">
                <a:latin typeface="Arial" panose="020B0604020202020204" pitchFamily="34" charset="0"/>
                <a:ea typeface="黑体" panose="02010609060101010101" pitchFamily="49" charset="-122"/>
              </a:rPr>
              <a:t>	   mem[</a:t>
            </a:r>
            <a:r>
              <a:rPr lang="en-US" altLang="zh-CN" dirty="0" err="1">
                <a:latin typeface="Arial" panose="020B0604020202020204" pitchFamily="34" charset="0"/>
                <a:ea typeface="黑体" panose="02010609060101010101" pitchFamily="49" charset="-122"/>
              </a:rPr>
              <a:t>Rb</a:t>
            </a:r>
            <a:r>
              <a:rPr lang="en-US" altLang="zh-CN" dirty="0">
                <a:latin typeface="Arial" panose="020B0604020202020204" pitchFamily="34" charset="0"/>
                <a:ea typeface="黑体" panose="02010609060101010101" pitchFamily="49" charset="-122"/>
              </a:rPr>
              <a:t>] </a:t>
            </a:r>
            <a:r>
              <a:rPr lang="en-US" altLang="zh-CN" dirty="0"/>
              <a:t>←</a:t>
            </a:r>
            <a:r>
              <a:rPr lang="en-US" altLang="zh-CN" dirty="0">
                <a:latin typeface="Arial" panose="020B0604020202020204" pitchFamily="34" charset="0"/>
                <a:ea typeface="黑体" panose="02010609060101010101" pitchFamily="49" charset="-122"/>
              </a:rPr>
              <a:t> Ra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wipe(down)">
                                      <p:cBhvr>
                                        <p:cTn id="7" dur="500"/>
                                        <p:tgtEl>
                                          <p:spTgt spid="358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03">
                                            <p:txEl>
                                              <p:pRg st="1" end="1"/>
                                            </p:txEl>
                                          </p:spTgt>
                                        </p:tgtEl>
                                        <p:attrNameLst>
                                          <p:attrName>style.visibility</p:attrName>
                                        </p:attrNameLst>
                                      </p:cBhvr>
                                      <p:to>
                                        <p:strVal val="visible"/>
                                      </p:to>
                                    </p:set>
                                    <p:animEffect transition="in" filter="blinds(horizontal)">
                                      <p:cBhvr>
                                        <p:cTn id="12" dur="500"/>
                                        <p:tgtEl>
                                          <p:spTgt spid="358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03">
                                            <p:txEl>
                                              <p:pRg st="2" end="2"/>
                                            </p:txEl>
                                          </p:spTgt>
                                        </p:tgtEl>
                                        <p:attrNameLst>
                                          <p:attrName>style.visibility</p:attrName>
                                        </p:attrNameLst>
                                      </p:cBhvr>
                                      <p:to>
                                        <p:strVal val="visible"/>
                                      </p:to>
                                    </p:set>
                                    <p:animEffect transition="in" filter="blinds(horizontal)">
                                      <p:cBhvr>
                                        <p:cTn id="17" dur="500"/>
                                        <p:tgtEl>
                                          <p:spTgt spid="358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03">
                                            <p:txEl>
                                              <p:pRg st="3" end="3"/>
                                            </p:txEl>
                                          </p:spTgt>
                                        </p:tgtEl>
                                        <p:attrNameLst>
                                          <p:attrName>style.visibility</p:attrName>
                                        </p:attrNameLst>
                                      </p:cBhvr>
                                      <p:to>
                                        <p:strVal val="visible"/>
                                      </p:to>
                                    </p:set>
                                    <p:animEffect transition="in" filter="blinds(horizontal)">
                                      <p:cBhvr>
                                        <p:cTn id="22" dur="500"/>
                                        <p:tgtEl>
                                          <p:spTgt spid="358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03">
                                            <p:txEl>
                                              <p:pRg st="4" end="4"/>
                                            </p:txEl>
                                          </p:spTgt>
                                        </p:tgtEl>
                                        <p:attrNameLst>
                                          <p:attrName>style.visibility</p:attrName>
                                        </p:attrNameLst>
                                      </p:cBhvr>
                                      <p:to>
                                        <p:strVal val="visible"/>
                                      </p:to>
                                    </p:set>
                                    <p:animEffect transition="in" filter="wipe(down)">
                                      <p:cBhvr>
                                        <p:cTn id="27" dur="500"/>
                                        <p:tgtEl>
                                          <p:spTgt spid="3584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8403">
                                            <p:txEl>
                                              <p:pRg st="5" end="5"/>
                                            </p:txEl>
                                          </p:spTgt>
                                        </p:tgtEl>
                                        <p:attrNameLst>
                                          <p:attrName>style.visibility</p:attrName>
                                        </p:attrNameLst>
                                      </p:cBhvr>
                                      <p:to>
                                        <p:strVal val="visible"/>
                                      </p:to>
                                    </p:set>
                                    <p:animEffect transition="in" filter="blinds(horizontal)">
                                      <p:cBhvr>
                                        <p:cTn id="32" dur="500"/>
                                        <p:tgtEl>
                                          <p:spTgt spid="3584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8403">
                                            <p:txEl>
                                              <p:pRg st="6" end="6"/>
                                            </p:txEl>
                                          </p:spTgt>
                                        </p:tgtEl>
                                        <p:attrNameLst>
                                          <p:attrName>style.visibility</p:attrName>
                                        </p:attrNameLst>
                                      </p:cBhvr>
                                      <p:to>
                                        <p:strVal val="visible"/>
                                      </p:to>
                                    </p:set>
                                    <p:animEffect transition="in" filter="blinds(horizontal)">
                                      <p:cBhvr>
                                        <p:cTn id="37" dur="500"/>
                                        <p:tgtEl>
                                          <p:spTgt spid="3584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58403">
                                            <p:txEl>
                                              <p:pRg st="7" end="7"/>
                                            </p:txEl>
                                          </p:spTgt>
                                        </p:tgtEl>
                                        <p:attrNameLst>
                                          <p:attrName>style.visibility</p:attrName>
                                        </p:attrNameLst>
                                      </p:cBhvr>
                                      <p:to>
                                        <p:strVal val="visible"/>
                                      </p:to>
                                    </p:set>
                                    <p:animEffect transition="in" filter="wipe(down)">
                                      <p:cBhvr>
                                        <p:cTn id="42" dur="500"/>
                                        <p:tgtEl>
                                          <p:spTgt spid="3584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8403">
                                            <p:txEl>
                                              <p:pRg st="8" end="8"/>
                                            </p:txEl>
                                          </p:spTgt>
                                        </p:tgtEl>
                                        <p:attrNameLst>
                                          <p:attrName>style.visibility</p:attrName>
                                        </p:attrNameLst>
                                      </p:cBhvr>
                                      <p:to>
                                        <p:strVal val="visible"/>
                                      </p:to>
                                    </p:set>
                                    <p:animEffect transition="in" filter="blinds(horizontal)">
                                      <p:cBhvr>
                                        <p:cTn id="47" dur="500"/>
                                        <p:tgtEl>
                                          <p:spTgt spid="3584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58403">
                                            <p:txEl>
                                              <p:pRg st="9" end="9"/>
                                            </p:txEl>
                                          </p:spTgt>
                                        </p:tgtEl>
                                        <p:attrNameLst>
                                          <p:attrName>style.visibility</p:attrName>
                                        </p:attrNameLst>
                                      </p:cBhvr>
                                      <p:to>
                                        <p:strVal val="visible"/>
                                      </p:to>
                                    </p:set>
                                    <p:animEffect transition="in" filter="blinds(horizontal)">
                                      <p:cBhvr>
                                        <p:cTn id="52" dur="500"/>
                                        <p:tgtEl>
                                          <p:spTgt spid="3584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8403">
                                            <p:txEl>
                                              <p:pRg st="10" end="10"/>
                                            </p:txEl>
                                          </p:spTgt>
                                        </p:tgtEl>
                                        <p:attrNameLst>
                                          <p:attrName>style.visibility</p:attrName>
                                        </p:attrNameLst>
                                      </p:cBhvr>
                                      <p:to>
                                        <p:strVal val="visible"/>
                                      </p:to>
                                    </p:set>
                                    <p:animEffect transition="in" filter="blinds(horizontal)">
                                      <p:cBhvr>
                                        <p:cTn id="57" dur="500"/>
                                        <p:tgtEl>
                                          <p:spTgt spid="3584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03">
                                            <p:txEl>
                                              <p:pRg st="11" end="11"/>
                                            </p:txEl>
                                          </p:spTgt>
                                        </p:tgtEl>
                                        <p:attrNameLst>
                                          <p:attrName>style.visibility</p:attrName>
                                        </p:attrNameLst>
                                      </p:cBhvr>
                                      <p:to>
                                        <p:strVal val="visible"/>
                                      </p:to>
                                    </p:set>
                                    <p:animEffect transition="in" filter="wipe(down)">
                                      <p:cBhvr>
                                        <p:cTn id="62" dur="500"/>
                                        <p:tgtEl>
                                          <p:spTgt spid="3584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8403">
                                            <p:txEl>
                                              <p:pRg st="12" end="12"/>
                                            </p:txEl>
                                          </p:spTgt>
                                        </p:tgtEl>
                                        <p:attrNameLst>
                                          <p:attrName>style.visibility</p:attrName>
                                        </p:attrNameLst>
                                      </p:cBhvr>
                                      <p:to>
                                        <p:strVal val="visible"/>
                                      </p:to>
                                    </p:set>
                                    <p:animEffect transition="in" filter="blinds(horizontal)">
                                      <p:cBhvr>
                                        <p:cTn id="67" dur="500"/>
                                        <p:tgtEl>
                                          <p:spTgt spid="35840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58403">
                                            <p:txEl>
                                              <p:pRg st="13" end="13"/>
                                            </p:txEl>
                                          </p:spTgt>
                                        </p:tgtEl>
                                        <p:attrNameLst>
                                          <p:attrName>style.visibility</p:attrName>
                                        </p:attrNameLst>
                                      </p:cBhvr>
                                      <p:to>
                                        <p:strVal val="visible"/>
                                      </p:to>
                                    </p:set>
                                    <p:animEffect transition="in" filter="blinds(horizontal)">
                                      <p:cBhvr>
                                        <p:cTn id="72" dur="500"/>
                                        <p:tgtEl>
                                          <p:spTgt spid="35840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8403">
                                            <p:txEl>
                                              <p:pRg st="14" end="14"/>
                                            </p:txEl>
                                          </p:spTgt>
                                        </p:tgtEl>
                                        <p:attrNameLst>
                                          <p:attrName>style.visibility</p:attrName>
                                        </p:attrNameLst>
                                      </p:cBhvr>
                                      <p:to>
                                        <p:strVal val="visible"/>
                                      </p:to>
                                    </p:set>
                                    <p:animEffect transition="in" filter="blinds(horizontal)">
                                      <p:cBhvr>
                                        <p:cTn id="77" dur="500"/>
                                        <p:tgtEl>
                                          <p:spTgt spid="35840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58403">
                                            <p:txEl>
                                              <p:pRg st="15" end="15"/>
                                            </p:txEl>
                                          </p:spTgt>
                                        </p:tgtEl>
                                        <p:attrNameLst>
                                          <p:attrName>style.visibility</p:attrName>
                                        </p:attrNameLst>
                                      </p:cBhvr>
                                      <p:to>
                                        <p:strVal val="visible"/>
                                      </p:to>
                                    </p:set>
                                    <p:animEffect transition="in" filter="blinds(horizontal)">
                                      <p:cBhvr>
                                        <p:cTn id="82" dur="500"/>
                                        <p:tgtEl>
                                          <p:spTgt spid="35840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5463" y="100013"/>
            <a:ext cx="3531416" cy="372603"/>
          </a:xfrm>
          <a:noFill/>
        </p:spPr>
        <p:txBody>
          <a:bodyPr wrap="none"/>
          <a:lstStyle/>
          <a:p>
            <a:r>
              <a:rPr lang="zh-CN" altLang="en-US" dirty="0">
                <a:ea typeface="宋体" panose="02010600030101010101" pitchFamily="2" charset="-122"/>
              </a:rPr>
              <a:t>各种指令系统风格的比较</a:t>
            </a:r>
          </a:p>
        </p:txBody>
      </p:sp>
      <p:sp>
        <p:nvSpPr>
          <p:cNvPr id="33795" name="Rectangle 3"/>
          <p:cNvSpPr>
            <a:spLocks noChangeArrowheads="1"/>
          </p:cNvSpPr>
          <p:nvPr/>
        </p:nvSpPr>
        <p:spPr bwMode="auto">
          <a:xfrm>
            <a:off x="247650" y="635000"/>
            <a:ext cx="1245534"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a:solidFill>
                  <a:schemeClr val="accent1"/>
                </a:solidFill>
              </a:rPr>
              <a:t>比较内容</a:t>
            </a:r>
            <a:r>
              <a:rPr lang="en-US" altLang="zh-CN" sz="2000" dirty="0">
                <a:solidFill>
                  <a:schemeClr val="accent1"/>
                </a:solidFill>
              </a:rPr>
              <a:t>:</a:t>
            </a:r>
          </a:p>
        </p:txBody>
      </p:sp>
      <p:sp>
        <p:nvSpPr>
          <p:cNvPr id="33796" name="Rectangle 4"/>
          <p:cNvSpPr>
            <a:spLocks noChangeArrowheads="1"/>
          </p:cNvSpPr>
          <p:nvPr/>
        </p:nvSpPr>
        <p:spPr bwMode="auto">
          <a:xfrm>
            <a:off x="1493184" y="635442"/>
            <a:ext cx="4406656"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2000" dirty="0"/>
              <a:t>每条指令的长度</a:t>
            </a:r>
            <a:r>
              <a:rPr lang="en-US" altLang="zh-CN" sz="2000" dirty="0"/>
              <a:t>?  </a:t>
            </a:r>
            <a:r>
              <a:rPr lang="zh-CN" altLang="en-US" sz="2000" dirty="0"/>
              <a:t>指令的条数</a:t>
            </a:r>
            <a:r>
              <a:rPr lang="en-US" altLang="zh-CN" sz="2000" dirty="0"/>
              <a:t>?  CPI?</a:t>
            </a:r>
          </a:p>
        </p:txBody>
      </p:sp>
      <p:sp>
        <p:nvSpPr>
          <p:cNvPr id="33797" name="AutoShape 6"/>
          <p:cNvSpPr>
            <a:spLocks noChangeAspect="1" noChangeArrowheads="1" noTextEdit="1"/>
          </p:cNvSpPr>
          <p:nvPr/>
        </p:nvSpPr>
        <p:spPr bwMode="auto">
          <a:xfrm>
            <a:off x="346075" y="311150"/>
            <a:ext cx="81915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8" name="Rectangle 7"/>
          <p:cNvSpPr>
            <a:spLocks noChangeArrowheads="1"/>
          </p:cNvSpPr>
          <p:nvPr/>
        </p:nvSpPr>
        <p:spPr bwMode="auto">
          <a:xfrm>
            <a:off x="714375" y="306388"/>
            <a:ext cx="158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a:p>
        </p:txBody>
      </p:sp>
      <p:sp>
        <p:nvSpPr>
          <p:cNvPr id="33809" name="Rectangle 10"/>
          <p:cNvSpPr>
            <a:spLocks noChangeArrowheads="1"/>
          </p:cNvSpPr>
          <p:nvPr/>
        </p:nvSpPr>
        <p:spPr bwMode="auto">
          <a:xfrm>
            <a:off x="391517" y="1129933"/>
            <a:ext cx="7683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rgbClr val="000000"/>
                </a:solidFill>
              </a:rPr>
              <a:t>考察四种风格的指令系统实现</a:t>
            </a:r>
            <a:r>
              <a:rPr lang="en-US" altLang="zh-CN" sz="2000" dirty="0">
                <a:solidFill>
                  <a:srgbClr val="000000"/>
                </a:solidFill>
              </a:rPr>
              <a:t>C = A + B </a:t>
            </a:r>
            <a:r>
              <a:rPr lang="zh-CN" altLang="en-US" sz="2000" dirty="0">
                <a:solidFill>
                  <a:srgbClr val="000000"/>
                </a:solidFill>
              </a:rPr>
              <a:t>，</a:t>
            </a:r>
            <a:r>
              <a:rPr lang="en-US" altLang="zh-CN" sz="2000" dirty="0">
                <a:solidFill>
                  <a:srgbClr val="000000"/>
                </a:solidFill>
              </a:rPr>
              <a:t>A</a:t>
            </a:r>
            <a:r>
              <a:rPr lang="zh-CN" altLang="en-US" sz="2000" dirty="0">
                <a:solidFill>
                  <a:srgbClr val="000000"/>
                </a:solidFill>
              </a:rPr>
              <a:t>、</a:t>
            </a:r>
            <a:r>
              <a:rPr lang="en-US" altLang="zh-CN" sz="2000" dirty="0">
                <a:solidFill>
                  <a:srgbClr val="000000"/>
                </a:solidFill>
              </a:rPr>
              <a:t>B</a:t>
            </a:r>
            <a:r>
              <a:rPr lang="zh-CN" altLang="en-US" sz="2000" dirty="0">
                <a:solidFill>
                  <a:srgbClr val="000000"/>
                </a:solidFill>
              </a:rPr>
              <a:t>和</a:t>
            </a:r>
            <a:r>
              <a:rPr lang="en-US" altLang="zh-CN" sz="2000" dirty="0">
                <a:solidFill>
                  <a:srgbClr val="000000"/>
                </a:solidFill>
              </a:rPr>
              <a:t>C</a:t>
            </a:r>
            <a:r>
              <a:rPr lang="zh-CN" altLang="en-US" sz="2000" dirty="0">
                <a:solidFill>
                  <a:srgbClr val="000000"/>
                </a:solidFill>
              </a:rPr>
              <a:t>是三个存储单元</a:t>
            </a:r>
            <a:endParaRPr lang="en-US" altLang="zh-CN" sz="2000" dirty="0"/>
          </a:p>
        </p:txBody>
      </p:sp>
      <p:sp>
        <p:nvSpPr>
          <p:cNvPr id="33810" name="Rectangle 11"/>
          <p:cNvSpPr>
            <a:spLocks noChangeArrowheads="1"/>
          </p:cNvSpPr>
          <p:nvPr/>
        </p:nvSpPr>
        <p:spPr bwMode="auto">
          <a:xfrm>
            <a:off x="409575" y="1593850"/>
            <a:ext cx="774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accent1"/>
                </a:solidFill>
              </a:rPr>
              <a:t>堆栈型</a:t>
            </a:r>
            <a:endParaRPr lang="en-US" altLang="zh-CN" sz="2000" dirty="0">
              <a:solidFill>
                <a:schemeClr val="accent1"/>
              </a:solidFill>
            </a:endParaRPr>
          </a:p>
        </p:txBody>
      </p:sp>
      <p:sp>
        <p:nvSpPr>
          <p:cNvPr id="33811" name="Rectangle 12"/>
          <p:cNvSpPr>
            <a:spLocks noChangeArrowheads="1"/>
          </p:cNvSpPr>
          <p:nvPr/>
        </p:nvSpPr>
        <p:spPr bwMode="auto">
          <a:xfrm>
            <a:off x="2235200" y="1593850"/>
            <a:ext cx="1031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chemeClr val="accent1"/>
                </a:solidFill>
              </a:rPr>
              <a:t>累加器型</a:t>
            </a:r>
            <a:endParaRPr lang="en-US" altLang="zh-CN" sz="2000" dirty="0">
              <a:solidFill>
                <a:schemeClr val="accent1"/>
              </a:solidFill>
            </a:endParaRPr>
          </a:p>
        </p:txBody>
      </p:sp>
      <p:sp>
        <p:nvSpPr>
          <p:cNvPr id="33812" name="Rectangle 13"/>
          <p:cNvSpPr>
            <a:spLocks noChangeArrowheads="1"/>
          </p:cNvSpPr>
          <p:nvPr/>
        </p:nvSpPr>
        <p:spPr bwMode="auto">
          <a:xfrm>
            <a:off x="4060825" y="1622425"/>
            <a:ext cx="1458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a:solidFill>
                  <a:schemeClr val="accent1"/>
                </a:solidFill>
              </a:rPr>
              <a:t>通用寄存器型</a:t>
            </a:r>
            <a:r>
              <a:rPr lang="en-US" altLang="zh-CN" sz="1800" dirty="0">
                <a:solidFill>
                  <a:schemeClr val="accent1"/>
                </a:solidFill>
              </a:rPr>
              <a:t> </a:t>
            </a:r>
            <a:endParaRPr lang="en-US" altLang="zh-CN" dirty="0">
              <a:solidFill>
                <a:schemeClr val="accent1"/>
              </a:solidFill>
            </a:endParaRPr>
          </a:p>
        </p:txBody>
      </p:sp>
      <p:sp>
        <p:nvSpPr>
          <p:cNvPr id="33813" name="Rectangle 14"/>
          <p:cNvSpPr>
            <a:spLocks noChangeArrowheads="1"/>
          </p:cNvSpPr>
          <p:nvPr/>
        </p:nvSpPr>
        <p:spPr bwMode="auto">
          <a:xfrm>
            <a:off x="6800850" y="1622425"/>
            <a:ext cx="1225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u="sng" dirty="0">
                <a:solidFill>
                  <a:schemeClr val="accent1"/>
                </a:solidFill>
                <a:ea typeface="黑体" panose="02010609060101010101" pitchFamily="49" charset="-122"/>
              </a:rPr>
              <a:t>装入</a:t>
            </a:r>
            <a:r>
              <a:rPr lang="en-US" altLang="zh-CN" sz="1800" u="sng" dirty="0">
                <a:solidFill>
                  <a:schemeClr val="accent1"/>
                </a:solidFill>
                <a:ea typeface="黑体" panose="02010609060101010101" pitchFamily="49" charset="-122"/>
              </a:rPr>
              <a:t>/</a:t>
            </a:r>
            <a:r>
              <a:rPr lang="zh-CN" altLang="en-US" sz="1800" u="sng" dirty="0">
                <a:solidFill>
                  <a:schemeClr val="accent1"/>
                </a:solidFill>
                <a:ea typeface="黑体" panose="02010609060101010101" pitchFamily="49" charset="-122"/>
              </a:rPr>
              <a:t>存储型</a:t>
            </a:r>
            <a:endParaRPr lang="en-US" altLang="zh-CN" dirty="0">
              <a:solidFill>
                <a:schemeClr val="accent1"/>
              </a:solidFill>
            </a:endParaRPr>
          </a:p>
        </p:txBody>
      </p:sp>
      <p:sp>
        <p:nvSpPr>
          <p:cNvPr id="33814" name="Rectangle 15"/>
          <p:cNvSpPr>
            <a:spLocks noChangeArrowheads="1"/>
          </p:cNvSpPr>
          <p:nvPr/>
        </p:nvSpPr>
        <p:spPr bwMode="auto">
          <a:xfrm>
            <a:off x="4060825" y="1993900"/>
            <a:ext cx="2019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(register- memory)</a:t>
            </a:r>
            <a:endParaRPr lang="en-US" altLang="zh-CN">
              <a:solidFill>
                <a:schemeClr val="accent1"/>
              </a:solidFill>
            </a:endParaRPr>
          </a:p>
        </p:txBody>
      </p:sp>
      <p:sp>
        <p:nvSpPr>
          <p:cNvPr id="33815" name="Rectangle 16"/>
          <p:cNvSpPr>
            <a:spLocks noChangeArrowheads="1"/>
          </p:cNvSpPr>
          <p:nvPr/>
        </p:nvSpPr>
        <p:spPr bwMode="auto">
          <a:xfrm>
            <a:off x="6800850" y="1993900"/>
            <a:ext cx="138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1"/>
                </a:solidFill>
              </a:rPr>
              <a:t>(load - store)</a:t>
            </a:r>
            <a:endParaRPr lang="en-US" altLang="zh-CN">
              <a:solidFill>
                <a:schemeClr val="accent1"/>
              </a:solidFill>
            </a:endParaRPr>
          </a:p>
        </p:txBody>
      </p:sp>
      <p:sp>
        <p:nvSpPr>
          <p:cNvPr id="33816" name="Rectangle 17"/>
          <p:cNvSpPr>
            <a:spLocks noChangeArrowheads="1"/>
          </p:cNvSpPr>
          <p:nvPr/>
        </p:nvSpPr>
        <p:spPr bwMode="auto">
          <a:xfrm>
            <a:off x="409575" y="2486025"/>
            <a:ext cx="78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A</a:t>
            </a:r>
            <a:endParaRPr lang="en-US" altLang="zh-CN" dirty="0"/>
          </a:p>
        </p:txBody>
      </p:sp>
      <p:sp>
        <p:nvSpPr>
          <p:cNvPr id="33817" name="Rectangle 18"/>
          <p:cNvSpPr>
            <a:spLocks noChangeArrowheads="1"/>
          </p:cNvSpPr>
          <p:nvPr/>
        </p:nvSpPr>
        <p:spPr bwMode="auto">
          <a:xfrm>
            <a:off x="2235200" y="2486025"/>
            <a:ext cx="838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A</a:t>
            </a:r>
            <a:endParaRPr lang="en-US" altLang="zh-CN" dirty="0"/>
          </a:p>
        </p:txBody>
      </p:sp>
      <p:sp>
        <p:nvSpPr>
          <p:cNvPr id="33818" name="Rectangle 19"/>
          <p:cNvSpPr>
            <a:spLocks noChangeArrowheads="1"/>
          </p:cNvSpPr>
          <p:nvPr/>
        </p:nvSpPr>
        <p:spPr bwMode="auto">
          <a:xfrm>
            <a:off x="4060825" y="2486025"/>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19" name="Rectangle 20"/>
          <p:cNvSpPr>
            <a:spLocks noChangeArrowheads="1"/>
          </p:cNvSpPr>
          <p:nvPr/>
        </p:nvSpPr>
        <p:spPr bwMode="auto">
          <a:xfrm>
            <a:off x="6800850" y="2486025"/>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R1,A</a:t>
            </a:r>
            <a:endParaRPr lang="en-US" altLang="zh-CN" dirty="0"/>
          </a:p>
        </p:txBody>
      </p:sp>
      <p:sp>
        <p:nvSpPr>
          <p:cNvPr id="33820" name="Rectangle 21"/>
          <p:cNvSpPr>
            <a:spLocks noChangeArrowheads="1"/>
          </p:cNvSpPr>
          <p:nvPr/>
        </p:nvSpPr>
        <p:spPr bwMode="auto">
          <a:xfrm>
            <a:off x="409575" y="2855913"/>
            <a:ext cx="78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Push B</a:t>
            </a:r>
            <a:endParaRPr lang="en-US" altLang="zh-CN" dirty="0"/>
          </a:p>
        </p:txBody>
      </p:sp>
      <p:sp>
        <p:nvSpPr>
          <p:cNvPr id="33821" name="Rectangle 22"/>
          <p:cNvSpPr>
            <a:spLocks noChangeArrowheads="1"/>
          </p:cNvSpPr>
          <p:nvPr/>
        </p:nvSpPr>
        <p:spPr bwMode="auto">
          <a:xfrm>
            <a:off x="2235200" y="2855913"/>
            <a:ext cx="800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B</a:t>
            </a:r>
            <a:endParaRPr lang="en-US" altLang="zh-CN" dirty="0"/>
          </a:p>
        </p:txBody>
      </p:sp>
      <p:sp>
        <p:nvSpPr>
          <p:cNvPr id="33822" name="Rectangle 23"/>
          <p:cNvSpPr>
            <a:spLocks noChangeArrowheads="1"/>
          </p:cNvSpPr>
          <p:nvPr/>
        </p:nvSpPr>
        <p:spPr bwMode="auto">
          <a:xfrm>
            <a:off x="4059238" y="2855913"/>
            <a:ext cx="1155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R1,B</a:t>
            </a:r>
            <a:endParaRPr lang="en-US" altLang="zh-CN" dirty="0"/>
          </a:p>
        </p:txBody>
      </p:sp>
      <p:sp>
        <p:nvSpPr>
          <p:cNvPr id="33823" name="Rectangle 24"/>
          <p:cNvSpPr>
            <a:spLocks noChangeArrowheads="1"/>
          </p:cNvSpPr>
          <p:nvPr/>
        </p:nvSpPr>
        <p:spPr bwMode="auto">
          <a:xfrm>
            <a:off x="6800850" y="2855913"/>
            <a:ext cx="119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Load  R2,B</a:t>
            </a:r>
            <a:endParaRPr lang="en-US" altLang="zh-CN" dirty="0"/>
          </a:p>
        </p:txBody>
      </p:sp>
      <p:sp>
        <p:nvSpPr>
          <p:cNvPr id="33824" name="Rectangle 25"/>
          <p:cNvSpPr>
            <a:spLocks noChangeArrowheads="1"/>
          </p:cNvSpPr>
          <p:nvPr/>
        </p:nvSpPr>
        <p:spPr bwMode="auto">
          <a:xfrm>
            <a:off x="409575" y="3225800"/>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a:t>
            </a:r>
            <a:endParaRPr lang="en-US" altLang="zh-CN" dirty="0"/>
          </a:p>
        </p:txBody>
      </p:sp>
      <p:sp>
        <p:nvSpPr>
          <p:cNvPr id="33825" name="Rectangle 26"/>
          <p:cNvSpPr>
            <a:spLocks noChangeArrowheads="1"/>
          </p:cNvSpPr>
          <p:nvPr/>
        </p:nvSpPr>
        <p:spPr bwMode="auto">
          <a:xfrm>
            <a:off x="2233613" y="3225800"/>
            <a:ext cx="812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a:t>
            </a:r>
            <a:endParaRPr lang="en-US" altLang="zh-CN" dirty="0"/>
          </a:p>
        </p:txBody>
      </p:sp>
      <p:sp>
        <p:nvSpPr>
          <p:cNvPr id="33826" name="Rectangle 27"/>
          <p:cNvSpPr>
            <a:spLocks noChangeArrowheads="1"/>
          </p:cNvSpPr>
          <p:nvPr/>
        </p:nvSpPr>
        <p:spPr bwMode="auto">
          <a:xfrm>
            <a:off x="4060825" y="3225800"/>
            <a:ext cx="1231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 R1</a:t>
            </a:r>
            <a:endParaRPr lang="en-US" altLang="zh-CN" dirty="0"/>
          </a:p>
        </p:txBody>
      </p:sp>
      <p:sp>
        <p:nvSpPr>
          <p:cNvPr id="33827" name="Rectangle 28"/>
          <p:cNvSpPr>
            <a:spLocks noChangeArrowheads="1"/>
          </p:cNvSpPr>
          <p:nvPr/>
        </p:nvSpPr>
        <p:spPr bwMode="auto">
          <a:xfrm>
            <a:off x="6800850" y="3225800"/>
            <a:ext cx="1638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Add   R3,R1,R2</a:t>
            </a:r>
            <a:endParaRPr lang="en-US" altLang="zh-CN" dirty="0"/>
          </a:p>
        </p:txBody>
      </p:sp>
      <p:sp>
        <p:nvSpPr>
          <p:cNvPr id="33828" name="Rectangle 29"/>
          <p:cNvSpPr>
            <a:spLocks noChangeArrowheads="1"/>
          </p:cNvSpPr>
          <p:nvPr/>
        </p:nvSpPr>
        <p:spPr bwMode="auto">
          <a:xfrm>
            <a:off x="409575" y="35956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Pop  C</a:t>
            </a:r>
            <a:endParaRPr lang="en-US" altLang="zh-CN" dirty="0"/>
          </a:p>
        </p:txBody>
      </p:sp>
      <p:sp>
        <p:nvSpPr>
          <p:cNvPr id="33829" name="Rectangle 30"/>
          <p:cNvSpPr>
            <a:spLocks noChangeArrowheads="1"/>
          </p:cNvSpPr>
          <p:nvPr/>
        </p:nvSpPr>
        <p:spPr bwMode="auto">
          <a:xfrm>
            <a:off x="6799263" y="35956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rgbClr val="000000"/>
                </a:solidFill>
              </a:rPr>
              <a:t>Store C,R3</a:t>
            </a:r>
            <a:endParaRPr lang="en-US" altLang="zh-CN" dirty="0"/>
          </a:p>
        </p:txBody>
      </p:sp>
      <p:sp>
        <p:nvSpPr>
          <p:cNvPr id="33800" name="Rectangle 34"/>
          <p:cNvSpPr>
            <a:spLocks noChangeArrowheads="1"/>
          </p:cNvSpPr>
          <p:nvPr/>
        </p:nvSpPr>
        <p:spPr bwMode="auto">
          <a:xfrm>
            <a:off x="293688" y="4260850"/>
            <a:ext cx="82946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但对于复杂表达式，累加器型风格指令条数变多，因为所有运算都要用累加器，使得程序中增加许多移入 </a:t>
            </a:r>
            <a:r>
              <a:rPr lang="en-US" altLang="zh-CN" sz="2000" dirty="0">
                <a:ea typeface="黑体" panose="02010609060101010101" pitchFamily="49" charset="-122"/>
              </a:rPr>
              <a:t>/ </a:t>
            </a:r>
            <a:r>
              <a:rPr lang="zh-CN" altLang="en-US" sz="2000" dirty="0">
                <a:ea typeface="黑体" panose="02010609060101010101" pitchFamily="49" charset="-122"/>
              </a:rPr>
              <a:t>移出累加器的指令！</a:t>
            </a:r>
          </a:p>
        </p:txBody>
      </p:sp>
      <p:sp>
        <p:nvSpPr>
          <p:cNvPr id="360483" name="Rectangle 35"/>
          <p:cNvSpPr>
            <a:spLocks noChangeArrowheads="1"/>
          </p:cNvSpPr>
          <p:nvPr/>
        </p:nvSpPr>
        <p:spPr bwMode="auto">
          <a:xfrm>
            <a:off x="250825" y="5376863"/>
            <a:ext cx="8524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pPr>
            <a:r>
              <a:rPr lang="en-US" altLang="zh-CN" sz="2000" dirty="0">
                <a:solidFill>
                  <a:schemeClr val="accent1"/>
                </a:solidFill>
              </a:rPr>
              <a:t> 19</a:t>
            </a:r>
            <a:r>
              <a:rPr lang="en-US" altLang="zh-CN" sz="2000" dirty="0">
                <a:solidFill>
                  <a:schemeClr val="accent1"/>
                </a:solidFill>
                <a:ea typeface="黑体" panose="02010609060101010101" pitchFamily="49" charset="-122"/>
              </a:rPr>
              <a:t>75</a:t>
            </a:r>
            <a:r>
              <a:rPr lang="zh-CN" altLang="en-US" sz="2000" dirty="0">
                <a:solidFill>
                  <a:schemeClr val="accent1"/>
                </a:solidFill>
                <a:ea typeface="黑体" panose="02010609060101010101" pitchFamily="49" charset="-122"/>
              </a:rPr>
              <a:t>年开始，寄存器型（后</a:t>
            </a:r>
            <a:r>
              <a:rPr lang="en-US" altLang="zh-CN" sz="2000" dirty="0">
                <a:solidFill>
                  <a:schemeClr val="accent1"/>
                </a:solidFill>
                <a:ea typeface="黑体" panose="02010609060101010101" pitchFamily="49" charset="-122"/>
              </a:rPr>
              <a:t>2</a:t>
            </a:r>
            <a:r>
              <a:rPr lang="zh-CN" altLang="en-US" sz="2000" dirty="0">
                <a:solidFill>
                  <a:schemeClr val="accent1"/>
                </a:solidFill>
                <a:ea typeface="黑体" panose="02010609060101010101" pitchFamily="49" charset="-122"/>
              </a:rPr>
              <a:t>种）占主导地位，原因：</a:t>
            </a:r>
            <a:endParaRPr lang="en-US" altLang="zh-CN" sz="2000" dirty="0">
              <a:solidFill>
                <a:schemeClr val="tx1"/>
              </a:solidFill>
              <a:ea typeface="黑体" panose="02010609060101010101" pitchFamily="49" charset="-122"/>
            </a:endParaRPr>
          </a:p>
          <a:p>
            <a:pPr lvl="1">
              <a:lnSpc>
                <a:spcPct val="110000"/>
              </a:lnSpc>
              <a:buFontTx/>
              <a:buChar char="•"/>
            </a:pPr>
            <a:r>
              <a:rPr lang="zh-CN" altLang="en-US" sz="2000" dirty="0">
                <a:solidFill>
                  <a:schemeClr val="tx1"/>
                </a:solidFill>
                <a:ea typeface="黑体" panose="02010609060101010101" pitchFamily="49" charset="-122"/>
              </a:rPr>
              <a:t>  寄存器速度快，使用大量通用寄存器可减少访存操作</a:t>
            </a:r>
          </a:p>
          <a:p>
            <a:pPr lvl="1">
              <a:lnSpc>
                <a:spcPct val="110000"/>
              </a:lnSpc>
              <a:buFontTx/>
              <a:buChar char="•"/>
            </a:pPr>
            <a:r>
              <a:rPr lang="zh-CN" altLang="en-US" sz="2000" dirty="0">
                <a:solidFill>
                  <a:schemeClr val="tx1"/>
                </a:solidFill>
                <a:ea typeface="黑体" panose="02010609060101010101" pitchFamily="49" charset="-122"/>
              </a:rPr>
              <a:t>  表达式编译时与顺序无关（相对于</a:t>
            </a:r>
            <a:r>
              <a:rPr lang="en-US" altLang="zh-CN" sz="2000" dirty="0">
                <a:solidFill>
                  <a:schemeClr val="tx1"/>
                </a:solidFill>
                <a:ea typeface="黑体" panose="02010609060101010101" pitchFamily="49" charset="-122"/>
              </a:rPr>
              <a:t>Stack</a:t>
            </a:r>
            <a:r>
              <a:rPr lang="zh-CN" altLang="en-US" sz="2000" dirty="0">
                <a:solidFill>
                  <a:schemeClr val="tx1"/>
                </a:solidFill>
                <a:ea typeface="黑体" panose="02010609060101010101" pitchFamily="49" charset="-122"/>
              </a:rPr>
              <a:t>）</a:t>
            </a:r>
          </a:p>
        </p:txBody>
      </p:sp>
      <p:sp>
        <p:nvSpPr>
          <p:cNvPr id="33802" name="Rectangle 36"/>
          <p:cNvSpPr>
            <a:spLocks noChangeArrowheads="1"/>
          </p:cNvSpPr>
          <p:nvPr/>
        </p:nvSpPr>
        <p:spPr bwMode="auto">
          <a:xfrm>
            <a:off x="3990975" y="1597025"/>
            <a:ext cx="4252913" cy="84296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8" name="矩形 37"/>
          <p:cNvSpPr>
            <a:spLocks noChangeArrowheads="1"/>
          </p:cNvSpPr>
          <p:nvPr/>
        </p:nvSpPr>
        <p:spPr bwMode="auto">
          <a:xfrm>
            <a:off x="315913" y="4933950"/>
            <a:ext cx="7189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C00000"/>
                </a:solidFill>
                <a:ea typeface="黑体" panose="02010609060101010101" pitchFamily="49" charset="-122"/>
              </a:rPr>
              <a:t>想象一下“</a:t>
            </a:r>
            <a:r>
              <a:rPr lang="en-US" altLang="zh-CN" sz="2000">
                <a:solidFill>
                  <a:srgbClr val="C00000"/>
                </a:solidFill>
                <a:ea typeface="黑体" panose="02010609060101010101" pitchFamily="49" charset="-122"/>
              </a:rPr>
              <a:t>C=a</a:t>
            </a:r>
            <a:r>
              <a:rPr lang="zh-CN" altLang="en-US" sz="2000">
                <a:solidFill>
                  <a:srgbClr val="C00000"/>
                </a:solidFill>
                <a:ea typeface="黑体" panose="02010609060101010101" pitchFamily="49" charset="-122"/>
              </a:rPr>
              <a:t>*</a:t>
            </a:r>
            <a:r>
              <a:rPr lang="en-US" altLang="zh-CN" sz="2000">
                <a:solidFill>
                  <a:srgbClr val="C00000"/>
                </a:solidFill>
                <a:ea typeface="黑体" panose="02010609060101010101" pitchFamily="49" charset="-122"/>
              </a:rPr>
              <a:t>x+b*y+x*y</a:t>
            </a:r>
            <a:r>
              <a:rPr lang="zh-CN" altLang="en-US" sz="2000">
                <a:solidFill>
                  <a:srgbClr val="C00000"/>
                </a:solidFill>
                <a:ea typeface="黑体" panose="02010609060101010101" pitchFamily="49" charset="-122"/>
              </a:rPr>
              <a:t>”用累加器型风格实现的情况！</a:t>
            </a:r>
            <a:endParaRPr lang="zh-CN" altLang="en-US">
              <a:solidFill>
                <a:srgbClr val="C00000"/>
              </a:solidFill>
            </a:endParaRPr>
          </a:p>
        </p:txBody>
      </p:sp>
      <p:grpSp>
        <p:nvGrpSpPr>
          <p:cNvPr id="33805" name="Group 31"/>
          <p:cNvGrpSpPr>
            <a:grpSpLocks/>
          </p:cNvGrpSpPr>
          <p:nvPr/>
        </p:nvGrpSpPr>
        <p:grpSpPr bwMode="auto">
          <a:xfrm>
            <a:off x="2149475" y="3522663"/>
            <a:ext cx="3197225" cy="714375"/>
            <a:chOff x="1550" y="2437"/>
            <a:chExt cx="1782" cy="1148"/>
          </a:xfrm>
        </p:grpSpPr>
        <p:sp>
          <p:nvSpPr>
            <p:cNvPr id="33806" name="AutoShape 32"/>
            <p:cNvSpPr>
              <a:spLocks/>
            </p:cNvSpPr>
            <p:nvPr/>
          </p:nvSpPr>
          <p:spPr bwMode="auto">
            <a:xfrm rot="5400000">
              <a:off x="2177" y="1810"/>
              <a:ext cx="528" cy="1782"/>
            </a:xfrm>
            <a:prstGeom prst="rightBrace">
              <a:avLst>
                <a:gd name="adj1" fmla="val 49047"/>
                <a:gd name="adj2" fmla="val 50056"/>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rot="10800000" vert="eaVert"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endParaRPr lang="zh-CN" altLang="en-US"/>
            </a:p>
          </p:txBody>
        </p:sp>
        <p:sp>
          <p:nvSpPr>
            <p:cNvPr id="33807" name="Text Box 33"/>
            <p:cNvSpPr txBox="1">
              <a:spLocks noChangeArrowheads="1"/>
            </p:cNvSpPr>
            <p:nvPr/>
          </p:nvSpPr>
          <p:spPr bwMode="auto">
            <a:xfrm>
              <a:off x="1857" y="3014"/>
              <a:ext cx="95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3C7845"/>
                  </a:solidFill>
                  <a:ea typeface="黑体" panose="02010609060101010101" pitchFamily="49" charset="-122"/>
                </a:rPr>
                <a:t>指令条数较少</a:t>
              </a:r>
              <a:endParaRPr lang="en-US" altLang="zh-CN" sz="2000">
                <a:solidFill>
                  <a:srgbClr val="3C7845"/>
                </a:solidFill>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810"/>
                                        </p:tgtEl>
                                        <p:attrNameLst>
                                          <p:attrName>style.visibility</p:attrName>
                                        </p:attrNameLst>
                                      </p:cBhvr>
                                      <p:to>
                                        <p:strVal val="visible"/>
                                      </p:to>
                                    </p:set>
                                    <p:animEffect transition="in" filter="wipe(down)">
                                      <p:cBhvr>
                                        <p:cTn id="7" dur="500"/>
                                        <p:tgtEl>
                                          <p:spTgt spid="338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811"/>
                                        </p:tgtEl>
                                        <p:attrNameLst>
                                          <p:attrName>style.visibility</p:attrName>
                                        </p:attrNameLst>
                                      </p:cBhvr>
                                      <p:to>
                                        <p:strVal val="visible"/>
                                      </p:to>
                                    </p:set>
                                    <p:animEffect transition="in" filter="wipe(down)">
                                      <p:cBhvr>
                                        <p:cTn id="11" dur="500"/>
                                        <p:tgtEl>
                                          <p:spTgt spid="33811"/>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3812"/>
                                        </p:tgtEl>
                                        <p:attrNameLst>
                                          <p:attrName>style.visibility</p:attrName>
                                        </p:attrNameLst>
                                      </p:cBhvr>
                                      <p:to>
                                        <p:strVal val="visible"/>
                                      </p:to>
                                    </p:set>
                                    <p:animEffect transition="in" filter="wipe(down)">
                                      <p:cBhvr>
                                        <p:cTn id="14" dur="500"/>
                                        <p:tgtEl>
                                          <p:spTgt spid="3381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3813"/>
                                        </p:tgtEl>
                                        <p:attrNameLst>
                                          <p:attrName>style.visibility</p:attrName>
                                        </p:attrNameLst>
                                      </p:cBhvr>
                                      <p:to>
                                        <p:strVal val="visible"/>
                                      </p:to>
                                    </p:set>
                                    <p:animEffect transition="in" filter="wipe(down)">
                                      <p:cBhvr>
                                        <p:cTn id="17" dur="500"/>
                                        <p:tgtEl>
                                          <p:spTgt spid="3381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3814"/>
                                        </p:tgtEl>
                                        <p:attrNameLst>
                                          <p:attrName>style.visibility</p:attrName>
                                        </p:attrNameLst>
                                      </p:cBhvr>
                                      <p:to>
                                        <p:strVal val="visible"/>
                                      </p:to>
                                    </p:set>
                                    <p:animEffect transition="in" filter="wipe(down)">
                                      <p:cBhvr>
                                        <p:cTn id="20" dur="500"/>
                                        <p:tgtEl>
                                          <p:spTgt spid="3381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3815"/>
                                        </p:tgtEl>
                                        <p:attrNameLst>
                                          <p:attrName>style.visibility</p:attrName>
                                        </p:attrNameLst>
                                      </p:cBhvr>
                                      <p:to>
                                        <p:strVal val="visible"/>
                                      </p:to>
                                    </p:set>
                                    <p:animEffect transition="in" filter="wipe(down)">
                                      <p:cBhvr>
                                        <p:cTn id="23" dur="500"/>
                                        <p:tgtEl>
                                          <p:spTgt spid="338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3816"/>
                                        </p:tgtEl>
                                        <p:attrNameLst>
                                          <p:attrName>style.visibility</p:attrName>
                                        </p:attrNameLst>
                                      </p:cBhvr>
                                      <p:to>
                                        <p:strVal val="visible"/>
                                      </p:to>
                                    </p:set>
                                    <p:animEffect transition="in" filter="wipe(down)">
                                      <p:cBhvr>
                                        <p:cTn id="28" dur="500"/>
                                        <p:tgtEl>
                                          <p:spTgt spid="3381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33820"/>
                                        </p:tgtEl>
                                        <p:attrNameLst>
                                          <p:attrName>style.visibility</p:attrName>
                                        </p:attrNameLst>
                                      </p:cBhvr>
                                      <p:to>
                                        <p:strVal val="visible"/>
                                      </p:to>
                                    </p:set>
                                    <p:animEffect transition="in" filter="wipe(down)">
                                      <p:cBhvr>
                                        <p:cTn id="32" dur="500"/>
                                        <p:tgtEl>
                                          <p:spTgt spid="33820"/>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33824"/>
                                        </p:tgtEl>
                                        <p:attrNameLst>
                                          <p:attrName>style.visibility</p:attrName>
                                        </p:attrNameLst>
                                      </p:cBhvr>
                                      <p:to>
                                        <p:strVal val="visible"/>
                                      </p:to>
                                    </p:set>
                                    <p:animEffect transition="in" filter="wipe(down)">
                                      <p:cBhvr>
                                        <p:cTn id="36" dur="500"/>
                                        <p:tgtEl>
                                          <p:spTgt spid="33824"/>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33828"/>
                                        </p:tgtEl>
                                        <p:attrNameLst>
                                          <p:attrName>style.visibility</p:attrName>
                                        </p:attrNameLst>
                                      </p:cBhvr>
                                      <p:to>
                                        <p:strVal val="visible"/>
                                      </p:to>
                                    </p:set>
                                    <p:animEffect transition="in" filter="wipe(down)">
                                      <p:cBhvr>
                                        <p:cTn id="40" dur="500"/>
                                        <p:tgtEl>
                                          <p:spTgt spid="3382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3817"/>
                                        </p:tgtEl>
                                        <p:attrNameLst>
                                          <p:attrName>style.visibility</p:attrName>
                                        </p:attrNameLst>
                                      </p:cBhvr>
                                      <p:to>
                                        <p:strVal val="visible"/>
                                      </p:to>
                                    </p:set>
                                    <p:animEffect transition="in" filter="wipe(down)">
                                      <p:cBhvr>
                                        <p:cTn id="45" dur="500"/>
                                        <p:tgtEl>
                                          <p:spTgt spid="33817"/>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33821"/>
                                        </p:tgtEl>
                                        <p:attrNameLst>
                                          <p:attrName>style.visibility</p:attrName>
                                        </p:attrNameLst>
                                      </p:cBhvr>
                                      <p:to>
                                        <p:strVal val="visible"/>
                                      </p:to>
                                    </p:set>
                                    <p:animEffect transition="in" filter="wipe(down)">
                                      <p:cBhvr>
                                        <p:cTn id="49" dur="500"/>
                                        <p:tgtEl>
                                          <p:spTgt spid="33821"/>
                                        </p:tgtEl>
                                      </p:cBhvr>
                                    </p:animEffect>
                                  </p:childTnLst>
                                </p:cTn>
                              </p:par>
                            </p:childTnLst>
                          </p:cTn>
                        </p:par>
                        <p:par>
                          <p:cTn id="50" fill="hold">
                            <p:stCondLst>
                              <p:cond delay="1000"/>
                            </p:stCondLst>
                            <p:childTnLst>
                              <p:par>
                                <p:cTn id="51" presetID="22" presetClass="entr" presetSubtype="4" fill="hold" grpId="0" nodeType="afterEffect">
                                  <p:stCondLst>
                                    <p:cond delay="0"/>
                                  </p:stCondLst>
                                  <p:childTnLst>
                                    <p:set>
                                      <p:cBhvr>
                                        <p:cTn id="52" dur="1" fill="hold">
                                          <p:stCondLst>
                                            <p:cond delay="0"/>
                                          </p:stCondLst>
                                        </p:cTn>
                                        <p:tgtEl>
                                          <p:spTgt spid="33825"/>
                                        </p:tgtEl>
                                        <p:attrNameLst>
                                          <p:attrName>style.visibility</p:attrName>
                                        </p:attrNameLst>
                                      </p:cBhvr>
                                      <p:to>
                                        <p:strVal val="visible"/>
                                      </p:to>
                                    </p:set>
                                    <p:animEffect transition="in" filter="wipe(down)">
                                      <p:cBhvr>
                                        <p:cTn id="53" dur="500"/>
                                        <p:tgtEl>
                                          <p:spTgt spid="338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3818"/>
                                        </p:tgtEl>
                                        <p:attrNameLst>
                                          <p:attrName>style.visibility</p:attrName>
                                        </p:attrNameLst>
                                      </p:cBhvr>
                                      <p:to>
                                        <p:strVal val="visible"/>
                                      </p:to>
                                    </p:set>
                                    <p:animEffect transition="in" filter="wipe(down)">
                                      <p:cBhvr>
                                        <p:cTn id="58" dur="500"/>
                                        <p:tgtEl>
                                          <p:spTgt spid="33818"/>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33822"/>
                                        </p:tgtEl>
                                        <p:attrNameLst>
                                          <p:attrName>style.visibility</p:attrName>
                                        </p:attrNameLst>
                                      </p:cBhvr>
                                      <p:to>
                                        <p:strVal val="visible"/>
                                      </p:to>
                                    </p:set>
                                    <p:animEffect transition="in" filter="wipe(down)">
                                      <p:cBhvr>
                                        <p:cTn id="62" dur="500"/>
                                        <p:tgtEl>
                                          <p:spTgt spid="33822"/>
                                        </p:tgtEl>
                                      </p:cBhvr>
                                    </p:animEffect>
                                  </p:childTnLst>
                                </p:cTn>
                              </p:par>
                            </p:childTnLst>
                          </p:cTn>
                        </p:par>
                        <p:par>
                          <p:cTn id="63" fill="hold">
                            <p:stCondLst>
                              <p:cond delay="1000"/>
                            </p:stCondLst>
                            <p:childTnLst>
                              <p:par>
                                <p:cTn id="64" presetID="22" presetClass="entr" presetSubtype="4" fill="hold" grpId="0" nodeType="afterEffect">
                                  <p:stCondLst>
                                    <p:cond delay="0"/>
                                  </p:stCondLst>
                                  <p:childTnLst>
                                    <p:set>
                                      <p:cBhvr>
                                        <p:cTn id="65" dur="1" fill="hold">
                                          <p:stCondLst>
                                            <p:cond delay="0"/>
                                          </p:stCondLst>
                                        </p:cTn>
                                        <p:tgtEl>
                                          <p:spTgt spid="33826"/>
                                        </p:tgtEl>
                                        <p:attrNameLst>
                                          <p:attrName>style.visibility</p:attrName>
                                        </p:attrNameLst>
                                      </p:cBhvr>
                                      <p:to>
                                        <p:strVal val="visible"/>
                                      </p:to>
                                    </p:set>
                                    <p:animEffect transition="in" filter="wipe(down)">
                                      <p:cBhvr>
                                        <p:cTn id="66" dur="500"/>
                                        <p:tgtEl>
                                          <p:spTgt spid="33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33819"/>
                                        </p:tgtEl>
                                        <p:attrNameLst>
                                          <p:attrName>style.visibility</p:attrName>
                                        </p:attrNameLst>
                                      </p:cBhvr>
                                      <p:to>
                                        <p:strVal val="visible"/>
                                      </p:to>
                                    </p:set>
                                    <p:animEffect transition="in" filter="wipe(down)">
                                      <p:cBhvr>
                                        <p:cTn id="71" dur="500"/>
                                        <p:tgtEl>
                                          <p:spTgt spid="33819"/>
                                        </p:tgtEl>
                                      </p:cBhvr>
                                    </p:animEffect>
                                  </p:childTnLst>
                                </p:cTn>
                              </p:par>
                            </p:childTnLst>
                          </p:cTn>
                        </p:par>
                        <p:par>
                          <p:cTn id="72" fill="hold">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33823"/>
                                        </p:tgtEl>
                                        <p:attrNameLst>
                                          <p:attrName>style.visibility</p:attrName>
                                        </p:attrNameLst>
                                      </p:cBhvr>
                                      <p:to>
                                        <p:strVal val="visible"/>
                                      </p:to>
                                    </p:set>
                                    <p:animEffect transition="in" filter="wipe(down)">
                                      <p:cBhvr>
                                        <p:cTn id="75" dur="500"/>
                                        <p:tgtEl>
                                          <p:spTgt spid="33823"/>
                                        </p:tgtEl>
                                      </p:cBhvr>
                                    </p:animEffect>
                                  </p:childTnLst>
                                </p:cTn>
                              </p:par>
                            </p:childTnLst>
                          </p:cTn>
                        </p:par>
                        <p:par>
                          <p:cTn id="76" fill="hold">
                            <p:stCondLst>
                              <p:cond delay="1000"/>
                            </p:stCondLst>
                            <p:childTnLst>
                              <p:par>
                                <p:cTn id="77" presetID="22" presetClass="entr" presetSubtype="4" fill="hold" grpId="0" nodeType="afterEffect">
                                  <p:stCondLst>
                                    <p:cond delay="0"/>
                                  </p:stCondLst>
                                  <p:childTnLst>
                                    <p:set>
                                      <p:cBhvr>
                                        <p:cTn id="78" dur="1" fill="hold">
                                          <p:stCondLst>
                                            <p:cond delay="0"/>
                                          </p:stCondLst>
                                        </p:cTn>
                                        <p:tgtEl>
                                          <p:spTgt spid="33827"/>
                                        </p:tgtEl>
                                        <p:attrNameLst>
                                          <p:attrName>style.visibility</p:attrName>
                                        </p:attrNameLst>
                                      </p:cBhvr>
                                      <p:to>
                                        <p:strVal val="visible"/>
                                      </p:to>
                                    </p:set>
                                    <p:animEffect transition="in" filter="wipe(down)">
                                      <p:cBhvr>
                                        <p:cTn id="79" dur="500"/>
                                        <p:tgtEl>
                                          <p:spTgt spid="33827"/>
                                        </p:tgtEl>
                                      </p:cBhvr>
                                    </p:animEffect>
                                  </p:childTnLst>
                                </p:cTn>
                              </p:par>
                            </p:childTnLst>
                          </p:cTn>
                        </p:par>
                        <p:par>
                          <p:cTn id="80" fill="hold">
                            <p:stCondLst>
                              <p:cond delay="1500"/>
                            </p:stCondLst>
                            <p:childTnLst>
                              <p:par>
                                <p:cTn id="81" presetID="22" presetClass="entr" presetSubtype="4" fill="hold" grpId="0" nodeType="afterEffect">
                                  <p:stCondLst>
                                    <p:cond delay="0"/>
                                  </p:stCondLst>
                                  <p:childTnLst>
                                    <p:set>
                                      <p:cBhvr>
                                        <p:cTn id="82" dur="1" fill="hold">
                                          <p:stCondLst>
                                            <p:cond delay="0"/>
                                          </p:stCondLst>
                                        </p:cTn>
                                        <p:tgtEl>
                                          <p:spTgt spid="33829"/>
                                        </p:tgtEl>
                                        <p:attrNameLst>
                                          <p:attrName>style.visibility</p:attrName>
                                        </p:attrNameLst>
                                      </p:cBhvr>
                                      <p:to>
                                        <p:strVal val="visible"/>
                                      </p:to>
                                    </p:set>
                                    <p:animEffect transition="in" filter="wipe(down)">
                                      <p:cBhvr>
                                        <p:cTn id="83" dur="500"/>
                                        <p:tgtEl>
                                          <p:spTgt spid="3382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down)">
                                      <p:cBhvr>
                                        <p:cTn id="88" dur="500"/>
                                        <p:tgtEl>
                                          <p:spTgt spid="3380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3800"/>
                                        </p:tgtEl>
                                        <p:attrNameLst>
                                          <p:attrName>style.visibility</p:attrName>
                                        </p:attrNameLst>
                                      </p:cBhvr>
                                      <p:to>
                                        <p:strVal val="visible"/>
                                      </p:to>
                                    </p:set>
                                    <p:animEffect transition="in" filter="wipe(down)">
                                      <p:cBhvr>
                                        <p:cTn id="93" dur="500"/>
                                        <p:tgtEl>
                                          <p:spTgt spid="33800"/>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blinds(horizontal)">
                                      <p:cBhvr>
                                        <p:cTn id="98" dur="5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360483">
                                            <p:txEl>
                                              <p:pRg st="0" end="0"/>
                                            </p:txEl>
                                          </p:spTgt>
                                        </p:tgtEl>
                                        <p:attrNameLst>
                                          <p:attrName>style.visibility</p:attrName>
                                        </p:attrNameLst>
                                      </p:cBhvr>
                                      <p:to>
                                        <p:strVal val="visible"/>
                                      </p:to>
                                    </p:set>
                                    <p:animEffect transition="in" filter="blinds(horizontal)">
                                      <p:cBhvr>
                                        <p:cTn id="103" dur="500"/>
                                        <p:tgtEl>
                                          <p:spTgt spid="360483">
                                            <p:txEl>
                                              <p:pRg st="0" end="0"/>
                                            </p:txEl>
                                          </p:spTgt>
                                        </p:tgtEl>
                                      </p:cBhvr>
                                    </p:animEffect>
                                  </p:childTnLst>
                                </p:cTn>
                              </p:par>
                            </p:childTnLst>
                          </p:cTn>
                        </p:par>
                        <p:par>
                          <p:cTn id="104" fill="hold">
                            <p:stCondLst>
                              <p:cond delay="500"/>
                            </p:stCondLst>
                            <p:childTnLst>
                              <p:par>
                                <p:cTn id="105" presetID="22" presetClass="entr" presetSubtype="4" fill="hold" grpId="0" nodeType="afterEffect">
                                  <p:stCondLst>
                                    <p:cond delay="0"/>
                                  </p:stCondLst>
                                  <p:childTnLst>
                                    <p:set>
                                      <p:cBhvr>
                                        <p:cTn id="106" dur="1" fill="hold">
                                          <p:stCondLst>
                                            <p:cond delay="0"/>
                                          </p:stCondLst>
                                        </p:cTn>
                                        <p:tgtEl>
                                          <p:spTgt spid="33802"/>
                                        </p:tgtEl>
                                        <p:attrNameLst>
                                          <p:attrName>style.visibility</p:attrName>
                                        </p:attrNameLst>
                                      </p:cBhvr>
                                      <p:to>
                                        <p:strVal val="visible"/>
                                      </p:to>
                                    </p:set>
                                    <p:animEffect transition="in" filter="wipe(down)">
                                      <p:cBhvr>
                                        <p:cTn id="107" dur="500"/>
                                        <p:tgtEl>
                                          <p:spTgt spid="3380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360483">
                                            <p:txEl>
                                              <p:pRg st="1" end="1"/>
                                            </p:txEl>
                                          </p:spTgt>
                                        </p:tgtEl>
                                        <p:attrNameLst>
                                          <p:attrName>style.visibility</p:attrName>
                                        </p:attrNameLst>
                                      </p:cBhvr>
                                      <p:to>
                                        <p:strVal val="visible"/>
                                      </p:to>
                                    </p:set>
                                    <p:animEffect transition="in" filter="blinds(horizontal)">
                                      <p:cBhvr>
                                        <p:cTn id="112" dur="500"/>
                                        <p:tgtEl>
                                          <p:spTgt spid="360483">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360483">
                                            <p:txEl>
                                              <p:pRg st="2" end="2"/>
                                            </p:txEl>
                                          </p:spTgt>
                                        </p:tgtEl>
                                        <p:attrNameLst>
                                          <p:attrName>style.visibility</p:attrName>
                                        </p:attrNameLst>
                                      </p:cBhvr>
                                      <p:to>
                                        <p:strVal val="visible"/>
                                      </p:to>
                                    </p:set>
                                    <p:animEffect transition="in" filter="blinds(horizontal)">
                                      <p:cBhvr>
                                        <p:cTn id="117" dur="500"/>
                                        <p:tgtEl>
                                          <p:spTgt spid="36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0" grpId="0"/>
      <p:bldP spid="33811" grpId="0"/>
      <p:bldP spid="33812" grpId="0"/>
      <p:bldP spid="33813" grpId="0"/>
      <p:bldP spid="33814" grpId="0"/>
      <p:bldP spid="33815" grpId="0"/>
      <p:bldP spid="33816" grpId="0"/>
      <p:bldP spid="33817" grpId="0"/>
      <p:bldP spid="33818" grpId="0"/>
      <p:bldP spid="33819" grpId="0"/>
      <p:bldP spid="33820" grpId="0"/>
      <p:bldP spid="33821" grpId="0"/>
      <p:bldP spid="33822" grpId="0"/>
      <p:bldP spid="33823" grpId="0"/>
      <p:bldP spid="33824" grpId="0"/>
      <p:bldP spid="33825" grpId="0"/>
      <p:bldP spid="33826" grpId="0"/>
      <p:bldP spid="33827" grpId="0"/>
      <p:bldP spid="33828" grpId="0"/>
      <p:bldP spid="33829" grpId="0"/>
      <p:bldP spid="33800" grpId="0"/>
      <p:bldP spid="33802" grpId="0" animBg="1"/>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95747" y="124962"/>
            <a:ext cx="6520873" cy="379078"/>
          </a:xfrm>
          <a:noFill/>
        </p:spPr>
        <p:txBody>
          <a:bodyPr anchor="ctr"/>
          <a:lstStyle/>
          <a:p>
            <a:pPr>
              <a:lnSpc>
                <a:spcPct val="105000"/>
              </a:lnSpc>
              <a:spcBef>
                <a:spcPct val="5000"/>
              </a:spcBef>
              <a:buSzPct val="80000"/>
            </a:pPr>
            <a:r>
              <a:rPr lang="zh-CN" altLang="en-US" sz="2200" dirty="0">
                <a:solidFill>
                  <a:schemeClr val="accent1"/>
                </a:solidFill>
                <a:ea typeface="黑体" panose="02010609060101010101" pitchFamily="49" charset="-122"/>
              </a:rPr>
              <a:t>复杂指令集计算机</a:t>
            </a:r>
            <a:r>
              <a:rPr lang="en-US" altLang="zh-CN" sz="2200" dirty="0">
                <a:solidFill>
                  <a:schemeClr val="accent1"/>
                </a:solidFill>
                <a:ea typeface="黑体" panose="02010609060101010101" pitchFamily="49" charset="-122"/>
              </a:rPr>
              <a:t>CISC</a:t>
            </a:r>
            <a:r>
              <a:rPr lang="zh-CN" altLang="en-US" sz="2200" dirty="0">
                <a:solidFill>
                  <a:schemeClr val="accent1"/>
                </a:solidFill>
                <a:ea typeface="黑体" panose="02010609060101010101" pitchFamily="49" charset="-122"/>
              </a:rPr>
              <a:t>与精简指令集计算机</a:t>
            </a:r>
            <a:r>
              <a:rPr lang="en-US" altLang="zh-CN" sz="2200" dirty="0">
                <a:solidFill>
                  <a:schemeClr val="accent1"/>
                </a:solidFill>
                <a:ea typeface="黑体" panose="02010609060101010101" pitchFamily="49" charset="-122"/>
              </a:rPr>
              <a:t>RISC</a:t>
            </a:r>
          </a:p>
        </p:txBody>
      </p:sp>
      <p:sp>
        <p:nvSpPr>
          <p:cNvPr id="410627" name="Rectangle 3"/>
          <p:cNvSpPr>
            <a:spLocks noGrp="1" noChangeArrowheads="1"/>
          </p:cNvSpPr>
          <p:nvPr>
            <p:ph type="body" idx="1"/>
          </p:nvPr>
        </p:nvSpPr>
        <p:spPr>
          <a:xfrm>
            <a:off x="219868" y="1526300"/>
            <a:ext cx="8385175" cy="3511550"/>
          </a:xfrm>
          <a:noFill/>
        </p:spPr>
        <p:txBody>
          <a:bodyPr/>
          <a:lstStyle/>
          <a:p>
            <a:pPr>
              <a:lnSpc>
                <a:spcPct val="140000"/>
              </a:lnSpc>
              <a:buFont typeface="Wingdings" panose="05000000000000000000" pitchFamily="2" charset="2"/>
              <a:buNone/>
            </a:pPr>
            <a:r>
              <a:rPr lang="zh-CN" altLang="en-US" sz="1800" dirty="0">
                <a:latin typeface="Arial" panose="020B0604020202020204" pitchFamily="34" charset="0"/>
                <a:ea typeface="黑体" panose="02010609060101010101" pitchFamily="49" charset="-122"/>
              </a:rPr>
              <a:t>早期</a:t>
            </a:r>
            <a:r>
              <a:rPr lang="en-US" altLang="en-US" sz="1800" dirty="0">
                <a:latin typeface="Arial" panose="020B0604020202020204" pitchFamily="34" charset="0"/>
                <a:ea typeface="黑体" panose="02010609060101010101" pitchFamily="49" charset="-122"/>
              </a:rPr>
              <a:t>CISC</a:t>
            </a:r>
            <a:r>
              <a:rPr lang="zh-CN" altLang="en-US" sz="1800" dirty="0">
                <a:latin typeface="Arial" panose="020B0604020202020204" pitchFamily="34" charset="0"/>
                <a:ea typeface="黑体" panose="02010609060101010101" pitchFamily="49" charset="-122"/>
              </a:rPr>
              <a:t>设计风格的主要特点</a:t>
            </a:r>
          </a:p>
          <a:p>
            <a:pPr marL="0" indent="0">
              <a:lnSpc>
                <a:spcPct val="110000"/>
              </a:lnSpc>
              <a:spcBef>
                <a:spcPct val="10000"/>
              </a:spcBef>
              <a:buNone/>
            </a:pPr>
            <a:r>
              <a:rPr lang="zh-CN" altLang="en-US" sz="1800" dirty="0">
                <a:solidFill>
                  <a:srgbClr val="0033CC"/>
                </a:solidFill>
                <a:latin typeface="Arial" panose="020B0604020202020204" pitchFamily="34" charset="0"/>
                <a:ea typeface="黑体" panose="02010609060101010101" pitchFamily="49" charset="-122"/>
              </a:rPr>
              <a:t>(1) 指令系统复杂</a:t>
            </a:r>
          </a:p>
          <a:p>
            <a:pPr marL="0" indent="0">
              <a:lnSpc>
                <a:spcPct val="110000"/>
              </a:lnSpc>
              <a:spcBef>
                <a:spcPct val="10000"/>
              </a:spcBef>
              <a:buNone/>
            </a:pPr>
            <a:r>
              <a:rPr lang="zh-CN" altLang="en-US" sz="1800" dirty="0">
                <a:solidFill>
                  <a:srgbClr val="C2228D"/>
                </a:solidFill>
                <a:latin typeface="Arial" panose="020B0604020202020204" pitchFamily="34" charset="0"/>
                <a:ea typeface="黑体" panose="02010609060101010101" pitchFamily="49" charset="-122"/>
              </a:rPr>
              <a:t>     </a:t>
            </a:r>
            <a:r>
              <a:rPr lang="zh-CN" altLang="en-US" sz="1800" dirty="0">
                <a:solidFill>
                  <a:srgbClr val="A50021"/>
                </a:solidFill>
                <a:latin typeface="Arial" panose="020B0604020202020204" pitchFamily="34" charset="0"/>
                <a:ea typeface="黑体" panose="02010609060101010101" pitchFamily="49" charset="-122"/>
              </a:rPr>
              <a:t>变长操作码 </a:t>
            </a:r>
            <a:r>
              <a:rPr lang="en-US" altLang="zh-CN" sz="1800" dirty="0">
                <a:solidFill>
                  <a:srgbClr val="A50021"/>
                </a:solidFill>
                <a:latin typeface="Arial" panose="020B0604020202020204" pitchFamily="34" charset="0"/>
                <a:ea typeface="黑体" panose="02010609060101010101" pitchFamily="49" charset="-122"/>
              </a:rPr>
              <a:t>/ </a:t>
            </a:r>
            <a:r>
              <a:rPr lang="zh-CN" altLang="en-US" sz="1800" dirty="0">
                <a:solidFill>
                  <a:srgbClr val="A50021"/>
                </a:solidFill>
                <a:latin typeface="Arial" panose="020B0604020202020204" pitchFamily="34" charset="0"/>
                <a:ea typeface="黑体" panose="02010609060101010101" pitchFamily="49" charset="-122"/>
              </a:rPr>
              <a:t>变长指令字 </a:t>
            </a:r>
            <a:r>
              <a:rPr lang="en-US" altLang="zh-CN" sz="1800" dirty="0">
                <a:solidFill>
                  <a:srgbClr val="A50021"/>
                </a:solidFill>
                <a:latin typeface="Arial" panose="020B0604020202020204" pitchFamily="34" charset="0"/>
                <a:ea typeface="黑体" panose="02010609060101010101" pitchFamily="49" charset="-122"/>
              </a:rPr>
              <a:t>/ </a:t>
            </a:r>
            <a:r>
              <a:rPr lang="zh-CN" altLang="en-US" sz="1800" dirty="0">
                <a:solidFill>
                  <a:srgbClr val="A50021"/>
                </a:solidFill>
                <a:latin typeface="Arial" panose="020B0604020202020204" pitchFamily="34" charset="0"/>
                <a:ea typeface="黑体" panose="02010609060101010101" pitchFamily="49" charset="-122"/>
              </a:rPr>
              <a:t>指令多 / 寻址方式多 / 指令格式多 </a:t>
            </a:r>
          </a:p>
          <a:p>
            <a:pPr marL="0" indent="0">
              <a:lnSpc>
                <a:spcPct val="110000"/>
              </a:lnSpc>
              <a:spcBef>
                <a:spcPct val="10000"/>
              </a:spcBef>
              <a:buNone/>
            </a:pPr>
            <a:r>
              <a:rPr lang="zh-CN" altLang="en-US" sz="1800" dirty="0">
                <a:solidFill>
                  <a:srgbClr val="0033CC"/>
                </a:solidFill>
                <a:latin typeface="Arial" panose="020B0604020202020204" pitchFamily="34" charset="0"/>
                <a:ea typeface="黑体" panose="02010609060101010101" pitchFamily="49" charset="-122"/>
              </a:rPr>
              <a:t>(2) 指令周期长</a:t>
            </a:r>
          </a:p>
          <a:p>
            <a:pPr marL="0" indent="0">
              <a:lnSpc>
                <a:spcPct val="110000"/>
              </a:lnSpc>
              <a:spcBef>
                <a:spcPct val="10000"/>
              </a:spcBef>
              <a:buNone/>
            </a:pPr>
            <a:r>
              <a:rPr lang="zh-CN" altLang="en-US" sz="1800" dirty="0">
                <a:solidFill>
                  <a:srgbClr val="C2228D"/>
                </a:solidFill>
                <a:latin typeface="Arial" panose="020B0604020202020204" pitchFamily="34" charset="0"/>
                <a:ea typeface="黑体" panose="02010609060101010101" pitchFamily="49" charset="-122"/>
              </a:rPr>
              <a:t>      </a:t>
            </a:r>
            <a:r>
              <a:rPr lang="zh-CN" altLang="en-US" sz="1800" dirty="0">
                <a:solidFill>
                  <a:srgbClr val="A50021"/>
                </a:solidFill>
                <a:latin typeface="Arial" panose="020B0604020202020204" pitchFamily="34" charset="0"/>
                <a:ea typeface="黑体" panose="02010609060101010101" pitchFamily="49" charset="-122"/>
              </a:rPr>
              <a:t>绝大多数指令需要多个时钟周期才能完成</a:t>
            </a:r>
          </a:p>
          <a:p>
            <a:pPr marL="0" indent="0">
              <a:lnSpc>
                <a:spcPct val="110000"/>
              </a:lnSpc>
              <a:spcBef>
                <a:spcPct val="10000"/>
              </a:spcBef>
              <a:buNone/>
            </a:pPr>
            <a:r>
              <a:rPr lang="zh-CN" altLang="en-US" sz="1800" dirty="0">
                <a:solidFill>
                  <a:srgbClr val="0033CC"/>
                </a:solidFill>
                <a:latin typeface="Arial" panose="020B0604020202020204" pitchFamily="34" charset="0"/>
                <a:ea typeface="黑体" panose="02010609060101010101" pitchFamily="49" charset="-122"/>
              </a:rPr>
              <a:t>(3) 各种指令都能访问存储器</a:t>
            </a:r>
          </a:p>
          <a:p>
            <a:pPr marL="0" indent="0">
              <a:lnSpc>
                <a:spcPct val="110000"/>
              </a:lnSpc>
              <a:spcBef>
                <a:spcPct val="10000"/>
              </a:spcBef>
              <a:buNone/>
            </a:pPr>
            <a:r>
              <a:rPr lang="zh-CN" altLang="en-US" sz="1800" dirty="0">
                <a:solidFill>
                  <a:srgbClr val="C2228D"/>
                </a:solidFill>
                <a:latin typeface="Arial" panose="020B0604020202020204" pitchFamily="34" charset="0"/>
                <a:ea typeface="黑体" panose="02010609060101010101" pitchFamily="49" charset="-122"/>
              </a:rPr>
              <a:t>      </a:t>
            </a:r>
            <a:r>
              <a:rPr lang="zh-CN" altLang="en-US" sz="1800" dirty="0">
                <a:solidFill>
                  <a:srgbClr val="A50021"/>
                </a:solidFill>
                <a:latin typeface="Arial" panose="020B0604020202020204" pitchFamily="34" charset="0"/>
                <a:ea typeface="黑体" panose="02010609060101010101" pitchFamily="49" charset="-122"/>
              </a:rPr>
              <a:t>除了专门的存储器读写指令外，运算指令也能访问存储器</a:t>
            </a:r>
          </a:p>
          <a:p>
            <a:pPr marL="0" indent="0">
              <a:lnSpc>
                <a:spcPct val="110000"/>
              </a:lnSpc>
              <a:spcBef>
                <a:spcPct val="10000"/>
              </a:spcBef>
              <a:buNone/>
            </a:pPr>
            <a:r>
              <a:rPr lang="zh-CN" altLang="en-US" sz="1800" dirty="0">
                <a:solidFill>
                  <a:srgbClr val="C2228D"/>
                </a:solidFill>
                <a:latin typeface="Arial" panose="020B0604020202020204" pitchFamily="34" charset="0"/>
                <a:ea typeface="黑体" panose="02010609060101010101" pitchFamily="49" charset="-122"/>
              </a:rPr>
              <a:t> </a:t>
            </a:r>
            <a:r>
              <a:rPr lang="zh-CN" altLang="en-US" sz="1800" dirty="0">
                <a:solidFill>
                  <a:srgbClr val="0033CC"/>
                </a:solidFill>
                <a:latin typeface="Arial" panose="020B0604020202020204" pitchFamily="34" charset="0"/>
                <a:ea typeface="黑体" panose="02010609060101010101" pitchFamily="49" charset="-122"/>
              </a:rPr>
              <a:t>(4) 采用微程序控制</a:t>
            </a:r>
          </a:p>
          <a:p>
            <a:pPr marL="0" indent="0">
              <a:lnSpc>
                <a:spcPct val="110000"/>
              </a:lnSpc>
              <a:spcBef>
                <a:spcPct val="10000"/>
              </a:spcBef>
              <a:buNone/>
            </a:pPr>
            <a:r>
              <a:rPr lang="zh-CN" altLang="en-US" sz="1800" dirty="0">
                <a:solidFill>
                  <a:srgbClr val="0033CC"/>
                </a:solidFill>
                <a:latin typeface="Arial" panose="020B0604020202020204" pitchFamily="34" charset="0"/>
                <a:ea typeface="黑体" panose="02010609060101010101" pitchFamily="49" charset="-122"/>
              </a:rPr>
              <a:t> (</a:t>
            </a:r>
            <a:r>
              <a:rPr lang="en-US" altLang="zh-CN" sz="1800" dirty="0">
                <a:solidFill>
                  <a:srgbClr val="0033CC"/>
                </a:solidFill>
                <a:latin typeface="Arial" panose="020B0604020202020204" pitchFamily="34" charset="0"/>
                <a:ea typeface="黑体" panose="02010609060101010101" pitchFamily="49" charset="-122"/>
              </a:rPr>
              <a:t>5</a:t>
            </a:r>
            <a:r>
              <a:rPr lang="zh-CN" altLang="en-US" sz="1800" dirty="0">
                <a:solidFill>
                  <a:srgbClr val="0033CC"/>
                </a:solidFill>
                <a:latin typeface="Arial" panose="020B0604020202020204" pitchFamily="34" charset="0"/>
                <a:ea typeface="黑体" panose="02010609060101010101" pitchFamily="49" charset="-122"/>
              </a:rPr>
              <a:t>) 难以进行编译优化来生成高效目标代码</a:t>
            </a:r>
          </a:p>
        </p:txBody>
      </p:sp>
      <p:sp>
        <p:nvSpPr>
          <p:cNvPr id="410628" name="Rectangle 4"/>
          <p:cNvSpPr>
            <a:spLocks noChangeArrowheads="1"/>
          </p:cNvSpPr>
          <p:nvPr/>
        </p:nvSpPr>
        <p:spPr bwMode="auto">
          <a:xfrm>
            <a:off x="758030" y="5083327"/>
            <a:ext cx="69008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20000"/>
              </a:lnSpc>
            </a:pPr>
            <a:r>
              <a:rPr lang="zh-CN" altLang="en-US" sz="1800" dirty="0">
                <a:solidFill>
                  <a:schemeClr val="tx1"/>
                </a:solidFill>
                <a:ea typeface="黑体" panose="02010609060101010101" pitchFamily="49" charset="-122"/>
              </a:rPr>
              <a:t>例如，</a:t>
            </a:r>
            <a:r>
              <a:rPr lang="en-US" altLang="zh-CN" sz="1800" dirty="0">
                <a:solidFill>
                  <a:schemeClr val="tx1"/>
                </a:solidFill>
                <a:ea typeface="黑体" panose="02010609060101010101" pitchFamily="49" charset="-122"/>
              </a:rPr>
              <a:t>VAX-11/780</a:t>
            </a:r>
            <a:r>
              <a:rPr lang="zh-CN" altLang="en-US" sz="1800" dirty="0">
                <a:solidFill>
                  <a:schemeClr val="tx1"/>
                </a:solidFill>
                <a:ea typeface="黑体" panose="02010609060101010101" pitchFamily="49" charset="-122"/>
              </a:rPr>
              <a:t>小型机</a:t>
            </a:r>
          </a:p>
          <a:p>
            <a:pPr lvl="1">
              <a:lnSpc>
                <a:spcPct val="120000"/>
              </a:lnSpc>
            </a:pPr>
            <a:r>
              <a:rPr lang="zh-CN" altLang="en-US" sz="1800" dirty="0">
                <a:ea typeface="黑体" panose="02010609060101010101" pitchFamily="49" charset="-122"/>
              </a:rPr>
              <a:t>16种寻址方式；9种数据格式；303条指令；</a:t>
            </a:r>
          </a:p>
          <a:p>
            <a:pPr lvl="1">
              <a:lnSpc>
                <a:spcPct val="120000"/>
              </a:lnSpc>
            </a:pPr>
            <a:r>
              <a:rPr lang="zh-CN" altLang="en-US" sz="1800" dirty="0">
                <a:ea typeface="黑体" panose="02010609060101010101" pitchFamily="49" charset="-122"/>
              </a:rPr>
              <a:t>一条指令包括1～2个字节的操作码和后续</a:t>
            </a:r>
            <a:r>
              <a:rPr lang="en-US" altLang="zh-CN" sz="1800" dirty="0">
                <a:ea typeface="黑体" panose="02010609060101010101" pitchFamily="49" charset="-122"/>
              </a:rPr>
              <a:t>N</a:t>
            </a:r>
            <a:r>
              <a:rPr lang="zh-CN" altLang="en-US" sz="1800" dirty="0">
                <a:ea typeface="黑体" panose="02010609060101010101" pitchFamily="49" charset="-122"/>
              </a:rPr>
              <a:t>个操作数说明符。一个说明符的长度达1 ～10个字节。</a:t>
            </a:r>
            <a:endParaRPr lang="zh-CN" altLang="en-US" sz="1800" b="0" dirty="0">
              <a:solidFill>
                <a:schemeClr val="tx1"/>
              </a:solidFill>
              <a:ea typeface="黑体" panose="02010609060101010101" pitchFamily="49" charset="-122"/>
            </a:endParaRPr>
          </a:p>
        </p:txBody>
      </p:sp>
      <p:sp>
        <p:nvSpPr>
          <p:cNvPr id="39941" name="Rectangle 6"/>
          <p:cNvSpPr>
            <a:spLocks noChangeArrowheads="1"/>
          </p:cNvSpPr>
          <p:nvPr/>
        </p:nvSpPr>
        <p:spPr bwMode="auto">
          <a:xfrm>
            <a:off x="301625" y="716317"/>
            <a:ext cx="781367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vl="1">
              <a:spcBef>
                <a:spcPct val="25000"/>
              </a:spcBef>
            </a:pPr>
            <a:r>
              <a:rPr lang="zh-CN" altLang="en-US" sz="1800" dirty="0">
                <a:ea typeface="黑体" panose="02010609060101010101" pitchFamily="49" charset="-122"/>
              </a:rPr>
              <a:t>复杂指令集计算机</a:t>
            </a:r>
            <a:r>
              <a:rPr lang="en-US" altLang="zh-CN" sz="1800" dirty="0">
                <a:ea typeface="黑体" panose="02010609060101010101" pitchFamily="49" charset="-122"/>
              </a:rPr>
              <a:t>CISC (Complex Instruction Set Computer)</a:t>
            </a:r>
          </a:p>
          <a:p>
            <a:pPr lvl="1">
              <a:spcBef>
                <a:spcPct val="25000"/>
              </a:spcBef>
            </a:pPr>
            <a:r>
              <a:rPr lang="zh-CN" altLang="en-US" sz="1800" dirty="0">
                <a:ea typeface="黑体" panose="02010609060101010101" pitchFamily="49" charset="-122"/>
              </a:rPr>
              <a:t>精简指令集计算机</a:t>
            </a:r>
            <a:r>
              <a:rPr lang="en-US" altLang="zh-CN" sz="1800" dirty="0">
                <a:ea typeface="黑体" panose="02010609060101010101" pitchFamily="49" charset="-122"/>
              </a:rPr>
              <a:t>RISC (Reduce</a:t>
            </a:r>
            <a:r>
              <a:rPr lang="zh-CN" altLang="en-US" sz="1800" dirty="0">
                <a:ea typeface="黑体" panose="02010609060101010101" pitchFamily="49" charset="-122"/>
              </a:rPr>
              <a:t> </a:t>
            </a:r>
            <a:r>
              <a:rPr lang="en-US" altLang="zh-CN" sz="1800" dirty="0">
                <a:ea typeface="黑体" panose="02010609060101010101" pitchFamily="49" charset="-122"/>
              </a:rPr>
              <a:t>Instruction Set Computer)</a:t>
            </a:r>
            <a:endParaRPr lang="zh-CN" altLang="en-US" sz="1800" dirty="0">
              <a:ea typeface="黑体" panose="02010609060101010101" pitchFamily="49" charset="-122"/>
            </a:endParaRPr>
          </a:p>
        </p:txBody>
      </p:sp>
      <p:sp>
        <p:nvSpPr>
          <p:cNvPr id="3" name="左大括号 2"/>
          <p:cNvSpPr/>
          <p:nvPr/>
        </p:nvSpPr>
        <p:spPr bwMode="auto">
          <a:xfrm>
            <a:off x="645460" y="797859"/>
            <a:ext cx="111460" cy="502023"/>
          </a:xfrm>
          <a:prstGeom prst="leftBrace">
            <a:avLst/>
          </a:prstGeom>
          <a:noFill/>
          <a:ln w="28575"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a:ln>
                <a:noFill/>
              </a:ln>
              <a:solidFill>
                <a:schemeClr val="accent2"/>
              </a:solidFill>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9941">
                                            <p:txEl>
                                              <p:pRg st="0" end="0"/>
                                            </p:txEl>
                                          </p:spTgt>
                                        </p:tgtEl>
                                        <p:attrNameLst>
                                          <p:attrName>style.visibility</p:attrName>
                                        </p:attrNameLst>
                                      </p:cBhvr>
                                      <p:to>
                                        <p:strVal val="visible"/>
                                      </p:to>
                                    </p:set>
                                    <p:animEffect transition="in" filter="wipe(down)">
                                      <p:cBhvr>
                                        <p:cTn id="11" dur="500"/>
                                        <p:tgtEl>
                                          <p:spTgt spid="39941">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9941">
                                            <p:txEl>
                                              <p:pRg st="1" end="1"/>
                                            </p:txEl>
                                          </p:spTgt>
                                        </p:tgtEl>
                                        <p:attrNameLst>
                                          <p:attrName>style.visibility</p:attrName>
                                        </p:attrNameLst>
                                      </p:cBhvr>
                                      <p:to>
                                        <p:strVal val="visible"/>
                                      </p:to>
                                    </p:set>
                                    <p:animEffect transition="in" filter="wipe(down)">
                                      <p:cBhvr>
                                        <p:cTn id="15" dur="500"/>
                                        <p:tgtEl>
                                          <p:spTgt spid="3994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10627">
                                            <p:txEl>
                                              <p:pRg st="0" end="0"/>
                                            </p:txEl>
                                          </p:spTgt>
                                        </p:tgtEl>
                                        <p:attrNameLst>
                                          <p:attrName>style.visibility</p:attrName>
                                        </p:attrNameLst>
                                      </p:cBhvr>
                                      <p:to>
                                        <p:strVal val="visible"/>
                                      </p:to>
                                    </p:set>
                                    <p:animEffect transition="in" filter="wipe(down)">
                                      <p:cBhvr>
                                        <p:cTn id="20" dur="500"/>
                                        <p:tgtEl>
                                          <p:spTgt spid="41062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25" dur="500"/>
                                        <p:tgtEl>
                                          <p:spTgt spid="410627">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28" dur="500"/>
                                        <p:tgtEl>
                                          <p:spTgt spid="41062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33" dur="500"/>
                                        <p:tgtEl>
                                          <p:spTgt spid="410627">
                                            <p:txEl>
                                              <p:pRg st="3" end="3"/>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6" dur="500"/>
                                        <p:tgtEl>
                                          <p:spTgt spid="41062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41" dur="500"/>
                                        <p:tgtEl>
                                          <p:spTgt spid="410627">
                                            <p:txEl>
                                              <p:pRg st="5" end="5"/>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4" dur="500"/>
                                        <p:tgtEl>
                                          <p:spTgt spid="41062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49" dur="500"/>
                                        <p:tgtEl>
                                          <p:spTgt spid="41062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4" dur="500"/>
                                        <p:tgtEl>
                                          <p:spTgt spid="410627">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10628"/>
                                        </p:tgtEl>
                                        <p:attrNameLst>
                                          <p:attrName>style.visibility</p:attrName>
                                        </p:attrNameLst>
                                      </p:cBhvr>
                                      <p:to>
                                        <p:strVal val="visible"/>
                                      </p:to>
                                    </p:set>
                                    <p:animEffect transition="in" filter="blinds(horizontal)">
                                      <p:cBhvr>
                                        <p:cTn id="59"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type="body" idx="1"/>
          </p:nvPr>
        </p:nvSpPr>
        <p:spPr>
          <a:xfrm>
            <a:off x="519113" y="2929731"/>
            <a:ext cx="8153400" cy="3443288"/>
          </a:xfrm>
        </p:spPr>
        <p:txBody>
          <a:bodyPr/>
          <a:lstStyle/>
          <a:p>
            <a:pPr>
              <a:lnSpc>
                <a:spcPct val="140000"/>
              </a:lnSpc>
            </a:pPr>
            <a:r>
              <a:rPr lang="zh-CN" altLang="en-US" dirty="0">
                <a:latin typeface="Arial" panose="020B0604020202020204" pitchFamily="34" charset="0"/>
                <a:ea typeface="黑体" panose="02010609060101010101" pitchFamily="49" charset="-122"/>
              </a:rPr>
              <a:t>通过对</a:t>
            </a:r>
            <a:r>
              <a:rPr lang="en-US" altLang="zh-CN" dirty="0">
                <a:latin typeface="Arial" panose="020B0604020202020204" pitchFamily="34" charset="0"/>
                <a:ea typeface="黑体" panose="02010609060101010101" pitchFamily="49" charset="-122"/>
              </a:rPr>
              <a:t>CISC</a:t>
            </a:r>
            <a:r>
              <a:rPr lang="zh-CN" altLang="en-US" dirty="0">
                <a:latin typeface="Arial" panose="020B0604020202020204" pitchFamily="34" charset="0"/>
                <a:ea typeface="黑体" panose="02010609060101010101" pitchFamily="49" charset="-122"/>
              </a:rPr>
              <a:t>进行分析测试，发现一个普遍</a:t>
            </a:r>
            <a:r>
              <a:rPr lang="zh-CN" altLang="en-US" dirty="0">
                <a:latin typeface="Arial" panose="020B0604020202020204" pitchFamily="34" charset="0"/>
                <a:ea typeface="黑体" panose="02010609060101010101" pitchFamily="49" charset="-122"/>
                <a:hlinkClick r:id="" action="ppaction://hlinkshowjump?jump=nextslide"/>
              </a:rPr>
              <a:t>现象 </a:t>
            </a:r>
            <a:r>
              <a:rPr lang="zh-CN" altLang="en-US" dirty="0">
                <a:latin typeface="Arial" panose="020B0604020202020204" pitchFamily="34" charset="0"/>
                <a:ea typeface="黑体" panose="02010609060101010101" pitchFamily="49" charset="-122"/>
                <a:sym typeface="Wingdings" panose="05000000000000000000" pitchFamily="2" charset="2"/>
              </a:rPr>
              <a:t>（</a:t>
            </a:r>
            <a:r>
              <a:rPr lang="en-US" altLang="zh-CN" dirty="0">
                <a:solidFill>
                  <a:schemeClr val="accent2"/>
                </a:solidFill>
              </a:rPr>
              <a:t>2/8</a:t>
            </a:r>
            <a:r>
              <a:rPr lang="zh-CN" altLang="en-US" dirty="0">
                <a:solidFill>
                  <a:schemeClr val="accent2"/>
                </a:solidFill>
              </a:rPr>
              <a:t>规律）：</a:t>
            </a:r>
            <a:endParaRPr lang="zh-CN" altLang="en-US" dirty="0">
              <a:solidFill>
                <a:schemeClr val="accent2"/>
              </a:solidFill>
              <a:latin typeface="Arial" panose="020B0604020202020204" pitchFamily="34" charset="0"/>
              <a:ea typeface="黑体" panose="02010609060101010101" pitchFamily="49" charset="-122"/>
            </a:endParaRPr>
          </a:p>
          <a:p>
            <a:pPr lvl="1">
              <a:lnSpc>
                <a:spcPct val="140000"/>
              </a:lnSpc>
            </a:pPr>
            <a:r>
              <a:rPr lang="zh-CN" altLang="en-US" sz="2000" dirty="0">
                <a:latin typeface="Arial" panose="020B0604020202020204" pitchFamily="34" charset="0"/>
                <a:ea typeface="黑体" panose="02010609060101010101" pitchFamily="49" charset="-122"/>
              </a:rPr>
              <a:t>在程序中各种指令出现的频率悬殊很大，常用的简单指令占程序的80%，但只占指令系统的20%。</a:t>
            </a:r>
            <a:endParaRPr lang="en-US" altLang="zh-CN" sz="2000" dirty="0">
              <a:latin typeface="Arial" panose="020B0604020202020204" pitchFamily="34" charset="0"/>
              <a:ea typeface="黑体" panose="02010609060101010101" pitchFamily="49" charset="-122"/>
            </a:endParaRPr>
          </a:p>
          <a:p>
            <a:pPr lvl="1">
              <a:lnSpc>
                <a:spcPct val="140000"/>
              </a:lnSpc>
            </a:pPr>
            <a:r>
              <a:rPr lang="zh-CN" altLang="en-US" sz="2000" dirty="0">
                <a:latin typeface="Arial" panose="020B0604020202020204" pitchFamily="34" charset="0"/>
                <a:ea typeface="黑体" panose="02010609060101010101" pitchFamily="49" charset="-122"/>
              </a:rPr>
              <a:t>在微程序控制的计算机中，程序中只占指令总数20%的复杂指令占用了控制存储器容量的80%。</a:t>
            </a:r>
          </a:p>
          <a:p>
            <a:pPr>
              <a:lnSpc>
                <a:spcPct val="140000"/>
              </a:lnSpc>
            </a:pPr>
            <a:r>
              <a:rPr lang="zh-CN" altLang="en-US" dirty="0">
                <a:latin typeface="Arial" panose="020B0604020202020204" pitchFamily="34" charset="0"/>
                <a:ea typeface="黑体" panose="02010609060101010101" pitchFamily="49" charset="-122"/>
              </a:rPr>
              <a:t>1982年美国加州大学伯克利分校的</a:t>
            </a:r>
            <a:r>
              <a:rPr lang="en-US" altLang="zh-CN" dirty="0" err="1">
                <a:solidFill>
                  <a:srgbClr val="C2228D"/>
                </a:solidFill>
                <a:latin typeface="Arial" panose="020B0604020202020204" pitchFamily="34" charset="0"/>
                <a:ea typeface="黑体" panose="02010609060101010101" pitchFamily="49" charset="-122"/>
              </a:rPr>
              <a:t>RISCⅠ</a:t>
            </a:r>
            <a:r>
              <a:rPr lang="en-US" altLang="zh-CN" dirty="0">
                <a:latin typeface="Arial" panose="020B0604020202020204" pitchFamily="34" charset="0"/>
                <a:ea typeface="黑体" panose="02010609060101010101" pitchFamily="49" charset="-122"/>
              </a:rPr>
              <a:t>，</a:t>
            </a:r>
            <a:r>
              <a:rPr lang="zh-CN" altLang="en-US" dirty="0">
                <a:latin typeface="Arial" panose="020B0604020202020204" pitchFamily="34" charset="0"/>
                <a:ea typeface="黑体" panose="02010609060101010101" pitchFamily="49" charset="-122"/>
              </a:rPr>
              <a:t>斯坦福大学的</a:t>
            </a:r>
            <a:r>
              <a:rPr lang="en-US" altLang="zh-CN" dirty="0">
                <a:solidFill>
                  <a:srgbClr val="C2228D"/>
                </a:solidFill>
                <a:latin typeface="Arial" panose="020B0604020202020204" pitchFamily="34" charset="0"/>
                <a:ea typeface="黑体" panose="02010609060101010101" pitchFamily="49" charset="-122"/>
              </a:rPr>
              <a:t>MIPS</a:t>
            </a:r>
            <a:r>
              <a:rPr lang="en-US" altLang="zh-CN" dirty="0">
                <a:latin typeface="Arial" panose="020B0604020202020204" pitchFamily="34" charset="0"/>
                <a:ea typeface="黑体" panose="02010609060101010101" pitchFamily="49" charset="-122"/>
              </a:rPr>
              <a:t>，IBM</a:t>
            </a:r>
            <a:r>
              <a:rPr lang="zh-CN" altLang="en-US" dirty="0">
                <a:latin typeface="Arial" panose="020B0604020202020204" pitchFamily="34" charset="0"/>
                <a:ea typeface="黑体" panose="02010609060101010101" pitchFamily="49" charset="-122"/>
              </a:rPr>
              <a:t>公司的</a:t>
            </a:r>
            <a:r>
              <a:rPr lang="en-US" altLang="zh-CN" dirty="0">
                <a:solidFill>
                  <a:srgbClr val="C2228D"/>
                </a:solidFill>
                <a:latin typeface="Arial" panose="020B0604020202020204" pitchFamily="34" charset="0"/>
                <a:ea typeface="黑体" panose="02010609060101010101" pitchFamily="49" charset="-122"/>
              </a:rPr>
              <a:t>IBM801</a:t>
            </a:r>
            <a:r>
              <a:rPr lang="zh-CN" altLang="en-US" dirty="0">
                <a:latin typeface="Arial" panose="020B0604020202020204" pitchFamily="34" charset="0"/>
                <a:ea typeface="黑体" panose="02010609060101010101" pitchFamily="49" charset="-122"/>
              </a:rPr>
              <a:t>相继宣告完成，这些机器被称为</a:t>
            </a:r>
            <a:r>
              <a:rPr lang="zh-CN" altLang="en-US" dirty="0">
                <a:solidFill>
                  <a:srgbClr val="C2228D"/>
                </a:solidFill>
                <a:latin typeface="Arial" panose="020B0604020202020204" pitchFamily="34" charset="0"/>
                <a:ea typeface="黑体" panose="02010609060101010101" pitchFamily="49" charset="-122"/>
              </a:rPr>
              <a:t>第一代</a:t>
            </a:r>
            <a:r>
              <a:rPr lang="en-US" altLang="zh-CN" dirty="0">
                <a:solidFill>
                  <a:srgbClr val="C2228D"/>
                </a:solidFill>
                <a:latin typeface="Arial" panose="020B0604020202020204" pitchFamily="34" charset="0"/>
                <a:ea typeface="黑体" panose="02010609060101010101" pitchFamily="49" charset="-122"/>
              </a:rPr>
              <a:t>RISC</a:t>
            </a:r>
            <a:r>
              <a:rPr lang="zh-CN" altLang="en-US" dirty="0">
                <a:solidFill>
                  <a:srgbClr val="C2228D"/>
                </a:solidFill>
                <a:latin typeface="Arial" panose="020B0604020202020204" pitchFamily="34" charset="0"/>
                <a:ea typeface="黑体" panose="02010609060101010101" pitchFamily="49" charset="-122"/>
              </a:rPr>
              <a:t>机</a:t>
            </a:r>
            <a:r>
              <a:rPr lang="zh-CN" altLang="en-US" dirty="0">
                <a:latin typeface="Arial" panose="020B0604020202020204" pitchFamily="34" charset="0"/>
                <a:ea typeface="黑体" panose="02010609060101010101" pitchFamily="49" charset="-122"/>
              </a:rPr>
              <a:t>。</a:t>
            </a:r>
          </a:p>
        </p:txBody>
      </p:sp>
      <p:sp>
        <p:nvSpPr>
          <p:cNvPr id="411652" name="Rectangle 4"/>
          <p:cNvSpPr>
            <a:spLocks noChangeArrowheads="1"/>
          </p:cNvSpPr>
          <p:nvPr/>
        </p:nvSpPr>
        <p:spPr bwMode="auto">
          <a:xfrm>
            <a:off x="519113" y="699808"/>
            <a:ext cx="8434388"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zh-CN" altLang="en-US" sz="2000" dirty="0">
                <a:solidFill>
                  <a:srgbClr val="0000FF"/>
                </a:solidFill>
                <a:ea typeface="黑体" panose="02010609060101010101" pitchFamily="49" charset="-122"/>
              </a:rPr>
              <a:t>越来越庞大的</a:t>
            </a:r>
            <a:r>
              <a:rPr lang="en-US" altLang="zh-CN" sz="2000" dirty="0">
                <a:solidFill>
                  <a:schemeClr val="tx1"/>
                </a:solidFill>
                <a:ea typeface="黑体" panose="02010609060101010101" pitchFamily="49" charset="-122"/>
              </a:rPr>
              <a:t>CISC</a:t>
            </a:r>
            <a:r>
              <a:rPr lang="zh-CN" altLang="en-US" sz="2000" dirty="0">
                <a:solidFill>
                  <a:srgbClr val="0000FF"/>
                </a:solidFill>
                <a:ea typeface="黑体" panose="02010609060101010101" pitchFamily="49" charset="-122"/>
              </a:rPr>
              <a:t>指令系统</a:t>
            </a:r>
            <a:r>
              <a:rPr lang="en-US" altLang="zh-CN" sz="2000" dirty="0">
                <a:solidFill>
                  <a:srgbClr val="0000FF"/>
                </a:solidFill>
                <a:ea typeface="黑体" panose="02010609060101010101" pitchFamily="49" charset="-122"/>
              </a:rPr>
              <a:t>:</a:t>
            </a:r>
          </a:p>
          <a:p>
            <a:pPr lvl="1">
              <a:lnSpc>
                <a:spcPct val="90000"/>
              </a:lnSpc>
              <a:spcBef>
                <a:spcPct val="30000"/>
              </a:spcBef>
              <a:buSzPct val="75000"/>
              <a:buFont typeface="Wingdings" panose="05000000000000000000" pitchFamily="2" charset="2"/>
              <a:buChar char="u"/>
            </a:pPr>
            <a:r>
              <a:rPr lang="zh-CN" altLang="en-US" sz="2000" dirty="0">
                <a:solidFill>
                  <a:srgbClr val="0000FF"/>
                </a:solidFill>
                <a:ea typeface="黑体" panose="02010609060101010101" pitchFamily="49" charset="-122"/>
              </a:rPr>
              <a:t>使计算机的</a:t>
            </a:r>
            <a:r>
              <a:rPr lang="zh-CN" altLang="en-US" sz="2000" dirty="0">
                <a:solidFill>
                  <a:srgbClr val="C2228D"/>
                </a:solidFill>
                <a:ea typeface="黑体" panose="02010609060101010101" pitchFamily="49" charset="-122"/>
              </a:rPr>
              <a:t>研制周期变长</a:t>
            </a:r>
            <a:r>
              <a:rPr lang="zh-CN" altLang="en-US" sz="2000" dirty="0">
                <a:solidFill>
                  <a:srgbClr val="0000FF"/>
                </a:solidFill>
                <a:ea typeface="黑体" panose="02010609060101010101" pitchFamily="49" charset="-122"/>
              </a:rPr>
              <a:t>，</a:t>
            </a:r>
            <a:r>
              <a:rPr lang="zh-CN" altLang="en-US" sz="2000" dirty="0">
                <a:solidFill>
                  <a:srgbClr val="C2228D"/>
                </a:solidFill>
                <a:ea typeface="黑体" panose="02010609060101010101" pitchFamily="49" charset="-122"/>
              </a:rPr>
              <a:t>设计的正确性难保证</a:t>
            </a:r>
            <a:r>
              <a:rPr lang="en-US" altLang="zh-CN" sz="2000" dirty="0">
                <a:solidFill>
                  <a:srgbClr val="C2228D"/>
                </a:solidFill>
                <a:ea typeface="黑体" panose="02010609060101010101" pitchFamily="49" charset="-122"/>
              </a:rPr>
              <a:t>,</a:t>
            </a:r>
            <a:r>
              <a:rPr lang="zh-CN" altLang="en-US" sz="2000" dirty="0">
                <a:solidFill>
                  <a:srgbClr val="C2228D"/>
                </a:solidFill>
                <a:ea typeface="黑体" panose="02010609060101010101" pitchFamily="49" charset="-122"/>
              </a:rPr>
              <a:t>调试和维护复杂；</a:t>
            </a:r>
            <a:endParaRPr lang="en-US" altLang="zh-CN" sz="2000" dirty="0">
              <a:solidFill>
                <a:srgbClr val="C2228D"/>
              </a:solidFill>
              <a:ea typeface="黑体" panose="02010609060101010101" pitchFamily="49" charset="-122"/>
            </a:endParaRPr>
          </a:p>
          <a:p>
            <a:pPr lvl="1">
              <a:lnSpc>
                <a:spcPct val="90000"/>
              </a:lnSpc>
              <a:spcBef>
                <a:spcPct val="30000"/>
              </a:spcBef>
              <a:buSzPct val="75000"/>
              <a:buFont typeface="Wingdings" panose="05000000000000000000" pitchFamily="2" charset="2"/>
              <a:buChar char="u"/>
            </a:pPr>
            <a:r>
              <a:rPr lang="zh-CN" altLang="en-US" sz="2000" dirty="0">
                <a:solidFill>
                  <a:srgbClr val="0000FF"/>
                </a:solidFill>
                <a:ea typeface="黑体" panose="02010609060101010101" pitchFamily="49" charset="-122"/>
              </a:rPr>
              <a:t>因指令操作复杂使得</a:t>
            </a:r>
            <a:r>
              <a:rPr lang="zh-CN" altLang="en-US" sz="2000" dirty="0">
                <a:solidFill>
                  <a:srgbClr val="C2228D"/>
                </a:solidFill>
                <a:ea typeface="黑体" panose="02010609060101010101" pitchFamily="49" charset="-122"/>
              </a:rPr>
              <a:t>机器周期增加</a:t>
            </a:r>
            <a:r>
              <a:rPr lang="zh-CN" altLang="en-US" sz="2000" dirty="0">
                <a:solidFill>
                  <a:srgbClr val="0000FF"/>
                </a:solidFill>
                <a:ea typeface="黑体" panose="02010609060101010101" pitchFamily="49" charset="-122"/>
              </a:rPr>
              <a:t>，</a:t>
            </a:r>
            <a:r>
              <a:rPr lang="zh-CN" altLang="en-US" sz="2000" dirty="0">
                <a:solidFill>
                  <a:srgbClr val="C2228D"/>
                </a:solidFill>
                <a:ea typeface="黑体" panose="02010609060101010101" pitchFamily="49" charset="-122"/>
              </a:rPr>
              <a:t>降低了系统性能。</a:t>
            </a:r>
          </a:p>
          <a:p>
            <a:pPr>
              <a:lnSpc>
                <a:spcPct val="14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1975年</a:t>
            </a:r>
            <a:r>
              <a:rPr lang="en-US" altLang="zh-CN" sz="2000" dirty="0">
                <a:solidFill>
                  <a:schemeClr val="tx1"/>
                </a:solidFill>
                <a:ea typeface="黑体" panose="02010609060101010101" pitchFamily="49" charset="-122"/>
              </a:rPr>
              <a:t>IBM</a:t>
            </a:r>
            <a:r>
              <a:rPr lang="zh-CN" altLang="en-US" sz="2000" dirty="0">
                <a:solidFill>
                  <a:schemeClr val="tx1"/>
                </a:solidFill>
                <a:ea typeface="黑体" panose="02010609060101010101" pitchFamily="49" charset="-122"/>
              </a:rPr>
              <a:t>公司开始研究</a:t>
            </a:r>
            <a:r>
              <a:rPr lang="zh-CN" altLang="en-US" sz="2000" dirty="0">
                <a:solidFill>
                  <a:srgbClr val="C2228D"/>
                </a:solidFill>
                <a:ea typeface="黑体" panose="02010609060101010101" pitchFamily="49" charset="-122"/>
              </a:rPr>
              <a:t>指令系统的合理性问题</a:t>
            </a:r>
            <a:r>
              <a:rPr lang="zh-CN" altLang="en-US"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John </a:t>
            </a:r>
            <a:r>
              <a:rPr lang="en-US" altLang="zh-CN" sz="2000" dirty="0" err="1">
                <a:solidFill>
                  <a:schemeClr val="tx1"/>
                </a:solidFill>
                <a:ea typeface="黑体" panose="02010609060101010101" pitchFamily="49" charset="-122"/>
              </a:rPr>
              <a:t>Cocke</a:t>
            </a:r>
            <a:r>
              <a:rPr lang="zh-CN" altLang="en-US" sz="2000" dirty="0">
                <a:solidFill>
                  <a:schemeClr val="tx1"/>
                </a:solidFill>
                <a:ea typeface="黑体" panose="02010609060101010101" pitchFamily="49" charset="-122"/>
              </a:rPr>
              <a:t>等人提出了精简指令集计算机 </a:t>
            </a:r>
            <a:r>
              <a:rPr lang="en-US" altLang="zh-CN" sz="2000" dirty="0">
                <a:ea typeface="黑体" panose="02010609060101010101" pitchFamily="49" charset="-122"/>
              </a:rPr>
              <a:t>RISC ( Reduce Instruction Set Computer )</a:t>
            </a:r>
            <a:r>
              <a:rPr lang="zh-CN" altLang="en-US" sz="2000" dirty="0">
                <a:solidFill>
                  <a:schemeClr val="tx1"/>
                </a:solidFill>
                <a:ea typeface="黑体" panose="02010609060101010101" pitchFamily="49" charset="-122"/>
              </a:rPr>
              <a:t>。</a:t>
            </a:r>
          </a:p>
        </p:txBody>
      </p:sp>
      <p:sp>
        <p:nvSpPr>
          <p:cNvPr id="5" name="Text Box 6"/>
          <p:cNvSpPr txBox="1">
            <a:spLocks noChangeArrowheads="1"/>
          </p:cNvSpPr>
          <p:nvPr/>
        </p:nvSpPr>
        <p:spPr bwMode="auto">
          <a:xfrm>
            <a:off x="8059738" y="6253163"/>
            <a:ext cx="8953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hlinkClick r:id="rId2" action="ppaction://hlinksldjump"/>
              </a:rPr>
              <a:t>SKIP</a:t>
            </a:r>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11652">
                                            <p:txEl>
                                              <p:pRg st="0" end="0"/>
                                            </p:txEl>
                                          </p:spTgt>
                                        </p:tgtEl>
                                        <p:attrNameLst>
                                          <p:attrName>style.visibility</p:attrName>
                                        </p:attrNameLst>
                                      </p:cBhvr>
                                      <p:to>
                                        <p:strVal val="visible"/>
                                      </p:to>
                                    </p:set>
                                    <p:animEffect transition="in" filter="wipe(down)">
                                      <p:cBhvr>
                                        <p:cTn id="7" dur="500"/>
                                        <p:tgtEl>
                                          <p:spTgt spid="411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1652">
                                            <p:txEl>
                                              <p:pRg st="1" end="1"/>
                                            </p:txEl>
                                          </p:spTgt>
                                        </p:tgtEl>
                                        <p:attrNameLst>
                                          <p:attrName>style.visibility</p:attrName>
                                        </p:attrNameLst>
                                      </p:cBhvr>
                                      <p:to>
                                        <p:strVal val="visible"/>
                                      </p:to>
                                    </p:set>
                                    <p:animEffect transition="in" filter="wipe(down)">
                                      <p:cBhvr>
                                        <p:cTn id="12" dur="500"/>
                                        <p:tgtEl>
                                          <p:spTgt spid="4116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1652">
                                            <p:txEl>
                                              <p:pRg st="2" end="2"/>
                                            </p:txEl>
                                          </p:spTgt>
                                        </p:tgtEl>
                                        <p:attrNameLst>
                                          <p:attrName>style.visibility</p:attrName>
                                        </p:attrNameLst>
                                      </p:cBhvr>
                                      <p:to>
                                        <p:strVal val="visible"/>
                                      </p:to>
                                    </p:set>
                                    <p:animEffect transition="in" filter="wipe(down)">
                                      <p:cBhvr>
                                        <p:cTn id="17" dur="500"/>
                                        <p:tgtEl>
                                          <p:spTgt spid="4116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2">
                                            <p:txEl>
                                              <p:pRg st="3" end="3"/>
                                            </p:txEl>
                                          </p:spTgt>
                                        </p:tgtEl>
                                        <p:attrNameLst>
                                          <p:attrName>style.visibility</p:attrName>
                                        </p:attrNameLst>
                                      </p:cBhvr>
                                      <p:to>
                                        <p:strVal val="visible"/>
                                      </p:to>
                                    </p:set>
                                    <p:animEffect transition="in" filter="blinds(horizontal)">
                                      <p:cBhvr>
                                        <p:cTn id="22" dur="500"/>
                                        <p:tgtEl>
                                          <p:spTgt spid="4116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1">
                                            <p:txEl>
                                              <p:pRg st="0" end="0"/>
                                            </p:txEl>
                                          </p:spTgt>
                                        </p:tgtEl>
                                        <p:attrNameLst>
                                          <p:attrName>style.visibility</p:attrName>
                                        </p:attrNameLst>
                                      </p:cBhvr>
                                      <p:to>
                                        <p:strVal val="visible"/>
                                      </p:to>
                                    </p:set>
                                    <p:animEffect transition="in" filter="blinds(horizontal)">
                                      <p:cBhvr>
                                        <p:cTn id="27" dur="500"/>
                                        <p:tgtEl>
                                          <p:spTgt spid="41165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1651">
                                            <p:txEl>
                                              <p:pRg st="1" end="1"/>
                                            </p:txEl>
                                          </p:spTgt>
                                        </p:tgtEl>
                                        <p:attrNameLst>
                                          <p:attrName>style.visibility</p:attrName>
                                        </p:attrNameLst>
                                      </p:cBhvr>
                                      <p:to>
                                        <p:strVal val="visible"/>
                                      </p:to>
                                    </p:set>
                                    <p:animEffect transition="in" filter="blinds(horizontal)">
                                      <p:cBhvr>
                                        <p:cTn id="32" dur="500"/>
                                        <p:tgtEl>
                                          <p:spTgt spid="41165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1651">
                                            <p:txEl>
                                              <p:pRg st="2" end="2"/>
                                            </p:txEl>
                                          </p:spTgt>
                                        </p:tgtEl>
                                        <p:attrNameLst>
                                          <p:attrName>style.visibility</p:attrName>
                                        </p:attrNameLst>
                                      </p:cBhvr>
                                      <p:to>
                                        <p:strVal val="visible"/>
                                      </p:to>
                                    </p:set>
                                    <p:animEffect transition="in" filter="blinds(horizontal)">
                                      <p:cBhvr>
                                        <p:cTn id="37" dur="500"/>
                                        <p:tgtEl>
                                          <p:spTgt spid="41165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1651">
                                            <p:txEl>
                                              <p:pRg st="3" end="3"/>
                                            </p:txEl>
                                          </p:spTgt>
                                        </p:tgtEl>
                                        <p:attrNameLst>
                                          <p:attrName>style.visibility</p:attrName>
                                        </p:attrNameLst>
                                      </p:cBhvr>
                                      <p:to>
                                        <p:strVal val="visible"/>
                                      </p:to>
                                    </p:set>
                                    <p:animEffect transition="in" filter="blinds(horizontal)">
                                      <p:cBhvr>
                                        <p:cTn id="42" dur="500"/>
                                        <p:tgtEl>
                                          <p:spTgt spid="41165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11200" y="114300"/>
            <a:ext cx="3868738" cy="368300"/>
          </a:xfrm>
          <a:noFill/>
        </p:spPr>
        <p:txBody>
          <a:bodyPr wrap="none"/>
          <a:lstStyle/>
          <a:p>
            <a:r>
              <a:rPr lang="en-US" altLang="zh-CN">
                <a:ea typeface="宋体" panose="02010600030101010101" pitchFamily="2" charset="-122"/>
              </a:rPr>
              <a:t>Top 10 80x86 Instructions</a:t>
            </a:r>
          </a:p>
        </p:txBody>
      </p:sp>
      <p:pic>
        <p:nvPicPr>
          <p:cNvPr id="37891"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50" y="735013"/>
            <a:ext cx="8772525"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892" name="Text Box 4"/>
          <p:cNvSpPr txBox="1">
            <a:spLocks noChangeArrowheads="1"/>
          </p:cNvSpPr>
          <p:nvPr/>
        </p:nvSpPr>
        <p:spPr bwMode="auto">
          <a:xfrm>
            <a:off x="747713" y="6067425"/>
            <a:ext cx="61531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ea typeface="黑体" panose="02010609060101010101" pitchFamily="49" charset="-122"/>
              </a:rPr>
              <a:t>( </a:t>
            </a:r>
            <a:r>
              <a:rPr lang="zh-CN" altLang="en-US" sz="2000">
                <a:ea typeface="黑体" panose="02010609060101010101" pitchFamily="49" charset="-122"/>
              </a:rPr>
              <a:t>简单指令占主要部分，使用频率高！</a:t>
            </a:r>
            <a:r>
              <a:rPr lang="en-US" altLang="zh-CN" sz="2000">
                <a:ea typeface="黑体" panose="02010609060101010101" pitchFamily="49" charset="-122"/>
              </a:rPr>
              <a:t>)</a:t>
            </a:r>
          </a:p>
        </p:txBody>
      </p:sp>
      <p:sp>
        <p:nvSpPr>
          <p:cNvPr id="37893" name="Rectangle 5"/>
          <p:cNvSpPr>
            <a:spLocks noGrp="1" noChangeArrowheads="1"/>
          </p:cNvSpPr>
          <p:nvPr>
            <p:ph type="body" idx="1"/>
          </p:nvPr>
        </p:nvSpPr>
        <p:spPr>
          <a:noFill/>
        </p:spPr>
        <p:txBody>
          <a:bodyPr/>
          <a:lstStyle/>
          <a:p>
            <a:pPr algn="just">
              <a:lnSpc>
                <a:spcPct val="86000"/>
              </a:lnSpc>
              <a:spcBef>
                <a:spcPct val="40000"/>
              </a:spcBef>
              <a:buFont typeface="Wingdings" panose="05000000000000000000" pitchFamily="2" charset="2"/>
              <a:buNone/>
            </a:pPr>
            <a:r>
              <a:rPr lang="en-US" altLang="zh-CN" sz="1600"/>
              <a:t>   </a:t>
            </a:r>
          </a:p>
        </p:txBody>
      </p:sp>
      <p:sp>
        <p:nvSpPr>
          <p:cNvPr id="39942" name="Text Box 6"/>
          <p:cNvSpPr txBox="1">
            <a:spLocks noChangeArrowheads="1"/>
          </p:cNvSpPr>
          <p:nvPr/>
        </p:nvSpPr>
        <p:spPr bwMode="auto">
          <a:xfrm>
            <a:off x="7094538" y="6046788"/>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 action="ppaction://hlinkshowjump?jump=previousslide"/>
              </a:rPr>
              <a:t>BACK</a:t>
            </a:r>
            <a:endParaRPr lang="en-US" altLang="zh-CN" sz="1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11200" y="112149"/>
            <a:ext cx="4846638" cy="372603"/>
          </a:xfrm>
          <a:noFill/>
        </p:spPr>
        <p:txBody>
          <a:bodyPr anchor="ctr"/>
          <a:lstStyle/>
          <a:p>
            <a:r>
              <a:rPr lang="en-US" altLang="zh-CN" dirty="0">
                <a:ea typeface="宋体" panose="02010600030101010101" pitchFamily="2" charset="-122"/>
              </a:rPr>
              <a:t>RISC</a:t>
            </a:r>
            <a:r>
              <a:rPr lang="zh-CN" altLang="en-US" dirty="0">
                <a:ea typeface="宋体" panose="02010600030101010101" pitchFamily="2" charset="-122"/>
              </a:rPr>
              <a:t>的主要特点</a:t>
            </a:r>
          </a:p>
        </p:txBody>
      </p:sp>
      <p:sp>
        <p:nvSpPr>
          <p:cNvPr id="413699" name="Rectangle 3"/>
          <p:cNvSpPr>
            <a:spLocks noGrp="1" noChangeArrowheads="1"/>
          </p:cNvSpPr>
          <p:nvPr>
            <p:ph type="body" idx="1"/>
          </p:nvPr>
        </p:nvSpPr>
        <p:spPr>
          <a:xfrm>
            <a:off x="269875" y="638175"/>
            <a:ext cx="8607425" cy="4586288"/>
          </a:xfrm>
          <a:noFill/>
        </p:spPr>
        <p:txBody>
          <a:bodyPr/>
          <a:lstStyle/>
          <a:p>
            <a:pPr marL="0" indent="0">
              <a:lnSpc>
                <a:spcPct val="115000"/>
              </a:lnSpc>
              <a:buNone/>
            </a:pPr>
            <a:r>
              <a:rPr lang="zh-CN" altLang="en-US" dirty="0">
                <a:solidFill>
                  <a:srgbClr val="0000FF"/>
                </a:solidFill>
                <a:latin typeface="Arial" panose="020B0604020202020204" pitchFamily="34" charset="0"/>
                <a:ea typeface="黑体" panose="02010609060101010101" pitchFamily="49" charset="-122"/>
              </a:rPr>
              <a:t>(1) 简化的指令系统</a:t>
            </a:r>
          </a:p>
          <a:p>
            <a:pPr marL="0" indent="0">
              <a:lnSpc>
                <a:spcPct val="115000"/>
              </a:lnSpc>
              <a:buNone/>
            </a:pPr>
            <a:r>
              <a:rPr lang="zh-CN" altLang="en-US" dirty="0">
                <a:solidFill>
                  <a:srgbClr val="C2228D"/>
                </a:solidFill>
                <a:latin typeface="Arial" panose="020B0604020202020204" pitchFamily="34" charset="0"/>
                <a:ea typeface="黑体" panose="02010609060101010101" pitchFamily="49" charset="-122"/>
              </a:rPr>
              <a:t>     指令少 / 寻址方式少 / 指令格式少 / 指令长度一致</a:t>
            </a:r>
          </a:p>
          <a:p>
            <a:pPr marL="0" indent="0">
              <a:lnSpc>
                <a:spcPct val="115000"/>
              </a:lnSpc>
              <a:buNone/>
            </a:pPr>
            <a:r>
              <a:rPr lang="zh-CN" altLang="en-US" dirty="0">
                <a:solidFill>
                  <a:srgbClr val="0000FF"/>
                </a:solidFill>
                <a:latin typeface="Arial" panose="020B0604020202020204" pitchFamily="34" charset="0"/>
                <a:ea typeface="黑体" panose="02010609060101010101" pitchFamily="49" charset="-122"/>
              </a:rPr>
              <a:t>(2) 以</a:t>
            </a:r>
            <a:r>
              <a:rPr lang="en-US" altLang="zh-CN" dirty="0">
                <a:solidFill>
                  <a:srgbClr val="0000FF"/>
                </a:solidFill>
                <a:latin typeface="Arial" panose="020B0604020202020204" pitchFamily="34" charset="0"/>
                <a:ea typeface="黑体" panose="02010609060101010101" pitchFamily="49" charset="-122"/>
              </a:rPr>
              <a:t>RR</a:t>
            </a:r>
            <a:r>
              <a:rPr lang="zh-CN" altLang="en-US" dirty="0">
                <a:solidFill>
                  <a:srgbClr val="0000FF"/>
                </a:solidFill>
                <a:latin typeface="Arial" panose="020B0604020202020204" pitchFamily="34" charset="0"/>
                <a:ea typeface="黑体" panose="02010609060101010101" pitchFamily="49" charset="-122"/>
              </a:rPr>
              <a:t>方式工作</a:t>
            </a:r>
          </a:p>
          <a:p>
            <a:pPr marL="0" indent="0">
              <a:lnSpc>
                <a:spcPct val="115000"/>
              </a:lnSpc>
              <a:buNone/>
            </a:pPr>
            <a:r>
              <a:rPr lang="zh-CN" altLang="en-US" dirty="0">
                <a:solidFill>
                  <a:srgbClr val="C2228D"/>
                </a:solidFill>
                <a:latin typeface="Arial" panose="020B0604020202020204" pitchFamily="34" charset="0"/>
                <a:ea typeface="黑体" panose="02010609060101010101" pitchFamily="49" charset="-122"/>
              </a:rPr>
              <a:t>      除</a:t>
            </a:r>
            <a:r>
              <a:rPr lang="en-US" altLang="zh-CN" dirty="0">
                <a:solidFill>
                  <a:srgbClr val="C2228D"/>
                </a:solidFill>
                <a:latin typeface="Arial" panose="020B0604020202020204" pitchFamily="34" charset="0"/>
                <a:ea typeface="黑体" panose="02010609060101010101" pitchFamily="49" charset="-122"/>
              </a:rPr>
              <a:t>Load/Store</a:t>
            </a:r>
            <a:r>
              <a:rPr lang="zh-CN" altLang="en-US" dirty="0">
                <a:solidFill>
                  <a:srgbClr val="C2228D"/>
                </a:solidFill>
                <a:latin typeface="Arial" panose="020B0604020202020204" pitchFamily="34" charset="0"/>
                <a:ea typeface="黑体" panose="02010609060101010101" pitchFamily="49" charset="-122"/>
              </a:rPr>
              <a:t>指令可访问存储器外，其余指令都只访问寄存器。</a:t>
            </a:r>
          </a:p>
          <a:p>
            <a:pPr marL="0" indent="0">
              <a:lnSpc>
                <a:spcPct val="115000"/>
              </a:lnSpc>
              <a:buNone/>
            </a:pPr>
            <a:r>
              <a:rPr lang="zh-CN" altLang="en-US" dirty="0">
                <a:solidFill>
                  <a:srgbClr val="0000FF"/>
                </a:solidFill>
                <a:latin typeface="Arial" panose="020B0604020202020204" pitchFamily="34" charset="0"/>
                <a:ea typeface="黑体" panose="02010609060101010101" pitchFamily="49" charset="-122"/>
              </a:rPr>
              <a:t>(3) 指令周期短</a:t>
            </a:r>
          </a:p>
          <a:p>
            <a:pPr marL="0" indent="0">
              <a:lnSpc>
                <a:spcPct val="115000"/>
              </a:lnSpc>
              <a:buNone/>
            </a:pPr>
            <a:r>
              <a:rPr lang="zh-CN" altLang="en-US" dirty="0">
                <a:solidFill>
                  <a:srgbClr val="C2228D"/>
                </a:solidFill>
                <a:latin typeface="Arial" panose="020B0604020202020204" pitchFamily="34" charset="0"/>
                <a:ea typeface="黑体" panose="02010609060101010101" pitchFamily="49" charset="-122"/>
              </a:rPr>
              <a:t>      以流水线方式工作，</a:t>
            </a:r>
            <a:r>
              <a:rPr lang="zh-CN" altLang="en-US" dirty="0">
                <a:latin typeface="Arial" panose="020B0604020202020204" pitchFamily="34" charset="0"/>
                <a:ea typeface="黑体" panose="02010609060101010101" pitchFamily="49" charset="-122"/>
              </a:rPr>
              <a:t> </a:t>
            </a:r>
            <a:r>
              <a:rPr lang="zh-CN" altLang="en-US" dirty="0">
                <a:solidFill>
                  <a:srgbClr val="C2228D"/>
                </a:solidFill>
                <a:latin typeface="Arial" panose="020B0604020202020204" pitchFamily="34" charset="0"/>
                <a:ea typeface="黑体" panose="02010609060101010101" pitchFamily="49" charset="-122"/>
              </a:rPr>
              <a:t>因而除</a:t>
            </a:r>
            <a:r>
              <a:rPr lang="en-US" altLang="zh-CN" dirty="0">
                <a:solidFill>
                  <a:srgbClr val="C2228D"/>
                </a:solidFill>
                <a:latin typeface="Arial" panose="020B0604020202020204" pitchFamily="34" charset="0"/>
                <a:ea typeface="黑体" panose="02010609060101010101" pitchFamily="49" charset="-122"/>
              </a:rPr>
              <a:t>Load/Store</a:t>
            </a:r>
            <a:r>
              <a:rPr lang="zh-CN" altLang="en-US" dirty="0">
                <a:solidFill>
                  <a:srgbClr val="C2228D"/>
                </a:solidFill>
                <a:latin typeface="Arial" panose="020B0604020202020204" pitchFamily="34" charset="0"/>
                <a:ea typeface="黑体" panose="02010609060101010101" pitchFamily="49" charset="-122"/>
              </a:rPr>
              <a:t>指令外，其他简单指令都只需一个或一个不到的时钟周期就可完成。</a:t>
            </a:r>
          </a:p>
          <a:p>
            <a:pPr marL="0" indent="0">
              <a:lnSpc>
                <a:spcPct val="115000"/>
              </a:lnSpc>
              <a:buNone/>
            </a:pPr>
            <a:r>
              <a:rPr lang="zh-CN" altLang="en-US" dirty="0">
                <a:solidFill>
                  <a:srgbClr val="0000FF"/>
                </a:solidFill>
                <a:latin typeface="Arial" panose="020B0604020202020204" pitchFamily="34" charset="0"/>
                <a:ea typeface="黑体" panose="02010609060101010101" pitchFamily="49" charset="-122"/>
              </a:rPr>
              <a:t> (4) 采用大量通用寄存器，以减少访存次数</a:t>
            </a:r>
          </a:p>
          <a:p>
            <a:pPr marL="0" indent="0">
              <a:lnSpc>
                <a:spcPct val="115000"/>
              </a:lnSpc>
              <a:buNone/>
            </a:pPr>
            <a:r>
              <a:rPr lang="zh-CN" altLang="en-US" dirty="0">
                <a:solidFill>
                  <a:srgbClr val="0000FF"/>
                </a:solidFill>
                <a:latin typeface="Arial" panose="020B0604020202020204" pitchFamily="34" charset="0"/>
                <a:ea typeface="黑体" panose="02010609060101010101" pitchFamily="49" charset="-122"/>
              </a:rPr>
              <a:t> (5) 采用硬连线控制器控制，不用或少用微程序控制</a:t>
            </a:r>
          </a:p>
          <a:p>
            <a:pPr marL="0" indent="0">
              <a:lnSpc>
                <a:spcPct val="115000"/>
              </a:lnSpc>
              <a:buNone/>
            </a:pPr>
            <a:r>
              <a:rPr lang="zh-CN" altLang="en-US" dirty="0">
                <a:solidFill>
                  <a:srgbClr val="0000FF"/>
                </a:solidFill>
                <a:latin typeface="Arial" panose="020B0604020202020204" pitchFamily="34" charset="0"/>
                <a:ea typeface="黑体" panose="02010609060101010101" pitchFamily="49" charset="-122"/>
              </a:rPr>
              <a:t> (6)  采用优化的编译系统，力求有效地支持高级语言程序</a:t>
            </a:r>
          </a:p>
        </p:txBody>
      </p:sp>
      <p:sp>
        <p:nvSpPr>
          <p:cNvPr id="413700" name="Text Box 4"/>
          <p:cNvSpPr txBox="1">
            <a:spLocks noChangeArrowheads="1"/>
          </p:cNvSpPr>
          <p:nvPr/>
        </p:nvSpPr>
        <p:spPr bwMode="auto">
          <a:xfrm>
            <a:off x="376238" y="5265738"/>
            <a:ext cx="8526462"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solidFill>
                  <a:schemeClr val="tx1"/>
                </a:solidFill>
                <a:ea typeface="黑体" panose="02010609060101010101" pitchFamily="49" charset="-122"/>
              </a:rPr>
              <a:t>20</a:t>
            </a:r>
            <a:r>
              <a:rPr lang="zh-CN" altLang="en-US" sz="2000" dirty="0">
                <a:solidFill>
                  <a:schemeClr val="tx1"/>
                </a:solidFill>
                <a:ea typeface="黑体" panose="02010609060101010101" pitchFamily="49" charset="-122"/>
              </a:rPr>
              <a:t>世纪</a:t>
            </a:r>
            <a:r>
              <a:rPr lang="en-US" altLang="zh-CN" sz="2000" dirty="0">
                <a:solidFill>
                  <a:schemeClr val="tx1"/>
                </a:solidFill>
                <a:ea typeface="黑体" panose="02010609060101010101" pitchFamily="49" charset="-122"/>
              </a:rPr>
              <a:t>80</a:t>
            </a:r>
            <a:r>
              <a:rPr lang="zh-CN" altLang="en-US" sz="2000" dirty="0">
                <a:solidFill>
                  <a:schemeClr val="tx1"/>
                </a:solidFill>
                <a:ea typeface="黑体" panose="02010609060101010101" pitchFamily="49" charset="-122"/>
              </a:rPr>
              <a:t>年代以来出现了大量的</a:t>
            </a:r>
            <a:r>
              <a:rPr lang="en-US" altLang="zh-CN" sz="2000" dirty="0">
                <a:solidFill>
                  <a:schemeClr val="tx1"/>
                </a:solidFill>
                <a:ea typeface="黑体" panose="02010609060101010101" pitchFamily="49" charset="-122"/>
              </a:rPr>
              <a:t>RISC</a:t>
            </a:r>
            <a:r>
              <a:rPr lang="zh-CN" altLang="en-US" sz="2000" dirty="0">
                <a:solidFill>
                  <a:schemeClr val="tx1"/>
                </a:solidFill>
                <a:ea typeface="黑体" panose="02010609060101010101" pitchFamily="49" charset="-122"/>
              </a:rPr>
              <a:t>体系结构计算机，</a:t>
            </a:r>
            <a:r>
              <a:rPr lang="en-US" altLang="zh-CN" sz="2000" dirty="0">
                <a:solidFill>
                  <a:schemeClr val="tx1"/>
                </a:solidFill>
                <a:ea typeface="黑体" panose="02010609060101010101" pitchFamily="49" charset="-122"/>
              </a:rPr>
              <a:t>MIPS</a:t>
            </a:r>
            <a:r>
              <a:rPr lang="zh-CN" altLang="en-US" sz="2000" dirty="0">
                <a:solidFill>
                  <a:schemeClr val="tx1"/>
                </a:solidFill>
                <a:ea typeface="黑体" panose="02010609060101010101" pitchFamily="49" charset="-122"/>
              </a:rPr>
              <a:t>是典型的</a:t>
            </a:r>
            <a:r>
              <a:rPr lang="en-US" altLang="zh-CN" sz="2000" dirty="0">
                <a:solidFill>
                  <a:schemeClr val="tx1"/>
                </a:solidFill>
                <a:ea typeface="黑体" panose="02010609060101010101" pitchFamily="49" charset="-122"/>
              </a:rPr>
              <a:t>RISC</a:t>
            </a:r>
            <a:r>
              <a:rPr lang="zh-CN" altLang="en-US" sz="2000" dirty="0">
                <a:solidFill>
                  <a:schemeClr val="tx1"/>
                </a:solidFill>
                <a:ea typeface="黑体" panose="02010609060101010101" pitchFamily="49" charset="-122"/>
              </a:rPr>
              <a:t>处理器。</a:t>
            </a:r>
          </a:p>
          <a:p>
            <a:pPr>
              <a:spcBef>
                <a:spcPct val="50000"/>
              </a:spcBef>
            </a:pPr>
            <a:r>
              <a:rPr lang="en-US" altLang="zh-CN" sz="2000" dirty="0">
                <a:solidFill>
                  <a:schemeClr val="tx1"/>
                </a:solidFill>
                <a:ea typeface="黑体" panose="02010609060101010101" pitchFamily="49" charset="-122"/>
              </a:rPr>
              <a:t>x86</a:t>
            </a:r>
            <a:r>
              <a:rPr lang="zh-CN" altLang="en-US" sz="2000" dirty="0">
                <a:solidFill>
                  <a:schemeClr val="tx1"/>
                </a:solidFill>
                <a:ea typeface="黑体" panose="02010609060101010101" pitchFamily="49" charset="-122"/>
              </a:rPr>
              <a:t>因为“兼容”的需要，保留了</a:t>
            </a:r>
            <a:r>
              <a:rPr lang="en-US" altLang="zh-CN" sz="2000" dirty="0">
                <a:solidFill>
                  <a:schemeClr val="tx1"/>
                </a:solidFill>
                <a:ea typeface="黑体" panose="02010609060101010101" pitchFamily="49" charset="-122"/>
              </a:rPr>
              <a:t>CISC</a:t>
            </a:r>
            <a:r>
              <a:rPr lang="zh-CN" altLang="en-US" sz="2000" dirty="0">
                <a:solidFill>
                  <a:schemeClr val="tx1"/>
                </a:solidFill>
                <a:ea typeface="黑体" panose="02010609060101010101" pitchFamily="49" charset="-122"/>
              </a:rPr>
              <a:t>的风格，同时也借鉴了</a:t>
            </a:r>
            <a:r>
              <a:rPr lang="en-US" altLang="zh-CN" sz="2000" dirty="0">
                <a:solidFill>
                  <a:schemeClr val="tx1"/>
                </a:solidFill>
                <a:ea typeface="黑体" panose="02010609060101010101" pitchFamily="49" charset="-122"/>
              </a:rPr>
              <a:t>RISC</a:t>
            </a:r>
            <a:r>
              <a:rPr lang="zh-CN" altLang="en-US" sz="2000" dirty="0">
                <a:solidFill>
                  <a:schemeClr val="tx1"/>
                </a:solidFill>
                <a:ea typeface="黑体" panose="02010609060101010101" pitchFamily="49" charset="-122"/>
              </a:rPr>
              <a:t>思想。</a:t>
            </a:r>
            <a:r>
              <a:rPr lang="zh-CN" altLang="en-US" sz="20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linds(horizontal)">
                                      <p:cBhvr>
                                        <p:cTn id="7" dur="500"/>
                                        <p:tgtEl>
                                          <p:spTgt spid="413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3699">
                                            <p:txEl>
                                              <p:pRg st="1" end="1"/>
                                            </p:txEl>
                                          </p:spTgt>
                                        </p:tgtEl>
                                        <p:attrNameLst>
                                          <p:attrName>style.visibility</p:attrName>
                                        </p:attrNameLst>
                                      </p:cBhvr>
                                      <p:to>
                                        <p:strVal val="visible"/>
                                      </p:to>
                                    </p:set>
                                    <p:animEffect transition="in" filter="blinds(horizontal)">
                                      <p:cBhvr>
                                        <p:cTn id="10" dur="500"/>
                                        <p:tgtEl>
                                          <p:spTgt spid="413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animEffect transition="in" filter="blinds(horizontal)">
                                      <p:cBhvr>
                                        <p:cTn id="15" dur="500"/>
                                        <p:tgtEl>
                                          <p:spTgt spid="413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3699">
                                            <p:txEl>
                                              <p:pRg st="3" end="3"/>
                                            </p:txEl>
                                          </p:spTgt>
                                        </p:tgtEl>
                                        <p:attrNameLst>
                                          <p:attrName>style.visibility</p:attrName>
                                        </p:attrNameLst>
                                      </p:cBhvr>
                                      <p:to>
                                        <p:strVal val="visible"/>
                                      </p:to>
                                    </p:set>
                                    <p:animEffect transition="in" filter="blinds(horizontal)">
                                      <p:cBhvr>
                                        <p:cTn id="18" dur="500"/>
                                        <p:tgtEl>
                                          <p:spTgt spid="4136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13699">
                                            <p:txEl>
                                              <p:pRg st="4" end="4"/>
                                            </p:txEl>
                                          </p:spTgt>
                                        </p:tgtEl>
                                        <p:attrNameLst>
                                          <p:attrName>style.visibility</p:attrName>
                                        </p:attrNameLst>
                                      </p:cBhvr>
                                      <p:to>
                                        <p:strVal val="visible"/>
                                      </p:to>
                                    </p:set>
                                    <p:animEffect transition="in" filter="blinds(horizontal)">
                                      <p:cBhvr>
                                        <p:cTn id="23" dur="500"/>
                                        <p:tgtEl>
                                          <p:spTgt spid="413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26" dur="500"/>
                                        <p:tgtEl>
                                          <p:spTgt spid="4136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1" dur="500"/>
                                        <p:tgtEl>
                                          <p:spTgt spid="41369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13699">
                                            <p:txEl>
                                              <p:pRg st="7" end="7"/>
                                            </p:txEl>
                                          </p:spTgt>
                                        </p:tgtEl>
                                        <p:attrNameLst>
                                          <p:attrName>style.visibility</p:attrName>
                                        </p:attrNameLst>
                                      </p:cBhvr>
                                      <p:to>
                                        <p:strVal val="visible"/>
                                      </p:to>
                                    </p:set>
                                    <p:animEffect transition="in" filter="blinds(horizontal)">
                                      <p:cBhvr>
                                        <p:cTn id="36" dur="500"/>
                                        <p:tgtEl>
                                          <p:spTgt spid="41369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3699">
                                            <p:txEl>
                                              <p:pRg st="8" end="8"/>
                                            </p:txEl>
                                          </p:spTgt>
                                        </p:tgtEl>
                                        <p:attrNameLst>
                                          <p:attrName>style.visibility</p:attrName>
                                        </p:attrNameLst>
                                      </p:cBhvr>
                                      <p:to>
                                        <p:strVal val="visible"/>
                                      </p:to>
                                    </p:set>
                                    <p:animEffect transition="in" filter="blinds(horizontal)">
                                      <p:cBhvr>
                                        <p:cTn id="41" dur="500"/>
                                        <p:tgtEl>
                                          <p:spTgt spid="413699">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13700">
                                            <p:txEl>
                                              <p:pRg st="0" end="0"/>
                                            </p:txEl>
                                          </p:spTgt>
                                        </p:tgtEl>
                                        <p:attrNameLst>
                                          <p:attrName>style.visibility</p:attrName>
                                        </p:attrNameLst>
                                      </p:cBhvr>
                                      <p:to>
                                        <p:strVal val="visible"/>
                                      </p:to>
                                    </p:set>
                                    <p:animEffect transition="in" filter="blinds(horizontal)">
                                      <p:cBhvr>
                                        <p:cTn id="46" dur="500"/>
                                        <p:tgtEl>
                                          <p:spTgt spid="413700">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13700">
                                            <p:txEl>
                                              <p:pRg st="1" end="1"/>
                                            </p:txEl>
                                          </p:spTgt>
                                        </p:tgtEl>
                                        <p:attrNameLst>
                                          <p:attrName>style.visibility</p:attrName>
                                        </p:attrNameLst>
                                      </p:cBhvr>
                                      <p:to>
                                        <p:strVal val="visible"/>
                                      </p:to>
                                    </p:set>
                                    <p:animEffect transition="in" filter="blinds(horizontal)">
                                      <p:cBhvr>
                                        <p:cTn id="51" dur="500"/>
                                        <p:tgtEl>
                                          <p:spTgt spid="413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11200" y="114300"/>
            <a:ext cx="2093913" cy="368300"/>
          </a:xfrm>
        </p:spPr>
        <p:txBody>
          <a:bodyPr/>
          <a:lstStyle/>
          <a:p>
            <a:r>
              <a:rPr lang="zh-CN" altLang="en-US">
                <a:ea typeface="宋体" panose="02010600030101010101" pitchFamily="2" charset="-122"/>
              </a:rPr>
              <a:t>第一讲小结</a:t>
            </a:r>
          </a:p>
        </p:txBody>
      </p:sp>
      <p:sp>
        <p:nvSpPr>
          <p:cNvPr id="423939" name="Rectangle 3"/>
          <p:cNvSpPr>
            <a:spLocks noChangeArrowheads="1"/>
          </p:cNvSpPr>
          <p:nvPr/>
        </p:nvSpPr>
        <p:spPr bwMode="auto">
          <a:xfrm>
            <a:off x="423863" y="538163"/>
            <a:ext cx="8229600" cy="58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指令由“操作码”和“地址码”两部分组成。</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操作类型</a:t>
            </a:r>
          </a:p>
          <a:p>
            <a:pPr lvl="1">
              <a:lnSpc>
                <a:spcPct val="105000"/>
              </a:lnSpc>
              <a:spcBef>
                <a:spcPct val="5000"/>
              </a:spcBef>
              <a:buSzPct val="100000"/>
              <a:buFontTx/>
              <a:buChar char="–"/>
            </a:pPr>
            <a:r>
              <a:rPr lang="zh-CN" altLang="en-US" sz="1800" dirty="0">
                <a:ea typeface="黑体" panose="02010609060101010101" pitchFamily="49" charset="-122"/>
              </a:rPr>
              <a:t>传送 </a:t>
            </a:r>
            <a:r>
              <a:rPr lang="en-US" altLang="zh-CN" sz="1800" dirty="0">
                <a:ea typeface="黑体" panose="02010609060101010101" pitchFamily="49" charset="-122"/>
              </a:rPr>
              <a:t>/ </a:t>
            </a:r>
            <a:r>
              <a:rPr lang="zh-CN" altLang="en-US" sz="1800" dirty="0">
                <a:ea typeface="黑体" panose="02010609060101010101" pitchFamily="49" charset="-122"/>
              </a:rPr>
              <a:t>算术 </a:t>
            </a:r>
            <a:r>
              <a:rPr lang="en-US" altLang="zh-CN" sz="1800" dirty="0">
                <a:ea typeface="黑体" panose="02010609060101010101" pitchFamily="49" charset="-122"/>
              </a:rPr>
              <a:t>/ </a:t>
            </a:r>
            <a:r>
              <a:rPr lang="zh-CN" altLang="en-US" sz="1800" dirty="0">
                <a:ea typeface="黑体" panose="02010609060101010101" pitchFamily="49" charset="-122"/>
              </a:rPr>
              <a:t>逻辑 </a:t>
            </a:r>
            <a:r>
              <a:rPr lang="en-US" altLang="zh-CN" sz="1800" dirty="0">
                <a:ea typeface="黑体" panose="02010609060101010101" pitchFamily="49" charset="-122"/>
              </a:rPr>
              <a:t>/ </a:t>
            </a:r>
            <a:r>
              <a:rPr lang="zh-CN" altLang="en-US" sz="1800" dirty="0">
                <a:ea typeface="黑体" panose="02010609060101010101" pitchFamily="49" charset="-122"/>
              </a:rPr>
              <a:t>移位 </a:t>
            </a:r>
            <a:r>
              <a:rPr lang="en-US" altLang="zh-CN" sz="1800" dirty="0">
                <a:ea typeface="黑体" panose="02010609060101010101" pitchFamily="49" charset="-122"/>
              </a:rPr>
              <a:t>/ </a:t>
            </a:r>
            <a:r>
              <a:rPr lang="zh-CN" altLang="en-US" sz="1800" dirty="0">
                <a:ea typeface="黑体" panose="02010609060101010101" pitchFamily="49" charset="-122"/>
              </a:rPr>
              <a:t>字符串 </a:t>
            </a:r>
            <a:r>
              <a:rPr lang="en-US" altLang="zh-CN" sz="1800" dirty="0">
                <a:ea typeface="黑体" panose="02010609060101010101" pitchFamily="49" charset="-122"/>
              </a:rPr>
              <a:t>/ </a:t>
            </a:r>
            <a:r>
              <a:rPr lang="zh-CN" altLang="en-US" sz="1800" dirty="0">
                <a:ea typeface="黑体" panose="02010609060101010101" pitchFamily="49" charset="-122"/>
              </a:rPr>
              <a:t>转移控制 </a:t>
            </a:r>
            <a:r>
              <a:rPr lang="en-US" altLang="zh-CN" sz="1800" dirty="0">
                <a:ea typeface="黑体" panose="02010609060101010101" pitchFamily="49" charset="-122"/>
              </a:rPr>
              <a:t>/ </a:t>
            </a:r>
            <a:r>
              <a:rPr lang="zh-CN" altLang="en-US" sz="1800" dirty="0">
                <a:ea typeface="黑体" panose="02010609060101010101" pitchFamily="49" charset="-122"/>
              </a:rPr>
              <a:t>调用 </a:t>
            </a:r>
            <a:r>
              <a:rPr lang="en-US" altLang="zh-CN" sz="1800" dirty="0">
                <a:ea typeface="黑体" panose="02010609060101010101" pitchFamily="49" charset="-122"/>
              </a:rPr>
              <a:t>/ </a:t>
            </a:r>
            <a:r>
              <a:rPr lang="zh-CN" altLang="en-US" sz="1800" dirty="0">
                <a:ea typeface="黑体" panose="02010609060101010101" pitchFamily="49" charset="-122"/>
              </a:rPr>
              <a:t>中断 </a:t>
            </a:r>
            <a:r>
              <a:rPr lang="en-US" altLang="zh-CN" sz="1800" dirty="0">
                <a:ea typeface="黑体" panose="02010609060101010101" pitchFamily="49" charset="-122"/>
              </a:rPr>
              <a:t>/ </a:t>
            </a:r>
            <a:r>
              <a:rPr lang="zh-CN" altLang="en-US" sz="1800" dirty="0">
                <a:ea typeface="黑体" panose="02010609060101010101" pitchFamily="49" charset="-122"/>
              </a:rPr>
              <a:t>信号同步</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操作数类型</a:t>
            </a:r>
          </a:p>
          <a:p>
            <a:pPr lvl="1">
              <a:lnSpc>
                <a:spcPct val="105000"/>
              </a:lnSpc>
              <a:spcBef>
                <a:spcPct val="5000"/>
              </a:spcBef>
              <a:buSzPct val="100000"/>
              <a:buFontTx/>
              <a:buChar char="–"/>
            </a:pPr>
            <a:r>
              <a:rPr lang="zh-CN" altLang="en-US" sz="1800" dirty="0">
                <a:ea typeface="黑体" panose="02010609060101010101" pitchFamily="49" charset="-122"/>
              </a:rPr>
              <a:t>整数（带符号、无符号、十进制）、浮点数、位、位串</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地址码的编码要考虑：</a:t>
            </a:r>
          </a:p>
          <a:p>
            <a:pPr lvl="1">
              <a:lnSpc>
                <a:spcPct val="105000"/>
              </a:lnSpc>
              <a:spcBef>
                <a:spcPct val="5000"/>
              </a:spcBef>
              <a:buSzPct val="100000"/>
              <a:buFontTx/>
              <a:buChar char="–"/>
            </a:pPr>
            <a:r>
              <a:rPr lang="zh-CN" altLang="en-US" sz="1800" dirty="0">
                <a:ea typeface="黑体" panose="02010609060101010101" pitchFamily="49" charset="-122"/>
              </a:rPr>
              <a:t>操作数的个数</a:t>
            </a:r>
          </a:p>
          <a:p>
            <a:pPr lvl="1">
              <a:lnSpc>
                <a:spcPct val="105000"/>
              </a:lnSpc>
              <a:spcBef>
                <a:spcPct val="5000"/>
              </a:spcBef>
              <a:buSzPct val="100000"/>
              <a:buFontTx/>
              <a:buChar char="–"/>
            </a:pPr>
            <a:r>
              <a:rPr lang="zh-CN" altLang="en-US" sz="1800" dirty="0">
                <a:ea typeface="黑体" panose="02010609060101010101" pitchFamily="49" charset="-122"/>
              </a:rPr>
              <a:t>寻址方式：立即 </a:t>
            </a:r>
            <a:r>
              <a:rPr lang="en-US" altLang="zh-CN" sz="1800" dirty="0">
                <a:ea typeface="黑体" panose="02010609060101010101" pitchFamily="49" charset="-122"/>
              </a:rPr>
              <a:t>/ </a:t>
            </a:r>
            <a:r>
              <a:rPr lang="zh-CN" altLang="en-US" sz="1800" dirty="0">
                <a:ea typeface="黑体" panose="02010609060101010101" pitchFamily="49" charset="-122"/>
              </a:rPr>
              <a:t>寄存器 </a:t>
            </a:r>
            <a:r>
              <a:rPr lang="en-US" altLang="zh-CN" sz="1800" dirty="0">
                <a:ea typeface="黑体" panose="02010609060101010101" pitchFamily="49" charset="-122"/>
              </a:rPr>
              <a:t>/ </a:t>
            </a:r>
            <a:r>
              <a:rPr lang="zh-CN" altLang="en-US" sz="1800" dirty="0">
                <a:ea typeface="黑体" panose="02010609060101010101" pitchFamily="49" charset="-122"/>
              </a:rPr>
              <a:t>寄间 </a:t>
            </a:r>
            <a:r>
              <a:rPr lang="en-US" altLang="zh-CN" sz="1800" dirty="0">
                <a:ea typeface="黑体" panose="02010609060101010101" pitchFamily="49" charset="-122"/>
              </a:rPr>
              <a:t>/ </a:t>
            </a:r>
            <a:r>
              <a:rPr lang="zh-CN" altLang="en-US" sz="1800" dirty="0">
                <a:ea typeface="黑体" panose="02010609060101010101" pitchFamily="49" charset="-122"/>
              </a:rPr>
              <a:t>直接 </a:t>
            </a:r>
            <a:r>
              <a:rPr lang="en-US" altLang="zh-CN" sz="1800" dirty="0">
                <a:ea typeface="黑体" panose="02010609060101010101" pitchFamily="49" charset="-122"/>
              </a:rPr>
              <a:t>/ </a:t>
            </a:r>
            <a:r>
              <a:rPr lang="zh-CN" altLang="en-US" sz="1800" dirty="0">
                <a:ea typeface="黑体" panose="02010609060101010101" pitchFamily="49" charset="-122"/>
              </a:rPr>
              <a:t>间接 </a:t>
            </a:r>
            <a:r>
              <a:rPr lang="en-US" altLang="zh-CN" sz="1800" dirty="0">
                <a:ea typeface="黑体" panose="02010609060101010101" pitchFamily="49" charset="-122"/>
              </a:rPr>
              <a:t>/ </a:t>
            </a:r>
            <a:r>
              <a:rPr lang="zh-CN" altLang="en-US" sz="1800" dirty="0">
                <a:ea typeface="黑体" panose="02010609060101010101" pitchFamily="49" charset="-122"/>
              </a:rPr>
              <a:t>相对 </a:t>
            </a:r>
            <a:r>
              <a:rPr lang="en-US" altLang="zh-CN" sz="1800" dirty="0">
                <a:ea typeface="黑体" panose="02010609060101010101" pitchFamily="49" charset="-122"/>
              </a:rPr>
              <a:t>/ </a:t>
            </a:r>
            <a:r>
              <a:rPr lang="zh-CN" altLang="en-US" sz="1800" dirty="0">
                <a:ea typeface="黑体" panose="02010609060101010101" pitchFamily="49" charset="-122"/>
              </a:rPr>
              <a:t>基址 </a:t>
            </a:r>
            <a:r>
              <a:rPr lang="en-US" altLang="zh-CN" sz="1800" dirty="0">
                <a:ea typeface="黑体" panose="02010609060101010101" pitchFamily="49" charset="-122"/>
              </a:rPr>
              <a:t>/ </a:t>
            </a:r>
            <a:r>
              <a:rPr lang="zh-CN" altLang="en-US" sz="1800" dirty="0">
                <a:ea typeface="黑体" panose="02010609060101010101" pitchFamily="49" charset="-122"/>
              </a:rPr>
              <a:t>变址 </a:t>
            </a:r>
            <a:r>
              <a:rPr lang="en-US" altLang="zh-CN" sz="1800" dirty="0">
                <a:ea typeface="黑体" panose="02010609060101010101" pitchFamily="49" charset="-122"/>
              </a:rPr>
              <a:t>/ </a:t>
            </a:r>
            <a:r>
              <a:rPr lang="zh-CN" altLang="en-US" sz="1800" dirty="0">
                <a:ea typeface="黑体" panose="02010609060101010101" pitchFamily="49" charset="-122"/>
              </a:rPr>
              <a:t>堆栈</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操作码的编码要考虑：</a:t>
            </a:r>
          </a:p>
          <a:p>
            <a:pPr lvl="1">
              <a:lnSpc>
                <a:spcPct val="105000"/>
              </a:lnSpc>
              <a:spcBef>
                <a:spcPct val="5000"/>
              </a:spcBef>
              <a:buSzPct val="100000"/>
              <a:buFontTx/>
              <a:buChar char="–"/>
            </a:pPr>
            <a:r>
              <a:rPr lang="zh-CN" altLang="en-US" sz="1800" dirty="0">
                <a:ea typeface="黑体" panose="02010609060101010101" pitchFamily="49" charset="-122"/>
              </a:rPr>
              <a:t>定长操作码 </a:t>
            </a:r>
            <a:r>
              <a:rPr lang="en-US" altLang="zh-CN" sz="1800" dirty="0">
                <a:ea typeface="黑体" panose="02010609060101010101" pitchFamily="49" charset="-122"/>
              </a:rPr>
              <a:t>/ </a:t>
            </a:r>
            <a:r>
              <a:rPr lang="zh-CN" altLang="en-US" sz="1800" dirty="0">
                <a:ea typeface="黑体" panose="02010609060101010101" pitchFamily="49" charset="-122"/>
              </a:rPr>
              <a:t>扩展操作码</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条件码的生成</a:t>
            </a:r>
          </a:p>
          <a:p>
            <a:pPr lvl="1">
              <a:lnSpc>
                <a:spcPct val="105000"/>
              </a:lnSpc>
              <a:spcBef>
                <a:spcPct val="5000"/>
              </a:spcBef>
              <a:buSzPct val="100000"/>
              <a:buFontTx/>
              <a:buChar char="–"/>
            </a:pPr>
            <a:r>
              <a:rPr lang="zh-CN" altLang="en-US" sz="1800" dirty="0">
                <a:ea typeface="黑体" panose="02010609060101010101" pitchFamily="49" charset="-122"/>
              </a:rPr>
              <a:t>四种基本标志：</a:t>
            </a:r>
            <a:r>
              <a:rPr lang="en-US" altLang="zh-CN" sz="1800" dirty="0">
                <a:ea typeface="黑体" panose="02010609060101010101" pitchFamily="49" charset="-122"/>
              </a:rPr>
              <a:t>NF</a:t>
            </a:r>
            <a:r>
              <a:rPr lang="zh-CN" altLang="en-US" sz="1800" dirty="0">
                <a:ea typeface="黑体" panose="02010609060101010101" pitchFamily="49" charset="-122"/>
              </a:rPr>
              <a:t>（</a:t>
            </a:r>
            <a:r>
              <a:rPr lang="en-US" altLang="zh-CN" sz="1800" dirty="0">
                <a:ea typeface="黑体" panose="02010609060101010101" pitchFamily="49" charset="-122"/>
              </a:rPr>
              <a:t>SF</a:t>
            </a:r>
            <a:r>
              <a:rPr lang="zh-CN" altLang="en-US" sz="1800" dirty="0">
                <a:ea typeface="黑体" panose="02010609060101010101" pitchFamily="49" charset="-122"/>
              </a:rPr>
              <a:t>） </a:t>
            </a:r>
            <a:r>
              <a:rPr lang="en-US" altLang="zh-CN" sz="1800" dirty="0">
                <a:ea typeface="黑体" panose="02010609060101010101" pitchFamily="49" charset="-122"/>
              </a:rPr>
              <a:t>/  VF</a:t>
            </a:r>
            <a:r>
              <a:rPr lang="zh-CN" altLang="en-US" sz="1800" dirty="0">
                <a:ea typeface="黑体" panose="02010609060101010101" pitchFamily="49" charset="-122"/>
              </a:rPr>
              <a:t>（</a:t>
            </a:r>
            <a:r>
              <a:rPr lang="en-US" altLang="zh-CN" sz="1800" dirty="0">
                <a:ea typeface="黑体" panose="02010609060101010101" pitchFamily="49" charset="-122"/>
              </a:rPr>
              <a:t>OF</a:t>
            </a:r>
            <a:r>
              <a:rPr lang="zh-CN" altLang="en-US" sz="1800" dirty="0">
                <a:ea typeface="黑体" panose="02010609060101010101" pitchFamily="49" charset="-122"/>
              </a:rPr>
              <a:t>） </a:t>
            </a:r>
            <a:r>
              <a:rPr lang="en-US" altLang="zh-CN" sz="1800" dirty="0">
                <a:ea typeface="黑体" panose="02010609060101010101" pitchFamily="49" charset="-122"/>
              </a:rPr>
              <a:t>/  CF  /  ZF</a:t>
            </a:r>
          </a:p>
          <a:p>
            <a:pPr>
              <a:lnSpc>
                <a:spcPct val="105000"/>
              </a:lnSpc>
              <a:spcBef>
                <a:spcPct val="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指令设计风格（</a:t>
            </a:r>
            <a:r>
              <a:rPr lang="zh-CN" altLang="en-US" sz="1800" dirty="0">
                <a:ea typeface="黑体" panose="02010609060101010101" pitchFamily="49" charset="-122"/>
              </a:rPr>
              <a:t>不同操作数地址指定方式）</a:t>
            </a:r>
            <a:r>
              <a:rPr lang="zh-CN" altLang="en-US" sz="1800" dirty="0">
                <a:solidFill>
                  <a:schemeClr val="tx1"/>
                </a:solidFill>
                <a:ea typeface="黑体" panose="02010609060101010101" pitchFamily="49" charset="-122"/>
              </a:rPr>
              <a:t>：</a:t>
            </a:r>
          </a:p>
          <a:p>
            <a:pPr lvl="1">
              <a:lnSpc>
                <a:spcPct val="105000"/>
              </a:lnSpc>
              <a:spcBef>
                <a:spcPct val="5000"/>
              </a:spcBef>
              <a:buSzPct val="100000"/>
              <a:buFont typeface="Arial" panose="020B0604020202020204" pitchFamily="34" charset="0"/>
              <a:buChar char="̶"/>
            </a:pPr>
            <a:r>
              <a:rPr lang="zh-CN" altLang="en-US" sz="1800" dirty="0">
                <a:ea typeface="黑体" panose="02010609060101010101" pitchFamily="49" charset="-122"/>
              </a:rPr>
              <a:t>累加器型 、堆栈型 、通用寄存器型、</a:t>
            </a:r>
            <a:r>
              <a:rPr lang="en-US" altLang="zh-CN" sz="1800" dirty="0">
                <a:ea typeface="黑体" panose="02010609060101010101" pitchFamily="49" charset="-122"/>
              </a:rPr>
              <a:t>load/store</a:t>
            </a:r>
            <a:r>
              <a:rPr lang="zh-CN" altLang="en-US" sz="1800" dirty="0">
                <a:ea typeface="黑体" panose="02010609060101010101" pitchFamily="49" charset="-122"/>
              </a:rPr>
              <a:t>型</a:t>
            </a:r>
          </a:p>
          <a:p>
            <a:pPr>
              <a:lnSpc>
                <a:spcPct val="105000"/>
              </a:lnSpc>
              <a:spcBef>
                <a:spcPct val="5000"/>
              </a:spcBef>
              <a:buSzPct val="80000"/>
              <a:buFont typeface="Wingdings" panose="05000000000000000000" pitchFamily="2" charset="2"/>
              <a:buChar char="u"/>
            </a:pPr>
            <a:r>
              <a:rPr lang="zh-CN" altLang="en-US" sz="1800" dirty="0">
                <a:solidFill>
                  <a:schemeClr val="tx1"/>
                </a:solidFill>
                <a:ea typeface="黑体" panose="02010609060101010101" pitchFamily="49" charset="-122"/>
              </a:rPr>
              <a:t>复杂指令集计算机</a:t>
            </a:r>
            <a:r>
              <a:rPr lang="en-US" altLang="zh-CN" sz="1800" dirty="0">
                <a:solidFill>
                  <a:schemeClr val="tx1"/>
                </a:solidFill>
                <a:ea typeface="黑体" panose="02010609060101010101" pitchFamily="49" charset="-122"/>
              </a:rPr>
              <a:t>CISC</a:t>
            </a:r>
            <a:r>
              <a:rPr lang="zh-CN" altLang="en-US" sz="1800" dirty="0">
                <a:solidFill>
                  <a:schemeClr val="tx1"/>
                </a:solidFill>
                <a:ea typeface="黑体" panose="02010609060101010101" pitchFamily="49" charset="-122"/>
              </a:rPr>
              <a:t>、精简指令集计算机</a:t>
            </a:r>
            <a:r>
              <a:rPr lang="en-US" altLang="zh-CN" sz="1800" dirty="0">
                <a:solidFill>
                  <a:schemeClr val="tx1"/>
                </a:solidFill>
                <a:ea typeface="黑体" panose="02010609060101010101" pitchFamily="49" charset="-122"/>
              </a:rPr>
              <a:t>RISC</a:t>
            </a:r>
          </a:p>
          <a:p>
            <a:pPr marL="0" indent="0">
              <a:lnSpc>
                <a:spcPct val="105000"/>
              </a:lnSpc>
              <a:spcBef>
                <a:spcPct val="5000"/>
              </a:spcBef>
              <a:buSzPct val="80000"/>
            </a:pPr>
            <a:endParaRPr lang="en-US" altLang="zh-CN" sz="1800" dirty="0">
              <a:solidFill>
                <a:schemeClr val="tx1"/>
              </a:solidFill>
              <a:ea typeface="黑体" panose="02010609060101010101" pitchFamily="49" charset="-122"/>
            </a:endParaRPr>
          </a:p>
          <a:p>
            <a:pPr marL="0" indent="0">
              <a:lnSpc>
                <a:spcPct val="105000"/>
              </a:lnSpc>
              <a:spcBef>
                <a:spcPct val="5000"/>
              </a:spcBef>
              <a:buSzPct val="75000"/>
            </a:pPr>
            <a:r>
              <a:rPr lang="zh-CN" altLang="en-US" sz="1800" dirty="0">
                <a:solidFill>
                  <a:srgbClr val="EE3900"/>
                </a:solidFill>
                <a:ea typeface="黑体" panose="02010609060101010101" pitchFamily="49" charset="-122"/>
              </a:rPr>
              <a:t>   后面将通过</a:t>
            </a:r>
            <a:r>
              <a:rPr lang="en-US" altLang="zh-CN" sz="1800" dirty="0">
                <a:solidFill>
                  <a:srgbClr val="EE3900"/>
                </a:solidFill>
                <a:ea typeface="黑体" panose="02010609060101010101" pitchFamily="49" charset="-122"/>
              </a:rPr>
              <a:t>MIPS</a:t>
            </a:r>
            <a:r>
              <a:rPr lang="zh-CN" altLang="en-US" sz="1800" dirty="0">
                <a:solidFill>
                  <a:srgbClr val="EE3900"/>
                </a:solidFill>
                <a:ea typeface="黑体" panose="02010609060101010101" pitchFamily="49" charset="-122"/>
              </a:rPr>
              <a:t>指令系统，介绍如何在机器语言级表示程序</a:t>
            </a:r>
            <a:endParaRPr lang="en-US" altLang="zh-CN" sz="1800" dirty="0">
              <a:solidFill>
                <a:srgbClr val="EE3900"/>
              </a:solidFill>
              <a:ea typeface="黑体" panose="02010609060101010101" pitchFamily="49" charset="-122"/>
            </a:endParaRPr>
          </a:p>
        </p:txBody>
      </p:sp>
      <p:sp>
        <p:nvSpPr>
          <p:cNvPr id="39940" name="Text Box 4"/>
          <p:cNvSpPr txBox="1">
            <a:spLocks noChangeArrowheads="1"/>
          </p:cNvSpPr>
          <p:nvPr/>
        </p:nvSpPr>
        <p:spPr bwMode="auto">
          <a:xfrm>
            <a:off x="3705225" y="6267450"/>
            <a:ext cx="33909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0" end="0"/>
                                            </p:txEl>
                                          </p:spTgt>
                                        </p:tgtEl>
                                        <p:attrNameLst>
                                          <p:attrName>style.visibility</p:attrName>
                                        </p:attrNameLst>
                                      </p:cBhvr>
                                      <p:to>
                                        <p:strVal val="visible"/>
                                      </p:to>
                                    </p:set>
                                    <p:animEffect transition="in" filter="blinds(horizontal)">
                                      <p:cBhvr>
                                        <p:cTn id="7" dur="500"/>
                                        <p:tgtEl>
                                          <p:spTgt spid="423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12" dur="500"/>
                                        <p:tgtEl>
                                          <p:spTgt spid="423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7" dur="500"/>
                                        <p:tgtEl>
                                          <p:spTgt spid="423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22" dur="500"/>
                                        <p:tgtEl>
                                          <p:spTgt spid="423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27" dur="500"/>
                                        <p:tgtEl>
                                          <p:spTgt spid="423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5" end="5"/>
                                            </p:txEl>
                                          </p:spTgt>
                                        </p:tgtEl>
                                        <p:attrNameLst>
                                          <p:attrName>style.visibility</p:attrName>
                                        </p:attrNameLst>
                                      </p:cBhvr>
                                      <p:to>
                                        <p:strVal val="visible"/>
                                      </p:to>
                                    </p:set>
                                    <p:animEffect transition="in" filter="blinds(horizontal)">
                                      <p:cBhvr>
                                        <p:cTn id="32" dur="500"/>
                                        <p:tgtEl>
                                          <p:spTgt spid="423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3939">
                                            <p:txEl>
                                              <p:pRg st="6" end="6"/>
                                            </p:txEl>
                                          </p:spTgt>
                                        </p:tgtEl>
                                        <p:attrNameLst>
                                          <p:attrName>style.visibility</p:attrName>
                                        </p:attrNameLst>
                                      </p:cBhvr>
                                      <p:to>
                                        <p:strVal val="visible"/>
                                      </p:to>
                                    </p:set>
                                    <p:animEffect transition="in" filter="blinds(horizontal)">
                                      <p:cBhvr>
                                        <p:cTn id="37" dur="500"/>
                                        <p:tgtEl>
                                          <p:spTgt spid="4239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3939">
                                            <p:txEl>
                                              <p:pRg st="7" end="7"/>
                                            </p:txEl>
                                          </p:spTgt>
                                        </p:tgtEl>
                                        <p:attrNameLst>
                                          <p:attrName>style.visibility</p:attrName>
                                        </p:attrNameLst>
                                      </p:cBhvr>
                                      <p:to>
                                        <p:strVal val="visible"/>
                                      </p:to>
                                    </p:set>
                                    <p:animEffect transition="in" filter="blinds(horizontal)">
                                      <p:cBhvr>
                                        <p:cTn id="42" dur="500"/>
                                        <p:tgtEl>
                                          <p:spTgt spid="4239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3939">
                                            <p:txEl>
                                              <p:pRg st="8" end="8"/>
                                            </p:txEl>
                                          </p:spTgt>
                                        </p:tgtEl>
                                        <p:attrNameLst>
                                          <p:attrName>style.visibility</p:attrName>
                                        </p:attrNameLst>
                                      </p:cBhvr>
                                      <p:to>
                                        <p:strVal val="visible"/>
                                      </p:to>
                                    </p:set>
                                    <p:animEffect transition="in" filter="blinds(horizontal)">
                                      <p:cBhvr>
                                        <p:cTn id="47" dur="500"/>
                                        <p:tgtEl>
                                          <p:spTgt spid="42393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3939">
                                            <p:txEl>
                                              <p:pRg st="9" end="9"/>
                                            </p:txEl>
                                          </p:spTgt>
                                        </p:tgtEl>
                                        <p:attrNameLst>
                                          <p:attrName>style.visibility</p:attrName>
                                        </p:attrNameLst>
                                      </p:cBhvr>
                                      <p:to>
                                        <p:strVal val="visible"/>
                                      </p:to>
                                    </p:set>
                                    <p:animEffect transition="in" filter="blinds(horizontal)">
                                      <p:cBhvr>
                                        <p:cTn id="52" dur="500"/>
                                        <p:tgtEl>
                                          <p:spTgt spid="42393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3939">
                                            <p:txEl>
                                              <p:pRg st="10" end="10"/>
                                            </p:txEl>
                                          </p:spTgt>
                                        </p:tgtEl>
                                        <p:attrNameLst>
                                          <p:attrName>style.visibility</p:attrName>
                                        </p:attrNameLst>
                                      </p:cBhvr>
                                      <p:to>
                                        <p:strVal val="visible"/>
                                      </p:to>
                                    </p:set>
                                    <p:animEffect transition="in" filter="blinds(horizontal)">
                                      <p:cBhvr>
                                        <p:cTn id="57" dur="500"/>
                                        <p:tgtEl>
                                          <p:spTgt spid="42393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23939">
                                            <p:txEl>
                                              <p:pRg st="11" end="11"/>
                                            </p:txEl>
                                          </p:spTgt>
                                        </p:tgtEl>
                                        <p:attrNameLst>
                                          <p:attrName>style.visibility</p:attrName>
                                        </p:attrNameLst>
                                      </p:cBhvr>
                                      <p:to>
                                        <p:strVal val="visible"/>
                                      </p:to>
                                    </p:set>
                                    <p:animEffect transition="in" filter="blinds(horizontal)">
                                      <p:cBhvr>
                                        <p:cTn id="62" dur="500"/>
                                        <p:tgtEl>
                                          <p:spTgt spid="42393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23939">
                                            <p:txEl>
                                              <p:pRg st="12" end="12"/>
                                            </p:txEl>
                                          </p:spTgt>
                                        </p:tgtEl>
                                        <p:attrNameLst>
                                          <p:attrName>style.visibility</p:attrName>
                                        </p:attrNameLst>
                                      </p:cBhvr>
                                      <p:to>
                                        <p:strVal val="visible"/>
                                      </p:to>
                                    </p:set>
                                    <p:animEffect transition="in" filter="blinds(horizontal)">
                                      <p:cBhvr>
                                        <p:cTn id="67" dur="500"/>
                                        <p:tgtEl>
                                          <p:spTgt spid="42393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23939">
                                            <p:txEl>
                                              <p:pRg st="13" end="13"/>
                                            </p:txEl>
                                          </p:spTgt>
                                        </p:tgtEl>
                                        <p:attrNameLst>
                                          <p:attrName>style.visibility</p:attrName>
                                        </p:attrNameLst>
                                      </p:cBhvr>
                                      <p:to>
                                        <p:strVal val="visible"/>
                                      </p:to>
                                    </p:set>
                                    <p:animEffect transition="in" filter="blinds(horizontal)">
                                      <p:cBhvr>
                                        <p:cTn id="72" dur="500"/>
                                        <p:tgtEl>
                                          <p:spTgt spid="423939">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23939">
                                            <p:txEl>
                                              <p:pRg st="14" end="14"/>
                                            </p:txEl>
                                          </p:spTgt>
                                        </p:tgtEl>
                                        <p:attrNameLst>
                                          <p:attrName>style.visibility</p:attrName>
                                        </p:attrNameLst>
                                      </p:cBhvr>
                                      <p:to>
                                        <p:strVal val="visible"/>
                                      </p:to>
                                    </p:set>
                                    <p:animEffect transition="in" filter="blinds(horizontal)">
                                      <p:cBhvr>
                                        <p:cTn id="77" dur="500"/>
                                        <p:tgtEl>
                                          <p:spTgt spid="423939">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23939">
                                            <p:txEl>
                                              <p:pRg st="16" end="16"/>
                                            </p:txEl>
                                          </p:spTgt>
                                        </p:tgtEl>
                                        <p:attrNameLst>
                                          <p:attrName>style.visibility</p:attrName>
                                        </p:attrNameLst>
                                      </p:cBhvr>
                                      <p:to>
                                        <p:strVal val="visible"/>
                                      </p:to>
                                    </p:set>
                                    <p:animEffect transition="in" filter="blinds(horizontal)">
                                      <p:cBhvr>
                                        <p:cTn id="82" dur="500"/>
                                        <p:tgtEl>
                                          <p:spTgt spid="42393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11200" y="71438"/>
            <a:ext cx="7545388" cy="396875"/>
          </a:xfrm>
        </p:spPr>
        <p:txBody>
          <a:bodyPr/>
          <a:lstStyle/>
          <a:p>
            <a:pPr algn="ctr"/>
            <a:r>
              <a:rPr lang="zh-CN" altLang="en-US" sz="2600" dirty="0">
                <a:latin typeface="黑体" panose="02010609060101010101" pitchFamily="49" charset="-122"/>
                <a:ea typeface="黑体" panose="02010609060101010101" pitchFamily="49" charset="-122"/>
              </a:rPr>
              <a:t> 第二讲 程序的机器级表示</a:t>
            </a:r>
            <a:r>
              <a:rPr lang="en-US" altLang="zh-CN" sz="2600" dirty="0">
                <a:solidFill>
                  <a:schemeClr val="accent2"/>
                </a:solidFill>
                <a:latin typeface="黑体" panose="02010609060101010101" pitchFamily="49" charset="-122"/>
                <a:ea typeface="黑体" panose="02010609060101010101" pitchFamily="49" charset="-122"/>
              </a:rPr>
              <a:t>—</a:t>
            </a:r>
            <a:r>
              <a:rPr lang="zh-CN" altLang="en-US" sz="2600" dirty="0">
                <a:solidFill>
                  <a:schemeClr val="accent2"/>
                </a:solidFill>
                <a:latin typeface="黑体" panose="02010609060101010101" pitchFamily="49" charset="-122"/>
                <a:ea typeface="黑体" panose="02010609060101010101" pitchFamily="49" charset="-122"/>
              </a:rPr>
              <a:t>以</a:t>
            </a:r>
            <a:r>
              <a:rPr lang="en-US" altLang="zh-CN" sz="2600" dirty="0">
                <a:solidFill>
                  <a:schemeClr val="accent2"/>
                </a:solidFill>
                <a:latin typeface="黑体" panose="02010609060101010101" pitchFamily="49" charset="-122"/>
                <a:ea typeface="黑体" panose="02010609060101010101" pitchFamily="49" charset="-122"/>
              </a:rPr>
              <a:t>MIPS</a:t>
            </a:r>
            <a:r>
              <a:rPr lang="zh-CN" altLang="en-US" sz="2600" dirty="0">
                <a:solidFill>
                  <a:schemeClr val="accent2"/>
                </a:solidFill>
                <a:latin typeface="黑体" panose="02010609060101010101" pitchFamily="49" charset="-122"/>
                <a:ea typeface="黑体" panose="02010609060101010101" pitchFamily="49" charset="-122"/>
              </a:rPr>
              <a:t>为例</a:t>
            </a:r>
          </a:p>
        </p:txBody>
      </p:sp>
      <p:sp>
        <p:nvSpPr>
          <p:cNvPr id="40963" name="Rectangle 3"/>
          <p:cNvSpPr>
            <a:spLocks noGrp="1" noChangeArrowheads="1"/>
          </p:cNvSpPr>
          <p:nvPr>
            <p:ph type="body" idx="1"/>
          </p:nvPr>
        </p:nvSpPr>
        <p:spPr>
          <a:xfrm>
            <a:off x="704850" y="585788"/>
            <a:ext cx="7764463" cy="5919787"/>
          </a:xfrm>
        </p:spPr>
        <p:txBody>
          <a:bodyPr/>
          <a:lstStyle/>
          <a:p>
            <a:pPr algn="ctr">
              <a:lnSpc>
                <a:spcPct val="115000"/>
              </a:lnSpc>
              <a:spcBef>
                <a:spcPct val="15000"/>
              </a:spcBef>
              <a:buFont typeface="Wingdings" panose="05000000000000000000" pitchFamily="2" charset="2"/>
              <a:buNone/>
            </a:pPr>
            <a:r>
              <a:rPr lang="zh-CN" altLang="en-US" sz="2400" dirty="0">
                <a:solidFill>
                  <a:srgbClr val="EE3900"/>
                </a:solidFill>
              </a:rPr>
              <a:t>主要内容</a:t>
            </a:r>
            <a:endParaRPr lang="en-US" altLang="zh-CN" sz="2400" dirty="0">
              <a:solidFill>
                <a:srgbClr val="EE3900"/>
              </a:solidFill>
              <a:latin typeface="Arial" panose="020B0604020202020204" pitchFamily="34" charset="0"/>
            </a:endParaRPr>
          </a:p>
          <a:p>
            <a:pPr>
              <a:lnSpc>
                <a:spcPct val="105000"/>
              </a:lnSpc>
              <a:spcBef>
                <a:spcPct val="15000"/>
              </a:spcBef>
            </a:pPr>
            <a:r>
              <a:rPr lang="en-US" altLang="zh-CN" sz="1800" dirty="0">
                <a:latin typeface="Arial" panose="020B0604020202020204" pitchFamily="34" charset="0"/>
                <a:ea typeface="黑体" panose="02010609060101010101" pitchFamily="49" charset="-122"/>
              </a:rPr>
              <a:t>MIPS</a:t>
            </a:r>
            <a:r>
              <a:rPr lang="zh-CN" altLang="en-US" sz="1800" dirty="0">
                <a:latin typeface="Arial" panose="020B0604020202020204" pitchFamily="34" charset="0"/>
                <a:ea typeface="黑体" panose="02010609060101010101" pitchFamily="49" charset="-122"/>
              </a:rPr>
              <a:t>的指令格式</a:t>
            </a:r>
          </a:p>
          <a:p>
            <a:pPr lvl="1">
              <a:lnSpc>
                <a:spcPct val="105000"/>
              </a:lnSpc>
              <a:spcBef>
                <a:spcPct val="15000"/>
              </a:spcBef>
            </a:pPr>
            <a:r>
              <a:rPr lang="en-US" altLang="zh-CN" dirty="0">
                <a:latin typeface="Arial" panose="020B0604020202020204" pitchFamily="34" charset="0"/>
                <a:ea typeface="黑体" panose="02010609060101010101" pitchFamily="49" charset="-122"/>
              </a:rPr>
              <a:t>R</a:t>
            </a:r>
            <a:r>
              <a:rPr lang="zh-CN" altLang="en-US" dirty="0">
                <a:latin typeface="Arial" panose="020B0604020202020204" pitchFamily="34" charset="0"/>
                <a:ea typeface="黑体" panose="02010609060101010101" pitchFamily="49" charset="-122"/>
              </a:rPr>
              <a:t>型 </a:t>
            </a:r>
            <a:r>
              <a:rPr lang="en-US" altLang="zh-CN" dirty="0">
                <a:latin typeface="Arial" panose="020B0604020202020204" pitchFamily="34" charset="0"/>
                <a:ea typeface="黑体" panose="02010609060101010101" pitchFamily="49" charset="-122"/>
              </a:rPr>
              <a:t>/ I</a:t>
            </a:r>
            <a:r>
              <a:rPr lang="zh-CN" altLang="en-US" dirty="0">
                <a:latin typeface="Arial" panose="020B0604020202020204" pitchFamily="34" charset="0"/>
                <a:ea typeface="黑体" panose="02010609060101010101" pitchFamily="49" charset="-122"/>
              </a:rPr>
              <a:t>型 </a:t>
            </a:r>
            <a:r>
              <a:rPr lang="en-US" altLang="zh-CN" dirty="0">
                <a:latin typeface="Arial" panose="020B0604020202020204" pitchFamily="34" charset="0"/>
                <a:ea typeface="黑体" panose="02010609060101010101" pitchFamily="49" charset="-122"/>
              </a:rPr>
              <a:t>/ J</a:t>
            </a:r>
            <a:r>
              <a:rPr lang="zh-CN" altLang="en-US" dirty="0">
                <a:latin typeface="Arial" panose="020B0604020202020204" pitchFamily="34" charset="0"/>
                <a:ea typeface="黑体" panose="02010609060101010101" pitchFamily="49" charset="-122"/>
              </a:rPr>
              <a:t>型</a:t>
            </a:r>
          </a:p>
          <a:p>
            <a:pPr>
              <a:lnSpc>
                <a:spcPct val="105000"/>
              </a:lnSpc>
              <a:spcBef>
                <a:spcPct val="15000"/>
              </a:spcBef>
            </a:pPr>
            <a:r>
              <a:rPr lang="en-US" altLang="zh-CN" sz="1800" dirty="0">
                <a:latin typeface="Arial" panose="020B0604020202020204" pitchFamily="34" charset="0"/>
                <a:ea typeface="黑体" panose="02010609060101010101" pitchFamily="49" charset="-122"/>
              </a:rPr>
              <a:t>MIPS</a:t>
            </a:r>
            <a:r>
              <a:rPr lang="zh-CN" altLang="en-US" sz="1800" dirty="0">
                <a:latin typeface="Arial" panose="020B0604020202020204" pitchFamily="34" charset="0"/>
                <a:ea typeface="黑体" panose="02010609060101010101" pitchFamily="49" charset="-122"/>
              </a:rPr>
              <a:t>的寄存器</a:t>
            </a:r>
          </a:p>
          <a:p>
            <a:pPr lvl="1">
              <a:lnSpc>
                <a:spcPct val="105000"/>
              </a:lnSpc>
              <a:spcBef>
                <a:spcPct val="15000"/>
              </a:spcBef>
            </a:pPr>
            <a:r>
              <a:rPr lang="zh-CN" altLang="en-US" dirty="0">
                <a:latin typeface="Arial" panose="020B0604020202020204" pitchFamily="34" charset="0"/>
                <a:ea typeface="黑体" panose="02010609060101010101" pitchFamily="49" charset="-122"/>
              </a:rPr>
              <a:t>长度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个数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功能分配 </a:t>
            </a:r>
          </a:p>
          <a:p>
            <a:pPr>
              <a:lnSpc>
                <a:spcPct val="105000"/>
              </a:lnSpc>
              <a:spcBef>
                <a:spcPct val="15000"/>
              </a:spcBef>
            </a:pPr>
            <a:r>
              <a:rPr lang="en-US" altLang="zh-CN" sz="1800" dirty="0">
                <a:latin typeface="Arial" panose="020B0604020202020204" pitchFamily="34" charset="0"/>
                <a:ea typeface="黑体" panose="02010609060101010101" pitchFamily="49" charset="-122"/>
              </a:rPr>
              <a:t>MIPS</a:t>
            </a:r>
            <a:r>
              <a:rPr lang="zh-CN" altLang="en-US" sz="1800" dirty="0">
                <a:latin typeface="Arial" panose="020B0604020202020204" pitchFamily="34" charset="0"/>
                <a:ea typeface="黑体" panose="02010609060101010101" pitchFamily="49" charset="-122"/>
              </a:rPr>
              <a:t>的指令寻址方式</a:t>
            </a:r>
          </a:p>
          <a:p>
            <a:pPr lvl="1">
              <a:lnSpc>
                <a:spcPct val="105000"/>
              </a:lnSpc>
              <a:spcBef>
                <a:spcPct val="15000"/>
              </a:spcBef>
            </a:pPr>
            <a:r>
              <a:rPr lang="zh-CN" altLang="en-US" dirty="0">
                <a:latin typeface="Arial" panose="020B0604020202020204" pitchFamily="34" charset="0"/>
                <a:ea typeface="黑体" panose="02010609060101010101" pitchFamily="49" charset="-122"/>
              </a:rPr>
              <a:t>立即数寻址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寄存器寻址 </a:t>
            </a:r>
            <a:r>
              <a:rPr lang="en-US" altLang="zh-CN" dirty="0">
                <a:latin typeface="Arial" panose="020B0604020202020204" pitchFamily="34" charset="0"/>
                <a:ea typeface="黑体" panose="02010609060101010101" pitchFamily="49" charset="-122"/>
              </a:rPr>
              <a:t>/ PC</a:t>
            </a:r>
            <a:r>
              <a:rPr lang="zh-CN" altLang="en-US" dirty="0">
                <a:latin typeface="Arial" panose="020B0604020202020204" pitchFamily="34" charset="0"/>
                <a:ea typeface="黑体" panose="02010609060101010101" pitchFamily="49" charset="-122"/>
              </a:rPr>
              <a:t>相对寻址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伪直接寻址 </a:t>
            </a:r>
            <a:r>
              <a:rPr lang="en-US" altLang="zh-CN">
                <a:latin typeface="Arial" panose="020B0604020202020204" pitchFamily="34" charset="0"/>
                <a:ea typeface="黑体" panose="02010609060101010101" pitchFamily="49" charset="-122"/>
              </a:rPr>
              <a:t>/ </a:t>
            </a:r>
            <a:r>
              <a:rPr lang="zh-CN" altLang="en-US">
                <a:latin typeface="Arial" panose="020B0604020202020204" pitchFamily="34" charset="0"/>
                <a:ea typeface="黑体" panose="02010609060101010101" pitchFamily="49" charset="-122"/>
              </a:rPr>
              <a:t>偏移</a:t>
            </a:r>
            <a:r>
              <a:rPr lang="zh-CN" altLang="en-US" dirty="0">
                <a:latin typeface="Arial" panose="020B0604020202020204" pitchFamily="34" charset="0"/>
                <a:ea typeface="黑体" panose="02010609060101010101" pitchFamily="49" charset="-122"/>
              </a:rPr>
              <a:t>寻址 </a:t>
            </a:r>
            <a:endParaRPr lang="en-US" altLang="zh-CN" dirty="0">
              <a:latin typeface="Arial" panose="020B0604020202020204" pitchFamily="34" charset="0"/>
              <a:ea typeface="黑体" panose="02010609060101010101" pitchFamily="49" charset="-122"/>
            </a:endParaRPr>
          </a:p>
          <a:p>
            <a:pPr>
              <a:lnSpc>
                <a:spcPct val="105000"/>
              </a:lnSpc>
              <a:spcBef>
                <a:spcPct val="15000"/>
              </a:spcBef>
            </a:pPr>
            <a:r>
              <a:rPr lang="en-US" altLang="zh-CN" sz="1800" dirty="0">
                <a:latin typeface="Arial" panose="020B0604020202020204" pitchFamily="34" charset="0"/>
                <a:ea typeface="黑体" panose="02010609060101010101" pitchFamily="49" charset="-122"/>
              </a:rPr>
              <a:t>MIPS</a:t>
            </a:r>
            <a:r>
              <a:rPr lang="zh-CN" altLang="en-US" sz="1800" dirty="0">
                <a:latin typeface="Arial" panose="020B0604020202020204" pitchFamily="34" charset="0"/>
                <a:ea typeface="黑体" panose="02010609060101010101" pitchFamily="49" charset="-122"/>
              </a:rPr>
              <a:t>的</a:t>
            </a:r>
            <a:r>
              <a:rPr lang="zh-CN" altLang="en-US" sz="1800" dirty="0">
                <a:ea typeface="宋体" panose="02010600030101010101" pitchFamily="2" charset="-122"/>
                <a:cs typeface="Arial" panose="020B0604020202020204" pitchFamily="34" charset="0"/>
              </a:rPr>
              <a:t>汇编形式与指令的对应</a:t>
            </a:r>
            <a:endParaRPr lang="zh-CN" altLang="en-US" sz="1800" dirty="0">
              <a:latin typeface="Arial" panose="020B0604020202020204" pitchFamily="34" charset="0"/>
              <a:ea typeface="黑体" panose="02010609060101010101" pitchFamily="49" charset="-122"/>
            </a:endParaRPr>
          </a:p>
          <a:p>
            <a:pPr lvl="1">
              <a:lnSpc>
                <a:spcPct val="105000"/>
              </a:lnSpc>
              <a:spcBef>
                <a:spcPct val="15000"/>
              </a:spcBef>
            </a:pPr>
            <a:r>
              <a:rPr lang="zh-CN" altLang="en-US" dirty="0">
                <a:latin typeface="Arial" panose="020B0604020202020204" pitchFamily="34" charset="0"/>
                <a:ea typeface="黑体" panose="02010609060101010101" pitchFamily="49" charset="-122"/>
              </a:rPr>
              <a:t>操作码的表示</a:t>
            </a:r>
            <a:r>
              <a:rPr lang="en-US" altLang="zh-CN" dirty="0">
                <a:latin typeface="Arial" panose="020B0604020202020204" pitchFamily="34" charset="0"/>
                <a:ea typeface="黑体" panose="02010609060101010101" pitchFamily="49" charset="-122"/>
              </a:rPr>
              <a:t> / </a:t>
            </a:r>
            <a:r>
              <a:rPr lang="zh-CN" altLang="en-US" dirty="0">
                <a:latin typeface="Arial" panose="020B0604020202020204" pitchFamily="34" charset="0"/>
                <a:ea typeface="黑体" panose="02010609060101010101" pitchFamily="49" charset="-122"/>
              </a:rPr>
              <a:t>寄存器的表示 </a:t>
            </a: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存储器数据表示</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00038" y="1453862"/>
            <a:ext cx="1440329" cy="344710"/>
          </a:xfrm>
        </p:spPr>
        <p:txBody>
          <a:bodyPr/>
          <a:lstStyle/>
          <a:p>
            <a:r>
              <a:rPr lang="en-US" altLang="zh-CN" dirty="0">
                <a:solidFill>
                  <a:srgbClr val="FF0000"/>
                </a:solidFill>
                <a:ea typeface="华文中宋" panose="02010600040101010101" pitchFamily="2" charset="-122"/>
              </a:rPr>
              <a:t>R</a:t>
            </a:r>
            <a:r>
              <a:rPr lang="zh-CN" altLang="en-US" dirty="0">
                <a:solidFill>
                  <a:srgbClr val="FF0000"/>
                </a:solidFill>
                <a:ea typeface="华文中宋" panose="02010600040101010101" pitchFamily="2" charset="-122"/>
              </a:rPr>
              <a:t>型指令</a:t>
            </a:r>
            <a:endParaRPr lang="zh-CN" altLang="en-US" dirty="0">
              <a:ea typeface="宋体" panose="02010600030101010101" pitchFamily="2" charset="-122"/>
            </a:endParaRPr>
          </a:p>
        </p:txBody>
      </p:sp>
      <p:grpSp>
        <p:nvGrpSpPr>
          <p:cNvPr id="5" name="组合 4"/>
          <p:cNvGrpSpPr>
            <a:grpSpLocks/>
          </p:cNvGrpSpPr>
          <p:nvPr/>
        </p:nvGrpSpPr>
        <p:grpSpPr bwMode="auto">
          <a:xfrm>
            <a:off x="0" y="1760131"/>
            <a:ext cx="9009380" cy="1236662"/>
            <a:chOff x="1583668" y="1974162"/>
            <a:chExt cx="5760899" cy="1067982"/>
          </a:xfrm>
        </p:grpSpPr>
        <p:sp>
          <p:nvSpPr>
            <p:cNvPr id="6" name="矩形 5"/>
            <p:cNvSpPr/>
            <p:nvPr/>
          </p:nvSpPr>
          <p:spPr>
            <a:xfrm>
              <a:off x="1762062" y="2307411"/>
              <a:ext cx="1081059" cy="360225"/>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0000"/>
                  </a:solidFill>
                </a:rPr>
                <a:t>op</a:t>
              </a:r>
              <a:endParaRPr lang="zh-CN" altLang="en-US" sz="2400" dirty="0">
                <a:solidFill>
                  <a:srgbClr val="FF0000"/>
                </a:solidFill>
              </a:endParaRPr>
            </a:p>
          </p:txBody>
        </p:sp>
        <p:sp>
          <p:nvSpPr>
            <p:cNvPr id="7" name="矩形 6"/>
            <p:cNvSpPr/>
            <p:nvPr/>
          </p:nvSpPr>
          <p:spPr>
            <a:xfrm>
              <a:off x="2843122"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rs</a:t>
              </a:r>
              <a:endParaRPr lang="zh-CN" altLang="en-US" sz="2400" dirty="0">
                <a:solidFill>
                  <a:srgbClr val="FF0000"/>
                </a:solidFill>
              </a:endParaRPr>
            </a:p>
          </p:txBody>
        </p:sp>
        <p:sp>
          <p:nvSpPr>
            <p:cNvPr id="8" name="矩形 7"/>
            <p:cNvSpPr/>
            <p:nvPr/>
          </p:nvSpPr>
          <p:spPr>
            <a:xfrm>
              <a:off x="3706543" y="2307411"/>
              <a:ext cx="864610"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rt</a:t>
              </a:r>
              <a:endParaRPr lang="zh-CN" altLang="en-US" sz="2400" dirty="0">
                <a:solidFill>
                  <a:srgbClr val="FF0000"/>
                </a:solidFill>
              </a:endParaRPr>
            </a:p>
          </p:txBody>
        </p:sp>
        <p:sp>
          <p:nvSpPr>
            <p:cNvPr id="9" name="矩形 8"/>
            <p:cNvSpPr/>
            <p:nvPr/>
          </p:nvSpPr>
          <p:spPr>
            <a:xfrm>
              <a:off x="4571153" y="2307411"/>
              <a:ext cx="86342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err="1">
                  <a:solidFill>
                    <a:srgbClr val="FF0000"/>
                  </a:solidFill>
                </a:rPr>
                <a:t>rd</a:t>
              </a:r>
              <a:endParaRPr lang="zh-CN" altLang="en-US" sz="2400" dirty="0">
                <a:solidFill>
                  <a:srgbClr val="FF0000"/>
                </a:solidFill>
              </a:endParaRPr>
            </a:p>
          </p:txBody>
        </p:sp>
        <p:sp>
          <p:nvSpPr>
            <p:cNvPr id="10" name="矩形 9"/>
            <p:cNvSpPr/>
            <p:nvPr/>
          </p:nvSpPr>
          <p:spPr>
            <a:xfrm>
              <a:off x="5434575" y="2307411"/>
              <a:ext cx="864611"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a:solidFill>
                    <a:srgbClr val="FF0000"/>
                  </a:solidFill>
                </a:rPr>
                <a:t>shamt</a:t>
              </a:r>
              <a:endParaRPr lang="zh-CN" altLang="en-US" sz="2400" dirty="0">
                <a:solidFill>
                  <a:srgbClr val="FF0000"/>
                </a:solidFill>
              </a:endParaRPr>
            </a:p>
          </p:txBody>
        </p:sp>
        <p:sp>
          <p:nvSpPr>
            <p:cNvPr id="11" name="矩形 10"/>
            <p:cNvSpPr/>
            <p:nvPr/>
          </p:nvSpPr>
          <p:spPr>
            <a:xfrm>
              <a:off x="6299186" y="2307411"/>
              <a:ext cx="988153" cy="36022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400" dirty="0">
                  <a:solidFill>
                    <a:srgbClr val="FF0000"/>
                  </a:solidFill>
                </a:rPr>
                <a:t>func</a:t>
              </a:r>
              <a:endParaRPr lang="zh-CN" altLang="en-US" sz="2400" dirty="0">
                <a:solidFill>
                  <a:srgbClr val="FF0000"/>
                </a:solidFill>
              </a:endParaRPr>
            </a:p>
          </p:txBody>
        </p:sp>
        <p:grpSp>
          <p:nvGrpSpPr>
            <p:cNvPr id="45073" name="组合 11"/>
            <p:cNvGrpSpPr>
              <a:grpSpLocks/>
            </p:cNvGrpSpPr>
            <p:nvPr/>
          </p:nvGrpSpPr>
          <p:grpSpPr bwMode="auto">
            <a:xfrm>
              <a:off x="1583668" y="2682104"/>
              <a:ext cx="5760640" cy="360040"/>
              <a:chOff x="1635795" y="3284984"/>
              <a:chExt cx="5760640" cy="360040"/>
            </a:xfrm>
          </p:grpSpPr>
          <p:sp>
            <p:nvSpPr>
              <p:cNvPr id="20" name="矩形 19"/>
              <p:cNvSpPr/>
              <p:nvPr/>
            </p:nvSpPr>
            <p:spPr>
              <a:xfrm>
                <a:off x="1635795" y="3284799"/>
                <a:ext cx="1223775"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sp>
            <p:nvSpPr>
              <p:cNvPr id="21" name="矩形 20"/>
              <p:cNvSpPr/>
              <p:nvPr/>
            </p:nvSpPr>
            <p:spPr>
              <a:xfrm>
                <a:off x="2859570"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2" name="矩形 21"/>
              <p:cNvSpPr/>
              <p:nvPr/>
            </p:nvSpPr>
            <p:spPr>
              <a:xfrm>
                <a:off x="3724180" y="3284799"/>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3" name="矩形 22"/>
              <p:cNvSpPr/>
              <p:nvPr/>
            </p:nvSpPr>
            <p:spPr>
              <a:xfrm>
                <a:off x="4588791" y="3284799"/>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4" name="矩形 23"/>
              <p:cNvSpPr/>
              <p:nvPr/>
            </p:nvSpPr>
            <p:spPr>
              <a:xfrm>
                <a:off x="5452213" y="3284799"/>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5</a:t>
                </a:r>
                <a:r>
                  <a:rPr lang="zh-CN" altLang="en-US" sz="2000" dirty="0">
                    <a:solidFill>
                      <a:schemeClr val="tx1"/>
                    </a:solidFill>
                  </a:rPr>
                  <a:t>位</a:t>
                </a:r>
              </a:p>
            </p:txBody>
          </p:sp>
          <p:sp>
            <p:nvSpPr>
              <p:cNvPr id="25" name="矩形 24"/>
              <p:cNvSpPr/>
              <p:nvPr/>
            </p:nvSpPr>
            <p:spPr>
              <a:xfrm>
                <a:off x="6316823" y="3284799"/>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tx1"/>
                    </a:solidFill>
                  </a:rPr>
                  <a:t>6</a:t>
                </a:r>
                <a:r>
                  <a:rPr lang="zh-CN" altLang="en-US" sz="2000" dirty="0">
                    <a:solidFill>
                      <a:schemeClr val="tx1"/>
                    </a:solidFill>
                  </a:rPr>
                  <a:t>位</a:t>
                </a:r>
              </a:p>
            </p:txBody>
          </p:sp>
        </p:grpSp>
        <p:grpSp>
          <p:nvGrpSpPr>
            <p:cNvPr id="45074" name="组合 12"/>
            <p:cNvGrpSpPr>
              <a:grpSpLocks/>
            </p:cNvGrpSpPr>
            <p:nvPr/>
          </p:nvGrpSpPr>
          <p:grpSpPr bwMode="auto">
            <a:xfrm>
              <a:off x="1727571" y="1974162"/>
              <a:ext cx="5616996" cy="360225"/>
              <a:chOff x="1779698" y="3284984"/>
              <a:chExt cx="5616996" cy="360225"/>
            </a:xfrm>
          </p:grpSpPr>
          <p:sp>
            <p:nvSpPr>
              <p:cNvPr id="14" name="矩形 13"/>
              <p:cNvSpPr/>
              <p:nvPr/>
            </p:nvSpPr>
            <p:spPr>
              <a:xfrm>
                <a:off x="1779698" y="3284984"/>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31       26</a:t>
                </a:r>
                <a:endParaRPr lang="zh-CN" altLang="en-US" sz="1800" dirty="0">
                  <a:solidFill>
                    <a:schemeClr val="tx1"/>
                  </a:solidFill>
                </a:endParaRPr>
              </a:p>
            </p:txBody>
          </p:sp>
          <p:sp>
            <p:nvSpPr>
              <p:cNvPr id="15" name="矩形 14"/>
              <p:cNvSpPr/>
              <p:nvPr/>
            </p:nvSpPr>
            <p:spPr>
              <a:xfrm>
                <a:off x="2859570"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25    21</a:t>
                </a:r>
                <a:endParaRPr lang="zh-CN" altLang="en-US" sz="1800" dirty="0">
                  <a:solidFill>
                    <a:schemeClr val="tx1"/>
                  </a:solidFill>
                </a:endParaRPr>
              </a:p>
            </p:txBody>
          </p:sp>
          <p:sp>
            <p:nvSpPr>
              <p:cNvPr id="16" name="矩形 15"/>
              <p:cNvSpPr/>
              <p:nvPr/>
            </p:nvSpPr>
            <p:spPr>
              <a:xfrm>
                <a:off x="3724180" y="3284984"/>
                <a:ext cx="86461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20    16</a:t>
                </a:r>
                <a:endParaRPr lang="zh-CN" altLang="en-US" sz="1800" dirty="0">
                  <a:solidFill>
                    <a:schemeClr val="tx1"/>
                  </a:solidFill>
                </a:endParaRPr>
              </a:p>
            </p:txBody>
          </p:sp>
          <p:sp>
            <p:nvSpPr>
              <p:cNvPr id="17" name="矩形 16"/>
              <p:cNvSpPr/>
              <p:nvPr/>
            </p:nvSpPr>
            <p:spPr>
              <a:xfrm>
                <a:off x="4588791" y="3284984"/>
                <a:ext cx="86342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15    11</a:t>
                </a:r>
                <a:endParaRPr lang="zh-CN" altLang="en-US" sz="1800" dirty="0">
                  <a:solidFill>
                    <a:schemeClr val="tx1"/>
                  </a:solidFill>
                </a:endParaRPr>
              </a:p>
            </p:txBody>
          </p:sp>
          <p:sp>
            <p:nvSpPr>
              <p:cNvPr id="18" name="矩形 17"/>
              <p:cNvSpPr/>
              <p:nvPr/>
            </p:nvSpPr>
            <p:spPr>
              <a:xfrm>
                <a:off x="5452213" y="3284984"/>
                <a:ext cx="864610"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10     6</a:t>
                </a:r>
                <a:endParaRPr lang="zh-CN" altLang="en-US" sz="1800" dirty="0">
                  <a:solidFill>
                    <a:schemeClr val="tx1"/>
                  </a:solidFill>
                </a:endParaRPr>
              </a:p>
            </p:txBody>
          </p:sp>
          <p:sp>
            <p:nvSpPr>
              <p:cNvPr id="19" name="矩形 18"/>
              <p:cNvSpPr/>
              <p:nvPr/>
            </p:nvSpPr>
            <p:spPr>
              <a:xfrm>
                <a:off x="6316823" y="3284984"/>
                <a:ext cx="1079871" cy="36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defRPr/>
                </a:pPr>
                <a:r>
                  <a:rPr lang="en-US" altLang="zh-CN" sz="1800" dirty="0">
                    <a:solidFill>
                      <a:schemeClr val="tx1"/>
                    </a:solidFill>
                  </a:rPr>
                  <a:t>50</a:t>
                </a:r>
                <a:endParaRPr lang="zh-CN" altLang="en-US" sz="1800" dirty="0">
                  <a:solidFill>
                    <a:schemeClr val="tx1"/>
                  </a:solidFill>
                </a:endParaRPr>
              </a:p>
            </p:txBody>
          </p:sp>
        </p:grpSp>
      </p:grpSp>
      <p:sp>
        <p:nvSpPr>
          <p:cNvPr id="26" name="Text Box 3"/>
          <p:cNvSpPr txBox="1">
            <a:spLocks noChangeArrowheads="1"/>
          </p:cNvSpPr>
          <p:nvPr/>
        </p:nvSpPr>
        <p:spPr bwMode="auto">
          <a:xfrm>
            <a:off x="690284" y="2938814"/>
            <a:ext cx="8074212"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zh-CN" altLang="en-US" sz="2000" dirty="0">
                <a:ea typeface="华文中宋" panose="02010600040101010101" pitchFamily="2" charset="-122"/>
              </a:rPr>
              <a:t>参与运算的操作数和结果都在寄存器，</a:t>
            </a:r>
            <a:r>
              <a:rPr lang="en-US" altLang="zh-CN" sz="2000" dirty="0">
                <a:ea typeface="华文中宋" panose="02010600040101010101" pitchFamily="2" charset="-122"/>
              </a:rPr>
              <a:t>R</a:t>
            </a:r>
            <a:r>
              <a:rPr lang="zh-CN" altLang="en-US" sz="2000" dirty="0">
                <a:ea typeface="华文中宋" panose="02010600040101010101" pitchFamily="2" charset="-122"/>
              </a:rPr>
              <a:t>型指令的寻址方式只有</a:t>
            </a:r>
            <a:r>
              <a:rPr lang="zh-CN" altLang="en-US" sz="2000" dirty="0">
                <a:solidFill>
                  <a:srgbClr val="A50021"/>
                </a:solidFill>
                <a:ea typeface="黑体" panose="02010609060101010101" pitchFamily="49" charset="-122"/>
              </a:rPr>
              <a:t>寄存器寻址</a:t>
            </a:r>
            <a:r>
              <a:rPr lang="zh-CN" altLang="en-US" sz="2000" dirty="0">
                <a:ea typeface="华文中宋" panose="02010600040101010101" pitchFamily="2" charset="-122"/>
              </a:rPr>
              <a:t>一种；</a:t>
            </a:r>
          </a:p>
        </p:txBody>
      </p:sp>
      <p:sp>
        <p:nvSpPr>
          <p:cNvPr id="27" name="Text Box 3"/>
          <p:cNvSpPr txBox="1">
            <a:spLocks noChangeArrowheads="1"/>
          </p:cNvSpPr>
          <p:nvPr/>
        </p:nvSpPr>
        <p:spPr bwMode="auto">
          <a:xfrm>
            <a:off x="752197" y="3580219"/>
            <a:ext cx="6164729"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a:ea typeface="华文中宋" panose="02010600040101010101" pitchFamily="2" charset="-122"/>
              </a:rPr>
              <a:t>R</a:t>
            </a:r>
            <a:r>
              <a:rPr lang="zh-CN" altLang="en-US" sz="2000" dirty="0">
                <a:ea typeface="华文中宋" panose="02010600040101010101" pitchFamily="2" charset="-122"/>
              </a:rPr>
              <a:t>型指令的</a:t>
            </a:r>
            <a:r>
              <a:rPr lang="en-US" altLang="zh-CN" sz="2000" dirty="0">
                <a:ea typeface="华文中宋" panose="02010600040101010101" pitchFamily="2" charset="-122"/>
              </a:rPr>
              <a:t>op</a:t>
            </a:r>
            <a:r>
              <a:rPr lang="zh-CN" altLang="en-US" sz="2000" dirty="0">
                <a:ea typeface="华文中宋" panose="02010600040101010101" pitchFamily="2" charset="-122"/>
              </a:rPr>
              <a:t>全为</a:t>
            </a:r>
            <a:r>
              <a:rPr lang="en-US" altLang="zh-CN" sz="2000" dirty="0">
                <a:ea typeface="华文中宋" panose="02010600040101010101" pitchFamily="2" charset="-122"/>
              </a:rPr>
              <a:t>0</a:t>
            </a:r>
            <a:r>
              <a:rPr lang="zh-CN" altLang="en-US" sz="2000" dirty="0">
                <a:ea typeface="华文中宋" panose="02010600040101010101" pitchFamily="2" charset="-122"/>
              </a:rPr>
              <a:t>，具体功能由</a:t>
            </a:r>
            <a:r>
              <a:rPr lang="en-US" altLang="zh-CN" sz="2000" dirty="0">
                <a:ea typeface="华文中宋" panose="02010600040101010101" pitchFamily="2" charset="-122"/>
              </a:rPr>
              <a:t>func</a:t>
            </a:r>
            <a:r>
              <a:rPr lang="zh-CN" altLang="en-US" sz="2000" dirty="0">
                <a:ea typeface="华文中宋" panose="02010600040101010101" pitchFamily="2" charset="-122"/>
              </a:rPr>
              <a:t>部分确定；</a:t>
            </a:r>
          </a:p>
        </p:txBody>
      </p:sp>
      <p:sp>
        <p:nvSpPr>
          <p:cNvPr id="28" name="Text Box 3"/>
          <p:cNvSpPr txBox="1">
            <a:spLocks noChangeArrowheads="1"/>
          </p:cNvSpPr>
          <p:nvPr/>
        </p:nvSpPr>
        <p:spPr bwMode="auto">
          <a:xfrm>
            <a:off x="752197" y="4008745"/>
            <a:ext cx="742473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err="1">
                <a:ea typeface="华文中宋" panose="02010600040101010101" pitchFamily="2" charset="-122"/>
              </a:rPr>
              <a:t>rs</a:t>
            </a:r>
            <a:r>
              <a:rPr lang="zh-CN" altLang="en-US" sz="2000" dirty="0">
                <a:ea typeface="华文中宋" panose="02010600040101010101" pitchFamily="2" charset="-122"/>
              </a:rPr>
              <a:t>：第</a:t>
            </a:r>
            <a:r>
              <a:rPr lang="en-US" altLang="zh-CN" sz="2000" dirty="0">
                <a:ea typeface="华文中宋" panose="02010600040101010101" pitchFamily="2" charset="-122"/>
              </a:rPr>
              <a:t>1</a:t>
            </a:r>
            <a:r>
              <a:rPr lang="zh-CN" altLang="en-US" sz="2000" dirty="0">
                <a:ea typeface="华文中宋" panose="02010600040101010101" pitchFamily="2" charset="-122"/>
              </a:rPr>
              <a:t>个源操作数；</a:t>
            </a:r>
          </a:p>
        </p:txBody>
      </p:sp>
      <p:sp>
        <p:nvSpPr>
          <p:cNvPr id="29" name="Text Box 3"/>
          <p:cNvSpPr txBox="1">
            <a:spLocks noChangeArrowheads="1"/>
          </p:cNvSpPr>
          <p:nvPr/>
        </p:nvSpPr>
        <p:spPr bwMode="auto">
          <a:xfrm>
            <a:off x="760510" y="4377341"/>
            <a:ext cx="742473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err="1">
                <a:ea typeface="华文中宋" panose="02010600040101010101" pitchFamily="2" charset="-122"/>
              </a:rPr>
              <a:t>rt</a:t>
            </a:r>
            <a:r>
              <a:rPr lang="zh-CN" altLang="en-US" sz="2000" dirty="0">
                <a:ea typeface="华文中宋" panose="02010600040101010101" pitchFamily="2" charset="-122"/>
              </a:rPr>
              <a:t>：第</a:t>
            </a:r>
            <a:r>
              <a:rPr lang="en-US" altLang="zh-CN" sz="2000" dirty="0">
                <a:ea typeface="华文中宋" panose="02010600040101010101" pitchFamily="2" charset="-122"/>
              </a:rPr>
              <a:t>2</a:t>
            </a:r>
            <a:r>
              <a:rPr lang="zh-CN" altLang="en-US" sz="2000" dirty="0">
                <a:ea typeface="华文中宋" panose="02010600040101010101" pitchFamily="2" charset="-122"/>
              </a:rPr>
              <a:t>个源操作数；</a:t>
            </a:r>
          </a:p>
        </p:txBody>
      </p:sp>
      <p:sp>
        <p:nvSpPr>
          <p:cNvPr id="30" name="Text Box 3"/>
          <p:cNvSpPr txBox="1">
            <a:spLocks noChangeArrowheads="1"/>
          </p:cNvSpPr>
          <p:nvPr/>
        </p:nvSpPr>
        <p:spPr bwMode="auto">
          <a:xfrm>
            <a:off x="760510" y="4747314"/>
            <a:ext cx="7424737"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err="1">
                <a:ea typeface="华文中宋" panose="02010600040101010101" pitchFamily="2" charset="-122"/>
              </a:rPr>
              <a:t>rd</a:t>
            </a:r>
            <a:r>
              <a:rPr lang="zh-CN" altLang="en-US" sz="2000" dirty="0">
                <a:ea typeface="华文中宋" panose="02010600040101010101" pitchFamily="2" charset="-122"/>
              </a:rPr>
              <a:t>：目的寄存器；</a:t>
            </a:r>
          </a:p>
        </p:txBody>
      </p:sp>
      <p:sp>
        <p:nvSpPr>
          <p:cNvPr id="31" name="Text Box 3"/>
          <p:cNvSpPr txBox="1">
            <a:spLocks noChangeArrowheads="1"/>
          </p:cNvSpPr>
          <p:nvPr/>
        </p:nvSpPr>
        <p:spPr bwMode="auto">
          <a:xfrm>
            <a:off x="768635" y="5160231"/>
            <a:ext cx="7063532" cy="4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marL="457200" indent="-4572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latinLnBrk="1">
              <a:buFont typeface="Wingdings" panose="05000000000000000000" pitchFamily="2" charset="2"/>
              <a:buChar char="Ø"/>
            </a:pPr>
            <a:r>
              <a:rPr lang="en-US" altLang="zh-CN" sz="2000" dirty="0">
                <a:ea typeface="华文中宋" panose="02010600040101010101" pitchFamily="2" charset="-122"/>
              </a:rPr>
              <a:t>shamt</a:t>
            </a:r>
            <a:r>
              <a:rPr lang="zh-CN" altLang="en-US" sz="2000" dirty="0">
                <a:ea typeface="华文中宋" panose="02010600040101010101" pitchFamily="2" charset="-122"/>
              </a:rPr>
              <a:t>：对非移位指令为</a:t>
            </a:r>
            <a:r>
              <a:rPr lang="en-US" altLang="zh-CN" sz="2000" dirty="0">
                <a:ea typeface="华文中宋" panose="02010600040101010101" pitchFamily="2" charset="-122"/>
              </a:rPr>
              <a:t>00000</a:t>
            </a:r>
            <a:r>
              <a:rPr lang="zh-CN" altLang="en-US" sz="2000" dirty="0">
                <a:ea typeface="华文中宋" panose="02010600040101010101" pitchFamily="2" charset="-122"/>
              </a:rPr>
              <a:t>。移位指令为移位次数。</a:t>
            </a:r>
          </a:p>
        </p:txBody>
      </p:sp>
      <p:sp>
        <p:nvSpPr>
          <p:cNvPr id="32" name="Rectangle 2"/>
          <p:cNvSpPr txBox="1">
            <a:spLocks noChangeArrowheads="1"/>
          </p:cNvSpPr>
          <p:nvPr/>
        </p:nvSpPr>
        <p:spPr bwMode="auto">
          <a:xfrm>
            <a:off x="654050" y="71438"/>
            <a:ext cx="5518150" cy="37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rgbClr val="C51915"/>
                </a:solidFill>
                <a:latin typeface="+mj-lt"/>
                <a:ea typeface="+mj-ea"/>
                <a:cs typeface="+mj-cs"/>
              </a:defRPr>
            </a:lvl1pPr>
            <a:lvl2pPr algn="l" rtl="0" eaLnBrk="0" fontAlgn="base" hangingPunct="0">
              <a:lnSpc>
                <a:spcPct val="87000"/>
              </a:lnSpc>
              <a:spcBef>
                <a:spcPct val="0"/>
              </a:spcBef>
              <a:spcAft>
                <a:spcPct val="0"/>
              </a:spcAft>
              <a:defRPr sz="2400" b="1">
                <a:solidFill>
                  <a:srgbClr val="C51915"/>
                </a:solidFill>
                <a:latin typeface="Arial" charset="0"/>
              </a:defRPr>
            </a:lvl2pPr>
            <a:lvl3pPr algn="l" rtl="0" eaLnBrk="0" fontAlgn="base" hangingPunct="0">
              <a:lnSpc>
                <a:spcPct val="87000"/>
              </a:lnSpc>
              <a:spcBef>
                <a:spcPct val="0"/>
              </a:spcBef>
              <a:spcAft>
                <a:spcPct val="0"/>
              </a:spcAft>
              <a:defRPr sz="2400" b="1">
                <a:solidFill>
                  <a:srgbClr val="C51915"/>
                </a:solidFill>
                <a:latin typeface="Arial" charset="0"/>
              </a:defRPr>
            </a:lvl3pPr>
            <a:lvl4pPr algn="l" rtl="0" eaLnBrk="0" fontAlgn="base" hangingPunct="0">
              <a:lnSpc>
                <a:spcPct val="87000"/>
              </a:lnSpc>
              <a:spcBef>
                <a:spcPct val="0"/>
              </a:spcBef>
              <a:spcAft>
                <a:spcPct val="0"/>
              </a:spcAft>
              <a:defRPr sz="2400" b="1">
                <a:solidFill>
                  <a:srgbClr val="C51915"/>
                </a:solidFill>
                <a:latin typeface="Arial" charset="0"/>
              </a:defRPr>
            </a:lvl4pPr>
            <a:lvl5pPr algn="l" rtl="0" eaLnBrk="0" fontAlgn="base" hangingPunct="0">
              <a:lnSpc>
                <a:spcPct val="87000"/>
              </a:lnSpc>
              <a:spcBef>
                <a:spcPct val="0"/>
              </a:spcBef>
              <a:spcAft>
                <a:spcPct val="0"/>
              </a:spcAft>
              <a:defRPr sz="2400" b="1">
                <a:solidFill>
                  <a:srgbClr val="C51915"/>
                </a:solidFill>
                <a:latin typeface="Arial" charset="0"/>
              </a:defRPr>
            </a:lvl5pPr>
            <a:lvl6pPr marL="457200" algn="l" rtl="0" eaLnBrk="0" fontAlgn="base" hangingPunct="0">
              <a:lnSpc>
                <a:spcPct val="87000"/>
              </a:lnSpc>
              <a:spcBef>
                <a:spcPct val="0"/>
              </a:spcBef>
              <a:spcAft>
                <a:spcPct val="0"/>
              </a:spcAft>
              <a:defRPr sz="2400" b="1">
                <a:solidFill>
                  <a:schemeClr val="accent2"/>
                </a:solidFill>
                <a:latin typeface="Arial" charset="0"/>
              </a:defRPr>
            </a:lvl6pPr>
            <a:lvl7pPr marL="914400" algn="l" rtl="0" eaLnBrk="0" fontAlgn="base" hangingPunct="0">
              <a:lnSpc>
                <a:spcPct val="87000"/>
              </a:lnSpc>
              <a:spcBef>
                <a:spcPct val="0"/>
              </a:spcBef>
              <a:spcAft>
                <a:spcPct val="0"/>
              </a:spcAft>
              <a:defRPr sz="2400" b="1">
                <a:solidFill>
                  <a:schemeClr val="accent2"/>
                </a:solidFill>
                <a:latin typeface="Arial" charset="0"/>
              </a:defRPr>
            </a:lvl7pPr>
            <a:lvl8pPr marL="1371600" algn="l" rtl="0" eaLnBrk="0" fontAlgn="base" hangingPunct="0">
              <a:lnSpc>
                <a:spcPct val="87000"/>
              </a:lnSpc>
              <a:spcBef>
                <a:spcPct val="0"/>
              </a:spcBef>
              <a:spcAft>
                <a:spcPct val="0"/>
              </a:spcAft>
              <a:defRPr sz="2400" b="1">
                <a:solidFill>
                  <a:schemeClr val="accent2"/>
                </a:solidFill>
                <a:latin typeface="Arial" charset="0"/>
              </a:defRPr>
            </a:lvl8pPr>
            <a:lvl9pPr marL="1828800" algn="l" rtl="0" eaLnBrk="0" fontAlgn="base" hangingPunct="0">
              <a:lnSpc>
                <a:spcPct val="87000"/>
              </a:lnSpc>
              <a:spcBef>
                <a:spcPct val="0"/>
              </a:spcBef>
              <a:spcAft>
                <a:spcPct val="0"/>
              </a:spcAft>
              <a:defRPr sz="2400" b="1">
                <a:solidFill>
                  <a:schemeClr val="accent2"/>
                </a:solidFill>
                <a:latin typeface="Arial" charset="0"/>
              </a:defRPr>
            </a:lvl9pPr>
          </a:lstStyle>
          <a:p>
            <a:r>
              <a:rPr lang="en-US" altLang="zh-CN" kern="0">
                <a:ea typeface="宋体" panose="02010600030101010101" pitchFamily="2" charset="-122"/>
              </a:rPr>
              <a:t>MIPS</a:t>
            </a:r>
            <a:r>
              <a:rPr lang="zh-CN" altLang="en-US" kern="0">
                <a:ea typeface="宋体" panose="02010600030101010101" pitchFamily="2" charset="-122"/>
              </a:rPr>
              <a:t>的指令格式</a:t>
            </a:r>
            <a:endParaRPr lang="zh-CN" altLang="en-US" kern="0" dirty="0">
              <a:ea typeface="宋体" panose="02010600030101010101" pitchFamily="2" charset="-122"/>
            </a:endParaRPr>
          </a:p>
        </p:txBody>
      </p:sp>
      <p:sp>
        <p:nvSpPr>
          <p:cNvPr id="33" name="Rectangle 83"/>
          <p:cNvSpPr>
            <a:spLocks noChangeArrowheads="1"/>
          </p:cNvSpPr>
          <p:nvPr/>
        </p:nvSpPr>
        <p:spPr bwMode="auto">
          <a:xfrm>
            <a:off x="300038" y="655638"/>
            <a:ext cx="8619844"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所有指令都是</a:t>
            </a:r>
            <a:r>
              <a:rPr lang="en-US" altLang="zh-CN" sz="2000" dirty="0">
                <a:solidFill>
                  <a:schemeClr val="tx1"/>
                </a:solidFill>
                <a:ea typeface="黑体" panose="02010609060101010101" pitchFamily="49" charset="-122"/>
              </a:rPr>
              <a:t>32</a:t>
            </a:r>
            <a:r>
              <a:rPr lang="zh-CN" altLang="en-US" sz="2000" dirty="0">
                <a:solidFill>
                  <a:schemeClr val="tx1"/>
                </a:solidFill>
                <a:ea typeface="黑体" panose="02010609060101010101" pitchFamily="49" charset="-122"/>
              </a:rPr>
              <a:t>位宽（字长），按字地址对齐存储，字地址为</a:t>
            </a:r>
            <a:r>
              <a:rPr lang="en-US" altLang="zh-CN" sz="2000" dirty="0">
                <a:solidFill>
                  <a:schemeClr val="tx1"/>
                </a:solidFill>
                <a:ea typeface="黑体" panose="02010609060101010101" pitchFamily="49" charset="-122"/>
              </a:rPr>
              <a:t>4</a:t>
            </a:r>
            <a:r>
              <a:rPr lang="zh-CN" altLang="en-US" sz="2000" dirty="0">
                <a:solidFill>
                  <a:schemeClr val="tx1"/>
                </a:solidFill>
                <a:ea typeface="黑体" panose="02010609060101010101" pitchFamily="49" charset="-122"/>
              </a:rPr>
              <a:t>的倍数！</a:t>
            </a:r>
            <a:endParaRPr lang="en-US" altLang="zh-CN" sz="2000" dirty="0">
              <a:solidFill>
                <a:schemeClr val="tx1"/>
              </a:solidFill>
              <a:ea typeface="黑体" panose="02010609060101010101" pitchFamily="49" charset="-122"/>
            </a:endParaRPr>
          </a:p>
          <a:p>
            <a:pPr>
              <a:lnSpc>
                <a:spcPct val="90000"/>
              </a:lnSpc>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有</a:t>
            </a:r>
            <a:r>
              <a:rPr lang="en-US" altLang="zh-CN" sz="2000" dirty="0">
                <a:solidFill>
                  <a:srgbClr val="FF0000"/>
                </a:solidFill>
                <a:ea typeface="黑体" panose="02010609060101010101" pitchFamily="49" charset="-122"/>
              </a:rPr>
              <a:t>R</a:t>
            </a:r>
            <a:r>
              <a:rPr lang="zh-CN" altLang="en-US" sz="2000" dirty="0">
                <a:solidFill>
                  <a:srgbClr val="FF0000"/>
                </a:solidFill>
                <a:ea typeface="黑体" panose="02010609060101010101" pitchFamily="49" charset="-122"/>
              </a:rPr>
              <a:t>型</a:t>
            </a:r>
            <a:r>
              <a:rPr lang="zh-CN" altLang="en-US" sz="2000" dirty="0">
                <a:solidFill>
                  <a:schemeClr val="tx1"/>
                </a:solidFill>
                <a:ea typeface="黑体" panose="02010609060101010101" pitchFamily="49" charset="-122"/>
              </a:rPr>
              <a:t>、</a:t>
            </a:r>
            <a:r>
              <a:rPr lang="en-US" altLang="zh-CN" sz="2000" dirty="0">
                <a:solidFill>
                  <a:srgbClr val="FF0000"/>
                </a:solidFill>
                <a:ea typeface="黑体" panose="02010609060101010101" pitchFamily="49" charset="-122"/>
              </a:rPr>
              <a:t>I</a:t>
            </a:r>
            <a:r>
              <a:rPr lang="zh-CN" altLang="en-US" sz="2000" dirty="0">
                <a:solidFill>
                  <a:srgbClr val="FF0000"/>
                </a:solidFill>
                <a:ea typeface="黑体" panose="02010609060101010101" pitchFamily="49" charset="-122"/>
              </a:rPr>
              <a:t>型</a:t>
            </a:r>
            <a:r>
              <a:rPr lang="zh-CN" altLang="en-US" sz="2000" dirty="0">
                <a:solidFill>
                  <a:schemeClr val="tx1"/>
                </a:solidFill>
                <a:ea typeface="黑体" panose="02010609060101010101" pitchFamily="49" charset="-122"/>
              </a:rPr>
              <a:t>和</a:t>
            </a:r>
            <a:r>
              <a:rPr lang="en-US" altLang="zh-CN" sz="2000" dirty="0">
                <a:solidFill>
                  <a:srgbClr val="FF0000"/>
                </a:solidFill>
                <a:ea typeface="黑体" panose="02010609060101010101" pitchFamily="49" charset="-122"/>
              </a:rPr>
              <a:t>J</a:t>
            </a:r>
            <a:r>
              <a:rPr lang="zh-CN" altLang="en-US" sz="2000" dirty="0">
                <a:solidFill>
                  <a:srgbClr val="FF0000"/>
                </a:solidFill>
                <a:ea typeface="黑体" panose="02010609060101010101" pitchFamily="49" charset="-122"/>
              </a:rPr>
              <a:t>型</a:t>
            </a:r>
            <a:r>
              <a:rPr lang="zh-CN" altLang="en-US" sz="2000" dirty="0">
                <a:solidFill>
                  <a:schemeClr val="tx1"/>
                </a:solidFill>
                <a:ea typeface="黑体" panose="02010609060101010101" pitchFamily="49" charset="-122"/>
              </a:rPr>
              <a:t>三种指令格式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down)">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wipe(down)">
                                      <p:cBhvr>
                                        <p:cTn id="12" dur="500"/>
                                        <p:tgtEl>
                                          <p:spTgt spid="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5058"/>
                                        </p:tgtEl>
                                        <p:attrNameLst>
                                          <p:attrName>style.visibility</p:attrName>
                                        </p:attrNameLst>
                                      </p:cBhvr>
                                      <p:to>
                                        <p:strVal val="visible"/>
                                      </p:to>
                                    </p:set>
                                    <p:animEffect transition="in" filter="wipe(down)">
                                      <p:cBhvr>
                                        <p:cTn id="17" dur="500"/>
                                        <p:tgtEl>
                                          <p:spTgt spid="450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26" grpId="0"/>
      <p:bldP spid="27" grpId="0"/>
      <p:bldP spid="28" grpId="0"/>
      <p:bldP spid="29" grpId="0"/>
      <p:bldP spid="30" grpId="0"/>
      <p:bldP spid="31" grpId="0"/>
      <p:bldP spid="3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a:t>R</a:t>
            </a:r>
            <a:r>
              <a:rPr lang="zh-CN" altLang="en-US" dirty="0"/>
              <a:t>型指令举例</a:t>
            </a:r>
          </a:p>
        </p:txBody>
      </p:sp>
      <p:sp>
        <p:nvSpPr>
          <p:cNvPr id="6" name="矩形 5"/>
          <p:cNvSpPr/>
          <p:nvPr/>
        </p:nvSpPr>
        <p:spPr>
          <a:xfrm>
            <a:off x="862331" y="806163"/>
            <a:ext cx="6596304" cy="461665"/>
          </a:xfrm>
          <a:prstGeom prst="rect">
            <a:avLst/>
          </a:prstGeom>
        </p:spPr>
        <p:txBody>
          <a:bodyPr wrap="square">
            <a:spAutoFit/>
          </a:bodyPr>
          <a:lstStyle/>
          <a:p>
            <a:r>
              <a:rPr lang="en-US" altLang="zh-CN" sz="2400" b="1" dirty="0">
                <a:solidFill>
                  <a:srgbClr val="C00000"/>
                </a:solidFill>
              </a:rPr>
              <a:t>add  </a:t>
            </a:r>
            <a:r>
              <a:rPr lang="en-US" altLang="zh-CN" sz="2400" b="1" dirty="0" err="1">
                <a:solidFill>
                  <a:srgbClr val="C00000"/>
                </a:solidFill>
              </a:rPr>
              <a:t>rd</a:t>
            </a:r>
            <a:r>
              <a:rPr lang="en-US" altLang="zh-CN" sz="2400" b="1" dirty="0">
                <a:solidFill>
                  <a:srgbClr val="C00000"/>
                </a:solidFill>
              </a:rPr>
              <a:t>, </a:t>
            </a:r>
            <a:r>
              <a:rPr lang="en-US" altLang="zh-CN" sz="2400" b="1" dirty="0" err="1">
                <a:solidFill>
                  <a:srgbClr val="C00000"/>
                </a:solidFill>
              </a:rPr>
              <a:t>rs</a:t>
            </a:r>
            <a:r>
              <a:rPr lang="en-US" altLang="zh-CN" sz="2400" b="1" dirty="0">
                <a:solidFill>
                  <a:srgbClr val="C00000"/>
                </a:solidFill>
              </a:rPr>
              <a:t>, </a:t>
            </a:r>
            <a:r>
              <a:rPr lang="en-US" altLang="zh-CN" sz="2400" b="1" dirty="0" err="1">
                <a:solidFill>
                  <a:srgbClr val="C00000"/>
                </a:solidFill>
              </a:rPr>
              <a:t>rt</a:t>
            </a:r>
            <a:r>
              <a:rPr lang="en-US" altLang="zh-CN" sz="2400" b="1" dirty="0">
                <a:solidFill>
                  <a:srgbClr val="C00000"/>
                </a:solidFill>
              </a:rPr>
              <a:t>       </a:t>
            </a:r>
            <a:r>
              <a:rPr lang="en-US" altLang="zh-CN" sz="2400" b="1" dirty="0">
                <a:solidFill>
                  <a:schemeClr val="tx1"/>
                </a:solidFill>
              </a:rPr>
              <a:t>#</a:t>
            </a:r>
            <a:r>
              <a:rPr lang="en-US" altLang="zh-CN" sz="2400" b="1" dirty="0" err="1">
                <a:solidFill>
                  <a:schemeClr val="tx1"/>
                </a:solidFill>
              </a:rPr>
              <a:t>rd</a:t>
            </a:r>
            <a:r>
              <a:rPr lang="zh-CN" altLang="en-US" sz="2400" b="1" dirty="0">
                <a:solidFill>
                  <a:schemeClr val="tx1"/>
                </a:solidFill>
              </a:rPr>
              <a:t>←</a:t>
            </a:r>
            <a:r>
              <a:rPr lang="en-US" altLang="zh-CN" sz="2400" b="1" dirty="0">
                <a:solidFill>
                  <a:schemeClr val="tx1"/>
                </a:solidFill>
              </a:rPr>
              <a:t>(</a:t>
            </a:r>
            <a:r>
              <a:rPr lang="en-US" altLang="zh-CN" sz="2400" b="1" dirty="0" err="1">
                <a:solidFill>
                  <a:schemeClr val="tx1"/>
                </a:solidFill>
              </a:rPr>
              <a:t>rs</a:t>
            </a:r>
            <a:r>
              <a:rPr lang="en-US" altLang="zh-CN" sz="2400" b="1" dirty="0">
                <a:solidFill>
                  <a:schemeClr val="tx1"/>
                </a:solidFill>
              </a:rPr>
              <a:t>)+(</a:t>
            </a:r>
            <a:r>
              <a:rPr lang="en-US" altLang="zh-CN" sz="2400" b="1" dirty="0" err="1">
                <a:solidFill>
                  <a:schemeClr val="tx1"/>
                </a:solidFill>
              </a:rPr>
              <a:t>rt</a:t>
            </a:r>
            <a:r>
              <a:rPr lang="en-US" altLang="zh-CN" sz="2400" b="1" dirty="0">
                <a:solidFill>
                  <a:schemeClr val="tx1"/>
                </a:solidFill>
              </a:rPr>
              <a:t>) </a:t>
            </a:r>
            <a:endParaRPr lang="zh-CN" altLang="en-US" sz="2400" b="1" dirty="0">
              <a:solidFill>
                <a:schemeClr val="tx1"/>
              </a:solidFill>
            </a:endParaRPr>
          </a:p>
        </p:txBody>
      </p:sp>
      <p:sp>
        <p:nvSpPr>
          <p:cNvPr id="7" name="矩形 6"/>
          <p:cNvSpPr/>
          <p:nvPr/>
        </p:nvSpPr>
        <p:spPr>
          <a:xfrm>
            <a:off x="862331" y="1317397"/>
            <a:ext cx="5302743" cy="461665"/>
          </a:xfrm>
          <a:prstGeom prst="rect">
            <a:avLst/>
          </a:prstGeom>
        </p:spPr>
        <p:txBody>
          <a:bodyPr wrap="square">
            <a:spAutoFit/>
          </a:bodyPr>
          <a:lstStyle/>
          <a:p>
            <a:r>
              <a:rPr lang="en-US" altLang="zh-CN" sz="2400" b="1" dirty="0" err="1">
                <a:solidFill>
                  <a:srgbClr val="C00000"/>
                </a:solidFill>
              </a:rPr>
              <a:t>xor</a:t>
            </a:r>
            <a:r>
              <a:rPr lang="en-US" altLang="zh-CN" sz="2400" b="1" dirty="0">
                <a:solidFill>
                  <a:srgbClr val="C00000"/>
                </a:solidFill>
              </a:rPr>
              <a:t>  </a:t>
            </a:r>
            <a:r>
              <a:rPr lang="en-US" altLang="zh-CN" sz="2400" b="1" dirty="0" err="1">
                <a:solidFill>
                  <a:srgbClr val="C00000"/>
                </a:solidFill>
              </a:rPr>
              <a:t>rd</a:t>
            </a:r>
            <a:r>
              <a:rPr lang="en-US" altLang="zh-CN" sz="2400" b="1" dirty="0">
                <a:solidFill>
                  <a:srgbClr val="C00000"/>
                </a:solidFill>
              </a:rPr>
              <a:t>, </a:t>
            </a:r>
            <a:r>
              <a:rPr lang="en-US" altLang="zh-CN" sz="2400" b="1" dirty="0" err="1">
                <a:solidFill>
                  <a:srgbClr val="C00000"/>
                </a:solidFill>
              </a:rPr>
              <a:t>rs</a:t>
            </a:r>
            <a:r>
              <a:rPr lang="en-US" altLang="zh-CN" sz="2400" b="1" dirty="0">
                <a:solidFill>
                  <a:srgbClr val="C00000"/>
                </a:solidFill>
              </a:rPr>
              <a:t>, </a:t>
            </a:r>
            <a:r>
              <a:rPr lang="en-US" altLang="zh-CN" sz="2400" b="1" dirty="0" err="1">
                <a:solidFill>
                  <a:srgbClr val="C00000"/>
                </a:solidFill>
              </a:rPr>
              <a:t>rt</a:t>
            </a:r>
            <a:r>
              <a:rPr lang="en-US" altLang="zh-CN" sz="2400" b="1" dirty="0">
                <a:solidFill>
                  <a:srgbClr val="C00000"/>
                </a:solidFill>
              </a:rPr>
              <a:t>    </a:t>
            </a:r>
            <a:r>
              <a:rPr lang="en-US" altLang="zh-CN" sz="2400" b="1" dirty="0">
                <a:solidFill>
                  <a:schemeClr val="tx1"/>
                </a:solidFill>
              </a:rPr>
              <a:t>#</a:t>
            </a:r>
            <a:r>
              <a:rPr lang="en-US" altLang="zh-CN" sz="2400" b="1" dirty="0" err="1">
                <a:solidFill>
                  <a:schemeClr val="tx1"/>
                </a:solidFill>
              </a:rPr>
              <a:t>rd</a:t>
            </a:r>
            <a:r>
              <a:rPr lang="zh-CN" altLang="en-US" sz="2400" b="1" dirty="0">
                <a:solidFill>
                  <a:schemeClr val="tx1"/>
                </a:solidFill>
              </a:rPr>
              <a:t>←</a:t>
            </a:r>
            <a:r>
              <a:rPr lang="en-US" altLang="zh-CN" sz="2400" b="1" dirty="0">
                <a:solidFill>
                  <a:schemeClr val="tx1"/>
                </a:solidFill>
              </a:rPr>
              <a:t>(</a:t>
            </a:r>
            <a:r>
              <a:rPr lang="en-US" altLang="zh-CN" sz="2400" b="1" dirty="0" err="1">
                <a:solidFill>
                  <a:schemeClr val="tx1"/>
                </a:solidFill>
              </a:rPr>
              <a:t>rs</a:t>
            </a:r>
            <a:r>
              <a:rPr lang="en-US" altLang="zh-CN" sz="2400" b="1" dirty="0">
                <a:solidFill>
                  <a:schemeClr val="tx1"/>
                </a:solidFill>
              </a:rPr>
              <a:t>)</a:t>
            </a:r>
            <a:r>
              <a:rPr lang="en-US" altLang="zh-CN" sz="2400" b="1" dirty="0" err="1">
                <a:solidFill>
                  <a:schemeClr val="tx1"/>
                </a:solidFill>
              </a:rPr>
              <a:t>xor</a:t>
            </a:r>
            <a:r>
              <a:rPr lang="en-US" altLang="zh-CN" sz="2400" dirty="0">
                <a:solidFill>
                  <a:schemeClr val="tx1"/>
                </a:solidFill>
              </a:rPr>
              <a:t>(</a:t>
            </a:r>
            <a:r>
              <a:rPr lang="en-US" altLang="zh-CN" sz="2400" b="1" dirty="0" err="1">
                <a:solidFill>
                  <a:schemeClr val="tx1"/>
                </a:solidFill>
              </a:rPr>
              <a:t>rt</a:t>
            </a:r>
            <a:r>
              <a:rPr lang="en-US" altLang="zh-CN" sz="2400" b="1" dirty="0">
                <a:solidFill>
                  <a:schemeClr val="tx1"/>
                </a:solidFill>
              </a:rPr>
              <a:t>) </a:t>
            </a:r>
            <a:endParaRPr lang="zh-CN" altLang="en-US" sz="2400" b="1" dirty="0">
              <a:solidFill>
                <a:schemeClr val="tx1"/>
              </a:solidFill>
            </a:endParaRPr>
          </a:p>
        </p:txBody>
      </p:sp>
      <p:sp>
        <p:nvSpPr>
          <p:cNvPr id="8" name="矩形 7"/>
          <p:cNvSpPr/>
          <p:nvPr/>
        </p:nvSpPr>
        <p:spPr>
          <a:xfrm>
            <a:off x="862331" y="1941031"/>
            <a:ext cx="7232798" cy="461665"/>
          </a:xfrm>
          <a:prstGeom prst="rect">
            <a:avLst/>
          </a:prstGeom>
        </p:spPr>
        <p:txBody>
          <a:bodyPr wrap="square">
            <a:spAutoFit/>
          </a:bodyPr>
          <a:lstStyle/>
          <a:p>
            <a:r>
              <a:rPr lang="en-US" altLang="zh-CN" sz="2400" b="1" dirty="0" err="1">
                <a:solidFill>
                  <a:srgbClr val="C00000"/>
                </a:solidFill>
              </a:rPr>
              <a:t>sll</a:t>
            </a:r>
            <a:r>
              <a:rPr lang="en-US" altLang="zh-CN" sz="2400" b="1" dirty="0">
                <a:solidFill>
                  <a:srgbClr val="C00000"/>
                </a:solidFill>
              </a:rPr>
              <a:t> $s1 ,$s2, 2    </a:t>
            </a:r>
            <a:r>
              <a:rPr lang="en-US" altLang="zh-CN" sz="2400" b="1" dirty="0">
                <a:solidFill>
                  <a:schemeClr val="tx1"/>
                </a:solidFill>
              </a:rPr>
              <a:t>#$s1 </a:t>
            </a:r>
            <a:r>
              <a:rPr lang="zh-CN" altLang="en-US" sz="2400" b="1" dirty="0">
                <a:solidFill>
                  <a:schemeClr val="tx1"/>
                </a:solidFill>
              </a:rPr>
              <a:t>←</a:t>
            </a:r>
            <a:r>
              <a:rPr lang="en-US" altLang="zh-CN" sz="2400" b="1" dirty="0">
                <a:solidFill>
                  <a:schemeClr val="tx1"/>
                </a:solidFill>
              </a:rPr>
              <a:t> $s2</a:t>
            </a:r>
            <a:r>
              <a:rPr lang="zh-CN" altLang="en-US" sz="2400" b="1" dirty="0">
                <a:solidFill>
                  <a:schemeClr val="tx1"/>
                </a:solidFill>
              </a:rPr>
              <a:t>左移</a:t>
            </a:r>
            <a:r>
              <a:rPr lang="en-US" altLang="zh-CN" sz="2400" b="1" dirty="0">
                <a:solidFill>
                  <a:schemeClr val="tx1"/>
                </a:solidFill>
              </a:rPr>
              <a:t>2</a:t>
            </a:r>
            <a:r>
              <a:rPr lang="zh-CN" altLang="en-US" sz="2400" b="1" dirty="0">
                <a:solidFill>
                  <a:schemeClr val="tx1"/>
                </a:solidFill>
              </a:rPr>
              <a:t>位</a:t>
            </a:r>
            <a:r>
              <a:rPr lang="en-US" altLang="zh-CN" sz="2400" b="1" dirty="0">
                <a:solidFill>
                  <a:schemeClr val="tx1"/>
                </a:solidFill>
              </a:rPr>
              <a:t> </a:t>
            </a:r>
            <a:endParaRPr lang="zh-CN" altLang="en-US" sz="2400" b="1" dirty="0">
              <a:solidFill>
                <a:schemeClr val="tx1"/>
              </a:solidFill>
            </a:endParaRPr>
          </a:p>
        </p:txBody>
      </p:sp>
      <p:sp>
        <p:nvSpPr>
          <p:cNvPr id="9" name="矩形 8"/>
          <p:cNvSpPr/>
          <p:nvPr/>
        </p:nvSpPr>
        <p:spPr>
          <a:xfrm>
            <a:off x="862331" y="2521811"/>
            <a:ext cx="7025341" cy="461665"/>
          </a:xfrm>
          <a:prstGeom prst="rect">
            <a:avLst/>
          </a:prstGeom>
        </p:spPr>
        <p:txBody>
          <a:bodyPr wrap="square">
            <a:spAutoFit/>
          </a:bodyPr>
          <a:lstStyle/>
          <a:p>
            <a:r>
              <a:rPr lang="en-US" altLang="zh-CN" sz="2400" b="1" dirty="0" err="1">
                <a:solidFill>
                  <a:srgbClr val="C00000"/>
                </a:solidFill>
              </a:rPr>
              <a:t>srl</a:t>
            </a:r>
            <a:r>
              <a:rPr lang="en-US" altLang="zh-CN" sz="2400" b="1" dirty="0">
                <a:solidFill>
                  <a:srgbClr val="C00000"/>
                </a:solidFill>
              </a:rPr>
              <a:t> $s1 ,$s2, 2   </a:t>
            </a:r>
            <a:r>
              <a:rPr lang="en-US" altLang="zh-CN" sz="2400" b="1" dirty="0">
                <a:solidFill>
                  <a:schemeClr val="tx1"/>
                </a:solidFill>
              </a:rPr>
              <a:t>#$s1 </a:t>
            </a:r>
            <a:r>
              <a:rPr lang="zh-CN" altLang="en-US" sz="2400" b="1" dirty="0">
                <a:solidFill>
                  <a:schemeClr val="tx1"/>
                </a:solidFill>
              </a:rPr>
              <a:t>←</a:t>
            </a:r>
            <a:r>
              <a:rPr lang="en-US" altLang="zh-CN" sz="2400" b="1" dirty="0">
                <a:solidFill>
                  <a:schemeClr val="tx1"/>
                </a:solidFill>
              </a:rPr>
              <a:t> $s2</a:t>
            </a:r>
            <a:r>
              <a:rPr lang="zh-CN" altLang="en-US" sz="2400" b="1" dirty="0">
                <a:solidFill>
                  <a:schemeClr val="tx1"/>
                </a:solidFill>
              </a:rPr>
              <a:t>逻辑右移</a:t>
            </a:r>
            <a:r>
              <a:rPr lang="en-US" altLang="zh-CN" sz="2400" b="1" dirty="0">
                <a:solidFill>
                  <a:schemeClr val="tx1"/>
                </a:solidFill>
              </a:rPr>
              <a:t>2</a:t>
            </a:r>
            <a:r>
              <a:rPr lang="zh-CN" altLang="en-US" sz="2400" b="1" dirty="0">
                <a:solidFill>
                  <a:schemeClr val="tx1"/>
                </a:solidFill>
              </a:rPr>
              <a:t>位</a:t>
            </a:r>
            <a:r>
              <a:rPr lang="en-US" altLang="zh-CN" sz="2400" b="1" dirty="0">
                <a:solidFill>
                  <a:schemeClr val="tx1"/>
                </a:solidFill>
              </a:rPr>
              <a:t> </a:t>
            </a:r>
            <a:endParaRPr lang="zh-CN" altLang="en-US" sz="2400" b="1" dirty="0">
              <a:solidFill>
                <a:schemeClr val="tx1"/>
              </a:solidFill>
            </a:endParaRPr>
          </a:p>
        </p:txBody>
      </p:sp>
      <p:sp>
        <p:nvSpPr>
          <p:cNvPr id="10" name="矩形 9"/>
          <p:cNvSpPr/>
          <p:nvPr/>
        </p:nvSpPr>
        <p:spPr>
          <a:xfrm>
            <a:off x="862331" y="4016923"/>
            <a:ext cx="8239245" cy="461665"/>
          </a:xfrm>
          <a:prstGeom prst="rect">
            <a:avLst/>
          </a:prstGeom>
        </p:spPr>
        <p:txBody>
          <a:bodyPr wrap="square">
            <a:spAutoFit/>
          </a:bodyPr>
          <a:lstStyle/>
          <a:p>
            <a:r>
              <a:rPr lang="en-US" altLang="zh-CN" sz="2400" dirty="0" err="1">
                <a:solidFill>
                  <a:srgbClr val="C00000"/>
                </a:solidFill>
              </a:rPr>
              <a:t>jr</a:t>
            </a:r>
            <a:r>
              <a:rPr lang="en-US" altLang="zh-CN" sz="2400" dirty="0">
                <a:solidFill>
                  <a:srgbClr val="C00000"/>
                </a:solidFill>
              </a:rPr>
              <a:t>  $s2   </a:t>
            </a:r>
            <a:r>
              <a:rPr lang="en-US" altLang="zh-CN" sz="2400" dirty="0">
                <a:solidFill>
                  <a:schemeClr val="tx1"/>
                </a:solidFill>
              </a:rPr>
              <a:t># PC</a:t>
            </a:r>
            <a:r>
              <a:rPr lang="zh-CN" altLang="en-US" sz="2400" dirty="0">
                <a:solidFill>
                  <a:schemeClr val="tx1"/>
                </a:solidFill>
              </a:rPr>
              <a:t>←寄存器</a:t>
            </a:r>
            <a:r>
              <a:rPr lang="en-US" altLang="zh-CN" sz="2400" dirty="0">
                <a:solidFill>
                  <a:schemeClr val="tx1"/>
                </a:solidFill>
              </a:rPr>
              <a:t>$s2</a:t>
            </a:r>
            <a:r>
              <a:rPr lang="zh-CN" altLang="en-US" sz="2400" dirty="0">
                <a:solidFill>
                  <a:schemeClr val="tx1"/>
                </a:solidFill>
              </a:rPr>
              <a:t>提供转移目的地，无条件转移。</a:t>
            </a:r>
          </a:p>
        </p:txBody>
      </p:sp>
      <p:sp>
        <p:nvSpPr>
          <p:cNvPr id="11" name="文本框 10"/>
          <p:cNvSpPr txBox="1"/>
          <p:nvPr/>
        </p:nvSpPr>
        <p:spPr>
          <a:xfrm>
            <a:off x="5997387" y="791264"/>
            <a:ext cx="3003177" cy="1015663"/>
          </a:xfrm>
          <a:prstGeom prst="rect">
            <a:avLst/>
          </a:prstGeom>
          <a:noFill/>
          <a:ln w="28575">
            <a:solidFill>
              <a:schemeClr val="accent1"/>
            </a:solidFill>
          </a:ln>
        </p:spPr>
        <p:txBody>
          <a:bodyPr wrap="square" rtlCol="0">
            <a:spAutoFit/>
          </a:bodyPr>
          <a:lstStyle/>
          <a:p>
            <a:r>
              <a:rPr lang="zh-CN" altLang="en-US" sz="2000" dirty="0"/>
              <a:t>注意：汇编指令格式中三个寄存器的顺序与机器码的差别</a:t>
            </a:r>
          </a:p>
        </p:txBody>
      </p:sp>
      <p:sp>
        <p:nvSpPr>
          <p:cNvPr id="3" name="圆角矩形标注 2"/>
          <p:cNvSpPr/>
          <p:nvPr/>
        </p:nvSpPr>
        <p:spPr bwMode="auto">
          <a:xfrm>
            <a:off x="3303971" y="249261"/>
            <a:ext cx="1341054" cy="397272"/>
          </a:xfrm>
          <a:prstGeom prst="wedgeRoundRectCallout">
            <a:avLst>
              <a:gd name="adj1" fmla="val -32799"/>
              <a:gd name="adj2" fmla="val 11527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accent2"/>
                </a:solidFill>
                <a:effectLst/>
                <a:latin typeface="Arial" charset="0"/>
                <a:ea typeface="宋体" charset="-122"/>
              </a:rPr>
              <a:t>#</a:t>
            </a:r>
            <a:r>
              <a:rPr kumimoji="0" lang="zh-CN" altLang="en-US" sz="2000" b="1" i="0" u="none" strike="noStrike" cap="none" normalizeH="0" baseline="0" dirty="0">
                <a:ln>
                  <a:noFill/>
                </a:ln>
                <a:solidFill>
                  <a:schemeClr val="accent2"/>
                </a:solidFill>
                <a:effectLst/>
                <a:latin typeface="Arial" charset="0"/>
                <a:ea typeface="宋体" charset="-122"/>
              </a:rPr>
              <a:t>表示注释</a:t>
            </a:r>
          </a:p>
        </p:txBody>
      </p:sp>
      <p:sp>
        <p:nvSpPr>
          <p:cNvPr id="12" name="矩形 11">
            <a:extLst>
              <a:ext uri="{FF2B5EF4-FFF2-40B4-BE49-F238E27FC236}">
                <a16:creationId xmlns:a16="http://schemas.microsoft.com/office/drawing/2014/main" id="{384D601E-1E6A-45BB-9B36-0A45F4E001E1}"/>
              </a:ext>
            </a:extLst>
          </p:cNvPr>
          <p:cNvSpPr/>
          <p:nvPr/>
        </p:nvSpPr>
        <p:spPr>
          <a:xfrm>
            <a:off x="862331" y="3040985"/>
            <a:ext cx="8138233" cy="461665"/>
          </a:xfrm>
          <a:prstGeom prst="rect">
            <a:avLst/>
          </a:prstGeom>
        </p:spPr>
        <p:txBody>
          <a:bodyPr wrap="square">
            <a:spAutoFit/>
          </a:bodyPr>
          <a:lstStyle/>
          <a:p>
            <a:r>
              <a:rPr lang="en-US" altLang="zh-CN" sz="2400" dirty="0" err="1">
                <a:solidFill>
                  <a:srgbClr val="C00000"/>
                </a:solidFill>
              </a:rPr>
              <a:t>slt</a:t>
            </a:r>
            <a:r>
              <a:rPr lang="en-US" altLang="zh-CN" sz="2400" b="1" dirty="0">
                <a:solidFill>
                  <a:srgbClr val="C00000"/>
                </a:solidFill>
              </a:rPr>
              <a:t> $s1 ,$s2, $s3  </a:t>
            </a:r>
            <a:r>
              <a:rPr lang="en-US" altLang="zh-CN" sz="2400" b="1" dirty="0">
                <a:solidFill>
                  <a:schemeClr val="tx1"/>
                </a:solidFill>
              </a:rPr>
              <a:t># if</a:t>
            </a:r>
            <a:r>
              <a:rPr lang="en-US" altLang="zh-CN" sz="2400" dirty="0">
                <a:solidFill>
                  <a:schemeClr val="tx1"/>
                </a:solidFill>
              </a:rPr>
              <a:t>($s2&lt;$s3) </a:t>
            </a:r>
            <a:r>
              <a:rPr lang="en-US" altLang="zh-CN" sz="2400" b="1" dirty="0">
                <a:solidFill>
                  <a:schemeClr val="tx1"/>
                </a:solidFill>
              </a:rPr>
              <a:t>$s1=1 else $s1=0</a:t>
            </a:r>
            <a:endParaRPr lang="zh-CN" altLang="en-US" sz="2400" b="1" dirty="0">
              <a:solidFill>
                <a:schemeClr val="tx1"/>
              </a:solidFill>
            </a:endParaRPr>
          </a:p>
        </p:txBody>
      </p:sp>
      <p:sp>
        <p:nvSpPr>
          <p:cNvPr id="13" name="矩形 12">
            <a:extLst>
              <a:ext uri="{FF2B5EF4-FFF2-40B4-BE49-F238E27FC236}">
                <a16:creationId xmlns:a16="http://schemas.microsoft.com/office/drawing/2014/main" id="{488F2E2D-07EB-4A64-A72D-4E0B409A2194}"/>
              </a:ext>
            </a:extLst>
          </p:cNvPr>
          <p:cNvSpPr/>
          <p:nvPr/>
        </p:nvSpPr>
        <p:spPr>
          <a:xfrm>
            <a:off x="862331" y="3562516"/>
            <a:ext cx="8138233" cy="461665"/>
          </a:xfrm>
          <a:prstGeom prst="rect">
            <a:avLst/>
          </a:prstGeom>
        </p:spPr>
        <p:txBody>
          <a:bodyPr wrap="square">
            <a:spAutoFit/>
          </a:bodyPr>
          <a:lstStyle/>
          <a:p>
            <a:r>
              <a:rPr lang="en-US" altLang="zh-CN" sz="2400" dirty="0" err="1">
                <a:solidFill>
                  <a:srgbClr val="C00000"/>
                </a:solidFill>
              </a:rPr>
              <a:t>slt</a:t>
            </a:r>
            <a:r>
              <a:rPr lang="en-US" altLang="zh-CN" sz="2400" b="1" dirty="0">
                <a:solidFill>
                  <a:srgbClr val="C00000"/>
                </a:solidFill>
              </a:rPr>
              <a:t> </a:t>
            </a:r>
            <a:r>
              <a:rPr lang="zh-CN" altLang="en-US" sz="2400" b="1" dirty="0">
                <a:solidFill>
                  <a:schemeClr val="tx1"/>
                </a:solidFill>
              </a:rPr>
              <a:t>常配合</a:t>
            </a:r>
            <a:r>
              <a:rPr lang="en-US" altLang="zh-CN" sz="2400" b="1" dirty="0">
                <a:solidFill>
                  <a:schemeClr val="tx1"/>
                </a:solidFill>
              </a:rPr>
              <a:t>I</a:t>
            </a:r>
            <a:r>
              <a:rPr lang="zh-CN" altLang="en-US" sz="2400" b="1" dirty="0">
                <a:solidFill>
                  <a:schemeClr val="tx1"/>
                </a:solidFill>
              </a:rPr>
              <a:t>型指令</a:t>
            </a:r>
            <a:r>
              <a:rPr lang="en-US" altLang="zh-CN" sz="2400" b="1" dirty="0" err="1">
                <a:solidFill>
                  <a:schemeClr val="tx1"/>
                </a:solidFill>
              </a:rPr>
              <a:t>beq</a:t>
            </a:r>
            <a:r>
              <a:rPr lang="zh-CN" altLang="en-US" sz="2400" b="1" dirty="0">
                <a:solidFill>
                  <a:schemeClr val="tx1"/>
                </a:solidFill>
              </a:rPr>
              <a:t>和</a:t>
            </a:r>
            <a:r>
              <a:rPr lang="en-US" altLang="zh-CN" sz="2400" b="1" dirty="0" err="1">
                <a:solidFill>
                  <a:schemeClr val="tx1"/>
                </a:solidFill>
              </a:rPr>
              <a:t>bne</a:t>
            </a:r>
            <a:r>
              <a:rPr lang="zh-CN" altLang="en-US" sz="2400" b="1" dirty="0">
                <a:solidFill>
                  <a:schemeClr val="tx1"/>
                </a:solidFill>
              </a:rPr>
              <a:t>进行条件转移</a:t>
            </a:r>
          </a:p>
        </p:txBody>
      </p:sp>
    </p:spTree>
    <p:extLst>
      <p:ext uri="{BB962C8B-B14F-4D97-AF65-F5344CB8AC3E}">
        <p14:creationId xmlns:p14="http://schemas.microsoft.com/office/powerpoint/2010/main" val="159881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3"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1200" y="114300"/>
            <a:ext cx="3603551" cy="372603"/>
          </a:xfrm>
          <a:noFill/>
        </p:spPr>
        <p:txBody>
          <a:bodyPr wrap="none"/>
          <a:lstStyle/>
          <a:p>
            <a:r>
              <a:rPr lang="en-US" altLang="zh-CN" dirty="0">
                <a:ea typeface="宋体" panose="02010600030101010101" pitchFamily="2" charset="-122"/>
              </a:rPr>
              <a:t>Instruction Set </a:t>
            </a:r>
            <a:r>
              <a:rPr lang="zh-CN" altLang="en-US" dirty="0" smtClean="0">
                <a:ea typeface="宋体" panose="02010600030101010101" pitchFamily="2" charset="-122"/>
              </a:rPr>
              <a:t>（回顾）</a:t>
            </a:r>
            <a:endParaRPr lang="en-US" altLang="zh-CN" dirty="0">
              <a:ea typeface="宋体" panose="02010600030101010101" pitchFamily="2" charset="-122"/>
            </a:endParaRPr>
          </a:p>
        </p:txBody>
      </p:sp>
      <p:grpSp>
        <p:nvGrpSpPr>
          <p:cNvPr id="5123" name="Group 3"/>
          <p:cNvGrpSpPr>
            <a:grpSpLocks/>
          </p:cNvGrpSpPr>
          <p:nvPr/>
        </p:nvGrpSpPr>
        <p:grpSpPr bwMode="auto">
          <a:xfrm>
            <a:off x="1293813" y="2443163"/>
            <a:ext cx="6483350" cy="2141537"/>
            <a:chOff x="488" y="532"/>
            <a:chExt cx="4500" cy="2268"/>
          </a:xfrm>
        </p:grpSpPr>
        <p:sp>
          <p:nvSpPr>
            <p:cNvPr id="5126"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 name="Oval 5"/>
            <p:cNvSpPr>
              <a:spLocks noChangeArrowheads="1"/>
            </p:cNvSpPr>
            <p:nvPr/>
          </p:nvSpPr>
          <p:spPr bwMode="auto">
            <a:xfrm>
              <a:off x="2308" y="532"/>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 name="Line 6"/>
            <p:cNvSpPr>
              <a:spLocks noChangeShapeType="1"/>
            </p:cNvSpPr>
            <p:nvPr/>
          </p:nvSpPr>
          <p:spPr bwMode="auto">
            <a:xfrm flipH="1">
              <a:off x="2396" y="724"/>
              <a:ext cx="56" cy="3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 name="Line 7"/>
            <p:cNvSpPr>
              <a:spLocks noChangeShapeType="1"/>
            </p:cNvSpPr>
            <p:nvPr/>
          </p:nvSpPr>
          <p:spPr bwMode="auto">
            <a:xfrm>
              <a:off x="2404" y="110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 name="Line 8"/>
            <p:cNvSpPr>
              <a:spLocks noChangeShapeType="1"/>
            </p:cNvSpPr>
            <p:nvPr/>
          </p:nvSpPr>
          <p:spPr bwMode="auto">
            <a:xfrm>
              <a:off x="2544" y="110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 name="Line 9"/>
            <p:cNvSpPr>
              <a:spLocks noChangeShapeType="1"/>
            </p:cNvSpPr>
            <p:nvPr/>
          </p:nvSpPr>
          <p:spPr bwMode="auto">
            <a:xfrm>
              <a:off x="2548" y="1296"/>
              <a:ext cx="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2" name="Line 10"/>
            <p:cNvSpPr>
              <a:spLocks noChangeShapeType="1"/>
            </p:cNvSpPr>
            <p:nvPr/>
          </p:nvSpPr>
          <p:spPr bwMode="auto">
            <a:xfrm flipH="1">
              <a:off x="2300" y="1108"/>
              <a:ext cx="104"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3" name="Line 11"/>
            <p:cNvSpPr>
              <a:spLocks noChangeShapeType="1"/>
            </p:cNvSpPr>
            <p:nvPr/>
          </p:nvSpPr>
          <p:spPr bwMode="auto">
            <a:xfrm flipH="1">
              <a:off x="2156" y="1348"/>
              <a:ext cx="152"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 name="Line 12"/>
            <p:cNvSpPr>
              <a:spLocks noChangeShapeType="1"/>
            </p:cNvSpPr>
            <p:nvPr/>
          </p:nvSpPr>
          <p:spPr bwMode="auto">
            <a:xfrm>
              <a:off x="2452" y="868"/>
              <a:ext cx="136"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Line 13"/>
            <p:cNvSpPr>
              <a:spLocks noChangeShapeType="1"/>
            </p:cNvSpPr>
            <p:nvPr/>
          </p:nvSpPr>
          <p:spPr bwMode="auto">
            <a:xfrm flipV="1">
              <a:off x="2596" y="860"/>
              <a:ext cx="88"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6" name="Line 14"/>
            <p:cNvSpPr>
              <a:spLocks noChangeShapeType="1"/>
            </p:cNvSpPr>
            <p:nvPr/>
          </p:nvSpPr>
          <p:spPr bwMode="auto">
            <a:xfrm>
              <a:off x="2404" y="816"/>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Line 15"/>
            <p:cNvSpPr>
              <a:spLocks noChangeShapeType="1"/>
            </p:cNvSpPr>
            <p:nvPr/>
          </p:nvSpPr>
          <p:spPr bwMode="auto">
            <a:xfrm flipV="1">
              <a:off x="2548" y="716"/>
              <a:ext cx="88"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Oval 16"/>
            <p:cNvSpPr>
              <a:spLocks noChangeArrowheads="1"/>
            </p:cNvSpPr>
            <p:nvPr/>
          </p:nvSpPr>
          <p:spPr bwMode="auto">
            <a:xfrm>
              <a:off x="3172" y="580"/>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39" name="Line 17"/>
            <p:cNvSpPr>
              <a:spLocks noChangeShapeType="1"/>
            </p:cNvSpPr>
            <p:nvPr/>
          </p:nvSpPr>
          <p:spPr bwMode="auto">
            <a:xfrm>
              <a:off x="3316" y="772"/>
              <a:ext cx="40" cy="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18"/>
            <p:cNvSpPr>
              <a:spLocks noChangeShapeType="1"/>
            </p:cNvSpPr>
            <p:nvPr/>
          </p:nvSpPr>
          <p:spPr bwMode="auto">
            <a:xfrm flipH="1">
              <a:off x="3164" y="1156"/>
              <a:ext cx="20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Line 19"/>
            <p:cNvSpPr>
              <a:spLocks noChangeShapeType="1"/>
            </p:cNvSpPr>
            <p:nvPr/>
          </p:nvSpPr>
          <p:spPr bwMode="auto">
            <a:xfrm>
              <a:off x="3172" y="1300"/>
              <a:ext cx="88"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Line 20"/>
            <p:cNvSpPr>
              <a:spLocks noChangeShapeType="1"/>
            </p:cNvSpPr>
            <p:nvPr/>
          </p:nvSpPr>
          <p:spPr bwMode="auto">
            <a:xfrm>
              <a:off x="3364" y="1156"/>
              <a:ext cx="184"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Line 21"/>
            <p:cNvSpPr>
              <a:spLocks noChangeShapeType="1"/>
            </p:cNvSpPr>
            <p:nvPr/>
          </p:nvSpPr>
          <p:spPr bwMode="auto">
            <a:xfrm flipV="1">
              <a:off x="3556" y="1196"/>
              <a:ext cx="136"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4" name="Line 22"/>
            <p:cNvSpPr>
              <a:spLocks noChangeShapeType="1"/>
            </p:cNvSpPr>
            <p:nvPr/>
          </p:nvSpPr>
          <p:spPr bwMode="auto">
            <a:xfrm>
              <a:off x="3700" y="1204"/>
              <a:ext cx="40" cy="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5" name="Line 23"/>
            <p:cNvSpPr>
              <a:spLocks noChangeShapeType="1"/>
            </p:cNvSpPr>
            <p:nvPr/>
          </p:nvSpPr>
          <p:spPr bwMode="auto">
            <a:xfrm flipH="1">
              <a:off x="3212" y="916"/>
              <a:ext cx="104"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Line 24"/>
            <p:cNvSpPr>
              <a:spLocks noChangeShapeType="1"/>
            </p:cNvSpPr>
            <p:nvPr/>
          </p:nvSpPr>
          <p:spPr bwMode="auto">
            <a:xfrm flipH="1" flipV="1">
              <a:off x="3068" y="1004"/>
              <a:ext cx="152"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Line 25"/>
            <p:cNvSpPr>
              <a:spLocks noChangeShapeType="1"/>
            </p:cNvSpPr>
            <p:nvPr/>
          </p:nvSpPr>
          <p:spPr bwMode="auto">
            <a:xfrm flipH="1">
              <a:off x="3116" y="864"/>
              <a:ext cx="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8" name="Line 26"/>
            <p:cNvSpPr>
              <a:spLocks noChangeShapeType="1"/>
            </p:cNvSpPr>
            <p:nvPr/>
          </p:nvSpPr>
          <p:spPr bwMode="auto">
            <a:xfrm flipH="1" flipV="1">
              <a:off x="2972" y="764"/>
              <a:ext cx="152"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27"/>
            <p:cNvSpPr>
              <a:spLocks noChangeShapeType="1"/>
            </p:cNvSpPr>
            <p:nvPr/>
          </p:nvSpPr>
          <p:spPr bwMode="auto">
            <a:xfrm flipV="1">
              <a:off x="3220" y="668"/>
              <a:ext cx="4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28"/>
            <p:cNvSpPr>
              <a:spLocks noChangeShapeType="1"/>
            </p:cNvSpPr>
            <p:nvPr/>
          </p:nvSpPr>
          <p:spPr bwMode="auto">
            <a:xfrm flipH="1" flipV="1">
              <a:off x="2396" y="620"/>
              <a:ext cx="104"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Oval 29"/>
            <p:cNvSpPr>
              <a:spLocks noChangeArrowheads="1"/>
            </p:cNvSpPr>
            <p:nvPr/>
          </p:nvSpPr>
          <p:spPr bwMode="auto">
            <a:xfrm>
              <a:off x="2608" y="1744"/>
              <a:ext cx="400" cy="304"/>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52" name="Line 30"/>
            <p:cNvSpPr>
              <a:spLocks noChangeShapeType="1"/>
            </p:cNvSpPr>
            <p:nvPr/>
          </p:nvSpPr>
          <p:spPr bwMode="auto">
            <a:xfrm flipV="1">
              <a:off x="2752" y="1904"/>
              <a:ext cx="16"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31"/>
            <p:cNvSpPr>
              <a:spLocks noChangeShapeType="1"/>
            </p:cNvSpPr>
            <p:nvPr/>
          </p:nvSpPr>
          <p:spPr bwMode="auto">
            <a:xfrm>
              <a:off x="2800" y="1920"/>
              <a:ext cx="1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32"/>
            <p:cNvSpPr>
              <a:spLocks noChangeShapeType="1"/>
            </p:cNvSpPr>
            <p:nvPr/>
          </p:nvSpPr>
          <p:spPr bwMode="auto">
            <a:xfrm>
              <a:off x="2848" y="1936"/>
              <a:ext cx="16"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Line 33"/>
            <p:cNvSpPr>
              <a:spLocks noChangeShapeType="1"/>
            </p:cNvSpPr>
            <p:nvPr/>
          </p:nvSpPr>
          <p:spPr bwMode="auto">
            <a:xfrm>
              <a:off x="2848" y="1824"/>
              <a:ext cx="64"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6" name="Line 34"/>
            <p:cNvSpPr>
              <a:spLocks noChangeShapeType="1"/>
            </p:cNvSpPr>
            <p:nvPr/>
          </p:nvSpPr>
          <p:spPr bwMode="auto">
            <a:xfrm flipH="1">
              <a:off x="2672" y="1824"/>
              <a:ext cx="8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7" name="Line 35"/>
            <p:cNvSpPr>
              <a:spLocks noChangeShapeType="1"/>
            </p:cNvSpPr>
            <p:nvPr/>
          </p:nvSpPr>
          <p:spPr bwMode="auto">
            <a:xfrm flipV="1">
              <a:off x="2400" y="2720"/>
              <a:ext cx="0"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8" name="Line 36"/>
            <p:cNvSpPr>
              <a:spLocks noChangeShapeType="1"/>
            </p:cNvSpPr>
            <p:nvPr/>
          </p:nvSpPr>
          <p:spPr bwMode="auto">
            <a:xfrm>
              <a:off x="2832" y="2080"/>
              <a:ext cx="0" cy="35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9" name="Line 37"/>
            <p:cNvSpPr>
              <a:spLocks noChangeShapeType="1"/>
            </p:cNvSpPr>
            <p:nvPr/>
          </p:nvSpPr>
          <p:spPr bwMode="auto">
            <a:xfrm>
              <a:off x="2848" y="2448"/>
              <a:ext cx="20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0" name="Line 38"/>
            <p:cNvSpPr>
              <a:spLocks noChangeShapeType="1"/>
            </p:cNvSpPr>
            <p:nvPr/>
          </p:nvSpPr>
          <p:spPr bwMode="auto">
            <a:xfrm>
              <a:off x="3088" y="2464"/>
              <a:ext cx="64" cy="25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1" name="Line 39"/>
            <p:cNvSpPr>
              <a:spLocks noChangeShapeType="1"/>
            </p:cNvSpPr>
            <p:nvPr/>
          </p:nvSpPr>
          <p:spPr bwMode="auto">
            <a:xfrm flipV="1">
              <a:off x="3184" y="2672"/>
              <a:ext cx="16" cy="8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2" name="Line 40"/>
            <p:cNvSpPr>
              <a:spLocks noChangeShapeType="1"/>
            </p:cNvSpPr>
            <p:nvPr/>
          </p:nvSpPr>
          <p:spPr bwMode="auto">
            <a:xfrm flipH="1">
              <a:off x="2576" y="2464"/>
              <a:ext cx="272"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3" name="Line 41"/>
            <p:cNvSpPr>
              <a:spLocks noChangeShapeType="1"/>
            </p:cNvSpPr>
            <p:nvPr/>
          </p:nvSpPr>
          <p:spPr bwMode="auto">
            <a:xfrm flipH="1">
              <a:off x="2480" y="2512"/>
              <a:ext cx="128" cy="25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4" name="Line 42"/>
            <p:cNvSpPr>
              <a:spLocks noChangeShapeType="1"/>
            </p:cNvSpPr>
            <p:nvPr/>
          </p:nvSpPr>
          <p:spPr bwMode="auto">
            <a:xfrm flipH="1">
              <a:off x="2384" y="2784"/>
              <a:ext cx="128"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5" name="Line 43"/>
            <p:cNvSpPr>
              <a:spLocks noChangeShapeType="1"/>
            </p:cNvSpPr>
            <p:nvPr/>
          </p:nvSpPr>
          <p:spPr bwMode="auto">
            <a:xfrm>
              <a:off x="2848" y="2080"/>
              <a:ext cx="304"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44"/>
            <p:cNvSpPr>
              <a:spLocks noChangeShapeType="1"/>
            </p:cNvSpPr>
            <p:nvPr/>
          </p:nvSpPr>
          <p:spPr bwMode="auto">
            <a:xfrm flipV="1">
              <a:off x="3184" y="1664"/>
              <a:ext cx="208" cy="46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7" name="Line 45"/>
            <p:cNvSpPr>
              <a:spLocks noChangeShapeType="1"/>
            </p:cNvSpPr>
            <p:nvPr/>
          </p:nvSpPr>
          <p:spPr bwMode="auto">
            <a:xfrm>
              <a:off x="3424" y="1680"/>
              <a:ext cx="11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8" name="Line 46"/>
            <p:cNvSpPr>
              <a:spLocks noChangeShapeType="1"/>
            </p:cNvSpPr>
            <p:nvPr/>
          </p:nvSpPr>
          <p:spPr bwMode="auto">
            <a:xfrm flipH="1">
              <a:off x="2528" y="2128"/>
              <a:ext cx="320" cy="1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9" name="Line 47"/>
            <p:cNvSpPr>
              <a:spLocks noChangeShapeType="1"/>
            </p:cNvSpPr>
            <p:nvPr/>
          </p:nvSpPr>
          <p:spPr bwMode="auto">
            <a:xfrm flipH="1" flipV="1">
              <a:off x="2192" y="1664"/>
              <a:ext cx="368" cy="51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0" name="Line 48"/>
            <p:cNvSpPr>
              <a:spLocks noChangeShapeType="1"/>
            </p:cNvSpPr>
            <p:nvPr/>
          </p:nvSpPr>
          <p:spPr bwMode="auto">
            <a:xfrm flipH="1">
              <a:off x="2048" y="1680"/>
              <a:ext cx="176"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1" name="Rectangle 49"/>
            <p:cNvSpPr>
              <a:spLocks noChangeArrowheads="1"/>
            </p:cNvSpPr>
            <p:nvPr/>
          </p:nvSpPr>
          <p:spPr bwMode="auto">
            <a:xfrm>
              <a:off x="2264" y="1394"/>
              <a:ext cx="1252" cy="324"/>
            </a:xfrm>
            <a:prstGeom prst="rect">
              <a:avLst/>
            </a:prstGeom>
            <a:no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2000"/>
                </a:lnSpc>
              </a:pPr>
              <a:r>
                <a:rPr lang="en-US" altLang="zh-CN" sz="1800" dirty="0">
                  <a:solidFill>
                    <a:srgbClr val="C00000"/>
                  </a:solidFill>
                </a:rPr>
                <a:t>instruction set</a:t>
              </a:r>
            </a:p>
          </p:txBody>
        </p:sp>
        <p:sp>
          <p:nvSpPr>
            <p:cNvPr id="5172" name="Rectangle 50"/>
            <p:cNvSpPr>
              <a:spLocks noChangeArrowheads="1"/>
            </p:cNvSpPr>
            <p:nvPr/>
          </p:nvSpPr>
          <p:spPr bwMode="auto">
            <a:xfrm>
              <a:off x="488" y="878"/>
              <a:ext cx="74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software</a:t>
              </a:r>
            </a:p>
          </p:txBody>
        </p:sp>
        <p:sp>
          <p:nvSpPr>
            <p:cNvPr id="5173" name="Rectangle 51"/>
            <p:cNvSpPr>
              <a:spLocks noChangeArrowheads="1"/>
            </p:cNvSpPr>
            <p:nvPr/>
          </p:nvSpPr>
          <p:spPr bwMode="auto">
            <a:xfrm>
              <a:off x="488" y="2080"/>
              <a:ext cx="79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hardware</a:t>
              </a:r>
            </a:p>
          </p:txBody>
        </p:sp>
      </p:grpSp>
      <p:sp>
        <p:nvSpPr>
          <p:cNvPr id="345140" name="Text Box 52"/>
          <p:cNvSpPr txBox="1">
            <a:spLocks noChangeArrowheads="1"/>
          </p:cNvSpPr>
          <p:nvPr/>
        </p:nvSpPr>
        <p:spPr bwMode="auto">
          <a:xfrm>
            <a:off x="731838" y="4656138"/>
            <a:ext cx="643477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dirty="0" smtClean="0">
                <a:ea typeface="黑体" panose="02010609060101010101" pitchFamily="49" charset="-122"/>
              </a:rPr>
              <a:t>     </a:t>
            </a:r>
            <a:r>
              <a:rPr lang="zh-CN" altLang="en-US" sz="2000" dirty="0">
                <a:solidFill>
                  <a:srgbClr val="C00000"/>
                </a:solidFill>
                <a:ea typeface="黑体" panose="02010609060101010101" pitchFamily="49" charset="-122"/>
              </a:rPr>
              <a:t>在冯</a:t>
            </a:r>
            <a:r>
              <a:rPr lang="en-US" altLang="zh-CN" sz="2000" dirty="0">
                <a:solidFill>
                  <a:srgbClr val="C00000"/>
                </a:solidFill>
                <a:ea typeface="黑体" panose="02010609060101010101" pitchFamily="49" charset="-122"/>
              </a:rPr>
              <a:t>.</a:t>
            </a:r>
            <a:r>
              <a:rPr lang="zh-CN" altLang="en-US" sz="2000" dirty="0">
                <a:solidFill>
                  <a:srgbClr val="C00000"/>
                </a:solidFill>
                <a:ea typeface="黑体" panose="02010609060101010101" pitchFamily="49" charset="-122"/>
              </a:rPr>
              <a:t>诺依曼结构的机器中对指令规定：</a:t>
            </a:r>
          </a:p>
          <a:p>
            <a:pPr>
              <a:spcBef>
                <a:spcPct val="20000"/>
              </a:spcBef>
              <a:buSzPct val="80000"/>
              <a:buFont typeface="Wingdings" panose="05000000000000000000" pitchFamily="2" charset="2"/>
              <a:buChar char="u"/>
            </a:pPr>
            <a:r>
              <a:rPr lang="zh-CN" altLang="en-US" sz="2000" dirty="0">
                <a:solidFill>
                  <a:schemeClr val="tx1"/>
                </a:solidFill>
                <a:ea typeface="黑体" panose="02010609060101010101" pitchFamily="49" charset="-122"/>
              </a:rPr>
              <a:t> 用二进制表示，和数据一起存放在主存中</a:t>
            </a:r>
          </a:p>
          <a:p>
            <a:pPr>
              <a:spcBef>
                <a:spcPct val="20000"/>
              </a:spcBef>
              <a:buSzPct val="80000"/>
              <a:buFont typeface="Wingdings" panose="05000000000000000000" pitchFamily="2" charset="2"/>
              <a:buChar char="u"/>
            </a:pPr>
            <a:r>
              <a:rPr lang="zh-CN" altLang="en-US" sz="2000" dirty="0">
                <a:solidFill>
                  <a:schemeClr val="tx1"/>
                </a:solidFill>
                <a:ea typeface="黑体" panose="02010609060101010101" pitchFamily="49" charset="-122"/>
              </a:rPr>
              <a:t>  指令由两部分组成：</a:t>
            </a:r>
            <a:r>
              <a:rPr lang="zh-CN" altLang="en-US" sz="2000" dirty="0">
                <a:solidFill>
                  <a:srgbClr val="FF0000"/>
                </a:solidFill>
                <a:ea typeface="黑体" panose="02010609060101010101" pitchFamily="49" charset="-122"/>
              </a:rPr>
              <a:t>操作码和操作数</a:t>
            </a:r>
            <a:r>
              <a:rPr lang="zh-CN" altLang="en-US" sz="2000" dirty="0">
                <a:solidFill>
                  <a:schemeClr val="tx1"/>
                </a:solidFill>
                <a:ea typeface="黑体" panose="02010609060101010101" pitchFamily="49" charset="-122"/>
              </a:rPr>
              <a:t>（或其地址码）</a:t>
            </a:r>
          </a:p>
          <a:p>
            <a:pPr lvl="1">
              <a:spcBef>
                <a:spcPct val="20000"/>
              </a:spcBef>
              <a:buFontTx/>
              <a:buChar char="•"/>
            </a:pPr>
            <a:r>
              <a:rPr lang="en-US" altLang="zh-CN" sz="2000" dirty="0">
                <a:solidFill>
                  <a:schemeClr val="tx1"/>
                </a:solidFill>
                <a:ea typeface="黑体" panose="02010609060101010101" pitchFamily="49" charset="-122"/>
              </a:rPr>
              <a:t> </a:t>
            </a:r>
            <a:r>
              <a:rPr lang="zh-CN" altLang="en-US" sz="2000" dirty="0">
                <a:solidFill>
                  <a:schemeClr val="accent1"/>
                </a:solidFill>
                <a:ea typeface="黑体" panose="02010609060101010101" pitchFamily="49" charset="-122"/>
              </a:rPr>
              <a:t>操作码</a:t>
            </a:r>
            <a:r>
              <a:rPr lang="en-US" altLang="zh-CN" sz="2000" dirty="0">
                <a:solidFill>
                  <a:schemeClr val="tx1"/>
                </a:solidFill>
                <a:ea typeface="黑体" panose="02010609060101010101" pitchFamily="49" charset="-122"/>
              </a:rPr>
              <a:t>:  </a:t>
            </a:r>
            <a:r>
              <a:rPr lang="zh-CN" altLang="en-US" sz="2000" dirty="0">
                <a:solidFill>
                  <a:schemeClr val="tx1"/>
                </a:solidFill>
                <a:ea typeface="黑体" panose="02010609060101010101" pitchFamily="49" charset="-122"/>
              </a:rPr>
              <a:t>定义操作的类型</a:t>
            </a:r>
            <a:endParaRPr lang="en-US" altLang="zh-CN" sz="2000" dirty="0">
              <a:solidFill>
                <a:schemeClr val="tx1"/>
              </a:solidFill>
              <a:ea typeface="黑体" panose="02010609060101010101" pitchFamily="49" charset="-122"/>
            </a:endParaRPr>
          </a:p>
          <a:p>
            <a:pPr lvl="1">
              <a:spcBef>
                <a:spcPct val="20000"/>
              </a:spcBef>
              <a:buFontTx/>
              <a:buChar char="•"/>
            </a:pPr>
            <a:r>
              <a:rPr lang="en-US" altLang="zh-CN" sz="2000" dirty="0">
                <a:solidFill>
                  <a:schemeClr val="tx1"/>
                </a:solidFill>
                <a:ea typeface="黑体" panose="02010609060101010101" pitchFamily="49" charset="-122"/>
              </a:rPr>
              <a:t> </a:t>
            </a:r>
            <a:r>
              <a:rPr lang="zh-CN" altLang="en-US" sz="2000" dirty="0">
                <a:solidFill>
                  <a:schemeClr val="accent1"/>
                </a:solidFill>
                <a:ea typeface="黑体" panose="02010609060101010101" pitchFamily="49" charset="-122"/>
              </a:rPr>
              <a:t>操作数</a:t>
            </a:r>
            <a:r>
              <a:rPr lang="en-US" altLang="zh-CN" sz="2000" dirty="0">
                <a:solidFill>
                  <a:schemeClr val="tx1"/>
                </a:solidFill>
                <a:ea typeface="黑体" panose="02010609060101010101" pitchFamily="49" charset="-122"/>
              </a:rPr>
              <a:t>:  </a:t>
            </a:r>
            <a:r>
              <a:rPr lang="zh-CN" altLang="en-US" sz="2000" dirty="0">
                <a:solidFill>
                  <a:schemeClr val="tx1"/>
                </a:solidFill>
                <a:ea typeface="黑体" panose="02010609060101010101" pitchFamily="49" charset="-122"/>
              </a:rPr>
              <a:t>指示操作的源和目的</a:t>
            </a:r>
            <a:endParaRPr lang="en-US" altLang="zh-CN" sz="2000" dirty="0">
              <a:solidFill>
                <a:schemeClr val="tx1"/>
              </a:solidFill>
              <a:ea typeface="黑体" panose="02010609060101010101" pitchFamily="49" charset="-122"/>
            </a:endParaRPr>
          </a:p>
        </p:txBody>
      </p:sp>
      <p:sp>
        <p:nvSpPr>
          <p:cNvPr id="345141" name="Rectangle 53"/>
          <p:cNvSpPr>
            <a:spLocks noGrp="1" noChangeArrowheads="1"/>
          </p:cNvSpPr>
          <p:nvPr>
            <p:ph type="body" idx="1"/>
          </p:nvPr>
        </p:nvSpPr>
        <p:spPr>
          <a:xfrm>
            <a:off x="236538" y="519113"/>
            <a:ext cx="8824912" cy="2087562"/>
          </a:xfrm>
          <a:noFill/>
        </p:spPr>
        <p:txBody>
          <a:bodyPr/>
          <a:lstStyle/>
          <a:p>
            <a:pPr marL="342900" indent="-342900">
              <a:lnSpc>
                <a:spcPct val="100000"/>
              </a:lnSpc>
              <a:buSzPct val="70000"/>
            </a:pPr>
            <a:r>
              <a:rPr lang="zh-CN" altLang="en-US" sz="2100">
                <a:latin typeface="Arial" panose="020B0604020202020204" pitchFamily="34" charset="0"/>
                <a:ea typeface="黑体" panose="02010609060101010101" pitchFamily="49" charset="-122"/>
              </a:rPr>
              <a:t>指令系统处在软</a:t>
            </a:r>
            <a:r>
              <a:rPr lang="en-US" altLang="zh-CN" sz="2100">
                <a:latin typeface="Arial" panose="020B0604020202020204" pitchFamily="34" charset="0"/>
                <a:ea typeface="黑体" panose="02010609060101010101" pitchFamily="49" charset="-122"/>
              </a:rPr>
              <a:t>/</a:t>
            </a:r>
            <a:r>
              <a:rPr lang="zh-CN" altLang="en-US" sz="2100">
                <a:latin typeface="Arial" panose="020B0604020202020204" pitchFamily="34" charset="0"/>
                <a:ea typeface="黑体" panose="02010609060101010101" pitchFamily="49" charset="-122"/>
              </a:rPr>
              <a:t>硬件交界面，同时被硬件设计者和系统程序员看到</a:t>
            </a:r>
          </a:p>
          <a:p>
            <a:pPr marL="342900" indent="-342900">
              <a:lnSpc>
                <a:spcPct val="100000"/>
              </a:lnSpc>
              <a:buSzPct val="70000"/>
            </a:pPr>
            <a:r>
              <a:rPr lang="zh-CN" altLang="en-US" sz="2100">
                <a:latin typeface="Arial" panose="020B0604020202020204" pitchFamily="34" charset="0"/>
                <a:ea typeface="黑体" panose="02010609060101010101" pitchFamily="49" charset="-122"/>
              </a:rPr>
              <a:t>硬件设计者角度：指令系统为</a:t>
            </a:r>
            <a:r>
              <a:rPr lang="en-US" altLang="en-US" sz="2100">
                <a:latin typeface="Arial" panose="020B0604020202020204" pitchFamily="34" charset="0"/>
                <a:ea typeface="黑体" panose="02010609060101010101" pitchFamily="49" charset="-122"/>
              </a:rPr>
              <a:t>CPU</a:t>
            </a:r>
            <a:r>
              <a:rPr lang="zh-CN" altLang="en-US" sz="2100">
                <a:latin typeface="Arial" panose="020B0604020202020204" pitchFamily="34" charset="0"/>
                <a:ea typeface="黑体" panose="02010609060101010101" pitchFamily="49" charset="-122"/>
              </a:rPr>
              <a:t>提供功能需求，要求易于硬件设计</a:t>
            </a:r>
          </a:p>
          <a:p>
            <a:pPr marL="342900" indent="-342900">
              <a:lnSpc>
                <a:spcPct val="100000"/>
              </a:lnSpc>
              <a:buSzPct val="70000"/>
            </a:pPr>
            <a:r>
              <a:rPr lang="zh-CN" altLang="en-US" sz="2100">
                <a:latin typeface="Arial" panose="020B0604020202020204" pitchFamily="34" charset="0"/>
                <a:ea typeface="黑体" panose="02010609060101010101" pitchFamily="49" charset="-122"/>
              </a:rPr>
              <a:t>系统程序员角度：通过指令系统来使用硬件，要求易于编写编译器</a:t>
            </a:r>
          </a:p>
          <a:p>
            <a:pPr marL="342900" indent="-342900">
              <a:lnSpc>
                <a:spcPct val="100000"/>
              </a:lnSpc>
              <a:buSzPct val="70000"/>
            </a:pPr>
            <a:r>
              <a:rPr lang="zh-CN" altLang="en-US" sz="2100">
                <a:latin typeface="Arial" panose="020B0604020202020204" pitchFamily="34" charset="0"/>
                <a:ea typeface="黑体" panose="02010609060101010101" pitchFamily="49" charset="-122"/>
              </a:rPr>
              <a:t>指令系统设计的好坏还决定了：计算机的性能和成本</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141">
                                            <p:txEl>
                                              <p:pRg st="0" end="0"/>
                                            </p:txEl>
                                          </p:spTgt>
                                        </p:tgtEl>
                                        <p:attrNameLst>
                                          <p:attrName>style.visibility</p:attrName>
                                        </p:attrNameLst>
                                      </p:cBhvr>
                                      <p:to>
                                        <p:strVal val="visible"/>
                                      </p:to>
                                    </p:set>
                                    <p:animEffect transition="in" filter="blinds(horizontal)">
                                      <p:cBhvr>
                                        <p:cTn id="7" dur="500"/>
                                        <p:tgtEl>
                                          <p:spTgt spid="345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5141">
                                            <p:txEl>
                                              <p:pRg st="1" end="1"/>
                                            </p:txEl>
                                          </p:spTgt>
                                        </p:tgtEl>
                                        <p:attrNameLst>
                                          <p:attrName>style.visibility</p:attrName>
                                        </p:attrNameLst>
                                      </p:cBhvr>
                                      <p:to>
                                        <p:strVal val="visible"/>
                                      </p:to>
                                    </p:set>
                                    <p:animEffect transition="in" filter="blinds(horizontal)">
                                      <p:cBhvr>
                                        <p:cTn id="12" dur="500"/>
                                        <p:tgtEl>
                                          <p:spTgt spid="345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5141">
                                            <p:txEl>
                                              <p:pRg st="2" end="2"/>
                                            </p:txEl>
                                          </p:spTgt>
                                        </p:tgtEl>
                                        <p:attrNameLst>
                                          <p:attrName>style.visibility</p:attrName>
                                        </p:attrNameLst>
                                      </p:cBhvr>
                                      <p:to>
                                        <p:strVal val="visible"/>
                                      </p:to>
                                    </p:set>
                                    <p:animEffect transition="in" filter="blinds(horizontal)">
                                      <p:cBhvr>
                                        <p:cTn id="17" dur="500"/>
                                        <p:tgtEl>
                                          <p:spTgt spid="345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5141">
                                            <p:txEl>
                                              <p:pRg st="3" end="3"/>
                                            </p:txEl>
                                          </p:spTgt>
                                        </p:tgtEl>
                                        <p:attrNameLst>
                                          <p:attrName>style.visibility</p:attrName>
                                        </p:attrNameLst>
                                      </p:cBhvr>
                                      <p:to>
                                        <p:strVal val="visible"/>
                                      </p:to>
                                    </p:set>
                                    <p:animEffect transition="in" filter="blinds(horizontal)">
                                      <p:cBhvr>
                                        <p:cTn id="22" dur="500"/>
                                        <p:tgtEl>
                                          <p:spTgt spid="345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5140">
                                            <p:txEl>
                                              <p:pRg st="0" end="0"/>
                                            </p:txEl>
                                          </p:spTgt>
                                        </p:tgtEl>
                                        <p:attrNameLst>
                                          <p:attrName>style.visibility</p:attrName>
                                        </p:attrNameLst>
                                      </p:cBhvr>
                                      <p:to>
                                        <p:strVal val="visible"/>
                                      </p:to>
                                    </p:set>
                                    <p:animEffect transition="in" filter="blinds(horizontal)">
                                      <p:cBhvr>
                                        <p:cTn id="27" dur="500"/>
                                        <p:tgtEl>
                                          <p:spTgt spid="34514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5140">
                                            <p:txEl>
                                              <p:pRg st="1" end="1"/>
                                            </p:txEl>
                                          </p:spTgt>
                                        </p:tgtEl>
                                        <p:attrNameLst>
                                          <p:attrName>style.visibility</p:attrName>
                                        </p:attrNameLst>
                                      </p:cBhvr>
                                      <p:to>
                                        <p:strVal val="visible"/>
                                      </p:to>
                                    </p:set>
                                    <p:animEffect transition="in" filter="blinds(horizontal)">
                                      <p:cBhvr>
                                        <p:cTn id="32" dur="500"/>
                                        <p:tgtEl>
                                          <p:spTgt spid="34514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45140">
                                            <p:txEl>
                                              <p:pRg st="2" end="2"/>
                                            </p:txEl>
                                          </p:spTgt>
                                        </p:tgtEl>
                                        <p:attrNameLst>
                                          <p:attrName>style.visibility</p:attrName>
                                        </p:attrNameLst>
                                      </p:cBhvr>
                                      <p:to>
                                        <p:strVal val="visible"/>
                                      </p:to>
                                    </p:set>
                                    <p:animEffect transition="in" filter="blinds(horizontal)">
                                      <p:cBhvr>
                                        <p:cTn id="37" dur="500"/>
                                        <p:tgtEl>
                                          <p:spTgt spid="345140">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45140">
                                            <p:txEl>
                                              <p:pRg st="3" end="3"/>
                                            </p:txEl>
                                          </p:spTgt>
                                        </p:tgtEl>
                                        <p:attrNameLst>
                                          <p:attrName>style.visibility</p:attrName>
                                        </p:attrNameLst>
                                      </p:cBhvr>
                                      <p:to>
                                        <p:strVal val="visible"/>
                                      </p:to>
                                    </p:set>
                                    <p:animEffect transition="in" filter="blinds(horizontal)">
                                      <p:cBhvr>
                                        <p:cTn id="42" dur="500"/>
                                        <p:tgtEl>
                                          <p:spTgt spid="345140">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45140">
                                            <p:txEl>
                                              <p:pRg st="4" end="4"/>
                                            </p:txEl>
                                          </p:spTgt>
                                        </p:tgtEl>
                                        <p:attrNameLst>
                                          <p:attrName>style.visibility</p:attrName>
                                        </p:attrNameLst>
                                      </p:cBhvr>
                                      <p:to>
                                        <p:strVal val="visible"/>
                                      </p:to>
                                    </p:set>
                                    <p:animEffect transition="in" filter="blinds(horizontal)">
                                      <p:cBhvr>
                                        <p:cTn id="47" dur="500"/>
                                        <p:tgtEl>
                                          <p:spTgt spid="345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4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1200" y="114300"/>
            <a:ext cx="5797550" cy="373063"/>
          </a:xfrm>
        </p:spPr>
        <p:txBody>
          <a:bodyPr/>
          <a:lstStyle/>
          <a:p>
            <a:r>
              <a:rPr lang="zh-CN" altLang="en-US">
                <a:ea typeface="宋体" panose="02010600030101010101" pitchFamily="2" charset="-122"/>
              </a:rPr>
              <a:t>常见</a:t>
            </a:r>
            <a:r>
              <a:rPr lang="en-US" altLang="zh-CN">
                <a:ea typeface="宋体" panose="02010600030101010101" pitchFamily="2" charset="-122"/>
              </a:rPr>
              <a:t>R</a:t>
            </a:r>
            <a:r>
              <a:rPr lang="zh-CN" altLang="en-US">
                <a:ea typeface="宋体" panose="02010600030101010101" pitchFamily="2" charset="-122"/>
              </a:rPr>
              <a:t>型</a:t>
            </a:r>
            <a:r>
              <a:rPr lang="en-US" altLang="zh-CN">
                <a:ea typeface="宋体" panose="02010600030101010101" pitchFamily="2" charset="-122"/>
              </a:rPr>
              <a:t>MIPS</a:t>
            </a:r>
            <a:r>
              <a:rPr lang="zh-CN" altLang="en-US">
                <a:ea typeface="宋体" panose="02010600030101010101" pitchFamily="2" charset="-122"/>
              </a:rPr>
              <a:t>指令的操作码编码</a:t>
            </a:r>
            <a:r>
              <a:rPr lang="en-US" altLang="zh-CN">
                <a:ea typeface="宋体" panose="02010600030101010101" pitchFamily="2" charset="-122"/>
              </a:rPr>
              <a:t>/</a:t>
            </a:r>
            <a:r>
              <a:rPr lang="zh-CN" altLang="en-US">
                <a:ea typeface="宋体" panose="02010600030101010101" pitchFamily="2" charset="-122"/>
              </a:rPr>
              <a:t>解码表</a:t>
            </a:r>
          </a:p>
        </p:txBody>
      </p:sp>
      <p:graphicFrame>
        <p:nvGraphicFramePr>
          <p:cNvPr id="15" name="表格 14"/>
          <p:cNvGraphicFramePr>
            <a:graphicFrameLocks noGrp="1"/>
          </p:cNvGraphicFramePr>
          <p:nvPr>
            <p:extLst>
              <p:ext uri="{D42A27DB-BD31-4B8C-83A1-F6EECF244321}">
                <p14:modId xmlns:p14="http://schemas.microsoft.com/office/powerpoint/2010/main" val="1489469656"/>
              </p:ext>
            </p:extLst>
          </p:nvPr>
        </p:nvGraphicFramePr>
        <p:xfrm>
          <a:off x="2" y="749286"/>
          <a:ext cx="9067753" cy="5795727"/>
        </p:xfrm>
        <a:graphic>
          <a:graphicData uri="http://schemas.openxmlformats.org/drawingml/2006/table">
            <a:tbl>
              <a:tblPr firstRow="1" bandRow="1"/>
              <a:tblGrid>
                <a:gridCol w="844749">
                  <a:extLst>
                    <a:ext uri="{9D8B030D-6E8A-4147-A177-3AD203B41FA5}">
                      <a16:colId xmlns:a16="http://schemas.microsoft.com/office/drawing/2014/main" val="20000"/>
                    </a:ext>
                  </a:extLst>
                </a:gridCol>
                <a:gridCol w="1090807">
                  <a:extLst>
                    <a:ext uri="{9D8B030D-6E8A-4147-A177-3AD203B41FA5}">
                      <a16:colId xmlns:a16="http://schemas.microsoft.com/office/drawing/2014/main" val="20001"/>
                    </a:ext>
                  </a:extLst>
                </a:gridCol>
                <a:gridCol w="1006898">
                  <a:extLst>
                    <a:ext uri="{9D8B030D-6E8A-4147-A177-3AD203B41FA5}">
                      <a16:colId xmlns:a16="http://schemas.microsoft.com/office/drawing/2014/main" val="20002"/>
                    </a:ext>
                  </a:extLst>
                </a:gridCol>
                <a:gridCol w="1090807">
                  <a:extLst>
                    <a:ext uri="{9D8B030D-6E8A-4147-A177-3AD203B41FA5}">
                      <a16:colId xmlns:a16="http://schemas.microsoft.com/office/drawing/2014/main" val="20003"/>
                    </a:ext>
                  </a:extLst>
                </a:gridCol>
                <a:gridCol w="1006898">
                  <a:extLst>
                    <a:ext uri="{9D8B030D-6E8A-4147-A177-3AD203B41FA5}">
                      <a16:colId xmlns:a16="http://schemas.microsoft.com/office/drawing/2014/main" val="20004"/>
                    </a:ext>
                  </a:extLst>
                </a:gridCol>
                <a:gridCol w="1090807">
                  <a:extLst>
                    <a:ext uri="{9D8B030D-6E8A-4147-A177-3AD203B41FA5}">
                      <a16:colId xmlns:a16="http://schemas.microsoft.com/office/drawing/2014/main" val="20005"/>
                    </a:ext>
                  </a:extLst>
                </a:gridCol>
                <a:gridCol w="1174715">
                  <a:extLst>
                    <a:ext uri="{9D8B030D-6E8A-4147-A177-3AD203B41FA5}">
                      <a16:colId xmlns:a16="http://schemas.microsoft.com/office/drawing/2014/main" val="20006"/>
                    </a:ext>
                  </a:extLst>
                </a:gridCol>
                <a:gridCol w="1762072">
                  <a:extLst>
                    <a:ext uri="{9D8B030D-6E8A-4147-A177-3AD203B41FA5}">
                      <a16:colId xmlns:a16="http://schemas.microsoft.com/office/drawing/2014/main" val="20007"/>
                    </a:ext>
                  </a:extLst>
                </a:gridCol>
              </a:tblGrid>
              <a:tr h="534401">
                <a:tc>
                  <a:txBody>
                    <a:bodyPr/>
                    <a:lstStyle/>
                    <a:p>
                      <a:pPr algn="ctr"/>
                      <a:r>
                        <a:rPr lang="zh-CN" altLang="en-US" sz="2000" dirty="0">
                          <a:ln>
                            <a:solidFill>
                              <a:sysClr val="windowText" lastClr="000000"/>
                            </a:solidFill>
                          </a:ln>
                          <a:solidFill>
                            <a:schemeClr val="tx1"/>
                          </a:solidFill>
                        </a:rPr>
                        <a:t>指令</a:t>
                      </a:r>
                    </a:p>
                  </a:txBody>
                  <a:tcPr anchor="ctr">
                    <a:solidFill>
                      <a:srgbClr val="FDFBFB"/>
                    </a:solidFill>
                  </a:tcPr>
                </a:tc>
                <a:tc>
                  <a:txBody>
                    <a:bodyPr/>
                    <a:lstStyle/>
                    <a:p>
                      <a:pPr algn="ctr"/>
                      <a:r>
                        <a:rPr lang="en-US" altLang="zh-CN" sz="2000" b="0" dirty="0">
                          <a:ln>
                            <a:solidFill>
                              <a:sysClr val="windowText" lastClr="000000"/>
                            </a:solidFill>
                          </a:ln>
                          <a:solidFill>
                            <a:schemeClr val="tx1"/>
                          </a:solidFill>
                          <a:latin typeface="+mn-lt"/>
                          <a:ea typeface="+mj-ea"/>
                        </a:rPr>
                        <a:t>[31:26]</a:t>
                      </a:r>
                      <a:endParaRPr lang="zh-CN" altLang="en-US" sz="2000" b="0" dirty="0">
                        <a:ln>
                          <a:solidFill>
                            <a:sysClr val="windowText" lastClr="000000"/>
                          </a:solidFill>
                        </a:ln>
                        <a:solidFill>
                          <a:schemeClr val="tx1"/>
                        </a:solidFill>
                        <a:latin typeface="+mn-lt"/>
                        <a:ea typeface="+mj-ea"/>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[25:21]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[20:16]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[15:11]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[10:6]</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[5:0]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功能</a:t>
                      </a:r>
                    </a:p>
                  </a:txBody>
                  <a:tcPr anchor="ctr">
                    <a:solidFill>
                      <a:srgbClr val="FDFBFB"/>
                    </a:solidFill>
                  </a:tcPr>
                </a:tc>
                <a:extLst>
                  <a:ext uri="{0D108BD9-81ED-4DB2-BD59-A6C34878D82A}">
                    <a16:rowId xmlns:a16="http://schemas.microsoft.com/office/drawing/2014/main" val="10000"/>
                  </a:ext>
                </a:extLst>
              </a:tr>
              <a:tr h="534401">
                <a:tc>
                  <a:txBody>
                    <a:bodyPr/>
                    <a:lstStyle/>
                    <a:p>
                      <a:pPr algn="ctr"/>
                      <a:r>
                        <a:rPr lang="en-US" altLang="zh-CN" sz="2000" dirty="0">
                          <a:ln>
                            <a:solidFill>
                              <a:sysClr val="windowText" lastClr="000000"/>
                            </a:solidFill>
                          </a:ln>
                          <a:solidFill>
                            <a:schemeClr val="tx1"/>
                          </a:solidFill>
                        </a:rPr>
                        <a:t>add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100000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寄存器加</a:t>
                      </a:r>
                    </a:p>
                  </a:txBody>
                  <a:tcPr anchor="ctr">
                    <a:solidFill>
                      <a:srgbClr val="FDFBFB"/>
                    </a:solidFill>
                  </a:tcPr>
                </a:tc>
                <a:extLst>
                  <a:ext uri="{0D108BD9-81ED-4DB2-BD59-A6C34878D82A}">
                    <a16:rowId xmlns:a16="http://schemas.microsoft.com/office/drawing/2014/main" val="10001"/>
                  </a:ext>
                </a:extLst>
              </a:tr>
              <a:tr h="534401">
                <a:tc>
                  <a:txBody>
                    <a:bodyPr/>
                    <a:lstStyle/>
                    <a:p>
                      <a:pPr algn="ctr"/>
                      <a:r>
                        <a:rPr lang="en-US" altLang="zh-CN" sz="2000" dirty="0">
                          <a:ln>
                            <a:solidFill>
                              <a:sysClr val="windowText" lastClr="000000"/>
                            </a:solidFill>
                          </a:ln>
                          <a:solidFill>
                            <a:schemeClr val="tx1"/>
                          </a:solidFill>
                        </a:rPr>
                        <a:t>sub</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100010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寄存器减</a:t>
                      </a:r>
                    </a:p>
                  </a:txBody>
                  <a:tcPr anchor="ctr">
                    <a:solidFill>
                      <a:srgbClr val="FDFBFB"/>
                    </a:solidFill>
                  </a:tcPr>
                </a:tc>
                <a:extLst>
                  <a:ext uri="{0D108BD9-81ED-4DB2-BD59-A6C34878D82A}">
                    <a16:rowId xmlns:a16="http://schemas.microsoft.com/office/drawing/2014/main" val="10002"/>
                  </a:ext>
                </a:extLst>
              </a:tr>
              <a:tr h="534401">
                <a:tc>
                  <a:txBody>
                    <a:bodyPr/>
                    <a:lstStyle/>
                    <a:p>
                      <a:pPr algn="ctr"/>
                      <a:r>
                        <a:rPr lang="en-US" altLang="zh-CN" sz="2000" dirty="0">
                          <a:ln>
                            <a:solidFill>
                              <a:sysClr val="windowText" lastClr="000000"/>
                            </a:solidFill>
                          </a:ln>
                          <a:solidFill>
                            <a:schemeClr val="tx1"/>
                          </a:solidFill>
                        </a:rPr>
                        <a:t>and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100100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寄存器与</a:t>
                      </a:r>
                    </a:p>
                  </a:txBody>
                  <a:tcPr anchor="ctr">
                    <a:solidFill>
                      <a:srgbClr val="FDFBFB"/>
                    </a:solidFill>
                  </a:tcPr>
                </a:tc>
                <a:extLst>
                  <a:ext uri="{0D108BD9-81ED-4DB2-BD59-A6C34878D82A}">
                    <a16:rowId xmlns:a16="http://schemas.microsoft.com/office/drawing/2014/main" val="10003"/>
                  </a:ext>
                </a:extLst>
              </a:tr>
              <a:tr h="534401">
                <a:tc>
                  <a:txBody>
                    <a:bodyPr/>
                    <a:lstStyle/>
                    <a:p>
                      <a:pPr algn="ctr"/>
                      <a:r>
                        <a:rPr lang="en-US" altLang="zh-CN" sz="2000" dirty="0">
                          <a:ln>
                            <a:solidFill>
                              <a:sysClr val="windowText" lastClr="000000"/>
                            </a:solidFill>
                          </a:ln>
                          <a:solidFill>
                            <a:schemeClr val="tx1"/>
                          </a:solidFill>
                        </a:rPr>
                        <a:t>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100101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寄存器或</a:t>
                      </a:r>
                    </a:p>
                  </a:txBody>
                  <a:tcPr anchor="ctr">
                    <a:solidFill>
                      <a:srgbClr val="FDFBFB"/>
                    </a:solidFill>
                  </a:tcPr>
                </a:tc>
                <a:extLst>
                  <a:ext uri="{0D108BD9-81ED-4DB2-BD59-A6C34878D82A}">
                    <a16:rowId xmlns:a16="http://schemas.microsoft.com/office/drawing/2014/main" val="10004"/>
                  </a:ext>
                </a:extLst>
              </a:tr>
              <a:tr h="493059">
                <a:tc>
                  <a:txBody>
                    <a:bodyPr/>
                    <a:lstStyle/>
                    <a:p>
                      <a:pPr algn="ctr"/>
                      <a:r>
                        <a:rPr lang="en-US" altLang="zh-CN" sz="2000" dirty="0" err="1">
                          <a:ln>
                            <a:solidFill>
                              <a:sysClr val="windowText" lastClr="000000"/>
                            </a:solidFill>
                          </a:ln>
                          <a:solidFill>
                            <a:schemeClr val="tx1"/>
                          </a:solidFill>
                        </a:rPr>
                        <a:t>xor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100110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寄存器异或</a:t>
                      </a:r>
                    </a:p>
                  </a:txBody>
                  <a:tcPr anchor="ctr">
                    <a:solidFill>
                      <a:srgbClr val="FDFBFB"/>
                    </a:solidFill>
                  </a:tcPr>
                </a:tc>
                <a:extLst>
                  <a:ext uri="{0D108BD9-81ED-4DB2-BD59-A6C34878D82A}">
                    <a16:rowId xmlns:a16="http://schemas.microsoft.com/office/drawing/2014/main" val="10005"/>
                  </a:ext>
                </a:extLst>
              </a:tr>
              <a:tr h="493059">
                <a:tc>
                  <a:txBody>
                    <a:bodyPr/>
                    <a:lstStyle/>
                    <a:p>
                      <a:pPr algn="ctr"/>
                      <a:r>
                        <a:rPr lang="en-US" altLang="zh-CN" sz="2000" dirty="0" err="1">
                          <a:ln>
                            <a:solidFill>
                              <a:sysClr val="windowText" lastClr="000000"/>
                            </a:solidFill>
                          </a:ln>
                          <a:solidFill>
                            <a:schemeClr val="tx1"/>
                          </a:solidFill>
                        </a:rPr>
                        <a:t>slt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101010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比较</a:t>
                      </a:r>
                      <a:r>
                        <a:rPr lang="en-US" altLang="zh-CN" sz="2000" dirty="0">
                          <a:ln>
                            <a:solidFill>
                              <a:sysClr val="windowText" lastClr="000000"/>
                            </a:solidFill>
                          </a:ln>
                          <a:solidFill>
                            <a:schemeClr val="tx1"/>
                          </a:solidFill>
                        </a:rPr>
                        <a:t>:</a:t>
                      </a:r>
                      <a:r>
                        <a:rPr lang="zh-CN" altLang="en-US" sz="2000" dirty="0">
                          <a:ln>
                            <a:solidFill>
                              <a:sysClr val="windowText" lastClr="000000"/>
                            </a:solidFill>
                          </a:ln>
                          <a:solidFill>
                            <a:schemeClr val="tx1"/>
                          </a:solidFill>
                        </a:rPr>
                        <a:t>小于置</a:t>
                      </a:r>
                      <a:r>
                        <a:rPr lang="en-US" altLang="zh-CN" sz="2000" dirty="0">
                          <a:ln>
                            <a:solidFill>
                              <a:sysClr val="windowText" lastClr="000000"/>
                            </a:solidFill>
                          </a:ln>
                          <a:solidFill>
                            <a:schemeClr val="tx1"/>
                          </a:solidFill>
                        </a:rPr>
                        <a:t>1</a:t>
                      </a:r>
                      <a:endParaRPr lang="zh-CN" altLang="en-US" sz="2000" dirty="0">
                        <a:ln>
                          <a:solidFill>
                            <a:sysClr val="windowText" lastClr="000000"/>
                          </a:solidFill>
                        </a:ln>
                        <a:solidFill>
                          <a:schemeClr val="tx1"/>
                        </a:solidFill>
                      </a:endParaRPr>
                    </a:p>
                  </a:txBody>
                  <a:tcPr anchor="ctr">
                    <a:solidFill>
                      <a:srgbClr val="FDFBFB"/>
                    </a:solidFill>
                  </a:tcPr>
                </a:tc>
                <a:extLst>
                  <a:ext uri="{0D108BD9-81ED-4DB2-BD59-A6C34878D82A}">
                    <a16:rowId xmlns:a16="http://schemas.microsoft.com/office/drawing/2014/main" val="2019055406"/>
                  </a:ext>
                </a:extLst>
              </a:tr>
              <a:tr h="534401">
                <a:tc>
                  <a:txBody>
                    <a:bodyPr/>
                    <a:lstStyle/>
                    <a:p>
                      <a:pPr algn="ctr"/>
                      <a:r>
                        <a:rPr lang="en-US" altLang="zh-CN" sz="2000" dirty="0" err="1">
                          <a:ln>
                            <a:solidFill>
                              <a:sysClr val="windowText" lastClr="000000"/>
                            </a:solidFill>
                          </a:ln>
                          <a:solidFill>
                            <a:schemeClr val="tx1"/>
                          </a:solidFill>
                        </a:rPr>
                        <a:t>sll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左移</a:t>
                      </a:r>
                    </a:p>
                  </a:txBody>
                  <a:tcPr anchor="ctr">
                    <a:solidFill>
                      <a:srgbClr val="FDFBFB"/>
                    </a:solidFill>
                  </a:tcPr>
                </a:tc>
                <a:extLst>
                  <a:ext uri="{0D108BD9-81ED-4DB2-BD59-A6C34878D82A}">
                    <a16:rowId xmlns:a16="http://schemas.microsoft.com/office/drawing/2014/main" val="10006"/>
                  </a:ext>
                </a:extLst>
              </a:tr>
              <a:tr h="534401">
                <a:tc>
                  <a:txBody>
                    <a:bodyPr/>
                    <a:lstStyle/>
                    <a:p>
                      <a:pPr algn="ctr"/>
                      <a:r>
                        <a:rPr lang="en-US" altLang="zh-CN" sz="2000" dirty="0" err="1">
                          <a:ln>
                            <a:solidFill>
                              <a:sysClr val="windowText" lastClr="000000"/>
                            </a:solidFill>
                          </a:ln>
                          <a:solidFill>
                            <a:schemeClr val="tx1"/>
                          </a:solidFill>
                        </a:rPr>
                        <a:t>srl</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000010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逻辑右移</a:t>
                      </a:r>
                    </a:p>
                  </a:txBody>
                  <a:tcPr anchor="ctr">
                    <a:solidFill>
                      <a:srgbClr val="FDFBFB"/>
                    </a:solidFill>
                  </a:tcPr>
                </a:tc>
                <a:extLst>
                  <a:ext uri="{0D108BD9-81ED-4DB2-BD59-A6C34878D82A}">
                    <a16:rowId xmlns:a16="http://schemas.microsoft.com/office/drawing/2014/main" val="10007"/>
                  </a:ext>
                </a:extLst>
              </a:tr>
              <a:tr h="534401">
                <a:tc>
                  <a:txBody>
                    <a:bodyPr/>
                    <a:lstStyle/>
                    <a:p>
                      <a:pPr algn="ctr"/>
                      <a:r>
                        <a:rPr lang="en-US" altLang="zh-CN" sz="2000" dirty="0" err="1">
                          <a:ln>
                            <a:solidFill>
                              <a:sysClr val="windowText" lastClr="000000"/>
                            </a:solidFill>
                          </a:ln>
                          <a:solidFill>
                            <a:schemeClr val="tx1"/>
                          </a:solidFill>
                        </a:rPr>
                        <a:t>sra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rt</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rd</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sa</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000011</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算术右移</a:t>
                      </a:r>
                    </a:p>
                  </a:txBody>
                  <a:tcPr anchor="ctr">
                    <a:solidFill>
                      <a:srgbClr val="FDFBFB"/>
                    </a:solidFill>
                  </a:tcPr>
                </a:tc>
                <a:extLst>
                  <a:ext uri="{0D108BD9-81ED-4DB2-BD59-A6C34878D82A}">
                    <a16:rowId xmlns:a16="http://schemas.microsoft.com/office/drawing/2014/main" val="10008"/>
                  </a:ext>
                </a:extLst>
              </a:tr>
              <a:tr h="534401">
                <a:tc>
                  <a:txBody>
                    <a:bodyPr/>
                    <a:lstStyle/>
                    <a:p>
                      <a:pPr algn="ctr"/>
                      <a:r>
                        <a:rPr lang="en-US" altLang="zh-CN" sz="2000" dirty="0" err="1">
                          <a:ln>
                            <a:solidFill>
                              <a:sysClr val="windowText" lastClr="000000"/>
                            </a:solidFill>
                          </a:ln>
                          <a:solidFill>
                            <a:schemeClr val="tx1"/>
                          </a:solidFill>
                        </a:rPr>
                        <a:t>jr</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err="1">
                          <a:ln>
                            <a:solidFill>
                              <a:sysClr val="windowText" lastClr="000000"/>
                            </a:solidFill>
                          </a:ln>
                          <a:solidFill>
                            <a:schemeClr val="tx1"/>
                          </a:solidFill>
                        </a:rPr>
                        <a:t>rs</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en-US" altLang="zh-CN" sz="2000" dirty="0">
                          <a:ln>
                            <a:solidFill>
                              <a:sysClr val="windowText" lastClr="000000"/>
                            </a:solidFill>
                          </a:ln>
                          <a:solidFill>
                            <a:schemeClr val="tx1"/>
                          </a:solidFill>
                        </a:rPr>
                        <a:t>001000</a:t>
                      </a:r>
                      <a:endParaRPr lang="zh-CN" altLang="en-US" sz="2000" dirty="0">
                        <a:ln>
                          <a:solidFill>
                            <a:sysClr val="windowText" lastClr="000000"/>
                          </a:solidFill>
                        </a:ln>
                        <a:solidFill>
                          <a:schemeClr val="tx1"/>
                        </a:solidFill>
                      </a:endParaRPr>
                    </a:p>
                  </a:txBody>
                  <a:tcPr anchor="ctr">
                    <a:solidFill>
                      <a:srgbClr val="FDFBFB"/>
                    </a:solidFill>
                  </a:tcPr>
                </a:tc>
                <a:tc>
                  <a:txBody>
                    <a:bodyPr/>
                    <a:lstStyle/>
                    <a:p>
                      <a:pPr algn="ctr"/>
                      <a:r>
                        <a:rPr lang="zh-CN" altLang="en-US" sz="2000" dirty="0">
                          <a:ln>
                            <a:solidFill>
                              <a:sysClr val="windowText" lastClr="000000"/>
                            </a:solidFill>
                          </a:ln>
                          <a:solidFill>
                            <a:schemeClr val="tx1"/>
                          </a:solidFill>
                        </a:rPr>
                        <a:t>寄存器跳转</a:t>
                      </a:r>
                    </a:p>
                  </a:txBody>
                  <a:tcPr anchor="ctr">
                    <a:solidFill>
                      <a:srgbClr val="FDFBFB"/>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a:solidFill>
                  <a:srgbClr val="FF0000"/>
                </a:solidFill>
              </a:rPr>
              <a:t>I</a:t>
            </a:r>
            <a:r>
              <a:rPr lang="zh-CN" altLang="en-US" dirty="0">
                <a:solidFill>
                  <a:srgbClr val="FF0000"/>
                </a:solidFill>
              </a:rPr>
              <a:t>型指令</a:t>
            </a:r>
          </a:p>
        </p:txBody>
      </p:sp>
      <p:sp>
        <p:nvSpPr>
          <p:cNvPr id="4" name="Text Box 3"/>
          <p:cNvSpPr txBox="1">
            <a:spLocks noChangeArrowheads="1"/>
          </p:cNvSpPr>
          <p:nvPr/>
        </p:nvSpPr>
        <p:spPr bwMode="auto">
          <a:xfrm>
            <a:off x="393202" y="2360354"/>
            <a:ext cx="8531341" cy="438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lnSpc>
                <a:spcPts val="2800"/>
              </a:lnSpc>
              <a:buFont typeface="Wingdings" panose="05000000000000000000" pitchFamily="2" charset="2"/>
              <a:buChar char="Ø"/>
            </a:pPr>
            <a:r>
              <a:rPr lang="zh-CN" altLang="en-US" sz="2200" b="1" dirty="0"/>
              <a:t>指令中包含了一个立即数，所以称为</a:t>
            </a:r>
            <a:r>
              <a:rPr lang="en-US" altLang="zh-CN" sz="2200" b="1" dirty="0">
                <a:solidFill>
                  <a:srgbClr val="FF0000"/>
                </a:solidFill>
              </a:rPr>
              <a:t>I</a:t>
            </a:r>
            <a:r>
              <a:rPr lang="zh-CN" altLang="en-US" sz="2200" b="1" dirty="0">
                <a:solidFill>
                  <a:srgbClr val="FF0000"/>
                </a:solidFill>
              </a:rPr>
              <a:t>型指令</a:t>
            </a:r>
            <a:r>
              <a:rPr lang="zh-CN" altLang="en-US" sz="2200" b="1" dirty="0"/>
              <a:t>。</a:t>
            </a:r>
            <a:endParaRPr lang="en-US" altLang="zh-CN" sz="2200" b="1" dirty="0"/>
          </a:p>
          <a:p>
            <a:pPr marL="457200" indent="-457200" algn="l">
              <a:lnSpc>
                <a:spcPts val="2800"/>
              </a:lnSpc>
              <a:buFont typeface="Wingdings" panose="05000000000000000000" pitchFamily="2" charset="2"/>
              <a:buChar char="Ø"/>
            </a:pPr>
            <a:r>
              <a:rPr lang="en-US" altLang="zh-CN" sz="2200" b="1" dirty="0">
                <a:solidFill>
                  <a:srgbClr val="FF0000"/>
                </a:solidFill>
              </a:rPr>
              <a:t>op</a:t>
            </a:r>
            <a:r>
              <a:rPr lang="zh-CN" altLang="en-US" sz="2200" b="1" dirty="0"/>
              <a:t>：确定指令的功能；</a:t>
            </a:r>
          </a:p>
          <a:p>
            <a:pPr marL="457200" indent="-457200" algn="l">
              <a:lnSpc>
                <a:spcPts val="2800"/>
              </a:lnSpc>
              <a:buFont typeface="Wingdings" panose="05000000000000000000" pitchFamily="2" charset="2"/>
              <a:buChar char="Ø"/>
            </a:pPr>
            <a:r>
              <a:rPr lang="en-US" altLang="zh-CN" sz="2200" b="1" dirty="0" err="1">
                <a:solidFill>
                  <a:srgbClr val="FF0000"/>
                </a:solidFill>
              </a:rPr>
              <a:t>rs</a:t>
            </a:r>
            <a:r>
              <a:rPr lang="zh-CN" altLang="en-US" sz="2200" b="1" dirty="0"/>
              <a:t>：可以是一个</a:t>
            </a:r>
            <a:r>
              <a:rPr lang="zh-CN" altLang="en-US" sz="2200" b="1" dirty="0">
                <a:solidFill>
                  <a:srgbClr val="C00000"/>
                </a:solidFill>
              </a:rPr>
              <a:t>源操作数</a:t>
            </a:r>
            <a:r>
              <a:rPr lang="zh-CN" altLang="en-US" sz="2200" b="1" dirty="0"/>
              <a:t>，寄存器寻址；或者在</a:t>
            </a:r>
            <a:r>
              <a:rPr lang="zh-CN" altLang="en-US" sz="2200" b="1" dirty="0">
                <a:solidFill>
                  <a:srgbClr val="FF0000"/>
                </a:solidFill>
              </a:rPr>
              <a:t>存取指令</a:t>
            </a:r>
            <a:r>
              <a:rPr lang="zh-CN" altLang="en-US" sz="2200" b="1" dirty="0"/>
              <a:t>中用作</a:t>
            </a:r>
            <a:r>
              <a:rPr lang="zh-CN" altLang="en-US" sz="2200" b="1" dirty="0">
                <a:solidFill>
                  <a:srgbClr val="C00000"/>
                </a:solidFill>
              </a:rPr>
              <a:t>基址寄存器</a:t>
            </a:r>
            <a:r>
              <a:rPr lang="zh-CN" altLang="en-US" sz="2200" b="1" dirty="0"/>
              <a:t>，偏移寻址。</a:t>
            </a:r>
          </a:p>
          <a:p>
            <a:pPr marL="457200" indent="-457200" algn="l">
              <a:lnSpc>
                <a:spcPts val="2800"/>
              </a:lnSpc>
              <a:buFont typeface="Wingdings" panose="05000000000000000000" pitchFamily="2" charset="2"/>
              <a:buChar char="Ø"/>
            </a:pPr>
            <a:r>
              <a:rPr lang="en-US" altLang="zh-CN" sz="2200" b="1" dirty="0" err="1">
                <a:solidFill>
                  <a:srgbClr val="FF0000"/>
                </a:solidFill>
              </a:rPr>
              <a:t>rt</a:t>
            </a:r>
            <a:r>
              <a:rPr lang="zh-CN" altLang="en-US" sz="2200" b="1" dirty="0"/>
              <a:t>：</a:t>
            </a:r>
            <a:r>
              <a:rPr lang="zh-CN" altLang="en-US" sz="2200" b="1" dirty="0">
                <a:solidFill>
                  <a:srgbClr val="C00000"/>
                </a:solidFill>
              </a:rPr>
              <a:t>目的寄存器</a:t>
            </a:r>
          </a:p>
          <a:p>
            <a:pPr marL="457200" indent="-457200" algn="l">
              <a:lnSpc>
                <a:spcPts val="2800"/>
              </a:lnSpc>
              <a:buFont typeface="Wingdings" panose="05000000000000000000" pitchFamily="2" charset="2"/>
              <a:buChar char="Ø"/>
            </a:pPr>
            <a:r>
              <a:rPr lang="en-US" altLang="zh-CN" sz="2200" b="1" dirty="0">
                <a:solidFill>
                  <a:srgbClr val="FF0000"/>
                </a:solidFill>
              </a:rPr>
              <a:t>Immediate</a:t>
            </a:r>
            <a:r>
              <a:rPr lang="zh-CN" altLang="en-US" sz="2200" b="1" dirty="0"/>
              <a:t>：长度为</a:t>
            </a:r>
            <a:r>
              <a:rPr lang="en-US" altLang="zh-CN" sz="2200" b="1" dirty="0"/>
              <a:t>16</a:t>
            </a:r>
            <a:r>
              <a:rPr lang="zh-CN" altLang="en-US" sz="2200" b="1" dirty="0"/>
              <a:t>位的立即数，指令执行时需扩展为</a:t>
            </a:r>
            <a:r>
              <a:rPr lang="en-US" altLang="zh-CN" sz="2200" b="1" dirty="0"/>
              <a:t>32</a:t>
            </a:r>
            <a:r>
              <a:rPr lang="zh-CN" altLang="en-US" sz="2200" b="1" dirty="0"/>
              <a:t>位。根据指令的不同，可以有以下三种用法：</a:t>
            </a:r>
            <a:endParaRPr lang="en-US" altLang="zh-CN" sz="2200" b="1" dirty="0"/>
          </a:p>
          <a:p>
            <a:pPr marL="1200150" lvl="1" indent="-457200">
              <a:lnSpc>
                <a:spcPts val="2800"/>
              </a:lnSpc>
              <a:buClr>
                <a:srgbClr val="C00000"/>
              </a:buClr>
              <a:buFont typeface="Arial" panose="020B0604020202020204" pitchFamily="34" charset="0"/>
              <a:buChar char="•"/>
            </a:pPr>
            <a:r>
              <a:rPr lang="zh-CN" altLang="en-US" sz="2200" dirty="0">
                <a:latin typeface="Arial" panose="020B0604020202020204" pitchFamily="34" charset="0"/>
                <a:ea typeface="华文中宋" panose="02010600040101010101" pitchFamily="2" charset="-122"/>
              </a:rPr>
              <a:t>以</a:t>
            </a:r>
            <a:r>
              <a:rPr lang="zh-CN" altLang="en-US" sz="2200" dirty="0">
                <a:solidFill>
                  <a:srgbClr val="A50021"/>
                </a:solidFill>
                <a:latin typeface="Arial" panose="020B0604020202020204" pitchFamily="34" charset="0"/>
                <a:ea typeface="华文中宋" panose="02010600040101010101" pitchFamily="2" charset="-122"/>
              </a:rPr>
              <a:t>立即寻址方式</a:t>
            </a:r>
            <a:r>
              <a:rPr lang="zh-CN" altLang="en-US" sz="2200" dirty="0">
                <a:latin typeface="Arial" panose="020B0604020202020204" pitchFamily="34" charset="0"/>
                <a:ea typeface="华文中宋" panose="02010600040101010101" pitchFamily="2" charset="-122"/>
              </a:rPr>
              <a:t>提供的一个源操作数。</a:t>
            </a:r>
            <a:r>
              <a:rPr lang="en-US" altLang="zh-CN" sz="2200" dirty="0">
                <a:latin typeface="Arial" panose="020B0604020202020204" pitchFamily="34" charset="0"/>
                <a:ea typeface="华文中宋" panose="02010600040101010101" pitchFamily="2" charset="-122"/>
              </a:rPr>
              <a:t>----</a:t>
            </a:r>
            <a:r>
              <a:rPr lang="zh-CN" altLang="en-US" sz="2200" dirty="0">
                <a:solidFill>
                  <a:srgbClr val="FF0000"/>
                </a:solidFill>
                <a:latin typeface="Arial" panose="020B0604020202020204" pitchFamily="34" charset="0"/>
                <a:ea typeface="华文中宋" panose="02010600040101010101" pitchFamily="2" charset="-122"/>
              </a:rPr>
              <a:t>运算类指令</a:t>
            </a:r>
            <a:endParaRPr lang="en-US" altLang="zh-CN" sz="2200" dirty="0">
              <a:solidFill>
                <a:srgbClr val="FF0000"/>
              </a:solidFill>
              <a:latin typeface="Arial" panose="020B0604020202020204" pitchFamily="34" charset="0"/>
              <a:ea typeface="华文中宋" panose="02010600040101010101" pitchFamily="2" charset="-122"/>
            </a:endParaRPr>
          </a:p>
          <a:p>
            <a:pPr marL="1200150" lvl="1" indent="-457200">
              <a:lnSpc>
                <a:spcPts val="2800"/>
              </a:lnSpc>
              <a:buClr>
                <a:srgbClr val="C00000"/>
              </a:buClr>
              <a:buFont typeface="Arial" panose="020B0604020202020204" pitchFamily="34" charset="0"/>
              <a:buChar char="•"/>
            </a:pPr>
            <a:r>
              <a:rPr lang="zh-CN" altLang="en-US" sz="2200" dirty="0">
                <a:latin typeface="Arial" panose="020B0604020202020204" pitchFamily="34" charset="0"/>
                <a:ea typeface="华文中宋" panose="02010600040101010101" pitchFamily="2" charset="-122"/>
              </a:rPr>
              <a:t>作为偏移量，与寄存器</a:t>
            </a:r>
            <a:r>
              <a:rPr lang="en-US" altLang="zh-CN" sz="2200" dirty="0" err="1">
                <a:latin typeface="Arial" panose="020B0604020202020204" pitchFamily="34" charset="0"/>
                <a:ea typeface="华文中宋" panose="02010600040101010101" pitchFamily="2" charset="-122"/>
              </a:rPr>
              <a:t>rs</a:t>
            </a:r>
            <a:r>
              <a:rPr lang="zh-CN" altLang="en-US" sz="2200" dirty="0">
                <a:latin typeface="Arial" panose="020B0604020202020204" pitchFamily="34" charset="0"/>
                <a:ea typeface="华文中宋" panose="02010600040101010101" pitchFamily="2" charset="-122"/>
              </a:rPr>
              <a:t>组成</a:t>
            </a:r>
            <a:r>
              <a:rPr lang="zh-CN" altLang="en-US" sz="2200" dirty="0">
                <a:solidFill>
                  <a:srgbClr val="A50021"/>
                </a:solidFill>
                <a:latin typeface="Arial" panose="020B0604020202020204" pitchFamily="34" charset="0"/>
                <a:ea typeface="华文中宋" panose="02010600040101010101" pitchFamily="2" charset="-122"/>
              </a:rPr>
              <a:t>偏移寻址方式</a:t>
            </a:r>
            <a:r>
              <a:rPr lang="zh-CN" altLang="en-US" sz="2200" dirty="0">
                <a:latin typeface="Arial" panose="020B0604020202020204" pitchFamily="34" charset="0"/>
                <a:ea typeface="华文中宋" panose="02010600040101010101" pitchFamily="2" charset="-122"/>
              </a:rPr>
              <a:t>，提供一个存储器操作数。</a:t>
            </a:r>
            <a:r>
              <a:rPr lang="en-US" altLang="zh-CN" sz="2200" dirty="0">
                <a:latin typeface="Arial" panose="020B0604020202020204" pitchFamily="34" charset="0"/>
                <a:ea typeface="华文中宋" panose="02010600040101010101" pitchFamily="2" charset="-122"/>
              </a:rPr>
              <a:t>----</a:t>
            </a:r>
            <a:r>
              <a:rPr lang="zh-CN" altLang="en-US" sz="2200" dirty="0">
                <a:solidFill>
                  <a:srgbClr val="FF0000"/>
                </a:solidFill>
                <a:latin typeface="Arial" panose="020B0604020202020204" pitchFamily="34" charset="0"/>
                <a:ea typeface="华文中宋" panose="02010600040101010101" pitchFamily="2" charset="-122"/>
              </a:rPr>
              <a:t>存取指令</a:t>
            </a:r>
            <a:endParaRPr lang="en-US" altLang="zh-CN" sz="2200" dirty="0">
              <a:solidFill>
                <a:srgbClr val="FF0000"/>
              </a:solidFill>
              <a:latin typeface="Arial" panose="020B0604020202020204" pitchFamily="34" charset="0"/>
              <a:ea typeface="华文中宋" panose="02010600040101010101" pitchFamily="2" charset="-122"/>
            </a:endParaRPr>
          </a:p>
          <a:p>
            <a:pPr marL="1200150" lvl="1" indent="-457200">
              <a:lnSpc>
                <a:spcPts val="2800"/>
              </a:lnSpc>
              <a:buClr>
                <a:srgbClr val="C00000"/>
              </a:buClr>
              <a:buFont typeface="Arial" panose="020B0604020202020204" pitchFamily="34" charset="0"/>
              <a:buChar char="•"/>
            </a:pPr>
            <a:r>
              <a:rPr lang="zh-CN" altLang="en-US" sz="2200" dirty="0">
                <a:latin typeface="Arial" panose="020B0604020202020204" pitchFamily="34" charset="0"/>
                <a:ea typeface="华文中宋" panose="02010600040101010101" pitchFamily="2" charset="-122"/>
              </a:rPr>
              <a:t>作为偏移量，与</a:t>
            </a:r>
            <a:r>
              <a:rPr lang="en-US" altLang="zh-CN" sz="2200" dirty="0">
                <a:latin typeface="Arial" panose="020B0604020202020204" pitchFamily="34" charset="0"/>
                <a:ea typeface="华文中宋" panose="02010600040101010101" pitchFamily="2" charset="-122"/>
              </a:rPr>
              <a:t>PC</a:t>
            </a:r>
            <a:r>
              <a:rPr lang="zh-CN" altLang="en-US" sz="2200" dirty="0">
                <a:latin typeface="Arial" panose="020B0604020202020204" pitchFamily="34" charset="0"/>
                <a:ea typeface="华文中宋" panose="02010600040101010101" pitchFamily="2" charset="-122"/>
              </a:rPr>
              <a:t>寄存器组成</a:t>
            </a:r>
            <a:r>
              <a:rPr lang="zh-CN" altLang="en-US" sz="2200" dirty="0">
                <a:solidFill>
                  <a:srgbClr val="A50021"/>
                </a:solidFill>
                <a:latin typeface="Arial" panose="020B0604020202020204" pitchFamily="34" charset="0"/>
                <a:ea typeface="华文中宋" panose="02010600040101010101" pitchFamily="2" charset="-122"/>
              </a:rPr>
              <a:t>相对寻址方式</a:t>
            </a:r>
            <a:r>
              <a:rPr lang="zh-CN" altLang="en-US" sz="2200" dirty="0">
                <a:latin typeface="Arial" panose="020B0604020202020204" pitchFamily="34" charset="0"/>
                <a:ea typeface="华文中宋" panose="02010600040101010101" pitchFamily="2" charset="-122"/>
              </a:rPr>
              <a:t>，提供一个转移目的地址。</a:t>
            </a:r>
            <a:r>
              <a:rPr lang="en-US" altLang="zh-CN" sz="2200" dirty="0">
                <a:latin typeface="Arial" panose="020B0604020202020204" pitchFamily="34" charset="0"/>
                <a:ea typeface="华文中宋" panose="02010600040101010101" pitchFamily="2" charset="-122"/>
              </a:rPr>
              <a:t>----</a:t>
            </a:r>
            <a:r>
              <a:rPr lang="zh-CN" altLang="en-US" sz="2200" dirty="0">
                <a:solidFill>
                  <a:srgbClr val="FF0000"/>
                </a:solidFill>
                <a:latin typeface="Arial" panose="020B0604020202020204" pitchFamily="34" charset="0"/>
                <a:ea typeface="华文中宋" panose="02010600040101010101" pitchFamily="2" charset="-122"/>
              </a:rPr>
              <a:t>条件转移指令</a:t>
            </a:r>
          </a:p>
        </p:txBody>
      </p:sp>
      <p:grpSp>
        <p:nvGrpSpPr>
          <p:cNvPr id="9" name="组合 8"/>
          <p:cNvGrpSpPr/>
          <p:nvPr/>
        </p:nvGrpSpPr>
        <p:grpSpPr>
          <a:xfrm>
            <a:off x="0" y="668408"/>
            <a:ext cx="8758518" cy="1380918"/>
            <a:chOff x="1543777" y="1974162"/>
            <a:chExt cx="5795389" cy="1067982"/>
          </a:xfrm>
        </p:grpSpPr>
        <p:sp>
          <p:nvSpPr>
            <p:cNvPr id="10" name="矩形 9"/>
            <p:cNvSpPr/>
            <p:nvPr/>
          </p:nvSpPr>
          <p:spPr>
            <a:xfrm>
              <a:off x="1662413" y="2307386"/>
              <a:ext cx="1140248"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rgbClr val="FF0000"/>
                  </a:solidFill>
                </a:rPr>
                <a:t>op</a:t>
              </a:r>
              <a:endParaRPr lang="zh-CN" altLang="en-US" sz="2400" b="1" dirty="0">
                <a:solidFill>
                  <a:srgbClr val="FF0000"/>
                </a:solidFill>
              </a:endParaRPr>
            </a:p>
          </p:txBody>
        </p:sp>
        <p:sp>
          <p:nvSpPr>
            <p:cNvPr id="11" name="矩形 10"/>
            <p:cNvSpPr/>
            <p:nvPr/>
          </p:nvSpPr>
          <p:spPr>
            <a:xfrm>
              <a:off x="2802662"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a:solidFill>
                    <a:srgbClr val="FF0000"/>
                  </a:solidFill>
                </a:rPr>
                <a:t>rs</a:t>
              </a:r>
              <a:endParaRPr lang="zh-CN" altLang="en-US" sz="2400" b="1" dirty="0">
                <a:solidFill>
                  <a:srgbClr val="FF0000"/>
                </a:solidFill>
              </a:endParaRPr>
            </a:p>
          </p:txBody>
        </p:sp>
        <p:sp>
          <p:nvSpPr>
            <p:cNvPr id="12" name="矩形 11"/>
            <p:cNvSpPr/>
            <p:nvPr/>
          </p:nvSpPr>
          <p:spPr>
            <a:xfrm>
              <a:off x="3666758" y="2307386"/>
              <a:ext cx="86409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err="1">
                  <a:solidFill>
                    <a:srgbClr val="FF0000"/>
                  </a:solidFill>
                </a:rPr>
                <a:t>rt</a:t>
              </a:r>
              <a:endParaRPr lang="zh-CN" altLang="en-US" sz="2400" b="1" dirty="0">
                <a:solidFill>
                  <a:srgbClr val="FF0000"/>
                </a:solidFill>
              </a:endParaRPr>
            </a:p>
          </p:txBody>
        </p:sp>
        <p:sp>
          <p:nvSpPr>
            <p:cNvPr id="13" name="矩形 12"/>
            <p:cNvSpPr/>
            <p:nvPr/>
          </p:nvSpPr>
          <p:spPr>
            <a:xfrm>
              <a:off x="4530854" y="2307386"/>
              <a:ext cx="2808312"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rgbClr val="FF0000"/>
                  </a:solidFill>
                </a:rPr>
                <a:t>immediate</a:t>
              </a:r>
              <a:endParaRPr lang="zh-CN" altLang="en-US" sz="2400" b="1" dirty="0">
                <a:solidFill>
                  <a:srgbClr val="FF0000"/>
                </a:solidFill>
              </a:endParaRPr>
            </a:p>
          </p:txBody>
        </p:sp>
        <p:grpSp>
          <p:nvGrpSpPr>
            <p:cNvPr id="14" name="组合 13"/>
            <p:cNvGrpSpPr/>
            <p:nvPr/>
          </p:nvGrpSpPr>
          <p:grpSpPr>
            <a:xfrm>
              <a:off x="1543777" y="2682104"/>
              <a:ext cx="5760640" cy="360040"/>
              <a:chOff x="1635795" y="3284984"/>
              <a:chExt cx="5760640" cy="360040"/>
            </a:xfrm>
          </p:grpSpPr>
          <p:sp>
            <p:nvSpPr>
              <p:cNvPr id="22" name="矩形 21"/>
              <p:cNvSpPr/>
              <p:nvPr/>
            </p:nvSpPr>
            <p:spPr>
              <a:xfrm>
                <a:off x="1635795" y="328498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6</a:t>
                </a:r>
                <a:r>
                  <a:rPr lang="zh-CN" altLang="en-US" sz="2000" b="1" dirty="0">
                    <a:solidFill>
                      <a:schemeClr val="tx1"/>
                    </a:solidFill>
                  </a:rPr>
                  <a:t>位</a:t>
                </a:r>
              </a:p>
            </p:txBody>
          </p:sp>
          <p:sp>
            <p:nvSpPr>
              <p:cNvPr id="23" name="矩形 22"/>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5</a:t>
                </a:r>
                <a:r>
                  <a:rPr lang="zh-CN" altLang="en-US" sz="2000" b="1" dirty="0">
                    <a:solidFill>
                      <a:schemeClr val="tx1"/>
                    </a:solidFill>
                  </a:rPr>
                  <a:t>位</a:t>
                </a:r>
              </a:p>
            </p:txBody>
          </p:sp>
          <p:sp>
            <p:nvSpPr>
              <p:cNvPr id="24" name="矩形 23"/>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5</a:t>
                </a:r>
                <a:r>
                  <a:rPr lang="zh-CN" altLang="en-US" sz="2000" b="1" dirty="0">
                    <a:solidFill>
                      <a:schemeClr val="tx1"/>
                    </a:solidFill>
                  </a:rPr>
                  <a:t>位</a:t>
                </a:r>
              </a:p>
            </p:txBody>
          </p:sp>
          <p:sp>
            <p:nvSpPr>
              <p:cNvPr id="25" name="矩形 24"/>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26" name="矩形 25"/>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16</a:t>
                </a:r>
                <a:r>
                  <a:rPr lang="zh-CN" altLang="en-US" sz="2000" b="1" dirty="0">
                    <a:solidFill>
                      <a:schemeClr val="tx1"/>
                    </a:solidFill>
                  </a:rPr>
                  <a:t>位</a:t>
                </a:r>
              </a:p>
            </p:txBody>
          </p:sp>
          <p:sp>
            <p:nvSpPr>
              <p:cNvPr id="27" name="矩形 26"/>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grpSp>
        <p:grpSp>
          <p:nvGrpSpPr>
            <p:cNvPr id="15" name="组合 14"/>
            <p:cNvGrpSpPr/>
            <p:nvPr/>
          </p:nvGrpSpPr>
          <p:grpSpPr>
            <a:xfrm>
              <a:off x="1662412" y="1974162"/>
              <a:ext cx="5642005" cy="360040"/>
              <a:chOff x="1754430" y="3284984"/>
              <a:chExt cx="5642005" cy="360040"/>
            </a:xfrm>
          </p:grpSpPr>
          <p:sp>
            <p:nvSpPr>
              <p:cNvPr id="16" name="矩形 15"/>
              <p:cNvSpPr/>
              <p:nvPr/>
            </p:nvSpPr>
            <p:spPr>
              <a:xfrm>
                <a:off x="1754430" y="3284984"/>
                <a:ext cx="114024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a:solidFill>
                      <a:schemeClr val="tx1"/>
                    </a:solidFill>
                  </a:rPr>
                  <a:t>31     26</a:t>
                </a:r>
                <a:endParaRPr lang="zh-CN" altLang="en-US" sz="2000" b="1" dirty="0">
                  <a:solidFill>
                    <a:schemeClr val="tx1"/>
                  </a:solidFill>
                </a:endParaRPr>
              </a:p>
            </p:txBody>
          </p:sp>
          <p:sp>
            <p:nvSpPr>
              <p:cNvPr id="17" name="矩形 16"/>
              <p:cNvSpPr/>
              <p:nvPr/>
            </p:nvSpPr>
            <p:spPr>
              <a:xfrm>
                <a:off x="2859931"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a:solidFill>
                      <a:schemeClr val="tx1"/>
                    </a:solidFill>
                  </a:rPr>
                  <a:t>25    21</a:t>
                </a:r>
                <a:endParaRPr lang="zh-CN" altLang="en-US" sz="2000" b="1" dirty="0">
                  <a:solidFill>
                    <a:schemeClr val="tx1"/>
                  </a:solidFill>
                </a:endParaRPr>
              </a:p>
            </p:txBody>
          </p:sp>
          <p:sp>
            <p:nvSpPr>
              <p:cNvPr id="18" name="矩形 17"/>
              <p:cNvSpPr/>
              <p:nvPr/>
            </p:nvSpPr>
            <p:spPr>
              <a:xfrm>
                <a:off x="3724027"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a:solidFill>
                      <a:schemeClr val="tx1"/>
                    </a:solidFill>
                  </a:rPr>
                  <a:t>20    16</a:t>
                </a:r>
                <a:endParaRPr lang="zh-CN" altLang="en-US" sz="2000" b="1" dirty="0">
                  <a:solidFill>
                    <a:schemeClr val="tx1"/>
                  </a:solidFill>
                </a:endParaRPr>
              </a:p>
            </p:txBody>
          </p:sp>
          <p:sp>
            <p:nvSpPr>
              <p:cNvPr id="19" name="矩形 18"/>
              <p:cNvSpPr/>
              <p:nvPr/>
            </p:nvSpPr>
            <p:spPr>
              <a:xfrm>
                <a:off x="4588123"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15   </a:t>
                </a:r>
                <a:endParaRPr lang="zh-CN" altLang="en-US" sz="2000" b="1" dirty="0">
                  <a:solidFill>
                    <a:schemeClr val="tx1"/>
                  </a:solidFill>
                </a:endParaRPr>
              </a:p>
            </p:txBody>
          </p:sp>
          <p:sp>
            <p:nvSpPr>
              <p:cNvPr id="20" name="矩形 19"/>
              <p:cNvSpPr/>
              <p:nvPr/>
            </p:nvSpPr>
            <p:spPr>
              <a:xfrm>
                <a:off x="5452219" y="328498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21" name="矩形 20"/>
              <p:cNvSpPr/>
              <p:nvPr/>
            </p:nvSpPr>
            <p:spPr>
              <a:xfrm>
                <a:off x="6316315" y="328498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a:solidFill>
                      <a:schemeClr val="tx1"/>
                    </a:solidFill>
                  </a:rPr>
                  <a:t>0</a:t>
                </a:r>
                <a:endParaRPr lang="zh-CN" altLang="en-US" sz="2000" b="1" dirty="0">
                  <a:solidFill>
                    <a:schemeClr val="tx1"/>
                  </a:solidFill>
                </a:endParaRPr>
              </a:p>
            </p:txBody>
          </p:sp>
        </p:grpSp>
      </p:grpSp>
    </p:spTree>
    <p:extLst>
      <p:ext uri="{BB962C8B-B14F-4D97-AF65-F5344CB8AC3E}">
        <p14:creationId xmlns:p14="http://schemas.microsoft.com/office/powerpoint/2010/main" val="414703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left)">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wipe(left)">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11200" y="114300"/>
            <a:ext cx="4622800" cy="373063"/>
          </a:xfrm>
        </p:spPr>
        <p:txBody>
          <a:bodyPr/>
          <a:lstStyle/>
          <a:p>
            <a:r>
              <a:rPr lang="zh-CN" altLang="en-US">
                <a:ea typeface="宋体" panose="02010600030101010101" pitchFamily="2" charset="-122"/>
              </a:rPr>
              <a:t>常见</a:t>
            </a:r>
            <a:r>
              <a:rPr lang="en-US" altLang="zh-CN">
                <a:ea typeface="宋体" panose="02010600030101010101" pitchFamily="2" charset="-122"/>
              </a:rPr>
              <a:t>I</a:t>
            </a:r>
            <a:r>
              <a:rPr lang="zh-CN" altLang="en-US">
                <a:ea typeface="宋体" panose="02010600030101010101" pitchFamily="2" charset="-122"/>
              </a:rPr>
              <a:t>型</a:t>
            </a:r>
            <a:r>
              <a:rPr lang="en-US" altLang="zh-CN">
                <a:ea typeface="宋体" panose="02010600030101010101" pitchFamily="2" charset="-122"/>
              </a:rPr>
              <a:t>MIPS</a:t>
            </a:r>
            <a:r>
              <a:rPr lang="zh-CN" altLang="en-US">
                <a:ea typeface="宋体" panose="02010600030101010101" pitchFamily="2" charset="-122"/>
              </a:rPr>
              <a:t>指令的编码</a:t>
            </a:r>
            <a:r>
              <a:rPr lang="en-US" altLang="zh-CN">
                <a:ea typeface="宋体" panose="02010600030101010101" pitchFamily="2" charset="-122"/>
              </a:rPr>
              <a:t>/</a:t>
            </a:r>
            <a:r>
              <a:rPr lang="zh-CN" altLang="en-US">
                <a:ea typeface="宋体" panose="02010600030101010101" pitchFamily="2" charset="-122"/>
              </a:rPr>
              <a:t>解码表</a:t>
            </a:r>
          </a:p>
        </p:txBody>
      </p:sp>
      <p:graphicFrame>
        <p:nvGraphicFramePr>
          <p:cNvPr id="10" name="表格 9"/>
          <p:cNvGraphicFramePr>
            <a:graphicFrameLocks noGrp="1"/>
          </p:cNvGraphicFramePr>
          <p:nvPr>
            <p:extLst>
              <p:ext uri="{D42A27DB-BD31-4B8C-83A1-F6EECF244321}">
                <p14:modId xmlns:p14="http://schemas.microsoft.com/office/powerpoint/2010/main" val="3069896921"/>
              </p:ext>
            </p:extLst>
          </p:nvPr>
        </p:nvGraphicFramePr>
        <p:xfrm>
          <a:off x="0" y="863610"/>
          <a:ext cx="9144001" cy="4951972"/>
        </p:xfrm>
        <a:graphic>
          <a:graphicData uri="http://schemas.openxmlformats.org/drawingml/2006/table">
            <a:tbl>
              <a:tblPr firstRow="1" bandRow="1"/>
              <a:tblGrid>
                <a:gridCol w="851854">
                  <a:extLst>
                    <a:ext uri="{9D8B030D-6E8A-4147-A177-3AD203B41FA5}">
                      <a16:colId xmlns:a16="http://schemas.microsoft.com/office/drawing/2014/main" val="20000"/>
                    </a:ext>
                  </a:extLst>
                </a:gridCol>
                <a:gridCol w="1099979">
                  <a:extLst>
                    <a:ext uri="{9D8B030D-6E8A-4147-A177-3AD203B41FA5}">
                      <a16:colId xmlns:a16="http://schemas.microsoft.com/office/drawing/2014/main" val="20001"/>
                    </a:ext>
                  </a:extLst>
                </a:gridCol>
                <a:gridCol w="1015365">
                  <a:extLst>
                    <a:ext uri="{9D8B030D-6E8A-4147-A177-3AD203B41FA5}">
                      <a16:colId xmlns:a16="http://schemas.microsoft.com/office/drawing/2014/main" val="20002"/>
                    </a:ext>
                  </a:extLst>
                </a:gridCol>
                <a:gridCol w="1099979">
                  <a:extLst>
                    <a:ext uri="{9D8B030D-6E8A-4147-A177-3AD203B41FA5}">
                      <a16:colId xmlns:a16="http://schemas.microsoft.com/office/drawing/2014/main" val="20003"/>
                    </a:ext>
                  </a:extLst>
                </a:gridCol>
                <a:gridCol w="3299936">
                  <a:extLst>
                    <a:ext uri="{9D8B030D-6E8A-4147-A177-3AD203B41FA5}">
                      <a16:colId xmlns:a16="http://schemas.microsoft.com/office/drawing/2014/main" val="20004"/>
                    </a:ext>
                  </a:extLst>
                </a:gridCol>
                <a:gridCol w="1776888">
                  <a:extLst>
                    <a:ext uri="{9D8B030D-6E8A-4147-A177-3AD203B41FA5}">
                      <a16:colId xmlns:a16="http://schemas.microsoft.com/office/drawing/2014/main" val="20005"/>
                    </a:ext>
                  </a:extLst>
                </a:gridCol>
              </a:tblGrid>
              <a:tr h="494752">
                <a:tc>
                  <a:txBody>
                    <a:bodyPr/>
                    <a:lstStyle/>
                    <a:p>
                      <a:pPr algn="ctr"/>
                      <a:r>
                        <a:rPr lang="zh-CN" altLang="en-US" sz="2000" dirty="0">
                          <a:ln>
                            <a:solidFill>
                              <a:sysClr val="windowText" lastClr="000000"/>
                            </a:solidFill>
                          </a:ln>
                        </a:rPr>
                        <a:t>指令</a:t>
                      </a:r>
                    </a:p>
                  </a:txBody>
                  <a:tcPr anchor="ctr">
                    <a:solidFill>
                      <a:srgbClr val="FDFBFB"/>
                    </a:solidFill>
                  </a:tcPr>
                </a:tc>
                <a:tc>
                  <a:txBody>
                    <a:bodyPr/>
                    <a:lstStyle/>
                    <a:p>
                      <a:pPr algn="ctr"/>
                      <a:r>
                        <a:rPr lang="en-US" altLang="zh-CN" sz="2000" b="0" dirty="0">
                          <a:ln>
                            <a:solidFill>
                              <a:sysClr val="windowText" lastClr="000000"/>
                            </a:solidFill>
                          </a:ln>
                          <a:latin typeface="+mn-lt"/>
                          <a:ea typeface="+mj-ea"/>
                        </a:rPr>
                        <a:t>[31:26]</a:t>
                      </a:r>
                      <a:endParaRPr lang="zh-CN" altLang="en-US" sz="20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000" dirty="0">
                          <a:ln>
                            <a:solidFill>
                              <a:sysClr val="windowText" lastClr="000000"/>
                            </a:solidFill>
                          </a:ln>
                        </a:rPr>
                        <a:t>[25:21]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[20:16]</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[15:0]</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功能</a:t>
                      </a:r>
                    </a:p>
                  </a:txBody>
                  <a:tcPr anchor="ctr">
                    <a:solidFill>
                      <a:srgbClr val="FDFBFB"/>
                    </a:solidFill>
                  </a:tcPr>
                </a:tc>
                <a:extLst>
                  <a:ext uri="{0D108BD9-81ED-4DB2-BD59-A6C34878D82A}">
                    <a16:rowId xmlns:a16="http://schemas.microsoft.com/office/drawing/2014/main" val="10000"/>
                  </a:ext>
                </a:extLst>
              </a:tr>
              <a:tr h="494752">
                <a:tc>
                  <a:txBody>
                    <a:bodyPr/>
                    <a:lstStyle/>
                    <a:p>
                      <a:pPr algn="ctr"/>
                      <a:r>
                        <a:rPr lang="en-US" altLang="zh-CN" sz="2000" dirty="0" err="1">
                          <a:ln>
                            <a:solidFill>
                              <a:sysClr val="windowText" lastClr="000000"/>
                            </a:solidFill>
                          </a:ln>
                        </a:rPr>
                        <a:t>addi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001000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立即数加</a:t>
                      </a:r>
                    </a:p>
                  </a:txBody>
                  <a:tcPr anchor="ctr">
                    <a:solidFill>
                      <a:srgbClr val="FDFBFB"/>
                    </a:solidFill>
                  </a:tcPr>
                </a:tc>
                <a:extLst>
                  <a:ext uri="{0D108BD9-81ED-4DB2-BD59-A6C34878D82A}">
                    <a16:rowId xmlns:a16="http://schemas.microsoft.com/office/drawing/2014/main" val="10001"/>
                  </a:ext>
                </a:extLst>
              </a:tr>
              <a:tr h="494752">
                <a:tc>
                  <a:txBody>
                    <a:bodyPr/>
                    <a:lstStyle/>
                    <a:p>
                      <a:pPr algn="ctr"/>
                      <a:r>
                        <a:rPr lang="en-US" altLang="zh-CN" sz="2000" dirty="0" err="1">
                          <a:ln>
                            <a:solidFill>
                              <a:sysClr val="windowText" lastClr="000000"/>
                            </a:solidFill>
                          </a:ln>
                        </a:rPr>
                        <a:t>andi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001100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立即数与</a:t>
                      </a:r>
                      <a:endParaRPr lang="en-US" altLang="zh-CN" sz="20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2"/>
                  </a:ext>
                </a:extLst>
              </a:tr>
              <a:tr h="494752">
                <a:tc>
                  <a:txBody>
                    <a:bodyPr/>
                    <a:lstStyle/>
                    <a:p>
                      <a:pPr algn="ctr"/>
                      <a:r>
                        <a:rPr lang="en-US" altLang="zh-CN" sz="2000" dirty="0" err="1">
                          <a:ln>
                            <a:solidFill>
                              <a:sysClr val="windowText" lastClr="000000"/>
                            </a:solidFill>
                          </a:ln>
                        </a:rPr>
                        <a:t>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001101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立即数或</a:t>
                      </a:r>
                    </a:p>
                  </a:txBody>
                  <a:tcPr anchor="ctr">
                    <a:solidFill>
                      <a:srgbClr val="FDFBFB"/>
                    </a:solidFill>
                  </a:tcPr>
                </a:tc>
                <a:extLst>
                  <a:ext uri="{0D108BD9-81ED-4DB2-BD59-A6C34878D82A}">
                    <a16:rowId xmlns:a16="http://schemas.microsoft.com/office/drawing/2014/main" val="10003"/>
                  </a:ext>
                </a:extLst>
              </a:tr>
              <a:tr h="494752">
                <a:tc>
                  <a:txBody>
                    <a:bodyPr/>
                    <a:lstStyle/>
                    <a:p>
                      <a:pPr algn="ctr"/>
                      <a:r>
                        <a:rPr lang="en-US" altLang="zh-CN" sz="2000" dirty="0" err="1">
                          <a:ln>
                            <a:solidFill>
                              <a:sysClr val="windowText" lastClr="000000"/>
                            </a:solidFill>
                          </a:ln>
                        </a:rPr>
                        <a:t>xori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001110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立即数异或</a:t>
                      </a:r>
                    </a:p>
                  </a:txBody>
                  <a:tcPr anchor="ctr">
                    <a:solidFill>
                      <a:srgbClr val="FDFBFB"/>
                    </a:solidFill>
                  </a:tcPr>
                </a:tc>
                <a:extLst>
                  <a:ext uri="{0D108BD9-81ED-4DB2-BD59-A6C34878D82A}">
                    <a16:rowId xmlns:a16="http://schemas.microsoft.com/office/drawing/2014/main" val="10004"/>
                  </a:ext>
                </a:extLst>
              </a:tr>
              <a:tr h="494752">
                <a:tc>
                  <a:txBody>
                    <a:bodyPr/>
                    <a:lstStyle/>
                    <a:p>
                      <a:pPr algn="ctr"/>
                      <a:r>
                        <a:rPr lang="en-US" altLang="zh-CN" sz="2000" dirty="0" err="1">
                          <a:ln>
                            <a:solidFill>
                              <a:sysClr val="windowText" lastClr="000000"/>
                            </a:solidFill>
                          </a:ln>
                        </a:rPr>
                        <a:t>lw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100011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取字数据</a:t>
                      </a:r>
                    </a:p>
                  </a:txBody>
                  <a:tcPr anchor="ctr">
                    <a:solidFill>
                      <a:srgbClr val="FDFBFB"/>
                    </a:solidFill>
                  </a:tcPr>
                </a:tc>
                <a:extLst>
                  <a:ext uri="{0D108BD9-81ED-4DB2-BD59-A6C34878D82A}">
                    <a16:rowId xmlns:a16="http://schemas.microsoft.com/office/drawing/2014/main" val="10005"/>
                  </a:ext>
                </a:extLst>
              </a:tr>
              <a:tr h="494752">
                <a:tc>
                  <a:txBody>
                    <a:bodyPr/>
                    <a:lstStyle/>
                    <a:p>
                      <a:pPr algn="ctr"/>
                      <a:r>
                        <a:rPr lang="en-US" altLang="zh-CN" sz="2000" dirty="0" err="1">
                          <a:ln>
                            <a:solidFill>
                              <a:sysClr val="windowText" lastClr="000000"/>
                            </a:solidFill>
                          </a:ln>
                        </a:rPr>
                        <a:t>sw</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101011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存字数据</a:t>
                      </a:r>
                    </a:p>
                  </a:txBody>
                  <a:tcPr anchor="ctr">
                    <a:solidFill>
                      <a:srgbClr val="FDFBFB"/>
                    </a:solidFill>
                  </a:tcPr>
                </a:tc>
                <a:extLst>
                  <a:ext uri="{0D108BD9-81ED-4DB2-BD59-A6C34878D82A}">
                    <a16:rowId xmlns:a16="http://schemas.microsoft.com/office/drawing/2014/main" val="10006"/>
                  </a:ext>
                </a:extLst>
              </a:tr>
              <a:tr h="499204">
                <a:tc>
                  <a:txBody>
                    <a:bodyPr/>
                    <a:lstStyle/>
                    <a:p>
                      <a:pPr algn="ctr"/>
                      <a:r>
                        <a:rPr lang="en-US" altLang="zh-CN" sz="2000" dirty="0" err="1">
                          <a:ln>
                            <a:solidFill>
                              <a:sysClr val="windowText" lastClr="000000"/>
                            </a:solidFill>
                          </a:ln>
                        </a:rPr>
                        <a:t>beq</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000100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相等转移</a:t>
                      </a:r>
                    </a:p>
                  </a:txBody>
                  <a:tcPr anchor="ctr">
                    <a:solidFill>
                      <a:srgbClr val="FDFBFB"/>
                    </a:solidFill>
                  </a:tcPr>
                </a:tc>
                <a:extLst>
                  <a:ext uri="{0D108BD9-81ED-4DB2-BD59-A6C34878D82A}">
                    <a16:rowId xmlns:a16="http://schemas.microsoft.com/office/drawing/2014/main" val="10007"/>
                  </a:ext>
                </a:extLst>
              </a:tr>
              <a:tr h="494752">
                <a:tc>
                  <a:txBody>
                    <a:bodyPr/>
                    <a:lstStyle/>
                    <a:p>
                      <a:pPr algn="ctr"/>
                      <a:r>
                        <a:rPr lang="en-US" altLang="zh-CN" sz="2000" dirty="0" err="1">
                          <a:ln>
                            <a:solidFill>
                              <a:sysClr val="windowText" lastClr="000000"/>
                            </a:solidFill>
                          </a:ln>
                        </a:rPr>
                        <a:t>bne</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000101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rs</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不等转移</a:t>
                      </a:r>
                    </a:p>
                  </a:txBody>
                  <a:tcPr anchor="ctr">
                    <a:solidFill>
                      <a:srgbClr val="FDFBFB"/>
                    </a:solidFill>
                  </a:tcPr>
                </a:tc>
                <a:extLst>
                  <a:ext uri="{0D108BD9-81ED-4DB2-BD59-A6C34878D82A}">
                    <a16:rowId xmlns:a16="http://schemas.microsoft.com/office/drawing/2014/main" val="10008"/>
                  </a:ext>
                </a:extLst>
              </a:tr>
              <a:tr h="494752">
                <a:tc>
                  <a:txBody>
                    <a:bodyPr/>
                    <a:lstStyle/>
                    <a:p>
                      <a:pPr algn="ctr"/>
                      <a:r>
                        <a:rPr lang="en-US" altLang="zh-CN" sz="2000" dirty="0" err="1">
                          <a:ln>
                            <a:solidFill>
                              <a:sysClr val="windowText" lastClr="000000"/>
                            </a:solidFill>
                          </a:ln>
                        </a:rPr>
                        <a:t>lui</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001111</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00000</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err="1">
                          <a:ln>
                            <a:solidFill>
                              <a:sysClr val="windowText" lastClr="000000"/>
                            </a:solidFill>
                          </a:ln>
                        </a:rPr>
                        <a:t>rt</a:t>
                      </a:r>
                      <a:endParaRPr lang="zh-CN" altLang="en-US" sz="2000" dirty="0">
                        <a:ln>
                          <a:solidFill>
                            <a:sysClr val="windowText" lastClr="000000"/>
                          </a:solidFill>
                        </a:ln>
                      </a:endParaRPr>
                    </a:p>
                  </a:txBody>
                  <a:tcPr anchor="ctr">
                    <a:solidFill>
                      <a:srgbClr val="FDFBFB"/>
                    </a:solidFill>
                  </a:tcPr>
                </a:tc>
                <a:tc>
                  <a:txBody>
                    <a:bodyPr/>
                    <a:lstStyle/>
                    <a:p>
                      <a:pPr algn="ctr"/>
                      <a:r>
                        <a:rPr lang="en-US" altLang="zh-CN" sz="2000" dirty="0">
                          <a:ln>
                            <a:solidFill>
                              <a:sysClr val="windowText" lastClr="000000"/>
                            </a:solidFill>
                          </a:ln>
                        </a:rPr>
                        <a:t>immediate</a:t>
                      </a:r>
                      <a:endParaRPr lang="zh-CN" altLang="en-US" sz="2000" dirty="0">
                        <a:ln>
                          <a:solidFill>
                            <a:sysClr val="windowText" lastClr="000000"/>
                          </a:solidFill>
                        </a:ln>
                      </a:endParaRPr>
                    </a:p>
                  </a:txBody>
                  <a:tcPr anchor="ctr">
                    <a:solidFill>
                      <a:srgbClr val="FDFBFB"/>
                    </a:solidFill>
                  </a:tcPr>
                </a:tc>
                <a:tc>
                  <a:txBody>
                    <a:bodyPr/>
                    <a:lstStyle/>
                    <a:p>
                      <a:pPr algn="ctr"/>
                      <a:r>
                        <a:rPr lang="zh-CN" altLang="en-US" sz="2000" dirty="0">
                          <a:ln>
                            <a:solidFill>
                              <a:sysClr val="windowText" lastClr="000000"/>
                            </a:solidFill>
                          </a:ln>
                        </a:rPr>
                        <a:t>设置高位</a:t>
                      </a:r>
                    </a:p>
                  </a:txBody>
                  <a:tcPr anchor="ctr">
                    <a:solidFill>
                      <a:srgbClr val="FDFBFB"/>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a:t>I</a:t>
            </a:r>
            <a:r>
              <a:rPr lang="zh-CN" altLang="en-US" dirty="0"/>
              <a:t>型指令举例</a:t>
            </a:r>
          </a:p>
        </p:txBody>
      </p:sp>
      <p:sp>
        <p:nvSpPr>
          <p:cNvPr id="10" name="矩形 9"/>
          <p:cNvSpPr/>
          <p:nvPr/>
        </p:nvSpPr>
        <p:spPr>
          <a:xfrm>
            <a:off x="376336" y="886174"/>
            <a:ext cx="8767663" cy="1042208"/>
          </a:xfrm>
          <a:prstGeom prst="rect">
            <a:avLst/>
          </a:prstGeom>
        </p:spPr>
        <p:txBody>
          <a:bodyPr wrap="square">
            <a:spAutoFit/>
          </a:bodyPr>
          <a:lstStyle/>
          <a:p>
            <a:pPr>
              <a:lnSpc>
                <a:spcPct val="150000"/>
              </a:lnSpc>
            </a:pPr>
            <a:r>
              <a:rPr lang="en-US" altLang="zh-CN" sz="2200" b="1" dirty="0" err="1">
                <a:solidFill>
                  <a:srgbClr val="C00000"/>
                </a:solidFill>
              </a:rPr>
              <a:t>addi</a:t>
            </a:r>
            <a:r>
              <a:rPr lang="en-US" altLang="zh-CN" sz="2200" b="1" dirty="0">
                <a:solidFill>
                  <a:srgbClr val="C00000"/>
                </a:solidFill>
              </a:rPr>
              <a:t>  rt , </a:t>
            </a:r>
            <a:r>
              <a:rPr lang="en-US" altLang="zh-CN" sz="2200" b="1" dirty="0" err="1">
                <a:solidFill>
                  <a:srgbClr val="C00000"/>
                </a:solidFill>
              </a:rPr>
              <a:t>rs</a:t>
            </a:r>
            <a:r>
              <a:rPr lang="en-US" altLang="zh-CN" sz="2200" b="1" dirty="0">
                <a:solidFill>
                  <a:srgbClr val="C00000"/>
                </a:solidFill>
              </a:rPr>
              <a:t> , </a:t>
            </a:r>
            <a:r>
              <a:rPr lang="en-US" altLang="zh-CN" sz="2200" b="1" dirty="0" err="1">
                <a:solidFill>
                  <a:srgbClr val="C00000"/>
                </a:solidFill>
              </a:rPr>
              <a:t>imm</a:t>
            </a:r>
            <a:r>
              <a:rPr lang="en-US" altLang="zh-CN" sz="2200" b="1" dirty="0">
                <a:solidFill>
                  <a:srgbClr val="C00000"/>
                </a:solidFill>
              </a:rPr>
              <a:t>  </a:t>
            </a:r>
            <a:r>
              <a:rPr lang="en-US" altLang="zh-CN" sz="2200" b="1" dirty="0">
                <a:solidFill>
                  <a:schemeClr val="tx1"/>
                </a:solidFill>
              </a:rPr>
              <a:t># rt </a:t>
            </a:r>
            <a:r>
              <a:rPr lang="zh-CN" altLang="en-US" sz="2200" b="1" dirty="0">
                <a:solidFill>
                  <a:schemeClr val="tx1"/>
                </a:solidFill>
              </a:rPr>
              <a:t>←</a:t>
            </a:r>
            <a:r>
              <a:rPr lang="en-US" altLang="zh-CN" sz="2200" b="1" dirty="0">
                <a:solidFill>
                  <a:schemeClr val="tx1"/>
                </a:solidFill>
              </a:rPr>
              <a:t> (</a:t>
            </a:r>
            <a:r>
              <a:rPr lang="en-US" altLang="zh-CN" sz="2200" b="1" dirty="0" err="1">
                <a:solidFill>
                  <a:schemeClr val="tx1"/>
                </a:solidFill>
              </a:rPr>
              <a:t>rs</a:t>
            </a:r>
            <a:r>
              <a:rPr lang="en-US" altLang="zh-CN" sz="2200" b="1" dirty="0">
                <a:solidFill>
                  <a:schemeClr val="tx1"/>
                </a:solidFill>
              </a:rPr>
              <a:t>) + </a:t>
            </a:r>
            <a:r>
              <a:rPr lang="en-US" altLang="zh-CN" sz="2200" b="1" dirty="0" err="1">
                <a:solidFill>
                  <a:schemeClr val="tx1"/>
                </a:solidFill>
              </a:rPr>
              <a:t>imm</a:t>
            </a:r>
            <a:r>
              <a:rPr lang="zh-CN" altLang="en-US" sz="2200" dirty="0">
                <a:solidFill>
                  <a:schemeClr val="tx1"/>
                </a:solidFill>
              </a:rPr>
              <a:t>，对</a:t>
            </a:r>
            <a:r>
              <a:rPr lang="en-US" altLang="zh-CN" sz="2200" dirty="0" err="1">
                <a:solidFill>
                  <a:schemeClr val="tx1"/>
                </a:solidFill>
              </a:rPr>
              <a:t>imm</a:t>
            </a:r>
            <a:r>
              <a:rPr lang="zh-CN" altLang="en-US" sz="2200" dirty="0">
                <a:solidFill>
                  <a:schemeClr val="tx1"/>
                </a:solidFill>
              </a:rPr>
              <a:t>进行</a:t>
            </a:r>
            <a:r>
              <a:rPr lang="en-US" altLang="zh-CN" sz="2200" dirty="0">
                <a:solidFill>
                  <a:schemeClr val="tx1"/>
                </a:solidFill>
              </a:rPr>
              <a:t>16</a:t>
            </a:r>
            <a:r>
              <a:rPr lang="zh-CN" altLang="en-US" sz="2200" dirty="0">
                <a:solidFill>
                  <a:schemeClr val="tx1"/>
                </a:solidFill>
              </a:rPr>
              <a:t>位的符号扩展，</a:t>
            </a:r>
            <a:r>
              <a:rPr lang="en-US" altLang="zh-CN" sz="2200" dirty="0">
                <a:solidFill>
                  <a:schemeClr val="tx1"/>
                </a:solidFill>
              </a:rPr>
              <a:t> </a:t>
            </a:r>
            <a:r>
              <a:rPr lang="zh-CN" altLang="en-US" sz="2200" dirty="0">
                <a:solidFill>
                  <a:schemeClr val="tx1"/>
                </a:solidFill>
              </a:rPr>
              <a:t>然后相加。</a:t>
            </a:r>
            <a:endParaRPr lang="en-US" altLang="zh-CN" sz="2200" b="1" dirty="0">
              <a:solidFill>
                <a:schemeClr val="tx1"/>
              </a:solidFill>
            </a:endParaRPr>
          </a:p>
        </p:txBody>
      </p:sp>
      <p:sp>
        <p:nvSpPr>
          <p:cNvPr id="11" name="矩形 10"/>
          <p:cNvSpPr/>
          <p:nvPr/>
        </p:nvSpPr>
        <p:spPr>
          <a:xfrm>
            <a:off x="346261" y="1914452"/>
            <a:ext cx="8597528" cy="1042208"/>
          </a:xfrm>
          <a:prstGeom prst="rect">
            <a:avLst/>
          </a:prstGeom>
        </p:spPr>
        <p:txBody>
          <a:bodyPr wrap="square">
            <a:spAutoFit/>
          </a:bodyPr>
          <a:lstStyle/>
          <a:p>
            <a:pPr>
              <a:lnSpc>
                <a:spcPct val="150000"/>
              </a:lnSpc>
            </a:pPr>
            <a:r>
              <a:rPr lang="en-US" altLang="zh-CN" sz="2200" b="1" dirty="0" err="1">
                <a:solidFill>
                  <a:srgbClr val="C00000"/>
                </a:solidFill>
              </a:rPr>
              <a:t>andi</a:t>
            </a:r>
            <a:r>
              <a:rPr lang="en-US" altLang="zh-CN" sz="2200" b="1" dirty="0">
                <a:solidFill>
                  <a:srgbClr val="C00000"/>
                </a:solidFill>
              </a:rPr>
              <a:t>/</a:t>
            </a:r>
            <a:r>
              <a:rPr lang="en-US" altLang="zh-CN" sz="2200" b="1" dirty="0" err="1">
                <a:solidFill>
                  <a:srgbClr val="C00000"/>
                </a:solidFill>
              </a:rPr>
              <a:t>ori</a:t>
            </a:r>
            <a:r>
              <a:rPr lang="en-US" altLang="zh-CN" sz="2200" b="1" dirty="0">
                <a:solidFill>
                  <a:srgbClr val="C00000"/>
                </a:solidFill>
              </a:rPr>
              <a:t>/</a:t>
            </a:r>
            <a:r>
              <a:rPr lang="en-US" altLang="zh-CN" sz="2200" b="1" dirty="0" err="1">
                <a:solidFill>
                  <a:srgbClr val="C00000"/>
                </a:solidFill>
              </a:rPr>
              <a:t>xori</a:t>
            </a:r>
            <a:r>
              <a:rPr lang="en-US" altLang="zh-CN" sz="2200" b="1" dirty="0">
                <a:solidFill>
                  <a:srgbClr val="C00000"/>
                </a:solidFill>
              </a:rPr>
              <a:t>  rt , </a:t>
            </a:r>
            <a:r>
              <a:rPr lang="en-US" altLang="zh-CN" sz="2200" b="1" dirty="0" err="1">
                <a:solidFill>
                  <a:srgbClr val="C00000"/>
                </a:solidFill>
              </a:rPr>
              <a:t>rs</a:t>
            </a:r>
            <a:r>
              <a:rPr lang="en-US" altLang="zh-CN" sz="2200" b="1" dirty="0">
                <a:solidFill>
                  <a:srgbClr val="C00000"/>
                </a:solidFill>
              </a:rPr>
              <a:t> , </a:t>
            </a:r>
            <a:r>
              <a:rPr lang="en-US" altLang="zh-CN" sz="2200" b="1" dirty="0" err="1">
                <a:solidFill>
                  <a:srgbClr val="C00000"/>
                </a:solidFill>
              </a:rPr>
              <a:t>imm</a:t>
            </a:r>
            <a:r>
              <a:rPr lang="en-US" altLang="zh-CN" sz="2200" b="1" dirty="0">
                <a:solidFill>
                  <a:srgbClr val="C00000"/>
                </a:solidFill>
              </a:rPr>
              <a:t>   </a:t>
            </a:r>
            <a:r>
              <a:rPr lang="en-US" altLang="zh-CN" sz="2200" b="1" dirty="0">
                <a:solidFill>
                  <a:schemeClr val="tx1"/>
                </a:solidFill>
              </a:rPr>
              <a:t>#  rt </a:t>
            </a:r>
            <a:r>
              <a:rPr lang="zh-CN" altLang="en-US" sz="2200" b="1" dirty="0">
                <a:solidFill>
                  <a:schemeClr val="tx1"/>
                </a:solidFill>
              </a:rPr>
              <a:t>←</a:t>
            </a:r>
            <a:r>
              <a:rPr lang="en-US" altLang="zh-CN" sz="2200" b="1" dirty="0">
                <a:solidFill>
                  <a:schemeClr val="tx1"/>
                </a:solidFill>
              </a:rPr>
              <a:t> (</a:t>
            </a:r>
            <a:r>
              <a:rPr lang="en-US" altLang="zh-CN" sz="2200" b="1" dirty="0" err="1">
                <a:solidFill>
                  <a:schemeClr val="tx1"/>
                </a:solidFill>
              </a:rPr>
              <a:t>rs</a:t>
            </a:r>
            <a:r>
              <a:rPr lang="en-US" altLang="zh-CN" sz="2200" b="1" dirty="0">
                <a:solidFill>
                  <a:schemeClr val="tx1"/>
                </a:solidFill>
              </a:rPr>
              <a:t>)  op </a:t>
            </a:r>
            <a:r>
              <a:rPr lang="en-US" altLang="zh-CN" sz="2200" b="1" dirty="0" err="1">
                <a:solidFill>
                  <a:schemeClr val="tx1"/>
                </a:solidFill>
              </a:rPr>
              <a:t>imm</a:t>
            </a:r>
            <a:r>
              <a:rPr lang="zh-CN" altLang="en-US" sz="2200" dirty="0">
                <a:solidFill>
                  <a:schemeClr val="tx1"/>
                </a:solidFill>
              </a:rPr>
              <a:t>，对</a:t>
            </a:r>
            <a:r>
              <a:rPr lang="en-US" altLang="zh-CN" sz="2200" dirty="0" err="1">
                <a:solidFill>
                  <a:schemeClr val="tx1"/>
                </a:solidFill>
              </a:rPr>
              <a:t>imm</a:t>
            </a:r>
            <a:r>
              <a:rPr lang="zh-CN" altLang="en-US" sz="2200" dirty="0">
                <a:solidFill>
                  <a:schemeClr val="tx1"/>
                </a:solidFill>
              </a:rPr>
              <a:t>进行</a:t>
            </a:r>
            <a:r>
              <a:rPr lang="en-US" altLang="zh-CN" sz="2200" dirty="0">
                <a:solidFill>
                  <a:schemeClr val="tx1"/>
                </a:solidFill>
              </a:rPr>
              <a:t>16</a:t>
            </a:r>
            <a:r>
              <a:rPr lang="zh-CN" altLang="en-US" sz="2200" dirty="0">
                <a:solidFill>
                  <a:schemeClr val="tx1"/>
                </a:solidFill>
              </a:rPr>
              <a:t>位的零扩展</a:t>
            </a:r>
            <a:r>
              <a:rPr lang="en-US" altLang="zh-CN" sz="2200" dirty="0">
                <a:solidFill>
                  <a:schemeClr val="tx1"/>
                </a:solidFill>
              </a:rPr>
              <a:t> </a:t>
            </a:r>
            <a:r>
              <a:rPr lang="zh-CN" altLang="en-US" sz="2200" dirty="0">
                <a:solidFill>
                  <a:schemeClr val="tx1"/>
                </a:solidFill>
              </a:rPr>
              <a:t>，然后参加操作。</a:t>
            </a:r>
            <a:endParaRPr lang="en-US" altLang="zh-CN" sz="2200" b="1" dirty="0">
              <a:solidFill>
                <a:schemeClr val="tx1"/>
              </a:solidFill>
            </a:endParaRPr>
          </a:p>
        </p:txBody>
      </p:sp>
      <p:sp>
        <p:nvSpPr>
          <p:cNvPr id="12" name="矩形 11"/>
          <p:cNvSpPr/>
          <p:nvPr/>
        </p:nvSpPr>
        <p:spPr>
          <a:xfrm>
            <a:off x="385935" y="5280871"/>
            <a:ext cx="8729265" cy="430887"/>
          </a:xfrm>
          <a:prstGeom prst="rect">
            <a:avLst/>
          </a:prstGeom>
        </p:spPr>
        <p:txBody>
          <a:bodyPr wrap="square">
            <a:spAutoFit/>
          </a:bodyPr>
          <a:lstStyle/>
          <a:p>
            <a:r>
              <a:rPr lang="en-US" altLang="zh-CN" sz="2200" b="1" dirty="0" err="1">
                <a:solidFill>
                  <a:srgbClr val="C00000"/>
                </a:solidFill>
              </a:rPr>
              <a:t>lui</a:t>
            </a:r>
            <a:r>
              <a:rPr lang="en-US" altLang="zh-CN" sz="2200" b="1" dirty="0">
                <a:solidFill>
                  <a:srgbClr val="C00000"/>
                </a:solidFill>
              </a:rPr>
              <a:t>  rt , </a:t>
            </a:r>
            <a:r>
              <a:rPr lang="en-US" altLang="zh-CN" sz="2200" b="1" dirty="0" err="1">
                <a:solidFill>
                  <a:srgbClr val="C00000"/>
                </a:solidFill>
              </a:rPr>
              <a:t>imm</a:t>
            </a:r>
            <a:r>
              <a:rPr lang="en-US" altLang="zh-CN" sz="2200" b="1" dirty="0">
                <a:solidFill>
                  <a:srgbClr val="C00000"/>
                </a:solidFill>
              </a:rPr>
              <a:t>  </a:t>
            </a:r>
            <a:r>
              <a:rPr lang="en-US" altLang="zh-CN" sz="2200" b="1" dirty="0">
                <a:solidFill>
                  <a:schemeClr val="tx1"/>
                </a:solidFill>
              </a:rPr>
              <a:t># rt </a:t>
            </a:r>
            <a:r>
              <a:rPr lang="zh-CN" altLang="en-US" sz="2200" b="1" dirty="0">
                <a:solidFill>
                  <a:schemeClr val="tx1"/>
                </a:solidFill>
              </a:rPr>
              <a:t>←</a:t>
            </a:r>
            <a:r>
              <a:rPr lang="en-US" altLang="zh-CN" sz="2200" b="1" dirty="0" err="1">
                <a:solidFill>
                  <a:schemeClr val="tx1"/>
                </a:solidFill>
              </a:rPr>
              <a:t>imm</a:t>
            </a:r>
            <a:r>
              <a:rPr lang="en-US" altLang="zh-CN" sz="2200" b="1" dirty="0">
                <a:solidFill>
                  <a:schemeClr val="tx1"/>
                </a:solidFill>
              </a:rPr>
              <a:t>&lt;&lt;16</a:t>
            </a:r>
            <a:r>
              <a:rPr lang="zh-CN" altLang="en-US" sz="2200" b="1" dirty="0">
                <a:solidFill>
                  <a:schemeClr val="tx1"/>
                </a:solidFill>
              </a:rPr>
              <a:t>，将</a:t>
            </a:r>
            <a:r>
              <a:rPr lang="en-US" altLang="zh-CN" sz="2200" b="1" dirty="0" err="1">
                <a:solidFill>
                  <a:schemeClr val="tx1"/>
                </a:solidFill>
              </a:rPr>
              <a:t>imm</a:t>
            </a:r>
            <a:r>
              <a:rPr lang="zh-CN" altLang="en-US" sz="2200" b="1" dirty="0">
                <a:solidFill>
                  <a:schemeClr val="tx1"/>
                </a:solidFill>
              </a:rPr>
              <a:t>送</a:t>
            </a:r>
            <a:r>
              <a:rPr lang="en-US" altLang="zh-CN" sz="2200" b="1" dirty="0">
                <a:solidFill>
                  <a:schemeClr val="tx1"/>
                </a:solidFill>
              </a:rPr>
              <a:t>rt</a:t>
            </a:r>
            <a:r>
              <a:rPr lang="zh-CN" altLang="en-US" sz="2200" b="1" dirty="0">
                <a:solidFill>
                  <a:schemeClr val="tx1"/>
                </a:solidFill>
              </a:rPr>
              <a:t>的高</a:t>
            </a:r>
            <a:r>
              <a:rPr lang="en-US" altLang="zh-CN" sz="2200" b="1" dirty="0">
                <a:solidFill>
                  <a:schemeClr val="tx1"/>
                </a:solidFill>
              </a:rPr>
              <a:t>16</a:t>
            </a:r>
            <a:r>
              <a:rPr lang="zh-CN" altLang="en-US" sz="2200" b="1" dirty="0">
                <a:solidFill>
                  <a:schemeClr val="tx1"/>
                </a:solidFill>
              </a:rPr>
              <a:t>位，</a:t>
            </a:r>
            <a:r>
              <a:rPr lang="en-US" altLang="zh-CN" sz="2200" b="1" dirty="0">
                <a:solidFill>
                  <a:schemeClr val="tx1"/>
                </a:solidFill>
              </a:rPr>
              <a:t>rt</a:t>
            </a:r>
            <a:r>
              <a:rPr lang="zh-CN" altLang="en-US" sz="2200" b="1" dirty="0">
                <a:solidFill>
                  <a:schemeClr val="tx1"/>
                </a:solidFill>
              </a:rPr>
              <a:t>的低</a:t>
            </a:r>
            <a:r>
              <a:rPr lang="en-US" altLang="zh-CN" sz="2200" b="1" dirty="0">
                <a:solidFill>
                  <a:schemeClr val="tx1"/>
                </a:solidFill>
              </a:rPr>
              <a:t>16</a:t>
            </a:r>
            <a:r>
              <a:rPr lang="zh-CN" altLang="en-US" sz="2200" b="1" dirty="0">
                <a:solidFill>
                  <a:schemeClr val="tx1"/>
                </a:solidFill>
              </a:rPr>
              <a:t>位为</a:t>
            </a:r>
            <a:r>
              <a:rPr lang="en-US" altLang="zh-CN" sz="2200" b="1" dirty="0">
                <a:solidFill>
                  <a:schemeClr val="tx1"/>
                </a:solidFill>
              </a:rPr>
              <a:t>0 </a:t>
            </a:r>
            <a:endParaRPr lang="zh-CN" altLang="en-US" sz="2200" b="1" dirty="0">
              <a:solidFill>
                <a:schemeClr val="tx1"/>
              </a:solidFill>
            </a:endParaRPr>
          </a:p>
        </p:txBody>
      </p:sp>
      <p:sp>
        <p:nvSpPr>
          <p:cNvPr id="13" name="矩形 12"/>
          <p:cNvSpPr/>
          <p:nvPr/>
        </p:nvSpPr>
        <p:spPr>
          <a:xfrm>
            <a:off x="376336" y="3172526"/>
            <a:ext cx="8748464" cy="430887"/>
          </a:xfrm>
          <a:prstGeom prst="rect">
            <a:avLst/>
          </a:prstGeom>
        </p:spPr>
        <p:txBody>
          <a:bodyPr wrap="square">
            <a:spAutoFit/>
          </a:bodyPr>
          <a:lstStyle/>
          <a:p>
            <a:r>
              <a:rPr lang="en-US" altLang="zh-CN" sz="2200" b="1" dirty="0" err="1">
                <a:solidFill>
                  <a:srgbClr val="C00000"/>
                </a:solidFill>
              </a:rPr>
              <a:t>lw</a:t>
            </a:r>
            <a:r>
              <a:rPr lang="en-US" altLang="zh-CN" sz="2200" b="1" dirty="0">
                <a:solidFill>
                  <a:srgbClr val="C00000"/>
                </a:solidFill>
              </a:rPr>
              <a:t>  </a:t>
            </a:r>
            <a:r>
              <a:rPr lang="en-US" altLang="zh-CN" sz="2200" b="1" dirty="0" err="1">
                <a:solidFill>
                  <a:srgbClr val="C00000"/>
                </a:solidFill>
              </a:rPr>
              <a:t>rt</a:t>
            </a:r>
            <a:r>
              <a:rPr lang="en-US" altLang="zh-CN" sz="2200" b="1" dirty="0">
                <a:solidFill>
                  <a:srgbClr val="C00000"/>
                </a:solidFill>
              </a:rPr>
              <a:t> , offset(</a:t>
            </a:r>
            <a:r>
              <a:rPr lang="en-US" altLang="zh-CN" sz="2200" b="1" dirty="0" err="1">
                <a:solidFill>
                  <a:srgbClr val="C00000"/>
                </a:solidFill>
              </a:rPr>
              <a:t>rs</a:t>
            </a:r>
            <a:r>
              <a:rPr lang="en-US" altLang="zh-CN" sz="2200" b="1" dirty="0">
                <a:solidFill>
                  <a:srgbClr val="C00000"/>
                </a:solidFill>
              </a:rPr>
              <a:t>)    </a:t>
            </a:r>
            <a:r>
              <a:rPr lang="en-US" altLang="zh-CN" sz="2200" b="1" dirty="0">
                <a:solidFill>
                  <a:schemeClr val="tx1"/>
                </a:solidFill>
              </a:rPr>
              <a:t>#  </a:t>
            </a:r>
            <a:r>
              <a:rPr lang="en-US" altLang="zh-CN" sz="2200" b="1" dirty="0" err="1">
                <a:solidFill>
                  <a:schemeClr val="tx1"/>
                </a:solidFill>
              </a:rPr>
              <a:t>rt</a:t>
            </a:r>
            <a:r>
              <a:rPr lang="en-US" altLang="zh-CN" sz="2200" b="1" dirty="0">
                <a:solidFill>
                  <a:schemeClr val="tx1"/>
                </a:solidFill>
              </a:rPr>
              <a:t> </a:t>
            </a:r>
            <a:r>
              <a:rPr lang="zh-CN" altLang="en-US" sz="2200" b="1" dirty="0">
                <a:solidFill>
                  <a:schemeClr val="tx1"/>
                </a:solidFill>
              </a:rPr>
              <a:t>←</a:t>
            </a:r>
            <a:r>
              <a:rPr lang="en-US" altLang="zh-CN" sz="2200" b="1" dirty="0">
                <a:solidFill>
                  <a:schemeClr val="tx1"/>
                </a:solidFill>
              </a:rPr>
              <a:t> mem[(</a:t>
            </a:r>
            <a:r>
              <a:rPr lang="en-US" altLang="zh-CN" sz="2200" b="1" dirty="0" err="1">
                <a:solidFill>
                  <a:schemeClr val="tx1"/>
                </a:solidFill>
              </a:rPr>
              <a:t>rs</a:t>
            </a:r>
            <a:r>
              <a:rPr lang="en-US" altLang="zh-CN" sz="2200" b="1" dirty="0">
                <a:solidFill>
                  <a:schemeClr val="tx1"/>
                </a:solidFill>
              </a:rPr>
              <a:t>)+offset],</a:t>
            </a:r>
            <a:r>
              <a:rPr lang="zh-CN" altLang="en-US" sz="2200" b="1" dirty="0">
                <a:solidFill>
                  <a:schemeClr val="tx1"/>
                </a:solidFill>
              </a:rPr>
              <a:t>对</a:t>
            </a:r>
            <a:r>
              <a:rPr lang="en-US" altLang="zh-CN" sz="2200" b="1" dirty="0">
                <a:solidFill>
                  <a:schemeClr val="tx1"/>
                </a:solidFill>
              </a:rPr>
              <a:t>offset</a:t>
            </a:r>
            <a:r>
              <a:rPr lang="zh-CN" altLang="en-US" sz="2200" b="1" dirty="0">
                <a:solidFill>
                  <a:schemeClr val="tx1"/>
                </a:solidFill>
              </a:rPr>
              <a:t>符号扩展</a:t>
            </a:r>
            <a:r>
              <a:rPr lang="en-US" altLang="zh-CN" sz="2200" b="1" dirty="0">
                <a:solidFill>
                  <a:schemeClr val="tx1"/>
                </a:solidFill>
              </a:rPr>
              <a:t> </a:t>
            </a:r>
            <a:endParaRPr lang="zh-CN" altLang="en-US" sz="2200" b="1" dirty="0">
              <a:solidFill>
                <a:schemeClr val="tx1"/>
              </a:solidFill>
            </a:endParaRPr>
          </a:p>
        </p:txBody>
      </p:sp>
      <p:sp>
        <p:nvSpPr>
          <p:cNvPr id="14" name="矩形 13"/>
          <p:cNvSpPr/>
          <p:nvPr/>
        </p:nvSpPr>
        <p:spPr>
          <a:xfrm>
            <a:off x="385935" y="3846456"/>
            <a:ext cx="8729265" cy="430887"/>
          </a:xfrm>
          <a:prstGeom prst="rect">
            <a:avLst/>
          </a:prstGeom>
        </p:spPr>
        <p:txBody>
          <a:bodyPr wrap="square">
            <a:spAutoFit/>
          </a:bodyPr>
          <a:lstStyle/>
          <a:p>
            <a:r>
              <a:rPr lang="en-US" altLang="zh-CN" sz="2200" b="1" dirty="0" err="1">
                <a:solidFill>
                  <a:srgbClr val="C00000"/>
                </a:solidFill>
              </a:rPr>
              <a:t>sw</a:t>
            </a:r>
            <a:r>
              <a:rPr lang="en-US" altLang="zh-CN" sz="2200" b="1" dirty="0">
                <a:solidFill>
                  <a:srgbClr val="C00000"/>
                </a:solidFill>
              </a:rPr>
              <a:t>  </a:t>
            </a:r>
            <a:r>
              <a:rPr lang="en-US" altLang="zh-CN" sz="2200" b="1" dirty="0" err="1">
                <a:solidFill>
                  <a:srgbClr val="C00000"/>
                </a:solidFill>
              </a:rPr>
              <a:t>rt</a:t>
            </a:r>
            <a:r>
              <a:rPr lang="en-US" altLang="zh-CN" sz="2200" b="1" dirty="0">
                <a:solidFill>
                  <a:srgbClr val="C00000"/>
                </a:solidFill>
              </a:rPr>
              <a:t> , offset(</a:t>
            </a:r>
            <a:r>
              <a:rPr lang="en-US" altLang="zh-CN" sz="2200" b="1" dirty="0" err="1">
                <a:solidFill>
                  <a:srgbClr val="C00000"/>
                </a:solidFill>
              </a:rPr>
              <a:t>rs</a:t>
            </a:r>
            <a:r>
              <a:rPr lang="en-US" altLang="zh-CN" sz="2200" b="1" dirty="0">
                <a:solidFill>
                  <a:srgbClr val="C00000"/>
                </a:solidFill>
              </a:rPr>
              <a:t>)   </a:t>
            </a:r>
            <a:r>
              <a:rPr lang="en-US" altLang="zh-CN" sz="2200" b="1" dirty="0">
                <a:solidFill>
                  <a:schemeClr val="tx1"/>
                </a:solidFill>
              </a:rPr>
              <a:t>#  mem[(</a:t>
            </a:r>
            <a:r>
              <a:rPr lang="en-US" altLang="zh-CN" sz="2200" b="1" dirty="0" err="1">
                <a:solidFill>
                  <a:schemeClr val="tx1"/>
                </a:solidFill>
              </a:rPr>
              <a:t>rs</a:t>
            </a:r>
            <a:r>
              <a:rPr lang="en-US" altLang="zh-CN" sz="2200" b="1" dirty="0">
                <a:solidFill>
                  <a:schemeClr val="tx1"/>
                </a:solidFill>
              </a:rPr>
              <a:t>)+offset]) </a:t>
            </a:r>
            <a:r>
              <a:rPr lang="zh-CN" altLang="en-US" sz="2200" b="1" dirty="0">
                <a:solidFill>
                  <a:schemeClr val="tx1"/>
                </a:solidFill>
              </a:rPr>
              <a:t>←</a:t>
            </a:r>
            <a:r>
              <a:rPr lang="en-US" altLang="zh-CN" sz="2200" b="1" dirty="0" err="1">
                <a:solidFill>
                  <a:schemeClr val="tx1"/>
                </a:solidFill>
              </a:rPr>
              <a:t>rt</a:t>
            </a:r>
            <a:r>
              <a:rPr lang="en-US" altLang="zh-CN" sz="2200" dirty="0">
                <a:solidFill>
                  <a:schemeClr val="tx1"/>
                </a:solidFill>
              </a:rPr>
              <a:t>, </a:t>
            </a:r>
            <a:r>
              <a:rPr lang="zh-CN" altLang="en-US" sz="2200" dirty="0">
                <a:solidFill>
                  <a:schemeClr val="tx1"/>
                </a:solidFill>
              </a:rPr>
              <a:t>同样用符号扩展</a:t>
            </a:r>
            <a:r>
              <a:rPr lang="en-US" altLang="zh-CN" sz="2200" b="1" dirty="0">
                <a:solidFill>
                  <a:schemeClr val="tx1"/>
                </a:solidFill>
              </a:rPr>
              <a:t> </a:t>
            </a:r>
            <a:endParaRPr lang="zh-CN" altLang="en-US" sz="2200" b="1" dirty="0">
              <a:solidFill>
                <a:schemeClr val="tx1"/>
              </a:solidFill>
            </a:endParaRPr>
          </a:p>
        </p:txBody>
      </p:sp>
      <p:sp>
        <p:nvSpPr>
          <p:cNvPr id="15" name="矩形 14"/>
          <p:cNvSpPr/>
          <p:nvPr/>
        </p:nvSpPr>
        <p:spPr>
          <a:xfrm>
            <a:off x="366736" y="4439712"/>
            <a:ext cx="8777264" cy="769441"/>
          </a:xfrm>
          <a:prstGeom prst="rect">
            <a:avLst/>
          </a:prstGeom>
        </p:spPr>
        <p:txBody>
          <a:bodyPr wrap="square">
            <a:spAutoFit/>
          </a:bodyPr>
          <a:lstStyle/>
          <a:p>
            <a:r>
              <a:rPr lang="en-US" altLang="zh-CN" sz="2200" b="1" dirty="0" err="1">
                <a:solidFill>
                  <a:srgbClr val="C00000"/>
                </a:solidFill>
              </a:rPr>
              <a:t>bne</a:t>
            </a:r>
            <a:r>
              <a:rPr lang="en-US" altLang="zh-CN" sz="2200" b="1" dirty="0">
                <a:solidFill>
                  <a:srgbClr val="C00000"/>
                </a:solidFill>
              </a:rPr>
              <a:t>  </a:t>
            </a:r>
            <a:r>
              <a:rPr lang="en-US" altLang="zh-CN" sz="2200" b="1" dirty="0" err="1">
                <a:solidFill>
                  <a:srgbClr val="C00000"/>
                </a:solidFill>
              </a:rPr>
              <a:t>rs</a:t>
            </a:r>
            <a:r>
              <a:rPr lang="en-US" altLang="zh-CN" sz="2200" b="1" dirty="0">
                <a:solidFill>
                  <a:srgbClr val="C00000"/>
                </a:solidFill>
              </a:rPr>
              <a:t> , </a:t>
            </a:r>
            <a:r>
              <a:rPr lang="en-US" altLang="zh-CN" sz="2200" b="1" dirty="0" err="1">
                <a:solidFill>
                  <a:srgbClr val="C00000"/>
                </a:solidFill>
              </a:rPr>
              <a:t>rt</a:t>
            </a:r>
            <a:r>
              <a:rPr lang="en-US" altLang="zh-CN" sz="2200" b="1" dirty="0">
                <a:solidFill>
                  <a:srgbClr val="C00000"/>
                </a:solidFill>
              </a:rPr>
              <a:t>  , </a:t>
            </a:r>
            <a:r>
              <a:rPr lang="en-US" altLang="zh-CN" sz="2200" b="1" dirty="0" err="1">
                <a:solidFill>
                  <a:srgbClr val="C00000"/>
                </a:solidFill>
              </a:rPr>
              <a:t>imm</a:t>
            </a:r>
            <a:r>
              <a:rPr lang="en-US" altLang="zh-CN" sz="2200" b="1" dirty="0">
                <a:solidFill>
                  <a:srgbClr val="C00000"/>
                </a:solidFill>
              </a:rPr>
              <a:t>       </a:t>
            </a:r>
            <a:r>
              <a:rPr lang="en-US" altLang="zh-CN" sz="2200" b="1" dirty="0">
                <a:solidFill>
                  <a:schemeClr val="tx1"/>
                </a:solidFill>
              </a:rPr>
              <a:t>#  if(</a:t>
            </a:r>
            <a:r>
              <a:rPr lang="en-US" altLang="zh-CN" sz="2200" b="1" dirty="0" err="1">
                <a:solidFill>
                  <a:schemeClr val="tx1"/>
                </a:solidFill>
              </a:rPr>
              <a:t>rs</a:t>
            </a:r>
            <a:r>
              <a:rPr lang="en-US" altLang="zh-CN" sz="2200" b="1" dirty="0">
                <a:solidFill>
                  <a:schemeClr val="tx1"/>
                </a:solidFill>
              </a:rPr>
              <a:t>!=</a:t>
            </a:r>
            <a:r>
              <a:rPr lang="en-US" altLang="zh-CN" sz="2200" b="1" dirty="0" err="1">
                <a:solidFill>
                  <a:schemeClr val="tx1"/>
                </a:solidFill>
              </a:rPr>
              <a:t>rt</a:t>
            </a:r>
            <a:r>
              <a:rPr lang="en-US" altLang="zh-CN" sz="2200" b="1" dirty="0">
                <a:solidFill>
                  <a:schemeClr val="tx1"/>
                </a:solidFill>
              </a:rPr>
              <a:t>)  PC</a:t>
            </a:r>
            <a:r>
              <a:rPr lang="zh-CN" altLang="en-US" sz="2200" b="1" dirty="0">
                <a:solidFill>
                  <a:schemeClr val="tx1"/>
                </a:solidFill>
              </a:rPr>
              <a:t>←</a:t>
            </a:r>
            <a:r>
              <a:rPr lang="en-US" altLang="zh-CN" sz="2200" b="1" dirty="0">
                <a:solidFill>
                  <a:schemeClr val="tx1"/>
                </a:solidFill>
              </a:rPr>
              <a:t>PC+4+(</a:t>
            </a:r>
            <a:r>
              <a:rPr lang="en-US" altLang="zh-CN" sz="2200" b="1" dirty="0" err="1">
                <a:solidFill>
                  <a:schemeClr val="tx1"/>
                </a:solidFill>
              </a:rPr>
              <a:t>imm</a:t>
            </a:r>
            <a:r>
              <a:rPr lang="en-US" altLang="zh-CN" sz="2200" b="1" dirty="0">
                <a:solidFill>
                  <a:schemeClr val="tx1"/>
                </a:solidFill>
              </a:rPr>
              <a:t>&lt;&lt;2)</a:t>
            </a:r>
            <a:r>
              <a:rPr lang="zh-CN" altLang="en-US" sz="2200" dirty="0">
                <a:solidFill>
                  <a:schemeClr val="tx1"/>
                </a:solidFill>
              </a:rPr>
              <a:t>，相加时</a:t>
            </a:r>
            <a:r>
              <a:rPr lang="zh-CN" altLang="en-US" sz="2200" b="1" dirty="0">
                <a:solidFill>
                  <a:schemeClr val="tx1"/>
                </a:solidFill>
              </a:rPr>
              <a:t>对</a:t>
            </a:r>
            <a:r>
              <a:rPr lang="en-US" altLang="zh-CN" sz="2200" b="1" dirty="0" err="1">
                <a:solidFill>
                  <a:schemeClr val="tx1"/>
                </a:solidFill>
              </a:rPr>
              <a:t>imm</a:t>
            </a:r>
            <a:r>
              <a:rPr lang="zh-CN" altLang="en-US" sz="2200" b="1" dirty="0">
                <a:solidFill>
                  <a:schemeClr val="tx1"/>
                </a:solidFill>
              </a:rPr>
              <a:t>进行符号扩展。形成转移地址是</a:t>
            </a:r>
            <a:r>
              <a:rPr lang="zh-CN" altLang="en-US" sz="2200" b="1" dirty="0">
                <a:solidFill>
                  <a:srgbClr val="FF0000"/>
                </a:solidFill>
              </a:rPr>
              <a:t>相对寻址</a:t>
            </a:r>
            <a:r>
              <a:rPr lang="en-US" altLang="zh-CN" sz="2200" b="1" dirty="0">
                <a:solidFill>
                  <a:schemeClr val="tx1"/>
                </a:solidFill>
              </a:rPr>
              <a:t> </a:t>
            </a:r>
            <a:endParaRPr lang="zh-CN" altLang="en-US" sz="2200" b="1" dirty="0">
              <a:solidFill>
                <a:schemeClr val="tx1"/>
              </a:solidFill>
            </a:endParaRPr>
          </a:p>
        </p:txBody>
      </p:sp>
      <p:cxnSp>
        <p:nvCxnSpPr>
          <p:cNvPr id="5" name="直接连接符 4"/>
          <p:cNvCxnSpPr/>
          <p:nvPr/>
        </p:nvCxnSpPr>
        <p:spPr bwMode="auto">
          <a:xfrm>
            <a:off x="6370679" y="4833640"/>
            <a:ext cx="1008529" cy="8964"/>
          </a:xfrm>
          <a:prstGeom prst="line">
            <a:avLst/>
          </a:prstGeom>
          <a:noFill/>
          <a:ln w="12700" cap="flat" cmpd="sng" algn="ctr">
            <a:solidFill>
              <a:schemeClr val="accent1"/>
            </a:solidFill>
            <a:prstDash val="solid"/>
            <a:round/>
            <a:headEnd type="none" w="med" len="med"/>
            <a:tailEnd type="none" w="med" len="med"/>
          </a:ln>
          <a:effectLst/>
        </p:spPr>
      </p:cxnSp>
      <p:sp>
        <p:nvSpPr>
          <p:cNvPr id="6" name="线形标注 1 5"/>
          <p:cNvSpPr/>
          <p:nvPr/>
        </p:nvSpPr>
        <p:spPr bwMode="auto">
          <a:xfrm>
            <a:off x="7068671" y="4914322"/>
            <a:ext cx="1934825" cy="359073"/>
          </a:xfrm>
          <a:prstGeom prst="borderCallout1">
            <a:avLst>
              <a:gd name="adj1" fmla="val 37899"/>
              <a:gd name="adj2" fmla="val 869"/>
              <a:gd name="adj3" fmla="val -22025"/>
              <a:gd name="adj4" fmla="val -18178"/>
            </a:avLst>
          </a:prstGeom>
          <a:noFill/>
          <a:ln w="12700" cap="flat" cmpd="sng" algn="ctr">
            <a:solidFill>
              <a:schemeClr val="accent1"/>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2000" dirty="0">
                <a:latin typeface="Arial" charset="0"/>
                <a:ea typeface="宋体" charset="-122"/>
              </a:rPr>
              <a:t>保证对齐字地址</a:t>
            </a:r>
            <a:endParaRPr kumimoji="0" lang="zh-CN" altLang="en-US" sz="2000" b="1" i="0" u="none" strike="noStrike" cap="none" normalizeH="0" baseline="0" dirty="0">
              <a:ln>
                <a:noFill/>
              </a:ln>
              <a:solidFill>
                <a:schemeClr val="accent2"/>
              </a:solidFill>
              <a:effectLst/>
              <a:latin typeface="Arial" charset="0"/>
              <a:ea typeface="宋体" charset="-122"/>
            </a:endParaRPr>
          </a:p>
        </p:txBody>
      </p:sp>
    </p:spTree>
    <p:extLst>
      <p:ext uri="{BB962C8B-B14F-4D97-AF65-F5344CB8AC3E}">
        <p14:creationId xmlns:p14="http://schemas.microsoft.com/office/powerpoint/2010/main" val="3164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a:t>J</a:t>
            </a:r>
            <a:r>
              <a:rPr lang="zh-CN" altLang="en-US" dirty="0"/>
              <a:t>型指令</a:t>
            </a:r>
          </a:p>
        </p:txBody>
      </p:sp>
      <p:sp>
        <p:nvSpPr>
          <p:cNvPr id="4" name="Text Box 3"/>
          <p:cNvSpPr txBox="1">
            <a:spLocks noChangeArrowheads="1"/>
          </p:cNvSpPr>
          <p:nvPr/>
        </p:nvSpPr>
        <p:spPr bwMode="auto">
          <a:xfrm>
            <a:off x="606632" y="1983164"/>
            <a:ext cx="3328874" cy="4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200" b="1" dirty="0"/>
              <a:t>op</a:t>
            </a:r>
            <a:r>
              <a:rPr lang="zh-CN" altLang="en-US" sz="2200" b="1" dirty="0"/>
              <a:t>：确定指令的功能</a:t>
            </a:r>
          </a:p>
        </p:txBody>
      </p:sp>
      <p:sp>
        <p:nvSpPr>
          <p:cNvPr id="5" name="Text Box 3"/>
          <p:cNvSpPr txBox="1">
            <a:spLocks noChangeArrowheads="1"/>
          </p:cNvSpPr>
          <p:nvPr/>
        </p:nvSpPr>
        <p:spPr bwMode="auto">
          <a:xfrm>
            <a:off x="606632" y="2357882"/>
            <a:ext cx="3328874" cy="4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457200" indent="-457200" algn="l">
              <a:buFont typeface="Wingdings" panose="05000000000000000000" pitchFamily="2" charset="2"/>
              <a:buChar char="Ø"/>
            </a:pPr>
            <a:r>
              <a:rPr lang="en-US" altLang="zh-CN" sz="2200" b="1" dirty="0"/>
              <a:t>address</a:t>
            </a:r>
            <a:r>
              <a:rPr lang="zh-CN" altLang="en-US" sz="2200" b="1" dirty="0"/>
              <a:t>：转移地址</a:t>
            </a:r>
          </a:p>
        </p:txBody>
      </p:sp>
      <p:grpSp>
        <p:nvGrpSpPr>
          <p:cNvPr id="6" name="组合 5"/>
          <p:cNvGrpSpPr/>
          <p:nvPr/>
        </p:nvGrpSpPr>
        <p:grpSpPr>
          <a:xfrm>
            <a:off x="708748" y="876029"/>
            <a:ext cx="7503174" cy="1078203"/>
            <a:chOff x="1543777" y="1963941"/>
            <a:chExt cx="5795389" cy="1078203"/>
          </a:xfrm>
        </p:grpSpPr>
        <p:sp>
          <p:nvSpPr>
            <p:cNvPr id="7" name="矩形 6"/>
            <p:cNvSpPr/>
            <p:nvPr/>
          </p:nvSpPr>
          <p:spPr>
            <a:xfrm>
              <a:off x="1578526" y="2307386"/>
              <a:ext cx="1224136"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solidFill>
                    <a:srgbClr val="FF0000"/>
                  </a:solidFill>
                </a:rPr>
                <a:t>op</a:t>
              </a:r>
              <a:endParaRPr lang="zh-CN" altLang="en-US" sz="2000" b="1" dirty="0">
                <a:solidFill>
                  <a:srgbClr val="FF0000"/>
                </a:solidFill>
              </a:endParaRPr>
            </a:p>
          </p:txBody>
        </p:sp>
        <p:sp>
          <p:nvSpPr>
            <p:cNvPr id="8" name="矩形 7"/>
            <p:cNvSpPr/>
            <p:nvPr/>
          </p:nvSpPr>
          <p:spPr>
            <a:xfrm>
              <a:off x="2802662" y="2307386"/>
              <a:ext cx="4536504" cy="36004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solidFill>
                    <a:srgbClr val="FF0000"/>
                  </a:solidFill>
                </a:rPr>
                <a:t>address</a:t>
              </a:r>
              <a:endParaRPr lang="zh-CN" altLang="en-US" sz="2000" b="1" dirty="0">
                <a:solidFill>
                  <a:srgbClr val="FF0000"/>
                </a:solidFill>
              </a:endParaRPr>
            </a:p>
          </p:txBody>
        </p:sp>
        <p:sp>
          <p:nvSpPr>
            <p:cNvPr id="9" name="矩形 8"/>
            <p:cNvSpPr/>
            <p:nvPr/>
          </p:nvSpPr>
          <p:spPr>
            <a:xfrm>
              <a:off x="1543777" y="2682104"/>
              <a:ext cx="122413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6</a:t>
              </a:r>
              <a:r>
                <a:rPr lang="zh-CN" altLang="en-US" sz="2000" b="1" dirty="0">
                  <a:solidFill>
                    <a:schemeClr val="tx1"/>
                  </a:solidFill>
                </a:rPr>
                <a:t>位</a:t>
              </a:r>
            </a:p>
          </p:txBody>
        </p:sp>
        <p:sp>
          <p:nvSpPr>
            <p:cNvPr id="10" name="矩形 9"/>
            <p:cNvSpPr/>
            <p:nvPr/>
          </p:nvSpPr>
          <p:spPr>
            <a:xfrm>
              <a:off x="3632009"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1" name="矩形 10"/>
            <p:cNvSpPr/>
            <p:nvPr/>
          </p:nvSpPr>
          <p:spPr>
            <a:xfrm>
              <a:off x="4496105" y="2682104"/>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2" name="矩形 11"/>
            <p:cNvSpPr/>
            <p:nvPr/>
          </p:nvSpPr>
          <p:spPr>
            <a:xfrm>
              <a:off x="2802662" y="2682104"/>
              <a:ext cx="4536503"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26</a:t>
              </a:r>
              <a:r>
                <a:rPr lang="zh-CN" altLang="en-US" sz="2000" b="1" dirty="0">
                  <a:solidFill>
                    <a:schemeClr val="tx1"/>
                  </a:solidFill>
                </a:rPr>
                <a:t>位</a:t>
              </a:r>
            </a:p>
          </p:txBody>
        </p:sp>
        <p:sp>
          <p:nvSpPr>
            <p:cNvPr id="13" name="矩形 12"/>
            <p:cNvSpPr/>
            <p:nvPr/>
          </p:nvSpPr>
          <p:spPr>
            <a:xfrm>
              <a:off x="6224297" y="2682104"/>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endParaRPr>
            </a:p>
          </p:txBody>
        </p:sp>
        <p:sp>
          <p:nvSpPr>
            <p:cNvPr id="14" name="矩形 13"/>
            <p:cNvSpPr/>
            <p:nvPr/>
          </p:nvSpPr>
          <p:spPr>
            <a:xfrm>
              <a:off x="1543777" y="1974162"/>
              <a:ext cx="1269667"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000" b="1" dirty="0">
                  <a:solidFill>
                    <a:schemeClr val="tx1"/>
                  </a:solidFill>
                </a:rPr>
                <a:t>31       26</a:t>
              </a:r>
              <a:endParaRPr lang="zh-CN" altLang="en-US" sz="2000" b="1" dirty="0">
                <a:solidFill>
                  <a:schemeClr val="tx1"/>
                </a:solidFill>
              </a:endParaRPr>
            </a:p>
          </p:txBody>
        </p:sp>
        <p:sp>
          <p:nvSpPr>
            <p:cNvPr id="15" name="矩形 14"/>
            <p:cNvSpPr/>
            <p:nvPr/>
          </p:nvSpPr>
          <p:spPr>
            <a:xfrm>
              <a:off x="2813443" y="1963941"/>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25</a:t>
              </a:r>
              <a:endParaRPr lang="zh-CN" altLang="en-US" sz="2000" b="1" dirty="0">
                <a:solidFill>
                  <a:schemeClr val="tx1"/>
                </a:solidFill>
              </a:endParaRPr>
            </a:p>
          </p:txBody>
        </p:sp>
        <p:sp>
          <p:nvSpPr>
            <p:cNvPr id="16" name="矩形 15"/>
            <p:cNvSpPr/>
            <p:nvPr/>
          </p:nvSpPr>
          <p:spPr>
            <a:xfrm>
              <a:off x="3632009"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7" name="矩形 16"/>
            <p:cNvSpPr/>
            <p:nvPr/>
          </p:nvSpPr>
          <p:spPr>
            <a:xfrm>
              <a:off x="4496105"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chemeClr val="tx1"/>
                </a:solidFill>
              </a:endParaRPr>
            </a:p>
          </p:txBody>
        </p:sp>
        <p:sp>
          <p:nvSpPr>
            <p:cNvPr id="18" name="矩形 17"/>
            <p:cNvSpPr/>
            <p:nvPr/>
          </p:nvSpPr>
          <p:spPr>
            <a:xfrm>
              <a:off x="5360201" y="1974162"/>
              <a:ext cx="8640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2000" b="1" dirty="0">
                <a:solidFill>
                  <a:schemeClr val="tx1"/>
                </a:solidFill>
              </a:endParaRPr>
            </a:p>
          </p:txBody>
        </p:sp>
        <p:sp>
          <p:nvSpPr>
            <p:cNvPr id="19" name="矩形 18"/>
            <p:cNvSpPr/>
            <p:nvPr/>
          </p:nvSpPr>
          <p:spPr>
            <a:xfrm>
              <a:off x="6224297" y="1974162"/>
              <a:ext cx="108012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000" b="1" dirty="0">
                  <a:solidFill>
                    <a:schemeClr val="tx1"/>
                  </a:solidFill>
                </a:rPr>
                <a:t>0</a:t>
              </a:r>
              <a:endParaRPr lang="zh-CN" altLang="en-US" sz="2000" b="1" dirty="0">
                <a:solidFill>
                  <a:schemeClr val="tx1"/>
                </a:solidFill>
              </a:endParaRPr>
            </a:p>
          </p:txBody>
        </p:sp>
      </p:grpSp>
      <p:graphicFrame>
        <p:nvGraphicFramePr>
          <p:cNvPr id="20" name="表格 19"/>
          <p:cNvGraphicFramePr>
            <a:graphicFrameLocks noGrp="1"/>
          </p:cNvGraphicFramePr>
          <p:nvPr>
            <p:extLst>
              <p:ext uri="{D42A27DB-BD31-4B8C-83A1-F6EECF244321}">
                <p14:modId xmlns:p14="http://schemas.microsoft.com/office/powerpoint/2010/main" val="3493106530"/>
              </p:ext>
            </p:extLst>
          </p:nvPr>
        </p:nvGraphicFramePr>
        <p:xfrm>
          <a:off x="368602" y="2899503"/>
          <a:ext cx="8210248" cy="1371600"/>
        </p:xfrm>
        <a:graphic>
          <a:graphicData uri="http://schemas.openxmlformats.org/drawingml/2006/table">
            <a:tbl>
              <a:tblPr firstRow="1" bandRow="1"/>
              <a:tblGrid>
                <a:gridCol w="904287">
                  <a:extLst>
                    <a:ext uri="{9D8B030D-6E8A-4147-A177-3AD203B41FA5}">
                      <a16:colId xmlns:a16="http://schemas.microsoft.com/office/drawing/2014/main" val="20000"/>
                    </a:ext>
                  </a:extLst>
                </a:gridCol>
                <a:gridCol w="1255953">
                  <a:extLst>
                    <a:ext uri="{9D8B030D-6E8A-4147-A177-3AD203B41FA5}">
                      <a16:colId xmlns:a16="http://schemas.microsoft.com/office/drawing/2014/main" val="20001"/>
                    </a:ext>
                  </a:extLst>
                </a:gridCol>
                <a:gridCol w="4484445">
                  <a:extLst>
                    <a:ext uri="{9D8B030D-6E8A-4147-A177-3AD203B41FA5}">
                      <a16:colId xmlns:a16="http://schemas.microsoft.com/office/drawing/2014/main" val="20002"/>
                    </a:ext>
                  </a:extLst>
                </a:gridCol>
                <a:gridCol w="1565563">
                  <a:extLst>
                    <a:ext uri="{9D8B030D-6E8A-4147-A177-3AD203B41FA5}">
                      <a16:colId xmlns:a16="http://schemas.microsoft.com/office/drawing/2014/main" val="20003"/>
                    </a:ext>
                  </a:extLst>
                </a:gridCol>
              </a:tblGrid>
              <a:tr h="415845">
                <a:tc>
                  <a:txBody>
                    <a:bodyPr/>
                    <a:lstStyle/>
                    <a:p>
                      <a:pPr algn="ctr"/>
                      <a:r>
                        <a:rPr lang="zh-CN" altLang="en-US" sz="2400" dirty="0">
                          <a:ln>
                            <a:solidFill>
                              <a:sysClr val="windowText" lastClr="000000"/>
                            </a:solidFill>
                          </a:ln>
                        </a:rPr>
                        <a:t>指令</a:t>
                      </a:r>
                    </a:p>
                  </a:txBody>
                  <a:tcPr anchor="ctr">
                    <a:solidFill>
                      <a:srgbClr val="FDFBFB"/>
                    </a:solidFill>
                  </a:tcPr>
                </a:tc>
                <a:tc>
                  <a:txBody>
                    <a:bodyPr/>
                    <a:lstStyle/>
                    <a:p>
                      <a:pPr algn="ctr"/>
                      <a:r>
                        <a:rPr lang="en-US" altLang="zh-CN" sz="2400" b="0" dirty="0">
                          <a:ln>
                            <a:solidFill>
                              <a:sysClr val="windowText" lastClr="000000"/>
                            </a:solidFill>
                          </a:ln>
                          <a:latin typeface="+mn-lt"/>
                          <a:ea typeface="+mj-ea"/>
                        </a:rPr>
                        <a:t>[31:26]</a:t>
                      </a:r>
                      <a:endParaRPr lang="zh-CN" altLang="en-US" sz="2400" b="0" dirty="0">
                        <a:ln>
                          <a:solidFill>
                            <a:sysClr val="windowText" lastClr="000000"/>
                          </a:solidFill>
                        </a:ln>
                        <a:latin typeface="+mn-lt"/>
                        <a:ea typeface="+mj-ea"/>
                      </a:endParaRPr>
                    </a:p>
                  </a:txBody>
                  <a:tcPr anchor="ctr">
                    <a:solidFill>
                      <a:srgbClr val="FDFBFB"/>
                    </a:solidFill>
                  </a:tcPr>
                </a:tc>
                <a:tc>
                  <a:txBody>
                    <a:bodyPr/>
                    <a:lstStyle/>
                    <a:p>
                      <a:pPr algn="ctr"/>
                      <a:r>
                        <a:rPr lang="en-US" altLang="zh-CN" sz="2400" dirty="0">
                          <a:ln>
                            <a:solidFill>
                              <a:sysClr val="windowText" lastClr="000000"/>
                            </a:solidFill>
                          </a:ln>
                        </a:rPr>
                        <a:t>[25:0]</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a:ln>
                            <a:solidFill>
                              <a:sysClr val="windowText" lastClr="000000"/>
                            </a:solidFill>
                          </a:ln>
                        </a:rPr>
                        <a:t>功能</a:t>
                      </a:r>
                    </a:p>
                  </a:txBody>
                  <a:tcPr anchor="ctr">
                    <a:solidFill>
                      <a:srgbClr val="FDFBFB"/>
                    </a:solidFill>
                  </a:tcPr>
                </a:tc>
                <a:extLst>
                  <a:ext uri="{0D108BD9-81ED-4DB2-BD59-A6C34878D82A}">
                    <a16:rowId xmlns:a16="http://schemas.microsoft.com/office/drawing/2014/main" val="10000"/>
                  </a:ext>
                </a:extLst>
              </a:tr>
              <a:tr h="415845">
                <a:tc>
                  <a:txBody>
                    <a:bodyPr/>
                    <a:lstStyle/>
                    <a:p>
                      <a:pPr algn="ctr"/>
                      <a:r>
                        <a:rPr lang="en-US" altLang="zh-CN" sz="2400" dirty="0">
                          <a:ln>
                            <a:solidFill>
                              <a:sysClr val="windowText" lastClr="000000"/>
                            </a:solidFill>
                          </a:ln>
                        </a:rPr>
                        <a:t>j</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a:ln>
                            <a:solidFill>
                              <a:sysClr val="windowText" lastClr="000000"/>
                            </a:solidFill>
                          </a:ln>
                        </a:rPr>
                        <a:t>000010</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a:ln>
                            <a:solidFill>
                              <a:sysClr val="windowText" lastClr="000000"/>
                            </a:solidFill>
                          </a:ln>
                        </a:rPr>
                        <a:t>跳转</a:t>
                      </a:r>
                    </a:p>
                  </a:txBody>
                  <a:tcPr anchor="ctr">
                    <a:solidFill>
                      <a:srgbClr val="FDFBFB"/>
                    </a:solidFill>
                  </a:tcPr>
                </a:tc>
                <a:extLst>
                  <a:ext uri="{0D108BD9-81ED-4DB2-BD59-A6C34878D82A}">
                    <a16:rowId xmlns:a16="http://schemas.microsoft.com/office/drawing/2014/main" val="10001"/>
                  </a:ext>
                </a:extLst>
              </a:tr>
              <a:tr h="415845">
                <a:tc>
                  <a:txBody>
                    <a:bodyPr/>
                    <a:lstStyle/>
                    <a:p>
                      <a:pPr algn="ctr"/>
                      <a:r>
                        <a:rPr lang="en-US" altLang="zh-CN" sz="2400" dirty="0" err="1">
                          <a:ln>
                            <a:solidFill>
                              <a:sysClr val="windowText" lastClr="000000"/>
                            </a:solidFill>
                          </a:ln>
                        </a:rPr>
                        <a:t>jal</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a:ln>
                            <a:solidFill>
                              <a:sysClr val="windowText" lastClr="000000"/>
                            </a:solidFill>
                          </a:ln>
                        </a:rPr>
                        <a:t>000011</a:t>
                      </a:r>
                      <a:endParaRPr lang="zh-CN" altLang="en-US" sz="2400" dirty="0">
                        <a:ln>
                          <a:solidFill>
                            <a:sysClr val="windowText" lastClr="000000"/>
                          </a:solidFill>
                        </a:ln>
                      </a:endParaRPr>
                    </a:p>
                  </a:txBody>
                  <a:tcPr anchor="ctr">
                    <a:solidFill>
                      <a:srgbClr val="FDFBFB"/>
                    </a:solidFill>
                  </a:tcPr>
                </a:tc>
                <a:tc>
                  <a:txBody>
                    <a:bodyPr/>
                    <a:lstStyle/>
                    <a:p>
                      <a:pPr algn="ctr"/>
                      <a:r>
                        <a:rPr lang="en-US" altLang="zh-CN" sz="2400" dirty="0">
                          <a:ln>
                            <a:solidFill>
                              <a:sysClr val="windowText" lastClr="000000"/>
                            </a:solidFill>
                          </a:ln>
                        </a:rPr>
                        <a:t>address</a:t>
                      </a:r>
                      <a:endParaRPr lang="zh-CN" altLang="en-US" sz="2400" dirty="0">
                        <a:ln>
                          <a:solidFill>
                            <a:sysClr val="windowText" lastClr="000000"/>
                          </a:solidFill>
                        </a:ln>
                      </a:endParaRPr>
                    </a:p>
                  </a:txBody>
                  <a:tcPr anchor="ctr">
                    <a:solidFill>
                      <a:srgbClr val="FDFBFB"/>
                    </a:solidFill>
                  </a:tcPr>
                </a:tc>
                <a:tc>
                  <a:txBody>
                    <a:bodyPr/>
                    <a:lstStyle/>
                    <a:p>
                      <a:pPr algn="ctr"/>
                      <a:r>
                        <a:rPr lang="zh-CN" altLang="en-US" sz="2400" dirty="0">
                          <a:ln>
                            <a:solidFill>
                              <a:sysClr val="windowText" lastClr="000000"/>
                            </a:solidFill>
                          </a:ln>
                        </a:rPr>
                        <a:t>调用</a:t>
                      </a:r>
                      <a:endParaRPr lang="en-US" altLang="zh-CN" sz="2400" dirty="0">
                        <a:ln>
                          <a:solidFill>
                            <a:sysClr val="windowText" lastClr="000000"/>
                          </a:solidFill>
                        </a:ln>
                      </a:endParaRPr>
                    </a:p>
                  </a:txBody>
                  <a:tcPr anchor="ctr">
                    <a:solidFill>
                      <a:srgbClr val="FDFBFB"/>
                    </a:solidFill>
                  </a:tcPr>
                </a:tc>
                <a:extLst>
                  <a:ext uri="{0D108BD9-81ED-4DB2-BD59-A6C34878D82A}">
                    <a16:rowId xmlns:a16="http://schemas.microsoft.com/office/drawing/2014/main" val="10002"/>
                  </a:ext>
                </a:extLst>
              </a:tr>
            </a:tbl>
          </a:graphicData>
        </a:graphic>
      </p:graphicFrame>
      <p:sp>
        <p:nvSpPr>
          <p:cNvPr id="21" name="矩形 20"/>
          <p:cNvSpPr/>
          <p:nvPr/>
        </p:nvSpPr>
        <p:spPr>
          <a:xfrm>
            <a:off x="352109" y="4449655"/>
            <a:ext cx="8679304" cy="769441"/>
          </a:xfrm>
          <a:prstGeom prst="rect">
            <a:avLst/>
          </a:prstGeom>
        </p:spPr>
        <p:txBody>
          <a:bodyPr wrap="square">
            <a:spAutoFit/>
          </a:bodyPr>
          <a:lstStyle/>
          <a:p>
            <a:r>
              <a:rPr lang="en-US" altLang="zh-CN" sz="2200" b="1" dirty="0">
                <a:solidFill>
                  <a:srgbClr val="C00000"/>
                </a:solidFill>
              </a:rPr>
              <a:t>j  target     </a:t>
            </a:r>
            <a:r>
              <a:rPr lang="en-US" altLang="zh-CN" sz="2200" b="1" dirty="0">
                <a:solidFill>
                  <a:schemeClr val="tx1"/>
                </a:solidFill>
              </a:rPr>
              <a:t># PC</a:t>
            </a:r>
            <a:r>
              <a:rPr lang="zh-CN" altLang="en-US" sz="2200" b="1" dirty="0">
                <a:solidFill>
                  <a:schemeClr val="tx1"/>
                </a:solidFill>
              </a:rPr>
              <a:t>←</a:t>
            </a:r>
            <a:r>
              <a:rPr lang="en-US" altLang="zh-CN" sz="2200" b="1" dirty="0">
                <a:solidFill>
                  <a:schemeClr val="tx1"/>
                </a:solidFill>
              </a:rPr>
              <a:t>target</a:t>
            </a:r>
            <a:r>
              <a:rPr lang="zh-CN" altLang="en-US" sz="2200" b="1" dirty="0">
                <a:solidFill>
                  <a:schemeClr val="tx1"/>
                </a:solidFill>
              </a:rPr>
              <a:t>：</a:t>
            </a:r>
            <a:r>
              <a:rPr lang="en-US" altLang="zh-CN" sz="2200" b="1" dirty="0">
                <a:solidFill>
                  <a:schemeClr val="tx1"/>
                </a:solidFill>
              </a:rPr>
              <a:t>PC</a:t>
            </a:r>
            <a:r>
              <a:rPr lang="zh-CN" altLang="en-US" sz="2200" b="1" dirty="0">
                <a:solidFill>
                  <a:schemeClr val="tx1"/>
                </a:solidFill>
              </a:rPr>
              <a:t>高</a:t>
            </a:r>
            <a:r>
              <a:rPr lang="en-US" altLang="zh-CN" sz="2200" b="1" dirty="0">
                <a:solidFill>
                  <a:schemeClr val="tx1"/>
                </a:solidFill>
              </a:rPr>
              <a:t>4</a:t>
            </a:r>
            <a:r>
              <a:rPr lang="zh-CN" altLang="en-US" sz="2200" b="1" dirty="0">
                <a:solidFill>
                  <a:schemeClr val="tx1"/>
                </a:solidFill>
              </a:rPr>
              <a:t>位不变，将</a:t>
            </a:r>
            <a:r>
              <a:rPr lang="en-US" altLang="zh-CN" sz="2200" b="1" dirty="0">
                <a:solidFill>
                  <a:schemeClr val="tx1"/>
                </a:solidFill>
              </a:rPr>
              <a:t>target</a:t>
            </a:r>
            <a:r>
              <a:rPr lang="zh-CN" altLang="en-US" sz="2200" b="1" dirty="0">
                <a:solidFill>
                  <a:schemeClr val="tx1"/>
                </a:solidFill>
              </a:rPr>
              <a:t>左移</a:t>
            </a:r>
            <a:r>
              <a:rPr lang="en-US" altLang="zh-CN" sz="2200" b="1" dirty="0">
                <a:solidFill>
                  <a:schemeClr val="tx1"/>
                </a:solidFill>
              </a:rPr>
              <a:t>2</a:t>
            </a:r>
            <a:r>
              <a:rPr lang="zh-CN" altLang="en-US" sz="2200" b="1" dirty="0">
                <a:solidFill>
                  <a:schemeClr val="tx1"/>
                </a:solidFill>
              </a:rPr>
              <a:t>位，送入</a:t>
            </a:r>
            <a:r>
              <a:rPr lang="en-US" altLang="zh-CN" sz="2200" b="1" dirty="0">
                <a:solidFill>
                  <a:schemeClr val="tx1"/>
                </a:solidFill>
              </a:rPr>
              <a:t>PC</a:t>
            </a:r>
            <a:r>
              <a:rPr lang="zh-CN" altLang="en-US" sz="2200" b="1" dirty="0">
                <a:solidFill>
                  <a:schemeClr val="tx1"/>
                </a:solidFill>
              </a:rPr>
              <a:t>的低</a:t>
            </a:r>
            <a:r>
              <a:rPr lang="en-US" altLang="zh-CN" sz="2200" b="1" dirty="0">
                <a:solidFill>
                  <a:schemeClr val="tx1"/>
                </a:solidFill>
              </a:rPr>
              <a:t>28</a:t>
            </a:r>
            <a:r>
              <a:rPr lang="zh-CN" altLang="en-US" sz="2200" b="1" dirty="0">
                <a:solidFill>
                  <a:schemeClr val="tx1"/>
                </a:solidFill>
              </a:rPr>
              <a:t>位。</a:t>
            </a:r>
            <a:r>
              <a:rPr lang="en-US" altLang="zh-CN" sz="2200" b="1" dirty="0">
                <a:solidFill>
                  <a:schemeClr val="tx1"/>
                </a:solidFill>
              </a:rPr>
              <a:t> </a:t>
            </a:r>
            <a:endParaRPr lang="zh-CN" altLang="en-US" sz="2200" b="1" dirty="0">
              <a:solidFill>
                <a:schemeClr val="tx1"/>
              </a:solidFill>
            </a:endParaRPr>
          </a:p>
        </p:txBody>
      </p:sp>
      <p:sp>
        <p:nvSpPr>
          <p:cNvPr id="22" name="矩形 21"/>
          <p:cNvSpPr/>
          <p:nvPr/>
        </p:nvSpPr>
        <p:spPr>
          <a:xfrm>
            <a:off x="352109" y="5216374"/>
            <a:ext cx="8499792" cy="769441"/>
          </a:xfrm>
          <a:prstGeom prst="rect">
            <a:avLst/>
          </a:prstGeom>
        </p:spPr>
        <p:txBody>
          <a:bodyPr wrap="square">
            <a:spAutoFit/>
          </a:bodyPr>
          <a:lstStyle/>
          <a:p>
            <a:r>
              <a:rPr lang="en-US" altLang="zh-CN" sz="2200" b="1" dirty="0" err="1">
                <a:solidFill>
                  <a:srgbClr val="C00000"/>
                </a:solidFill>
              </a:rPr>
              <a:t>jal</a:t>
            </a:r>
            <a:r>
              <a:rPr lang="en-US" altLang="zh-CN" sz="2200" b="1" dirty="0">
                <a:solidFill>
                  <a:srgbClr val="C00000"/>
                </a:solidFill>
              </a:rPr>
              <a:t>  target  </a:t>
            </a:r>
            <a:r>
              <a:rPr lang="en-US" altLang="zh-CN" sz="2200" b="1" dirty="0">
                <a:solidFill>
                  <a:schemeClr val="tx1"/>
                </a:solidFill>
              </a:rPr>
              <a:t># </a:t>
            </a:r>
            <a:r>
              <a:rPr lang="en-US" altLang="zh-CN" sz="2200" b="1" dirty="0" err="1">
                <a:solidFill>
                  <a:schemeClr val="tx1"/>
                </a:solidFill>
              </a:rPr>
              <a:t>ra</a:t>
            </a:r>
            <a:r>
              <a:rPr lang="zh-CN" altLang="en-US" sz="2200" b="1" dirty="0">
                <a:solidFill>
                  <a:schemeClr val="tx1"/>
                </a:solidFill>
              </a:rPr>
              <a:t>←</a:t>
            </a:r>
            <a:r>
              <a:rPr lang="en-US" altLang="zh-CN" sz="2200" b="1" dirty="0">
                <a:solidFill>
                  <a:schemeClr val="tx1"/>
                </a:solidFill>
              </a:rPr>
              <a:t>PC+4(PC</a:t>
            </a:r>
            <a:r>
              <a:rPr lang="zh-CN" altLang="en-US" sz="2200" b="1" dirty="0">
                <a:solidFill>
                  <a:schemeClr val="tx1"/>
                </a:solidFill>
              </a:rPr>
              <a:t>的值</a:t>
            </a:r>
            <a:r>
              <a:rPr lang="zh-CN" altLang="en-US" sz="2200" dirty="0">
                <a:solidFill>
                  <a:schemeClr val="tx1"/>
                </a:solidFill>
              </a:rPr>
              <a:t>为</a:t>
            </a:r>
            <a:r>
              <a:rPr lang="zh-CN" altLang="en-US" sz="2200" b="1" dirty="0">
                <a:solidFill>
                  <a:schemeClr val="tx1"/>
                </a:solidFill>
              </a:rPr>
              <a:t>本指令的地址</a:t>
            </a:r>
            <a:r>
              <a:rPr lang="en-US" altLang="zh-CN" sz="2200" b="1" dirty="0">
                <a:solidFill>
                  <a:schemeClr val="tx1"/>
                </a:solidFill>
              </a:rPr>
              <a:t>)</a:t>
            </a:r>
            <a:r>
              <a:rPr lang="zh-CN" altLang="en-US" sz="2200" b="1" dirty="0">
                <a:solidFill>
                  <a:schemeClr val="tx1"/>
                </a:solidFill>
              </a:rPr>
              <a:t>，</a:t>
            </a:r>
            <a:r>
              <a:rPr lang="en-US" altLang="zh-CN" sz="2200" b="1" dirty="0">
                <a:solidFill>
                  <a:schemeClr val="tx1"/>
                </a:solidFill>
              </a:rPr>
              <a:t>PC</a:t>
            </a:r>
            <a:r>
              <a:rPr lang="zh-CN" altLang="en-US" sz="2200" b="1" dirty="0">
                <a:solidFill>
                  <a:schemeClr val="tx1"/>
                </a:solidFill>
              </a:rPr>
              <a:t> ← </a:t>
            </a:r>
            <a:r>
              <a:rPr lang="en-US" altLang="zh-CN" sz="2200" b="1" dirty="0">
                <a:solidFill>
                  <a:schemeClr val="tx1"/>
                </a:solidFill>
              </a:rPr>
              <a:t>target </a:t>
            </a:r>
            <a:r>
              <a:rPr lang="zh-CN" altLang="en-US" sz="2200" b="1" dirty="0">
                <a:solidFill>
                  <a:schemeClr val="tx1"/>
                </a:solidFill>
              </a:rPr>
              <a:t>，具体传送同上指令。</a:t>
            </a:r>
          </a:p>
        </p:txBody>
      </p:sp>
      <p:sp>
        <p:nvSpPr>
          <p:cNvPr id="23" name="圆角矩形标注 22"/>
          <p:cNvSpPr/>
          <p:nvPr/>
        </p:nvSpPr>
        <p:spPr bwMode="auto">
          <a:xfrm>
            <a:off x="3971704" y="5985815"/>
            <a:ext cx="1709173" cy="397272"/>
          </a:xfrm>
          <a:prstGeom prst="wedgeRoundRectCallout">
            <a:avLst>
              <a:gd name="adj1" fmla="val -134388"/>
              <a:gd name="adj2" fmla="val -171202"/>
              <a:gd name="adj3" fmla="val 16667"/>
            </a:avLst>
          </a:prstGeom>
          <a:noFill/>
          <a:ln w="12700" cap="flat" cmpd="sng" algn="ctr">
            <a:solidFill>
              <a:schemeClr val="accent2"/>
            </a:solidFill>
            <a:prstDash val="solid"/>
            <a:round/>
            <a:headEnd type="none" w="med" len="med"/>
            <a:tailEnd type="none" w="med" len="med"/>
          </a:ln>
          <a:effectLst/>
        </p:spPr>
        <p:txBody>
          <a:bodyPr vert="horz" wrap="non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accent2"/>
                </a:solidFill>
                <a:effectLst/>
                <a:latin typeface="Arial" charset="0"/>
                <a:ea typeface="宋体" charset="-122"/>
              </a:rPr>
              <a:t>保存返回地址</a:t>
            </a:r>
          </a:p>
        </p:txBody>
      </p:sp>
    </p:spTree>
    <p:extLst>
      <p:ext uri="{BB962C8B-B14F-4D97-AF65-F5344CB8AC3E}">
        <p14:creationId xmlns:p14="http://schemas.microsoft.com/office/powerpoint/2010/main" val="192570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1" grpId="0"/>
      <p:bldP spid="22" grpId="0"/>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en-US" altLang="zh-CN" dirty="0"/>
              <a:t>MIPS</a:t>
            </a:r>
            <a:r>
              <a:rPr lang="zh-CN" altLang="en-US" dirty="0"/>
              <a:t>的通用寄存器</a:t>
            </a:r>
          </a:p>
        </p:txBody>
      </p:sp>
      <p:graphicFrame>
        <p:nvGraphicFramePr>
          <p:cNvPr id="4" name="表格 3"/>
          <p:cNvGraphicFramePr>
            <a:graphicFrameLocks noGrp="1"/>
          </p:cNvGraphicFramePr>
          <p:nvPr>
            <p:extLst>
              <p:ext uri="{D42A27DB-BD31-4B8C-83A1-F6EECF244321}">
                <p14:modId xmlns:p14="http://schemas.microsoft.com/office/powerpoint/2010/main" val="1481235105"/>
              </p:ext>
            </p:extLst>
          </p:nvPr>
        </p:nvGraphicFramePr>
        <p:xfrm>
          <a:off x="322704" y="1027798"/>
          <a:ext cx="8344707" cy="3505200"/>
        </p:xfrm>
        <a:graphic>
          <a:graphicData uri="http://schemas.openxmlformats.org/drawingml/2006/table">
            <a:tbl>
              <a:tblPr firstRow="1" bandRow="1"/>
              <a:tblGrid>
                <a:gridCol w="1276121">
                  <a:extLst>
                    <a:ext uri="{9D8B030D-6E8A-4147-A177-3AD203B41FA5}">
                      <a16:colId xmlns:a16="http://schemas.microsoft.com/office/drawing/2014/main" val="20000"/>
                    </a:ext>
                  </a:extLst>
                </a:gridCol>
                <a:gridCol w="1350179">
                  <a:extLst>
                    <a:ext uri="{9D8B030D-6E8A-4147-A177-3AD203B41FA5}">
                      <a16:colId xmlns:a16="http://schemas.microsoft.com/office/drawing/2014/main" val="20001"/>
                    </a:ext>
                  </a:extLst>
                </a:gridCol>
                <a:gridCol w="5718407">
                  <a:extLst>
                    <a:ext uri="{9D8B030D-6E8A-4147-A177-3AD203B41FA5}">
                      <a16:colId xmlns:a16="http://schemas.microsoft.com/office/drawing/2014/main" val="20002"/>
                    </a:ext>
                  </a:extLst>
                </a:gridCol>
              </a:tblGrid>
              <a:tr h="438150">
                <a:tc>
                  <a:txBody>
                    <a:bodyPr/>
                    <a:lstStyle/>
                    <a:p>
                      <a:r>
                        <a:rPr lang="zh-CN" altLang="en-US" sz="2200" b="1" dirty="0">
                          <a:solidFill>
                            <a:schemeClr val="tx1"/>
                          </a:solidFill>
                        </a:rPr>
                        <a:t>寄存器名 </a:t>
                      </a: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a:solidFill>
                            <a:schemeClr val="tx1"/>
                          </a:solidFill>
                        </a:rPr>
                        <a:t>寄存器号</a:t>
                      </a: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zh-CN" altLang="en-US" sz="2200" b="1" dirty="0">
                          <a:solidFill>
                            <a:schemeClr val="tx1"/>
                          </a:solidFill>
                        </a:rPr>
                        <a:t>用途</a:t>
                      </a: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extLst>
                  <a:ext uri="{0D108BD9-81ED-4DB2-BD59-A6C34878D82A}">
                    <a16:rowId xmlns:a16="http://schemas.microsoft.com/office/drawing/2014/main" val="10000"/>
                  </a:ext>
                </a:extLst>
              </a:tr>
              <a:tr h="438150">
                <a:tc>
                  <a:txBody>
                    <a:bodyPr/>
                    <a:lstStyle/>
                    <a:p>
                      <a:r>
                        <a:rPr lang="en-US" altLang="zh-CN" sz="2200" b="1" dirty="0">
                          <a:solidFill>
                            <a:schemeClr val="tx1"/>
                          </a:solidFill>
                        </a:rPr>
                        <a:t>$zero</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a:solidFill>
                            <a:schemeClr val="tx1"/>
                          </a:solidFill>
                        </a:rPr>
                        <a:t>常数</a:t>
                      </a:r>
                      <a:r>
                        <a:rPr lang="en-US" altLang="zh-CN" sz="2200" b="1" dirty="0">
                          <a:solidFill>
                            <a:schemeClr val="tx1"/>
                          </a:solidFill>
                        </a:rPr>
                        <a:t>0</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extLst>
                  <a:ext uri="{0D108BD9-81ED-4DB2-BD59-A6C34878D82A}">
                    <a16:rowId xmlns:a16="http://schemas.microsoft.com/office/drawing/2014/main" val="10001"/>
                  </a:ext>
                </a:extLst>
              </a:tr>
              <a:tr h="438150">
                <a:tc>
                  <a:txBody>
                    <a:bodyPr/>
                    <a:lstStyle/>
                    <a:p>
                      <a:r>
                        <a:rPr lang="en-US" altLang="zh-CN" sz="2200" b="1" dirty="0">
                          <a:solidFill>
                            <a:schemeClr val="tx1"/>
                          </a:solidFill>
                        </a:rPr>
                        <a:t>$at</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a:solidFill>
                            <a:schemeClr val="tx1"/>
                          </a:solidFill>
                        </a:rPr>
                        <a:t>1</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a:solidFill>
                            <a:schemeClr val="tx1"/>
                          </a:solidFill>
                        </a:rPr>
                        <a:t>汇编器专用</a:t>
                      </a:r>
                    </a:p>
                  </a:txBody>
                  <a:tcPr marL="0" marR="0" marT="0" marB="0" anchor="ctr" anchorCtr="1">
                    <a:solidFill>
                      <a:srgbClr val="FDFBFB"/>
                    </a:solidFill>
                  </a:tcPr>
                </a:tc>
                <a:extLst>
                  <a:ext uri="{0D108BD9-81ED-4DB2-BD59-A6C34878D82A}">
                    <a16:rowId xmlns:a16="http://schemas.microsoft.com/office/drawing/2014/main" val="10002"/>
                  </a:ext>
                </a:extLst>
              </a:tr>
              <a:tr h="438150">
                <a:tc>
                  <a:txBody>
                    <a:bodyPr/>
                    <a:lstStyle/>
                    <a:p>
                      <a:r>
                        <a:rPr lang="en-US" altLang="zh-CN" sz="2200" b="1" dirty="0">
                          <a:solidFill>
                            <a:schemeClr val="tx1"/>
                          </a:solidFill>
                        </a:rPr>
                        <a:t>$v0</a:t>
                      </a:r>
                      <a:r>
                        <a:rPr lang="zh-CN" altLang="en-US" sz="2200" b="1" dirty="0">
                          <a:solidFill>
                            <a:schemeClr val="tx1"/>
                          </a:solidFill>
                        </a:rPr>
                        <a:t>～</a:t>
                      </a:r>
                      <a:r>
                        <a:rPr lang="en-US" altLang="zh-CN" sz="2200" b="1" dirty="0">
                          <a:solidFill>
                            <a:schemeClr val="tx1"/>
                          </a:solidFill>
                        </a:rPr>
                        <a:t>$v1</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a:solidFill>
                            <a:schemeClr val="tx1"/>
                          </a:solidFill>
                        </a:rPr>
                        <a:t>2</a:t>
                      </a:r>
                      <a:r>
                        <a:rPr lang="zh-CN" altLang="en-US" sz="2200" b="1" dirty="0">
                          <a:solidFill>
                            <a:schemeClr val="tx1"/>
                          </a:solidFill>
                        </a:rPr>
                        <a:t>～</a:t>
                      </a:r>
                      <a:r>
                        <a:rPr lang="en-US" altLang="zh-CN" sz="2200" b="1" dirty="0">
                          <a:solidFill>
                            <a:schemeClr val="tx1"/>
                          </a:solidFill>
                        </a:rPr>
                        <a:t>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a:solidFill>
                            <a:schemeClr val="tx1"/>
                          </a:solidFill>
                        </a:rPr>
                        <a:t>表达式计算或函数调用的返回结果</a:t>
                      </a:r>
                    </a:p>
                  </a:txBody>
                  <a:tcPr marL="0" marR="0" marT="0" marB="0" anchor="ctr" anchorCtr="1">
                    <a:solidFill>
                      <a:srgbClr val="FDFBFB"/>
                    </a:solidFill>
                  </a:tcPr>
                </a:tc>
                <a:extLst>
                  <a:ext uri="{0D108BD9-81ED-4DB2-BD59-A6C34878D82A}">
                    <a16:rowId xmlns:a16="http://schemas.microsoft.com/office/drawing/2014/main" val="10003"/>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schemeClr val="tx1"/>
                          </a:solidFill>
                        </a:rPr>
                        <a:t>$a0</a:t>
                      </a:r>
                      <a:r>
                        <a:rPr lang="zh-CN" altLang="en-US" sz="2200" b="1" dirty="0">
                          <a:solidFill>
                            <a:schemeClr val="tx1"/>
                          </a:solidFill>
                        </a:rPr>
                        <a:t>～</a:t>
                      </a:r>
                      <a:r>
                        <a:rPr lang="en-US" altLang="zh-CN" sz="2200" b="1" dirty="0">
                          <a:solidFill>
                            <a:schemeClr val="tx1"/>
                          </a:solidFill>
                        </a:rPr>
                        <a:t>$a3</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a:solidFill>
                            <a:schemeClr val="tx1"/>
                          </a:solidFill>
                        </a:rPr>
                        <a:t>4</a:t>
                      </a:r>
                      <a:r>
                        <a:rPr lang="zh-CN" altLang="en-US" sz="2200" b="1" dirty="0">
                          <a:solidFill>
                            <a:schemeClr val="tx1"/>
                          </a:solidFill>
                        </a:rPr>
                        <a:t>～</a:t>
                      </a:r>
                      <a:r>
                        <a:rPr lang="en-US" altLang="zh-CN" sz="2200" b="1" dirty="0">
                          <a:solidFill>
                            <a:schemeClr val="tx1"/>
                          </a:solidFill>
                        </a:rPr>
                        <a:t>7</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a:solidFill>
                            <a:schemeClr val="tx1"/>
                          </a:solidFill>
                        </a:rPr>
                        <a:t>函数调用传递参数</a:t>
                      </a:r>
                      <a:r>
                        <a:rPr lang="en-US" altLang="zh-CN" sz="2200" b="1" dirty="0">
                          <a:solidFill>
                            <a:schemeClr val="tx1"/>
                          </a:solidFill>
                        </a:rPr>
                        <a:t>1</a:t>
                      </a:r>
                      <a:r>
                        <a:rPr lang="zh-CN" altLang="en-US" sz="2200" b="1" dirty="0">
                          <a:solidFill>
                            <a:schemeClr val="tx1"/>
                          </a:solidFill>
                        </a:rPr>
                        <a:t>～</a:t>
                      </a:r>
                      <a:r>
                        <a:rPr lang="en-US" altLang="zh-CN" sz="2200" b="1" dirty="0">
                          <a:solidFill>
                            <a:schemeClr val="tx1"/>
                          </a:solidFill>
                        </a:rPr>
                        <a:t>4</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4"/>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schemeClr val="tx1"/>
                          </a:solidFill>
                        </a:rPr>
                        <a:t>$t0</a:t>
                      </a:r>
                      <a:r>
                        <a:rPr lang="zh-CN" altLang="en-US" sz="2200" b="1" dirty="0">
                          <a:solidFill>
                            <a:schemeClr val="tx1"/>
                          </a:solidFill>
                        </a:rPr>
                        <a:t>～</a:t>
                      </a:r>
                      <a:r>
                        <a:rPr lang="en-US" altLang="zh-CN" sz="2200" b="1" dirty="0">
                          <a:solidFill>
                            <a:schemeClr val="tx1"/>
                          </a:solidFill>
                        </a:rPr>
                        <a:t>$t7</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a:solidFill>
                            <a:schemeClr val="tx1"/>
                          </a:solidFill>
                        </a:rPr>
                        <a:t>8</a:t>
                      </a:r>
                      <a:r>
                        <a:rPr lang="zh-CN" altLang="en-US" sz="2200" b="1" dirty="0">
                          <a:solidFill>
                            <a:schemeClr val="tx1"/>
                          </a:solidFill>
                        </a:rPr>
                        <a:t>～</a:t>
                      </a:r>
                      <a:r>
                        <a:rPr lang="en-US" altLang="zh-CN" sz="2200" b="1" dirty="0">
                          <a:solidFill>
                            <a:schemeClr val="tx1"/>
                          </a:solidFill>
                        </a:rPr>
                        <a:t>15</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a:solidFill>
                            <a:schemeClr val="tx1"/>
                          </a:solidFill>
                        </a:rPr>
                        <a:t>临时变量，函数调用时不需要保存和恢复</a:t>
                      </a:r>
                    </a:p>
                  </a:txBody>
                  <a:tcPr marL="0" marR="0" marT="0" marB="0" anchor="ctr" anchorCtr="1">
                    <a:solidFill>
                      <a:srgbClr val="FDFBFB"/>
                    </a:solidFill>
                  </a:tcPr>
                </a:tc>
                <a:extLst>
                  <a:ext uri="{0D108BD9-81ED-4DB2-BD59-A6C34878D82A}">
                    <a16:rowId xmlns:a16="http://schemas.microsoft.com/office/drawing/2014/main" val="10005"/>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schemeClr val="tx1"/>
                          </a:solidFill>
                        </a:rPr>
                        <a:t>$s0</a:t>
                      </a:r>
                      <a:r>
                        <a:rPr lang="zh-CN" altLang="en-US" sz="2200" b="1" dirty="0">
                          <a:solidFill>
                            <a:schemeClr val="tx1"/>
                          </a:solidFill>
                        </a:rPr>
                        <a:t>～</a:t>
                      </a:r>
                      <a:r>
                        <a:rPr lang="en-US" altLang="zh-CN" sz="2200" b="1" dirty="0">
                          <a:solidFill>
                            <a:schemeClr val="tx1"/>
                          </a:solidFill>
                        </a:rPr>
                        <a:t>$s7</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a:solidFill>
                            <a:schemeClr val="tx1"/>
                          </a:solidFill>
                        </a:rPr>
                        <a:t>16</a:t>
                      </a:r>
                      <a:r>
                        <a:rPr lang="zh-CN" altLang="en-US" sz="2200" b="1" dirty="0">
                          <a:solidFill>
                            <a:schemeClr val="tx1"/>
                          </a:solidFill>
                        </a:rPr>
                        <a:t>～</a:t>
                      </a:r>
                      <a:r>
                        <a:rPr lang="en-US" altLang="zh-CN" sz="2200" b="1" dirty="0">
                          <a:solidFill>
                            <a:schemeClr val="tx1"/>
                          </a:solidFill>
                        </a:rPr>
                        <a:t>23</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a:solidFill>
                            <a:schemeClr val="tx1"/>
                          </a:solidFill>
                        </a:rPr>
                        <a:t>函数调用时需要保存和恢复的寄存器变量</a:t>
                      </a:r>
                    </a:p>
                  </a:txBody>
                  <a:tcPr marL="0" marR="0" marT="0" marB="0" anchor="ctr" anchorCtr="1">
                    <a:solidFill>
                      <a:srgbClr val="FDFBFB"/>
                    </a:solidFill>
                  </a:tcPr>
                </a:tc>
                <a:extLst>
                  <a:ext uri="{0D108BD9-81ED-4DB2-BD59-A6C34878D82A}">
                    <a16:rowId xmlns:a16="http://schemas.microsoft.com/office/drawing/2014/main" val="10006"/>
                  </a:ext>
                </a:extLst>
              </a:tr>
              <a:tr h="438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schemeClr val="tx1"/>
                          </a:solidFill>
                        </a:rPr>
                        <a:t>$t8</a:t>
                      </a:r>
                      <a:r>
                        <a:rPr lang="zh-CN" altLang="en-US" sz="2200" b="1" dirty="0">
                          <a:solidFill>
                            <a:schemeClr val="tx1"/>
                          </a:solidFill>
                        </a:rPr>
                        <a:t>～</a:t>
                      </a:r>
                      <a:r>
                        <a:rPr lang="en-US" altLang="zh-CN" sz="2200" b="1" dirty="0">
                          <a:solidFill>
                            <a:schemeClr val="tx1"/>
                          </a:solidFill>
                        </a:rPr>
                        <a:t>$t9</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r>
                        <a:rPr lang="en-US" altLang="zh-CN" sz="2200" b="1" dirty="0">
                          <a:solidFill>
                            <a:schemeClr val="tx1"/>
                          </a:solidFill>
                        </a:rPr>
                        <a:t>24</a:t>
                      </a:r>
                      <a:r>
                        <a:rPr lang="zh-CN" altLang="en-US" sz="2200" b="1" dirty="0">
                          <a:solidFill>
                            <a:schemeClr val="tx1"/>
                          </a:solidFill>
                        </a:rPr>
                        <a:t>～</a:t>
                      </a:r>
                      <a:r>
                        <a:rPr lang="en-US" altLang="zh-CN" sz="2200" b="1" dirty="0">
                          <a:solidFill>
                            <a:schemeClr val="tx1"/>
                          </a:solidFill>
                        </a:rPr>
                        <a:t>25</a:t>
                      </a:r>
                      <a:endParaRPr lang="zh-CN" altLang="en-US" sz="2200" b="1" dirty="0">
                        <a:solidFill>
                          <a:schemeClr val="tx1"/>
                        </a:solidFill>
                      </a:endParaRP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a:solidFill>
                            <a:schemeClr val="tx1"/>
                          </a:solidFill>
                        </a:rPr>
                        <a:t>临时变量，函数调用时不需要保存和恢复</a:t>
                      </a:r>
                    </a:p>
                  </a:txBody>
                  <a:tcPr marL="0" marR="0" marT="0" marB="0" anchor="ctr" anchorCtr="1">
                    <a:lnB w="12700" cap="flat" cmpd="sng" algn="ctr">
                      <a:solidFill>
                        <a:schemeClr val="tx1"/>
                      </a:solidFill>
                      <a:prstDash val="solid"/>
                      <a:round/>
                      <a:headEnd type="none" w="med" len="med"/>
                      <a:tailEnd type="none" w="med" len="med"/>
                    </a:lnB>
                    <a:solidFill>
                      <a:srgbClr val="FDFBFB"/>
                    </a:solidFill>
                  </a:tcPr>
                </a:tc>
                <a:extLst>
                  <a:ext uri="{0D108BD9-81ED-4DB2-BD59-A6C34878D82A}">
                    <a16:rowId xmlns:a16="http://schemas.microsoft.com/office/drawing/2014/main" val="1000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72161889"/>
              </p:ext>
            </p:extLst>
          </p:nvPr>
        </p:nvGraphicFramePr>
        <p:xfrm>
          <a:off x="322704" y="4532998"/>
          <a:ext cx="8344706" cy="1999565"/>
        </p:xfrm>
        <a:graphic>
          <a:graphicData uri="http://schemas.openxmlformats.org/drawingml/2006/table">
            <a:tbl>
              <a:tblPr firstRow="1" bandRow="1"/>
              <a:tblGrid>
                <a:gridCol w="1280892">
                  <a:extLst>
                    <a:ext uri="{9D8B030D-6E8A-4147-A177-3AD203B41FA5}">
                      <a16:colId xmlns:a16="http://schemas.microsoft.com/office/drawing/2014/main" val="20000"/>
                    </a:ext>
                  </a:extLst>
                </a:gridCol>
                <a:gridCol w="1344706">
                  <a:extLst>
                    <a:ext uri="{9D8B030D-6E8A-4147-A177-3AD203B41FA5}">
                      <a16:colId xmlns:a16="http://schemas.microsoft.com/office/drawing/2014/main" val="20001"/>
                    </a:ext>
                  </a:extLst>
                </a:gridCol>
                <a:gridCol w="5719108">
                  <a:extLst>
                    <a:ext uri="{9D8B030D-6E8A-4147-A177-3AD203B41FA5}">
                      <a16:colId xmlns:a16="http://schemas.microsoft.com/office/drawing/2014/main" val="20002"/>
                    </a:ext>
                  </a:extLst>
                </a:gridCol>
              </a:tblGrid>
              <a:tr h="399913">
                <a:tc>
                  <a:txBody>
                    <a:bodyPr/>
                    <a:lstStyle/>
                    <a:p>
                      <a:r>
                        <a:rPr lang="en-US" altLang="zh-CN" sz="2200" b="1" dirty="0">
                          <a:solidFill>
                            <a:schemeClr val="tx1"/>
                          </a:solidFill>
                        </a:rPr>
                        <a:t>$k0</a:t>
                      </a:r>
                      <a:r>
                        <a:rPr lang="zh-CN" altLang="en-US" sz="2200" b="1" dirty="0">
                          <a:solidFill>
                            <a:schemeClr val="tx1"/>
                          </a:solidFill>
                        </a:rPr>
                        <a:t>～</a:t>
                      </a:r>
                      <a:r>
                        <a:rPr lang="en-US" altLang="zh-CN" sz="2200" b="1" dirty="0">
                          <a:solidFill>
                            <a:schemeClr val="tx1"/>
                          </a:solidFill>
                        </a:rPr>
                        <a:t>$k1</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en-US" altLang="zh-CN" sz="2200" b="1" dirty="0">
                          <a:solidFill>
                            <a:schemeClr val="tx1"/>
                          </a:solidFill>
                        </a:rPr>
                        <a:t>26</a:t>
                      </a:r>
                      <a:r>
                        <a:rPr lang="zh-CN" altLang="en-US" sz="2200" b="1" dirty="0">
                          <a:solidFill>
                            <a:schemeClr val="tx1"/>
                          </a:solidFill>
                        </a:rPr>
                        <a:t>～</a:t>
                      </a:r>
                      <a:r>
                        <a:rPr lang="en-US" altLang="zh-CN" sz="2200" b="1" dirty="0">
                          <a:solidFill>
                            <a:schemeClr val="tx1"/>
                          </a:solidFill>
                        </a:rPr>
                        <a:t>27</a:t>
                      </a:r>
                      <a:endParaRPr lang="zh-CN" altLang="en-US" sz="2200" b="1" dirty="0">
                        <a:solidFill>
                          <a:schemeClr val="tx1"/>
                        </a:solidFill>
                      </a:endParaRP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tc>
                  <a:txBody>
                    <a:bodyPr/>
                    <a:lstStyle/>
                    <a:p>
                      <a:r>
                        <a:rPr lang="zh-CN" altLang="en-US" sz="2200" b="1" dirty="0">
                          <a:solidFill>
                            <a:schemeClr val="tx1"/>
                          </a:solidFill>
                        </a:rPr>
                        <a:t>操作系统专用</a:t>
                      </a:r>
                    </a:p>
                  </a:txBody>
                  <a:tcPr marL="0" marR="0" marT="0" marB="0" anchor="ctr" anchorCtr="1">
                    <a:lnT w="12700" cap="flat" cmpd="sng" algn="ctr">
                      <a:solidFill>
                        <a:schemeClr val="tx1"/>
                      </a:solidFill>
                      <a:prstDash val="solid"/>
                      <a:round/>
                      <a:headEnd type="none" w="med" len="med"/>
                      <a:tailEnd type="none" w="med" len="med"/>
                    </a:lnT>
                    <a:solidFill>
                      <a:srgbClr val="FDFBFB"/>
                    </a:solidFill>
                  </a:tcPr>
                </a:tc>
                <a:extLst>
                  <a:ext uri="{0D108BD9-81ED-4DB2-BD59-A6C34878D82A}">
                    <a16:rowId xmlns:a16="http://schemas.microsoft.com/office/drawing/2014/main" val="10000"/>
                  </a:ext>
                </a:extLst>
              </a:tr>
              <a:tr h="399913">
                <a:tc>
                  <a:txBody>
                    <a:bodyPr/>
                    <a:lstStyle/>
                    <a:p>
                      <a:r>
                        <a:rPr lang="en-US" altLang="zh-CN" sz="2200" b="1" dirty="0">
                          <a:solidFill>
                            <a:schemeClr val="tx1"/>
                          </a:solidFill>
                        </a:rPr>
                        <a:t>$</a:t>
                      </a:r>
                      <a:r>
                        <a:rPr lang="en-US" altLang="zh-CN" sz="2200" b="1" dirty="0" err="1">
                          <a:solidFill>
                            <a:schemeClr val="tx1"/>
                          </a:solidFill>
                        </a:rPr>
                        <a:t>gp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a:solidFill>
                            <a:schemeClr val="tx1"/>
                          </a:solidFill>
                        </a:rPr>
                        <a:t>28</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a:solidFill>
                            <a:schemeClr val="tx1"/>
                          </a:solidFill>
                        </a:rPr>
                        <a:t>全局指针变量</a:t>
                      </a:r>
                      <a:r>
                        <a:rPr lang="en-US" altLang="zh-CN" sz="2200" b="1" dirty="0">
                          <a:solidFill>
                            <a:schemeClr val="tx1"/>
                          </a:solidFill>
                        </a:rPr>
                        <a:t>(Global</a:t>
                      </a:r>
                      <a:r>
                        <a:rPr lang="en-US" altLang="zh-CN" sz="2200" b="1" baseline="0" dirty="0">
                          <a:solidFill>
                            <a:schemeClr val="tx1"/>
                          </a:solidFill>
                        </a:rPr>
                        <a:t> Pointer</a:t>
                      </a:r>
                      <a:r>
                        <a:rPr lang="en-US" altLang="zh-CN" sz="2200" b="1" dirty="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1"/>
                  </a:ext>
                </a:extLst>
              </a:tr>
              <a:tr h="399913">
                <a:tc>
                  <a:txBody>
                    <a:bodyPr/>
                    <a:lstStyle/>
                    <a:p>
                      <a:r>
                        <a:rPr lang="en-US" altLang="zh-CN" sz="2200" b="1" dirty="0">
                          <a:solidFill>
                            <a:schemeClr val="tx1"/>
                          </a:solidFill>
                        </a:rPr>
                        <a:t>$</a:t>
                      </a:r>
                      <a:r>
                        <a:rPr lang="en-US" altLang="zh-CN" sz="2200" b="1" dirty="0" err="1">
                          <a:solidFill>
                            <a:schemeClr val="tx1"/>
                          </a:solidFill>
                        </a:rPr>
                        <a:t>sp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a:solidFill>
                            <a:schemeClr val="tx1"/>
                          </a:solidFill>
                        </a:rPr>
                        <a:t>29</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a:solidFill>
                            <a:schemeClr val="tx1"/>
                          </a:solidFill>
                        </a:rPr>
                        <a:t>堆栈指针变量</a:t>
                      </a:r>
                      <a:r>
                        <a:rPr lang="en-US" altLang="zh-CN" sz="2200" b="1" dirty="0">
                          <a:solidFill>
                            <a:schemeClr val="tx1"/>
                          </a:solidFill>
                        </a:rPr>
                        <a:t>(Stack</a:t>
                      </a:r>
                      <a:r>
                        <a:rPr lang="en-US" altLang="zh-CN" sz="2200" b="1" baseline="0" dirty="0">
                          <a:solidFill>
                            <a:schemeClr val="tx1"/>
                          </a:solidFill>
                        </a:rPr>
                        <a:t> Pointer</a:t>
                      </a:r>
                      <a:r>
                        <a:rPr lang="en-US" altLang="zh-CN" sz="2200" b="1" dirty="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2"/>
                  </a:ext>
                </a:extLst>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schemeClr val="tx1"/>
                          </a:solidFill>
                        </a:rPr>
                        <a:t>$</a:t>
                      </a:r>
                      <a:r>
                        <a:rPr lang="en-US" altLang="zh-CN" sz="2200" b="1" dirty="0" err="1">
                          <a:solidFill>
                            <a:schemeClr val="tx1"/>
                          </a:solidFill>
                        </a:rPr>
                        <a:t>fp</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a:solidFill>
                            <a:schemeClr val="tx1"/>
                          </a:solidFill>
                        </a:rPr>
                        <a:t>30</a:t>
                      </a:r>
                      <a:endParaRPr lang="zh-CN" altLang="en-US" sz="2200" b="1" dirty="0">
                        <a:solidFill>
                          <a:schemeClr val="tx1"/>
                        </a:solidFill>
                      </a:endParaRPr>
                    </a:p>
                  </a:txBody>
                  <a:tcPr marL="0" marR="0" marT="0" marB="0" anchor="ctr" anchorCtr="1">
                    <a:solidFill>
                      <a:srgbClr val="FDFBFB"/>
                    </a:solidFill>
                  </a:tcPr>
                </a:tc>
                <a:tc>
                  <a:txBody>
                    <a:bodyPr/>
                    <a:lstStyle/>
                    <a:p>
                      <a:r>
                        <a:rPr lang="zh-CN" altLang="en-US" sz="2200" b="1" dirty="0">
                          <a:solidFill>
                            <a:schemeClr val="tx1"/>
                          </a:solidFill>
                        </a:rPr>
                        <a:t>帧指针变量</a:t>
                      </a:r>
                      <a:r>
                        <a:rPr lang="en-US" altLang="zh-CN" sz="2200" b="1" dirty="0">
                          <a:solidFill>
                            <a:schemeClr val="tx1"/>
                          </a:solidFill>
                        </a:rPr>
                        <a:t>(Frame</a:t>
                      </a:r>
                      <a:r>
                        <a:rPr lang="en-US" altLang="zh-CN" sz="2200" b="1" baseline="0" dirty="0">
                          <a:solidFill>
                            <a:schemeClr val="tx1"/>
                          </a:solidFill>
                        </a:rPr>
                        <a:t> Pointer</a:t>
                      </a:r>
                      <a:r>
                        <a:rPr lang="en-US" altLang="zh-CN" sz="2200" b="1" dirty="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3"/>
                  </a:ext>
                </a:extLst>
              </a:tr>
              <a:tr h="399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schemeClr val="tx1"/>
                          </a:solidFill>
                        </a:rPr>
                        <a:t>$</a:t>
                      </a:r>
                      <a:r>
                        <a:rPr lang="en-US" altLang="zh-CN" sz="2200" b="1" dirty="0" err="1">
                          <a:solidFill>
                            <a:schemeClr val="tx1"/>
                          </a:solidFill>
                        </a:rPr>
                        <a:t>ra</a:t>
                      </a:r>
                      <a:endParaRPr lang="zh-CN" altLang="en-US" sz="2200" b="1" dirty="0">
                        <a:solidFill>
                          <a:schemeClr val="tx1"/>
                        </a:solidFill>
                      </a:endParaRPr>
                    </a:p>
                  </a:txBody>
                  <a:tcPr marL="0" marR="0" marT="0" marB="0" anchor="ctr" anchorCtr="1">
                    <a:solidFill>
                      <a:srgbClr val="FDFBFB"/>
                    </a:solidFill>
                  </a:tcPr>
                </a:tc>
                <a:tc>
                  <a:txBody>
                    <a:bodyPr/>
                    <a:lstStyle/>
                    <a:p>
                      <a:r>
                        <a:rPr lang="en-US" altLang="zh-CN" sz="2200" b="1" dirty="0">
                          <a:solidFill>
                            <a:schemeClr val="tx1"/>
                          </a:solidFill>
                        </a:rPr>
                        <a:t>31</a:t>
                      </a:r>
                      <a:endParaRPr lang="zh-CN" altLang="en-US" sz="2200" b="1" dirty="0">
                        <a:solidFill>
                          <a:schemeClr val="tx1"/>
                        </a:solidFill>
                      </a:endParaRPr>
                    </a:p>
                  </a:txBody>
                  <a:tcPr marL="0" marR="0" marT="0" marB="0" anchor="ctr" anchorCtr="1">
                    <a:solidFill>
                      <a:srgbClr val="FDFBF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1" dirty="0">
                          <a:solidFill>
                            <a:schemeClr val="tx1"/>
                          </a:solidFill>
                        </a:rPr>
                        <a:t>返回地址</a:t>
                      </a:r>
                      <a:r>
                        <a:rPr lang="en-US" altLang="zh-CN" sz="2200" b="1" dirty="0">
                          <a:solidFill>
                            <a:schemeClr val="tx1"/>
                          </a:solidFill>
                        </a:rPr>
                        <a:t>(Return</a:t>
                      </a:r>
                      <a:r>
                        <a:rPr lang="en-US" altLang="zh-CN" sz="2200" b="1" baseline="0" dirty="0">
                          <a:solidFill>
                            <a:schemeClr val="tx1"/>
                          </a:solidFill>
                        </a:rPr>
                        <a:t> Address</a:t>
                      </a:r>
                      <a:r>
                        <a:rPr lang="en-US" altLang="zh-CN" sz="2200" b="1" dirty="0">
                          <a:solidFill>
                            <a:schemeClr val="tx1"/>
                          </a:solidFill>
                        </a:rPr>
                        <a:t>)</a:t>
                      </a:r>
                      <a:endParaRPr lang="zh-CN" altLang="en-US" sz="2200" b="1" dirty="0">
                        <a:solidFill>
                          <a:schemeClr val="tx1"/>
                        </a:solidFill>
                      </a:endParaRPr>
                    </a:p>
                  </a:txBody>
                  <a:tcPr marL="0" marR="0" marT="0" marB="0" anchor="ctr" anchorCtr="1">
                    <a:solidFill>
                      <a:srgbClr val="FDFBFB"/>
                    </a:solidFill>
                  </a:tcPr>
                </a:tc>
                <a:extLst>
                  <a:ext uri="{0D108BD9-81ED-4DB2-BD59-A6C34878D82A}">
                    <a16:rowId xmlns:a16="http://schemas.microsoft.com/office/drawing/2014/main" val="10004"/>
                  </a:ext>
                </a:extLst>
              </a:tr>
            </a:tbl>
          </a:graphicData>
        </a:graphic>
      </p:graphicFrame>
      <p:sp>
        <p:nvSpPr>
          <p:cNvPr id="6" name="Text Box 6"/>
          <p:cNvSpPr txBox="1">
            <a:spLocks noChangeArrowheads="1"/>
          </p:cNvSpPr>
          <p:nvPr/>
        </p:nvSpPr>
        <p:spPr bwMode="auto">
          <a:xfrm>
            <a:off x="7264868" y="6532563"/>
            <a:ext cx="1146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dirty="0">
                <a:hlinkClick r:id="rId2" action="ppaction://hlinksldjump"/>
              </a:rPr>
              <a:t>BACK</a:t>
            </a:r>
            <a:endParaRPr lang="en-US" altLang="zh-CN" sz="1800" dirty="0"/>
          </a:p>
        </p:txBody>
      </p:sp>
      <p:sp>
        <p:nvSpPr>
          <p:cNvPr id="7" name="文本框 6"/>
          <p:cNvSpPr txBox="1"/>
          <p:nvPr/>
        </p:nvSpPr>
        <p:spPr>
          <a:xfrm>
            <a:off x="609599" y="598768"/>
            <a:ext cx="6568441" cy="400110"/>
          </a:xfrm>
          <a:prstGeom prst="rect">
            <a:avLst/>
          </a:prstGeom>
          <a:noFill/>
        </p:spPr>
        <p:txBody>
          <a:bodyPr wrap="square" rtlCol="0">
            <a:spAutoFit/>
          </a:bodyPr>
          <a:lstStyle/>
          <a:p>
            <a:r>
              <a:rPr lang="en-US" altLang="zh-CN" sz="2000" dirty="0"/>
              <a:t>MIPS</a:t>
            </a:r>
            <a:r>
              <a:rPr lang="zh-CN" altLang="en-US" sz="2000" dirty="0"/>
              <a:t>有</a:t>
            </a:r>
            <a:r>
              <a:rPr lang="en-US" altLang="zh-CN" sz="2000" dirty="0"/>
              <a:t>32</a:t>
            </a:r>
            <a:r>
              <a:rPr lang="zh-CN" altLang="en-US" sz="2000" dirty="0"/>
              <a:t>个长度为</a:t>
            </a:r>
            <a:r>
              <a:rPr lang="en-US" altLang="zh-CN" sz="2000" dirty="0"/>
              <a:t>32</a:t>
            </a:r>
            <a:r>
              <a:rPr lang="zh-CN" altLang="en-US" sz="2000" dirty="0"/>
              <a:t>位的通用寄存器（整数寄存器）</a:t>
            </a:r>
          </a:p>
        </p:txBody>
      </p:sp>
    </p:spTree>
    <p:extLst>
      <p:ext uri="{BB962C8B-B14F-4D97-AF65-F5344CB8AC3E}">
        <p14:creationId xmlns:p14="http://schemas.microsoft.com/office/powerpoint/2010/main" val="154520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Grp="1" noChangeArrowheads="1"/>
          </p:cNvSpPr>
          <p:nvPr>
            <p:ph idx="1"/>
          </p:nvPr>
        </p:nvSpPr>
        <p:spPr bwMode="auto">
          <a:xfrm>
            <a:off x="457200" y="0"/>
            <a:ext cx="8229600" cy="62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itchFamily="34" charset="0"/>
                <a:ea typeface="宋体" pitchFamily="2" charset="-122"/>
              </a:defRPr>
            </a:lvl2pPr>
            <a:lvl3pPr marL="1143000" indent="-228600">
              <a:defRPr sz="2600" b="1">
                <a:latin typeface="Tahoma" pitchFamily="34" charset="0"/>
                <a:ea typeface="宋体" pitchFamily="2" charset="-122"/>
              </a:defRPr>
            </a:lvl3pPr>
            <a:lvl4pPr marL="1600200" indent="-228600">
              <a:defRPr sz="2600" b="1">
                <a:latin typeface="Tahoma" pitchFamily="34" charset="0"/>
                <a:ea typeface="宋体" pitchFamily="2" charset="-122"/>
              </a:defRPr>
            </a:lvl4pPr>
            <a:lvl5pPr marL="2057400" indent="-228600">
              <a:defRPr sz="2600" b="1">
                <a:latin typeface="Tahoma" pitchFamily="34" charset="0"/>
                <a:ea typeface="宋体" pitchFamily="2" charset="-122"/>
              </a:defRPr>
            </a:lvl5pPr>
            <a:lvl6pPr marL="2514600" indent="-228600" algn="ctr" eaLnBrk="0" fontAlgn="base" hangingPunct="0">
              <a:spcBef>
                <a:spcPct val="0"/>
              </a:spcBef>
              <a:spcAft>
                <a:spcPct val="0"/>
              </a:spcAft>
              <a:defRPr sz="2600" b="1">
                <a:latin typeface="Tahoma" pitchFamily="34" charset="0"/>
                <a:ea typeface="宋体" pitchFamily="2" charset="-122"/>
              </a:defRPr>
            </a:lvl6pPr>
            <a:lvl7pPr marL="2971800" indent="-228600" algn="ctr" eaLnBrk="0" fontAlgn="base" hangingPunct="0">
              <a:spcBef>
                <a:spcPct val="0"/>
              </a:spcBef>
              <a:spcAft>
                <a:spcPct val="0"/>
              </a:spcAft>
              <a:defRPr sz="2600" b="1">
                <a:latin typeface="Tahoma" pitchFamily="34" charset="0"/>
                <a:ea typeface="宋体" pitchFamily="2" charset="-122"/>
              </a:defRPr>
            </a:lvl7pPr>
            <a:lvl8pPr marL="3429000" indent="-228600" algn="ctr" eaLnBrk="0" fontAlgn="base" hangingPunct="0">
              <a:spcBef>
                <a:spcPct val="0"/>
              </a:spcBef>
              <a:spcAft>
                <a:spcPct val="0"/>
              </a:spcAft>
              <a:defRPr sz="2600" b="1">
                <a:latin typeface="Tahoma" pitchFamily="34" charset="0"/>
                <a:ea typeface="宋体" pitchFamily="2" charset="-122"/>
              </a:defRPr>
            </a:lvl8pPr>
            <a:lvl9pPr marL="3886200" indent="-228600" algn="ctr" eaLnBrk="0" fontAlgn="base" hangingPunct="0">
              <a:spcBef>
                <a:spcPct val="0"/>
              </a:spcBef>
              <a:spcAft>
                <a:spcPct val="0"/>
              </a:spcAft>
              <a:defRPr sz="2600" b="1">
                <a:latin typeface="Tahoma" pitchFamily="34" charset="0"/>
                <a:ea typeface="宋体" pitchFamily="2" charset="-122"/>
              </a:defRPr>
            </a:lvl9pPr>
          </a:lstStyle>
          <a:p>
            <a:pPr marL="0" indent="0" algn="l">
              <a:lnSpc>
                <a:spcPct val="150000"/>
              </a:lnSpc>
              <a:buNone/>
            </a:pPr>
            <a:r>
              <a:rPr lang="zh-CN" altLang="en-US" sz="2200" b="1" dirty="0">
                <a:solidFill>
                  <a:srgbClr val="C00000"/>
                </a:solidFill>
              </a:rPr>
              <a:t>说明：</a:t>
            </a:r>
            <a:endParaRPr lang="en-US" altLang="zh-CN" sz="2200" b="1" dirty="0">
              <a:solidFill>
                <a:srgbClr val="C00000"/>
              </a:solidFill>
            </a:endParaRPr>
          </a:p>
          <a:p>
            <a:pPr marL="457200" indent="-457200" algn="l">
              <a:lnSpc>
                <a:spcPct val="150000"/>
              </a:lnSpc>
              <a:buFont typeface="Wingdings" panose="05000000000000000000" pitchFamily="2" charset="2"/>
              <a:buChar char="u"/>
            </a:pPr>
            <a:r>
              <a:rPr lang="en-US" altLang="zh-CN" sz="2200" b="1" dirty="0"/>
              <a:t>0</a:t>
            </a:r>
            <a:r>
              <a:rPr lang="zh-CN" altLang="en-US" sz="2200" b="1" dirty="0"/>
              <a:t>号寄存器</a:t>
            </a:r>
            <a:r>
              <a:rPr lang="en-US" altLang="zh-CN" sz="2200" b="1" dirty="0"/>
              <a:t>$zero</a:t>
            </a:r>
            <a:r>
              <a:rPr lang="zh-CN" altLang="en-US" sz="2200" b="1" dirty="0"/>
              <a:t>为固定值零，不能改变；</a:t>
            </a:r>
            <a:endParaRPr lang="en-US" altLang="zh-CN" sz="2200" b="1" dirty="0"/>
          </a:p>
          <a:p>
            <a:pPr marL="457200" indent="-457200" algn="l">
              <a:lnSpc>
                <a:spcPct val="150000"/>
              </a:lnSpc>
              <a:buFont typeface="Wingdings" panose="05000000000000000000" pitchFamily="2" charset="2"/>
              <a:buChar char="u"/>
            </a:pPr>
            <a:r>
              <a:rPr lang="en-US" altLang="zh-CN" sz="2200" b="1" dirty="0"/>
              <a:t>1</a:t>
            </a:r>
            <a:r>
              <a:rPr lang="zh-CN" altLang="en-US" sz="2200" b="1" dirty="0"/>
              <a:t>号寄存器</a:t>
            </a:r>
            <a:r>
              <a:rPr lang="en-US" altLang="zh-CN" sz="2200" b="1" dirty="0"/>
              <a:t>$at</a:t>
            </a:r>
            <a:r>
              <a:rPr lang="zh-CN" altLang="en-US" sz="2200" b="1" dirty="0"/>
              <a:t>被汇编器保留为专用。</a:t>
            </a:r>
            <a:endParaRPr lang="en-US" altLang="zh-CN" sz="2200" b="1" dirty="0"/>
          </a:p>
          <a:p>
            <a:pPr marL="457200" indent="-457200" algn="l">
              <a:lnSpc>
                <a:spcPct val="150000"/>
              </a:lnSpc>
              <a:buFont typeface="Wingdings" panose="05000000000000000000" pitchFamily="2" charset="2"/>
              <a:buChar char="u"/>
            </a:pPr>
            <a:r>
              <a:rPr lang="en-US" altLang="zh-CN" sz="2200" b="1" dirty="0"/>
              <a:t>$k0</a:t>
            </a:r>
            <a:r>
              <a:rPr lang="zh-CN" altLang="en-US" sz="2200" b="1" dirty="0"/>
              <a:t>和</a:t>
            </a:r>
            <a:r>
              <a:rPr lang="en-US" altLang="zh-CN" sz="2200" b="1" dirty="0"/>
              <a:t>$k1</a:t>
            </a:r>
            <a:r>
              <a:rPr lang="zh-CN" altLang="en-US" sz="2200" b="1" dirty="0"/>
              <a:t>是留给操作系统专用。</a:t>
            </a:r>
            <a:endParaRPr lang="en-US" altLang="zh-CN" sz="2200" b="1" dirty="0"/>
          </a:p>
          <a:p>
            <a:pPr marL="457200" indent="-457200" algn="l">
              <a:lnSpc>
                <a:spcPct val="150000"/>
              </a:lnSpc>
              <a:buFont typeface="Wingdings" panose="05000000000000000000" pitchFamily="2" charset="2"/>
              <a:buChar char="u"/>
            </a:pPr>
            <a:r>
              <a:rPr lang="en-US" altLang="zh-CN" sz="2200" b="1" dirty="0"/>
              <a:t>$</a:t>
            </a:r>
            <a:r>
              <a:rPr lang="en-US" altLang="zh-CN" sz="2200" b="1" dirty="0" err="1"/>
              <a:t>fp</a:t>
            </a:r>
            <a:r>
              <a:rPr lang="zh-CN" altLang="en-US" sz="2200" b="1" dirty="0"/>
              <a:t>是用于过程调用时，访问保存在栈中的数据的指针。但有的编译器</a:t>
            </a:r>
            <a:r>
              <a:rPr lang="en-US" altLang="zh-CN" sz="2200" b="1" dirty="0"/>
              <a:t>(</a:t>
            </a:r>
            <a:r>
              <a:rPr lang="zh-CN" altLang="en-US" sz="2200" b="1" dirty="0"/>
              <a:t>如</a:t>
            </a:r>
            <a:r>
              <a:rPr lang="en-US" altLang="zh-CN" sz="2200" b="1" dirty="0"/>
              <a:t>MIPS </a:t>
            </a:r>
            <a:r>
              <a:rPr lang="zh-CN" altLang="en-US" sz="2200" b="1" dirty="0"/>
              <a:t>的</a:t>
            </a:r>
            <a:r>
              <a:rPr lang="en-US" altLang="zh-CN" sz="2200" b="1" dirty="0"/>
              <a:t>C</a:t>
            </a:r>
            <a:r>
              <a:rPr lang="zh-CN" altLang="en-US" sz="2200" b="1" dirty="0"/>
              <a:t>编译器</a:t>
            </a:r>
            <a:r>
              <a:rPr lang="en-US" altLang="zh-CN" sz="2200" b="1" dirty="0"/>
              <a:t>)</a:t>
            </a:r>
            <a:r>
              <a:rPr lang="zh-CN" altLang="en-US" sz="2200" b="1" dirty="0"/>
              <a:t>不使用，将它作为</a:t>
            </a:r>
            <a:r>
              <a:rPr lang="en-US" altLang="zh-CN" sz="2200" b="1" dirty="0"/>
              <a:t>$s8</a:t>
            </a:r>
            <a:r>
              <a:rPr lang="zh-CN" altLang="en-US" sz="2200" b="1" dirty="0"/>
              <a:t>寄存器使用。</a:t>
            </a:r>
            <a:endParaRPr lang="en-US" altLang="zh-CN" sz="2200" b="1" dirty="0"/>
          </a:p>
          <a:p>
            <a:pPr marL="457200" indent="-457200" algn="l">
              <a:lnSpc>
                <a:spcPct val="150000"/>
              </a:lnSpc>
              <a:buFont typeface="Wingdings" panose="05000000000000000000" pitchFamily="2" charset="2"/>
              <a:buChar char="u"/>
            </a:pPr>
            <a:r>
              <a:rPr lang="zh-CN" altLang="en-US" sz="2200" b="1" dirty="0"/>
              <a:t>在汇编语言中使用寄存器时可以用</a:t>
            </a:r>
            <a:r>
              <a:rPr lang="zh-CN" altLang="en-US" sz="2200" b="1" dirty="0">
                <a:solidFill>
                  <a:srgbClr val="C00000"/>
                </a:solidFill>
              </a:rPr>
              <a:t>寄存器名</a:t>
            </a:r>
            <a:r>
              <a:rPr lang="zh-CN" altLang="en-US" sz="2200" b="1" dirty="0"/>
              <a:t>，也可以用</a:t>
            </a:r>
            <a:r>
              <a:rPr lang="zh-CN" altLang="en-US" sz="2200" b="1" dirty="0">
                <a:solidFill>
                  <a:srgbClr val="C00000"/>
                </a:solidFill>
              </a:rPr>
              <a:t>寄存器号</a:t>
            </a:r>
            <a:r>
              <a:rPr lang="zh-CN" altLang="en-US" sz="2200" b="1" dirty="0"/>
              <a:t>，前面加上“</a:t>
            </a:r>
            <a:r>
              <a:rPr lang="en-US" altLang="zh-CN" sz="2200" b="1" dirty="0"/>
              <a:t>$</a:t>
            </a:r>
            <a:r>
              <a:rPr lang="zh-CN" altLang="en-US" sz="2200" b="1" dirty="0"/>
              <a:t>”</a:t>
            </a:r>
            <a:r>
              <a:rPr lang="en-US" altLang="zh-CN" sz="2200" b="1" dirty="0"/>
              <a:t>,</a:t>
            </a:r>
            <a:r>
              <a:rPr lang="zh-CN" altLang="en-US" sz="2200" b="1" dirty="0"/>
              <a:t>例如，</a:t>
            </a:r>
            <a:r>
              <a:rPr lang="en-US" altLang="zh-CN" sz="2200" b="1" dirty="0"/>
              <a:t>$8</a:t>
            </a:r>
            <a:r>
              <a:rPr lang="zh-CN" altLang="en-US" sz="2200" b="1" dirty="0"/>
              <a:t>或</a:t>
            </a:r>
            <a:r>
              <a:rPr lang="en-US" altLang="zh-CN" sz="2200" b="1" dirty="0"/>
              <a:t>$t0</a:t>
            </a:r>
            <a:r>
              <a:rPr lang="zh-CN" altLang="en-US" sz="2200" b="1" dirty="0"/>
              <a:t>。</a:t>
            </a:r>
            <a:endParaRPr lang="en-US" altLang="zh-CN" sz="2200" b="1" dirty="0"/>
          </a:p>
          <a:p>
            <a:pPr marL="457200" indent="-457200" algn="l">
              <a:lnSpc>
                <a:spcPct val="150000"/>
              </a:lnSpc>
              <a:buFont typeface="Wingdings" panose="05000000000000000000" pitchFamily="2" charset="2"/>
              <a:buChar char="u"/>
            </a:pPr>
            <a:r>
              <a:rPr lang="en-US" altLang="zh-CN" sz="2200" b="1" dirty="0"/>
              <a:t>MIPS</a:t>
            </a:r>
            <a:r>
              <a:rPr lang="zh-CN" altLang="en-US" sz="2200" b="1" dirty="0"/>
              <a:t>还提供了</a:t>
            </a:r>
            <a:r>
              <a:rPr lang="en-US" altLang="zh-CN" sz="2200" b="1" dirty="0"/>
              <a:t>32</a:t>
            </a:r>
            <a:r>
              <a:rPr lang="zh-CN" altLang="en-US" sz="2200" b="1" dirty="0"/>
              <a:t>个</a:t>
            </a:r>
            <a:r>
              <a:rPr lang="en-US" altLang="zh-CN" sz="2200" b="1" dirty="0"/>
              <a:t>32</a:t>
            </a:r>
            <a:r>
              <a:rPr lang="zh-CN" altLang="en-US" sz="2200" b="1" dirty="0"/>
              <a:t>位的单精度浮点寄存器</a:t>
            </a:r>
            <a:r>
              <a:rPr lang="en-US" altLang="zh-CN" sz="2200" b="1" dirty="0"/>
              <a:t>$f0</a:t>
            </a:r>
            <a:r>
              <a:rPr lang="en-US" altLang="zh-CN" sz="2200" b="1" dirty="0">
                <a:latin typeface="等线" panose="02010600030101010101" pitchFamily="2" charset="-122"/>
                <a:ea typeface="等线" panose="02010600030101010101" pitchFamily="2" charset="-122"/>
              </a:rPr>
              <a:t>∽</a:t>
            </a:r>
            <a:r>
              <a:rPr lang="en-US" altLang="zh-CN" sz="2200" b="1" dirty="0"/>
              <a:t>$f31,</a:t>
            </a:r>
            <a:r>
              <a:rPr lang="zh-CN" altLang="en-US" sz="2200" b="1" dirty="0"/>
              <a:t>用于浮点数指令。它们可配对成</a:t>
            </a:r>
            <a:r>
              <a:rPr lang="en-US" altLang="zh-CN" sz="2200" b="1" dirty="0"/>
              <a:t>16</a:t>
            </a:r>
            <a:r>
              <a:rPr lang="zh-CN" altLang="en-US" sz="2200" b="1" dirty="0"/>
              <a:t>个</a:t>
            </a:r>
            <a:r>
              <a:rPr lang="en-US" altLang="zh-CN" sz="2200" b="1" dirty="0"/>
              <a:t>64</a:t>
            </a:r>
            <a:r>
              <a:rPr lang="zh-CN" altLang="en-US" sz="2200" b="1" dirty="0"/>
              <a:t>位的双精度浮点寄存器。</a:t>
            </a:r>
            <a:endParaRPr lang="en-US" altLang="zh-CN" sz="2200" b="1" dirty="0"/>
          </a:p>
        </p:txBody>
      </p:sp>
    </p:spTree>
    <p:extLst>
      <p:ext uri="{BB962C8B-B14F-4D97-AF65-F5344CB8AC3E}">
        <p14:creationId xmlns:p14="http://schemas.microsoft.com/office/powerpoint/2010/main" val="29272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114300"/>
            <a:ext cx="7377113" cy="372603"/>
          </a:xfrm>
          <a:noFill/>
        </p:spPr>
        <p:txBody>
          <a:bodyPr/>
          <a:lstStyle/>
          <a:p>
            <a:r>
              <a:rPr lang="en-US" altLang="zh-CN" dirty="0">
                <a:ea typeface="宋体" panose="02010600030101010101" pitchFamily="2" charset="-122"/>
              </a:rPr>
              <a:t>MIPS </a:t>
            </a:r>
            <a:r>
              <a:rPr lang="zh-CN" altLang="en-US" dirty="0">
                <a:ea typeface="宋体" panose="02010600030101010101" pitchFamily="2" charset="-122"/>
              </a:rPr>
              <a:t>的寻址方式</a:t>
            </a:r>
            <a:endParaRPr lang="zh-CN" altLang="en-US" sz="1400" dirty="0">
              <a:ea typeface="宋体" panose="02010600030101010101" pitchFamily="2" charset="-122"/>
            </a:endParaRPr>
          </a:p>
        </p:txBody>
      </p:sp>
      <p:grpSp>
        <p:nvGrpSpPr>
          <p:cNvPr id="2" name="Group 83"/>
          <p:cNvGrpSpPr>
            <a:grpSpLocks/>
          </p:cNvGrpSpPr>
          <p:nvPr/>
        </p:nvGrpSpPr>
        <p:grpSpPr bwMode="auto">
          <a:xfrm>
            <a:off x="523875" y="3160333"/>
            <a:ext cx="7242175" cy="1227138"/>
            <a:chOff x="630" y="1841"/>
            <a:chExt cx="4562" cy="773"/>
          </a:xfrm>
        </p:grpSpPr>
        <p:sp>
          <p:nvSpPr>
            <p:cNvPr id="48204" name="Rectangle 8"/>
            <p:cNvSpPr>
              <a:spLocks noChangeArrowheads="1"/>
            </p:cNvSpPr>
            <p:nvPr/>
          </p:nvSpPr>
          <p:spPr bwMode="auto">
            <a:xfrm>
              <a:off x="3020" y="1872"/>
              <a:ext cx="115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5" name="Rectangle 13"/>
            <p:cNvSpPr>
              <a:spLocks noChangeArrowheads="1"/>
            </p:cNvSpPr>
            <p:nvPr/>
          </p:nvSpPr>
          <p:spPr bwMode="auto">
            <a:xfrm>
              <a:off x="3168" y="1932"/>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206" name="Rectangle 18"/>
            <p:cNvSpPr>
              <a:spLocks noChangeArrowheads="1"/>
            </p:cNvSpPr>
            <p:nvPr/>
          </p:nvSpPr>
          <p:spPr bwMode="auto">
            <a:xfrm>
              <a:off x="1964" y="187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7" name="Rectangle 19"/>
            <p:cNvSpPr>
              <a:spLocks noChangeArrowheads="1"/>
            </p:cNvSpPr>
            <p:nvPr/>
          </p:nvSpPr>
          <p:spPr bwMode="auto">
            <a:xfrm>
              <a:off x="1968" y="1932"/>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208" name="Rectangle 20"/>
            <p:cNvSpPr>
              <a:spLocks noChangeArrowheads="1"/>
            </p:cNvSpPr>
            <p:nvPr/>
          </p:nvSpPr>
          <p:spPr bwMode="auto">
            <a:xfrm>
              <a:off x="2348"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9" name="Rectangle 21"/>
            <p:cNvSpPr>
              <a:spLocks noChangeArrowheads="1"/>
            </p:cNvSpPr>
            <p:nvPr/>
          </p:nvSpPr>
          <p:spPr bwMode="auto">
            <a:xfrm>
              <a:off x="2684" y="187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0" name="Rectangle 22"/>
            <p:cNvSpPr>
              <a:spLocks noChangeArrowheads="1"/>
            </p:cNvSpPr>
            <p:nvPr/>
          </p:nvSpPr>
          <p:spPr bwMode="auto">
            <a:xfrm>
              <a:off x="2448" y="1932"/>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11" name="Rectangle 23"/>
            <p:cNvSpPr>
              <a:spLocks noChangeArrowheads="1"/>
            </p:cNvSpPr>
            <p:nvPr/>
          </p:nvSpPr>
          <p:spPr bwMode="auto">
            <a:xfrm>
              <a:off x="2736" y="1932"/>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212" name="Rectangle 24"/>
            <p:cNvSpPr>
              <a:spLocks noChangeArrowheads="1"/>
            </p:cNvSpPr>
            <p:nvPr/>
          </p:nvSpPr>
          <p:spPr bwMode="auto">
            <a:xfrm>
              <a:off x="2300" y="230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3" name="Rectangle 25"/>
            <p:cNvSpPr>
              <a:spLocks noChangeArrowheads="1"/>
            </p:cNvSpPr>
            <p:nvPr/>
          </p:nvSpPr>
          <p:spPr bwMode="auto">
            <a:xfrm>
              <a:off x="2448" y="2294"/>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214" name="Line 26"/>
            <p:cNvSpPr>
              <a:spLocks noChangeShapeType="1"/>
            </p:cNvSpPr>
            <p:nvPr/>
          </p:nvSpPr>
          <p:spPr bwMode="auto">
            <a:xfrm>
              <a:off x="2536" y="2112"/>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5" name="Rectangle 27"/>
            <p:cNvSpPr>
              <a:spLocks noChangeArrowheads="1"/>
            </p:cNvSpPr>
            <p:nvPr/>
          </p:nvSpPr>
          <p:spPr bwMode="auto">
            <a:xfrm>
              <a:off x="630" y="1841"/>
              <a:ext cx="66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dirty="0">
                  <a:solidFill>
                    <a:srgbClr val="0033CC"/>
                  </a:solidFill>
                </a:rPr>
                <a:t>偏移寻址</a:t>
              </a:r>
            </a:p>
          </p:txBody>
        </p:sp>
        <p:sp>
          <p:nvSpPr>
            <p:cNvPr id="48216" name="Oval 28"/>
            <p:cNvSpPr>
              <a:spLocks noChangeArrowheads="1"/>
            </p:cNvSpPr>
            <p:nvPr/>
          </p:nvSpPr>
          <p:spPr bwMode="auto">
            <a:xfrm>
              <a:off x="3656" y="2304"/>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17" name="Rectangle 29"/>
            <p:cNvSpPr>
              <a:spLocks noChangeArrowheads="1"/>
            </p:cNvSpPr>
            <p:nvPr/>
          </p:nvSpPr>
          <p:spPr bwMode="auto">
            <a:xfrm>
              <a:off x="3696" y="2316"/>
              <a:ext cx="16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218" name="Line 30"/>
            <p:cNvSpPr>
              <a:spLocks noChangeShapeType="1"/>
            </p:cNvSpPr>
            <p:nvPr/>
          </p:nvSpPr>
          <p:spPr bwMode="auto">
            <a:xfrm flipV="1">
              <a:off x="3456" y="2376"/>
              <a:ext cx="1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9" name="Line 31"/>
            <p:cNvSpPr>
              <a:spLocks noChangeShapeType="1"/>
            </p:cNvSpPr>
            <p:nvPr/>
          </p:nvSpPr>
          <p:spPr bwMode="auto">
            <a:xfrm>
              <a:off x="3764" y="2048"/>
              <a:ext cx="4" cy="2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0" name="Line 32"/>
            <p:cNvSpPr>
              <a:spLocks noChangeShapeType="1"/>
            </p:cNvSpPr>
            <p:nvPr/>
          </p:nvSpPr>
          <p:spPr bwMode="auto">
            <a:xfrm>
              <a:off x="3884" y="239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1" name="Rectangle 33"/>
            <p:cNvSpPr>
              <a:spLocks noChangeArrowheads="1"/>
            </p:cNvSpPr>
            <p:nvPr/>
          </p:nvSpPr>
          <p:spPr bwMode="auto">
            <a:xfrm>
              <a:off x="4556" y="2094"/>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22" name="Rectangle 34"/>
            <p:cNvSpPr>
              <a:spLocks noChangeArrowheads="1"/>
            </p:cNvSpPr>
            <p:nvPr/>
          </p:nvSpPr>
          <p:spPr bwMode="auto">
            <a:xfrm>
              <a:off x="4560" y="2106"/>
              <a:ext cx="6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dirty="0">
                  <a:solidFill>
                    <a:schemeClr val="tx1"/>
                  </a:solidFill>
                </a:rPr>
                <a:t>Memory</a:t>
              </a:r>
            </a:p>
          </p:txBody>
        </p:sp>
      </p:grpSp>
      <p:grpSp>
        <p:nvGrpSpPr>
          <p:cNvPr id="3" name="Group 82"/>
          <p:cNvGrpSpPr>
            <a:grpSpLocks/>
          </p:cNvGrpSpPr>
          <p:nvPr/>
        </p:nvGrpSpPr>
        <p:grpSpPr bwMode="auto">
          <a:xfrm>
            <a:off x="2641600" y="2286000"/>
            <a:ext cx="3511550" cy="379413"/>
            <a:chOff x="1964" y="1440"/>
            <a:chExt cx="2212" cy="239"/>
          </a:xfrm>
        </p:grpSpPr>
        <p:sp>
          <p:nvSpPr>
            <p:cNvPr id="48195" name="Rectangle 35" descr="50%"/>
            <p:cNvSpPr>
              <a:spLocks noChangeArrowheads="1"/>
            </p:cNvSpPr>
            <p:nvPr/>
          </p:nvSpPr>
          <p:spPr bwMode="auto">
            <a:xfrm>
              <a:off x="3020" y="1440"/>
              <a:ext cx="1156" cy="232"/>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6" name="Rectangle 36"/>
            <p:cNvSpPr>
              <a:spLocks noChangeArrowheads="1"/>
            </p:cNvSpPr>
            <p:nvPr/>
          </p:nvSpPr>
          <p:spPr bwMode="auto">
            <a:xfrm>
              <a:off x="3168" y="1500"/>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97" name="Rectangle 37"/>
            <p:cNvSpPr>
              <a:spLocks noChangeArrowheads="1"/>
            </p:cNvSpPr>
            <p:nvPr/>
          </p:nvSpPr>
          <p:spPr bwMode="auto">
            <a:xfrm>
              <a:off x="1964" y="1440"/>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8" name="Rectangle 38"/>
            <p:cNvSpPr>
              <a:spLocks noChangeArrowheads="1"/>
            </p:cNvSpPr>
            <p:nvPr/>
          </p:nvSpPr>
          <p:spPr bwMode="auto">
            <a:xfrm>
              <a:off x="1968" y="1500"/>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99" name="Rectangle 39"/>
            <p:cNvSpPr>
              <a:spLocks noChangeArrowheads="1"/>
            </p:cNvSpPr>
            <p:nvPr/>
          </p:nvSpPr>
          <p:spPr bwMode="auto">
            <a:xfrm>
              <a:off x="2348"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0" name="Rectangle 40"/>
            <p:cNvSpPr>
              <a:spLocks noChangeArrowheads="1"/>
            </p:cNvSpPr>
            <p:nvPr/>
          </p:nvSpPr>
          <p:spPr bwMode="auto">
            <a:xfrm>
              <a:off x="2684" y="1440"/>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201" name="Rectangle 41"/>
            <p:cNvSpPr>
              <a:spLocks noChangeArrowheads="1"/>
            </p:cNvSpPr>
            <p:nvPr/>
          </p:nvSpPr>
          <p:spPr bwMode="auto">
            <a:xfrm>
              <a:off x="2448" y="1500"/>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202" name="Rectangle 42"/>
            <p:cNvSpPr>
              <a:spLocks noChangeArrowheads="1"/>
            </p:cNvSpPr>
            <p:nvPr/>
          </p:nvSpPr>
          <p:spPr bwMode="auto">
            <a:xfrm>
              <a:off x="2736" y="1500"/>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grpSp>
      <p:sp>
        <p:nvSpPr>
          <p:cNvPr id="234560" name="Text Box 64"/>
          <p:cNvSpPr txBox="1">
            <a:spLocks noChangeArrowheads="1"/>
          </p:cNvSpPr>
          <p:nvPr/>
        </p:nvSpPr>
        <p:spPr bwMode="auto">
          <a:xfrm>
            <a:off x="498475" y="1992313"/>
            <a:ext cx="1475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t>立即数寻址</a:t>
            </a:r>
            <a:endParaRPr lang="en-US" altLang="zh-CN" sz="2000" dirty="0"/>
          </a:p>
        </p:txBody>
      </p:sp>
      <p:grpSp>
        <p:nvGrpSpPr>
          <p:cNvPr id="5" name="Group 81"/>
          <p:cNvGrpSpPr>
            <a:grpSpLocks/>
          </p:cNvGrpSpPr>
          <p:nvPr/>
        </p:nvGrpSpPr>
        <p:grpSpPr bwMode="auto">
          <a:xfrm>
            <a:off x="544513" y="914401"/>
            <a:ext cx="5538788" cy="1258888"/>
            <a:chOff x="643" y="576"/>
            <a:chExt cx="3489" cy="793"/>
          </a:xfrm>
        </p:grpSpPr>
        <p:sp>
          <p:nvSpPr>
            <p:cNvPr id="48154" name="Rectangle 3"/>
            <p:cNvSpPr>
              <a:spLocks noChangeArrowheads="1"/>
            </p:cNvSpPr>
            <p:nvPr/>
          </p:nvSpPr>
          <p:spPr bwMode="auto">
            <a:xfrm>
              <a:off x="1964" y="768"/>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5" name="Rectangle 4"/>
            <p:cNvSpPr>
              <a:spLocks noChangeArrowheads="1"/>
            </p:cNvSpPr>
            <p:nvPr/>
          </p:nvSpPr>
          <p:spPr bwMode="auto">
            <a:xfrm>
              <a:off x="1968" y="828"/>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56" name="Rectangle 5"/>
            <p:cNvSpPr>
              <a:spLocks noChangeArrowheads="1"/>
            </p:cNvSpPr>
            <p:nvPr/>
          </p:nvSpPr>
          <p:spPr bwMode="auto">
            <a:xfrm>
              <a:off x="2348"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7" name="Rectangle 6"/>
            <p:cNvSpPr>
              <a:spLocks noChangeArrowheads="1"/>
            </p:cNvSpPr>
            <p:nvPr/>
          </p:nvSpPr>
          <p:spPr bwMode="auto">
            <a:xfrm>
              <a:off x="2684"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8" name="Rectangle 7"/>
            <p:cNvSpPr>
              <a:spLocks noChangeArrowheads="1"/>
            </p:cNvSpPr>
            <p:nvPr/>
          </p:nvSpPr>
          <p:spPr bwMode="auto">
            <a:xfrm>
              <a:off x="3020"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9" name="Rectangle 9"/>
            <p:cNvSpPr>
              <a:spLocks noChangeArrowheads="1"/>
            </p:cNvSpPr>
            <p:nvPr/>
          </p:nvSpPr>
          <p:spPr bwMode="auto">
            <a:xfrm>
              <a:off x="3696" y="768"/>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0" name="Rectangle 10"/>
            <p:cNvSpPr>
              <a:spLocks noChangeArrowheads="1"/>
            </p:cNvSpPr>
            <p:nvPr/>
          </p:nvSpPr>
          <p:spPr bwMode="auto">
            <a:xfrm>
              <a:off x="2448" y="828"/>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61" name="Rectangle 11"/>
            <p:cNvSpPr>
              <a:spLocks noChangeArrowheads="1"/>
            </p:cNvSpPr>
            <p:nvPr/>
          </p:nvSpPr>
          <p:spPr bwMode="auto">
            <a:xfrm>
              <a:off x="2736" y="828"/>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62" name="Rectangle 12"/>
            <p:cNvSpPr>
              <a:spLocks noChangeArrowheads="1"/>
            </p:cNvSpPr>
            <p:nvPr/>
          </p:nvSpPr>
          <p:spPr bwMode="auto">
            <a:xfrm>
              <a:off x="3072" y="828"/>
              <a:ext cx="22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48163" name="Rectangle 14"/>
            <p:cNvSpPr>
              <a:spLocks noChangeArrowheads="1"/>
            </p:cNvSpPr>
            <p:nvPr/>
          </p:nvSpPr>
          <p:spPr bwMode="auto">
            <a:xfrm>
              <a:off x="2300" y="1200"/>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64" name="Rectangle 15"/>
            <p:cNvSpPr>
              <a:spLocks noChangeArrowheads="1"/>
            </p:cNvSpPr>
            <p:nvPr/>
          </p:nvSpPr>
          <p:spPr bwMode="auto">
            <a:xfrm>
              <a:off x="2448" y="1190"/>
              <a:ext cx="6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register</a:t>
              </a:r>
            </a:p>
          </p:txBody>
        </p:sp>
        <p:sp>
          <p:nvSpPr>
            <p:cNvPr id="48165" name="Line 16"/>
            <p:cNvSpPr>
              <a:spLocks noChangeShapeType="1"/>
            </p:cNvSpPr>
            <p:nvPr/>
          </p:nvSpPr>
          <p:spPr bwMode="auto">
            <a:xfrm>
              <a:off x="2536" y="1008"/>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7" name="Text Box 62"/>
            <p:cNvSpPr txBox="1">
              <a:spLocks noChangeArrowheads="1"/>
            </p:cNvSpPr>
            <p:nvPr/>
          </p:nvSpPr>
          <p:spPr bwMode="auto">
            <a:xfrm>
              <a:off x="3744" y="768"/>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chemeClr val="tx1"/>
                  </a:solidFill>
                  <a:latin typeface="Times New Roman" panose="02020603050405020304" pitchFamily="18" charset="0"/>
                </a:rPr>
                <a:t>func</a:t>
              </a:r>
              <a:endParaRPr lang="en-US" altLang="zh-CN" sz="1400" b="0" dirty="0">
                <a:solidFill>
                  <a:schemeClr val="tx1"/>
                </a:solidFill>
                <a:latin typeface="Times New Roman" panose="02020603050405020304" pitchFamily="18" charset="0"/>
              </a:endParaRPr>
            </a:p>
          </p:txBody>
        </p:sp>
        <p:sp>
          <p:nvSpPr>
            <p:cNvPr id="48168" name="Text Box 63"/>
            <p:cNvSpPr txBox="1">
              <a:spLocks noChangeArrowheads="1"/>
            </p:cNvSpPr>
            <p:nvPr/>
          </p:nvSpPr>
          <p:spPr bwMode="auto">
            <a:xfrm>
              <a:off x="643" y="708"/>
              <a:ext cx="9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t>寄存器寻址</a:t>
              </a:r>
              <a:endParaRPr lang="en-US" altLang="zh-CN" sz="2000" b="0" dirty="0"/>
            </a:p>
          </p:txBody>
        </p:sp>
        <p:sp>
          <p:nvSpPr>
            <p:cNvPr id="48169" name="Rectangle 73"/>
            <p:cNvSpPr>
              <a:spLocks noChangeArrowheads="1"/>
            </p:cNvSpPr>
            <p:nvPr/>
          </p:nvSpPr>
          <p:spPr bwMode="auto">
            <a:xfrm>
              <a:off x="3359" y="768"/>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0" name="Rectangle 74"/>
            <p:cNvSpPr>
              <a:spLocks noChangeArrowheads="1"/>
            </p:cNvSpPr>
            <p:nvPr/>
          </p:nvSpPr>
          <p:spPr bwMode="auto">
            <a:xfrm>
              <a:off x="3360" y="816"/>
              <a:ext cx="3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smt</a:t>
              </a:r>
            </a:p>
          </p:txBody>
        </p:sp>
        <p:sp>
          <p:nvSpPr>
            <p:cNvPr id="48171" name="Text Box 75"/>
            <p:cNvSpPr txBox="1">
              <a:spLocks noChangeArrowheads="1"/>
            </p:cNvSpPr>
            <p:nvPr/>
          </p:nvSpPr>
          <p:spPr bwMode="auto">
            <a:xfrm>
              <a:off x="2016"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2" name="Text Box 76"/>
            <p:cNvSpPr txBox="1">
              <a:spLocks noChangeArrowheads="1"/>
            </p:cNvSpPr>
            <p:nvPr/>
          </p:nvSpPr>
          <p:spPr bwMode="auto">
            <a:xfrm>
              <a:off x="2736"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3" name="Text Box 77"/>
            <p:cNvSpPr txBox="1">
              <a:spLocks noChangeArrowheads="1"/>
            </p:cNvSpPr>
            <p:nvPr/>
          </p:nvSpPr>
          <p:spPr bwMode="auto">
            <a:xfrm>
              <a:off x="3072"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4" name="Text Box 78"/>
            <p:cNvSpPr txBox="1">
              <a:spLocks noChangeArrowheads="1"/>
            </p:cNvSpPr>
            <p:nvPr/>
          </p:nvSpPr>
          <p:spPr bwMode="auto">
            <a:xfrm>
              <a:off x="3408"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48175" name="Text Box 79"/>
            <p:cNvSpPr txBox="1">
              <a:spLocks noChangeArrowheads="1"/>
            </p:cNvSpPr>
            <p:nvPr/>
          </p:nvSpPr>
          <p:spPr bwMode="auto">
            <a:xfrm>
              <a:off x="3792"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48176" name="Text Box 80"/>
            <p:cNvSpPr txBox="1">
              <a:spLocks noChangeArrowheads="1"/>
            </p:cNvSpPr>
            <p:nvPr/>
          </p:nvSpPr>
          <p:spPr bwMode="auto">
            <a:xfrm>
              <a:off x="2400" y="576"/>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96" name="Line 16">
              <a:extLst>
                <a:ext uri="{FF2B5EF4-FFF2-40B4-BE49-F238E27FC236}">
                  <a16:creationId xmlns:a16="http://schemas.microsoft.com/office/drawing/2014/main" id="{E8AF30EC-11B8-49CB-8284-F04BFFAE1B3E}"/>
                </a:ext>
              </a:extLst>
            </p:cNvPr>
            <p:cNvSpPr>
              <a:spLocks noChangeShapeType="1"/>
            </p:cNvSpPr>
            <p:nvPr/>
          </p:nvSpPr>
          <p:spPr bwMode="auto">
            <a:xfrm>
              <a:off x="2859" y="999"/>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Line 16">
              <a:extLst>
                <a:ext uri="{FF2B5EF4-FFF2-40B4-BE49-F238E27FC236}">
                  <a16:creationId xmlns:a16="http://schemas.microsoft.com/office/drawing/2014/main" id="{A742FFA4-2232-434F-A034-FBAABFC21481}"/>
                </a:ext>
              </a:extLst>
            </p:cNvPr>
            <p:cNvSpPr>
              <a:spLocks noChangeShapeType="1"/>
            </p:cNvSpPr>
            <p:nvPr/>
          </p:nvSpPr>
          <p:spPr bwMode="auto">
            <a:xfrm>
              <a:off x="3206" y="1016"/>
              <a:ext cx="0" cy="1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87"/>
          <p:cNvGrpSpPr>
            <a:grpSpLocks/>
          </p:cNvGrpSpPr>
          <p:nvPr/>
        </p:nvGrpSpPr>
        <p:grpSpPr bwMode="auto">
          <a:xfrm>
            <a:off x="539750" y="5522912"/>
            <a:ext cx="7267575" cy="865187"/>
            <a:chOff x="640" y="3479"/>
            <a:chExt cx="4578" cy="545"/>
          </a:xfrm>
        </p:grpSpPr>
        <p:grpSp>
          <p:nvGrpSpPr>
            <p:cNvPr id="48144" name="Group 85"/>
            <p:cNvGrpSpPr>
              <a:grpSpLocks/>
            </p:cNvGrpSpPr>
            <p:nvPr/>
          </p:nvGrpSpPr>
          <p:grpSpPr bwMode="auto">
            <a:xfrm>
              <a:off x="1968" y="3479"/>
              <a:ext cx="3250" cy="545"/>
              <a:chOff x="1968" y="3479"/>
              <a:chExt cx="3250" cy="545"/>
            </a:xfrm>
          </p:grpSpPr>
          <p:sp>
            <p:nvSpPr>
              <p:cNvPr id="48147" name="Rectangle 66"/>
              <p:cNvSpPr>
                <a:spLocks noChangeArrowheads="1"/>
              </p:cNvSpPr>
              <p:nvPr/>
            </p:nvSpPr>
            <p:spPr bwMode="auto">
              <a:xfrm>
                <a:off x="1968" y="355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48" name="Rectangle 67"/>
              <p:cNvSpPr>
                <a:spLocks noChangeArrowheads="1"/>
              </p:cNvSpPr>
              <p:nvPr/>
            </p:nvSpPr>
            <p:spPr bwMode="auto">
              <a:xfrm>
                <a:off x="2016" y="3600"/>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49" name="Rectangle 68"/>
              <p:cNvSpPr>
                <a:spLocks noChangeArrowheads="1"/>
              </p:cNvSpPr>
              <p:nvPr/>
            </p:nvSpPr>
            <p:spPr bwMode="auto">
              <a:xfrm>
                <a:off x="2352" y="3552"/>
                <a:ext cx="1824"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0" name="Text Box 69"/>
              <p:cNvSpPr txBox="1">
                <a:spLocks noChangeArrowheads="1"/>
              </p:cNvSpPr>
              <p:nvPr/>
            </p:nvSpPr>
            <p:spPr bwMode="auto">
              <a:xfrm>
                <a:off x="2448" y="3552"/>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tx1"/>
                    </a:solidFill>
                    <a:latin typeface="Times New Roman" panose="02020603050405020304" pitchFamily="18" charset="0"/>
                  </a:rPr>
                  <a:t>addr.</a:t>
                </a:r>
              </a:p>
            </p:txBody>
          </p:sp>
          <p:sp>
            <p:nvSpPr>
              <p:cNvPr id="48151" name="Rectangle 70"/>
              <p:cNvSpPr>
                <a:spLocks noChangeArrowheads="1"/>
              </p:cNvSpPr>
              <p:nvPr/>
            </p:nvSpPr>
            <p:spPr bwMode="auto">
              <a:xfrm>
                <a:off x="4560" y="3504"/>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52" name="Text Box 71"/>
              <p:cNvSpPr txBox="1">
                <a:spLocks noChangeArrowheads="1"/>
              </p:cNvSpPr>
              <p:nvPr/>
            </p:nvSpPr>
            <p:spPr bwMode="auto">
              <a:xfrm>
                <a:off x="4550" y="3479"/>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Memory</a:t>
                </a:r>
                <a:endParaRPr lang="en-US" altLang="zh-CN" sz="2000">
                  <a:solidFill>
                    <a:schemeClr val="tx1"/>
                  </a:solidFill>
                </a:endParaRPr>
              </a:p>
            </p:txBody>
          </p:sp>
          <p:sp>
            <p:nvSpPr>
              <p:cNvPr id="48153" name="Line 72"/>
              <p:cNvSpPr>
                <a:spLocks noChangeShapeType="1"/>
              </p:cNvSpPr>
              <p:nvPr/>
            </p:nvSpPr>
            <p:spPr bwMode="auto">
              <a:xfrm>
                <a:off x="3216" y="3648"/>
                <a:ext cx="129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145" name="Text Box 86"/>
            <p:cNvSpPr txBox="1">
              <a:spLocks noChangeArrowheads="1"/>
            </p:cNvSpPr>
            <p:nvPr/>
          </p:nvSpPr>
          <p:spPr bwMode="auto">
            <a:xfrm>
              <a:off x="640" y="3557"/>
              <a:ext cx="108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dirty="0">
                  <a:solidFill>
                    <a:srgbClr val="0033CC"/>
                  </a:solidFill>
                </a:rPr>
                <a:t>伪直接寻址</a:t>
              </a:r>
            </a:p>
          </p:txBody>
        </p:sp>
      </p:grpSp>
      <p:sp>
        <p:nvSpPr>
          <p:cNvPr id="234584" name="Text Box 88"/>
          <p:cNvSpPr txBox="1">
            <a:spLocks noChangeArrowheads="1"/>
          </p:cNvSpPr>
          <p:nvPr/>
        </p:nvSpPr>
        <p:spPr bwMode="auto">
          <a:xfrm>
            <a:off x="6765925" y="3866769"/>
            <a:ext cx="10160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600"/>
              <a:t>B/HW/W</a:t>
            </a:r>
          </a:p>
        </p:txBody>
      </p:sp>
      <p:sp>
        <p:nvSpPr>
          <p:cNvPr id="234587" name="Text Box 91"/>
          <p:cNvSpPr txBox="1">
            <a:spLocks noChangeArrowheads="1"/>
          </p:cNvSpPr>
          <p:nvPr/>
        </p:nvSpPr>
        <p:spPr bwMode="auto">
          <a:xfrm>
            <a:off x="6523038" y="234950"/>
            <a:ext cx="2297112" cy="6604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A50021"/>
                </a:solidFill>
                <a:ea typeface="黑体" panose="02010609060101010101" pitchFamily="49" charset="-122"/>
              </a:rPr>
              <a:t>有专门的寻址方式字段（</a:t>
            </a:r>
            <a:r>
              <a:rPr lang="en-US" altLang="zh-CN" sz="2000" dirty="0">
                <a:solidFill>
                  <a:srgbClr val="A50021"/>
                </a:solidFill>
                <a:ea typeface="黑体" panose="02010609060101010101" pitchFamily="49" charset="-122"/>
              </a:rPr>
              <a:t>Mod</a:t>
            </a:r>
            <a:r>
              <a:rPr lang="zh-CN" altLang="en-US" sz="2000" dirty="0">
                <a:solidFill>
                  <a:srgbClr val="A50021"/>
                </a:solidFill>
                <a:ea typeface="黑体" panose="02010609060101010101" pitchFamily="49" charset="-122"/>
              </a:rPr>
              <a:t>）吗？</a:t>
            </a:r>
          </a:p>
        </p:txBody>
      </p:sp>
      <p:sp>
        <p:nvSpPr>
          <p:cNvPr id="234588" name="Text Box 92"/>
          <p:cNvSpPr txBox="1">
            <a:spLocks noChangeArrowheads="1"/>
          </p:cNvSpPr>
          <p:nvPr/>
        </p:nvSpPr>
        <p:spPr bwMode="auto">
          <a:xfrm>
            <a:off x="6472238" y="965200"/>
            <a:ext cx="2538412"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rgbClr val="388A36"/>
                </a:solidFill>
                <a:ea typeface="黑体" panose="02010609060101010101" pitchFamily="49" charset="-122"/>
              </a:rPr>
              <a:t>没有！由指令格式来确定，而指令格式由</a:t>
            </a:r>
            <a:r>
              <a:rPr lang="en-US" altLang="zh-CN" sz="2000" dirty="0">
                <a:solidFill>
                  <a:srgbClr val="388A36"/>
                </a:solidFill>
                <a:ea typeface="黑体" panose="02010609060101010101" pitchFamily="49" charset="-122"/>
              </a:rPr>
              <a:t>op</a:t>
            </a:r>
            <a:r>
              <a:rPr lang="zh-CN" altLang="en-US" sz="2000" dirty="0">
                <a:solidFill>
                  <a:srgbClr val="388A36"/>
                </a:solidFill>
                <a:ea typeface="黑体" panose="02010609060101010101" pitchFamily="49" charset="-122"/>
              </a:rPr>
              <a:t>来确定！</a:t>
            </a:r>
          </a:p>
        </p:txBody>
      </p:sp>
      <p:sp>
        <p:nvSpPr>
          <p:cNvPr id="234589" name="Text Box 93"/>
          <p:cNvSpPr txBox="1">
            <a:spLocks noChangeArrowheads="1"/>
          </p:cNvSpPr>
          <p:nvPr/>
        </p:nvSpPr>
        <p:spPr bwMode="auto">
          <a:xfrm>
            <a:off x="824753" y="6145023"/>
            <a:ext cx="5810204"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dirty="0">
                <a:solidFill>
                  <a:srgbClr val="C00000"/>
                </a:solidFill>
                <a:ea typeface="黑体" panose="02010609060101010101" pitchFamily="49" charset="-122"/>
              </a:rPr>
              <a:t>为什么称伪直接？还记得如何得到最终地址的吗？</a:t>
            </a:r>
          </a:p>
          <a:p>
            <a:r>
              <a:rPr lang="zh-CN" altLang="en-US" sz="2000" dirty="0">
                <a:solidFill>
                  <a:srgbClr val="4B9556"/>
                </a:solidFill>
                <a:ea typeface="黑体" panose="02010609060101010101" pitchFamily="49" charset="-122"/>
              </a:rPr>
              <a:t>最终地址</a:t>
            </a:r>
            <a:r>
              <a:rPr lang="en-US" altLang="zh-CN" sz="2000" dirty="0">
                <a:solidFill>
                  <a:srgbClr val="4B9556"/>
                </a:solidFill>
                <a:ea typeface="黑体" panose="02010609060101010101" pitchFamily="49" charset="-122"/>
              </a:rPr>
              <a:t>=PC</a:t>
            </a:r>
            <a:r>
              <a:rPr lang="en-US" altLang="zh-CN" sz="2000" baseline="-25000" dirty="0">
                <a:solidFill>
                  <a:srgbClr val="4B9556"/>
                </a:solidFill>
                <a:ea typeface="黑体" panose="02010609060101010101" pitchFamily="49" charset="-122"/>
              </a:rPr>
              <a:t>31</a:t>
            </a:r>
            <a:r>
              <a:rPr lang="zh-CN" altLang="en-US" sz="2000" baseline="-25000" dirty="0">
                <a:solidFill>
                  <a:srgbClr val="4B9556"/>
                </a:solidFill>
              </a:rPr>
              <a:t>～</a:t>
            </a:r>
            <a:r>
              <a:rPr lang="en-US" altLang="zh-CN" sz="2000" baseline="-25000" dirty="0">
                <a:solidFill>
                  <a:srgbClr val="4B9556"/>
                </a:solidFill>
                <a:ea typeface="黑体" panose="02010609060101010101" pitchFamily="49" charset="-122"/>
              </a:rPr>
              <a:t>28</a:t>
            </a:r>
            <a:r>
              <a:rPr lang="en-US" altLang="zh-CN" sz="2000" dirty="0">
                <a:solidFill>
                  <a:srgbClr val="4B9556"/>
                </a:solidFill>
                <a:ea typeface="黑体" panose="02010609060101010101" pitchFamily="49" charset="-122"/>
              </a:rPr>
              <a:t>||</a:t>
            </a:r>
            <a:r>
              <a:rPr lang="en-US" altLang="zh-CN" sz="2000" dirty="0" err="1">
                <a:solidFill>
                  <a:srgbClr val="4B9556"/>
                </a:solidFill>
                <a:ea typeface="黑体" panose="02010609060101010101" pitchFamily="49" charset="-122"/>
              </a:rPr>
              <a:t>addr</a:t>
            </a:r>
            <a:r>
              <a:rPr lang="en-US" altLang="zh-CN" sz="2000" dirty="0">
                <a:solidFill>
                  <a:srgbClr val="4B9556"/>
                </a:solidFill>
                <a:ea typeface="黑体" panose="02010609060101010101" pitchFamily="49" charset="-122"/>
              </a:rPr>
              <a:t>.||00   </a:t>
            </a:r>
            <a:r>
              <a:rPr lang="zh-CN" altLang="en-US" sz="2000" dirty="0">
                <a:solidFill>
                  <a:srgbClr val="4B9556"/>
                </a:solidFill>
                <a:ea typeface="黑体" panose="02010609060101010101" pitchFamily="49" charset="-122"/>
              </a:rPr>
              <a:t>位数：</a:t>
            </a:r>
            <a:r>
              <a:rPr lang="en-US" altLang="zh-CN" sz="2000" dirty="0">
                <a:solidFill>
                  <a:srgbClr val="4B9556"/>
                </a:solidFill>
                <a:ea typeface="黑体" panose="02010609060101010101" pitchFamily="49" charset="-122"/>
              </a:rPr>
              <a:t>4+26+2=32</a:t>
            </a:r>
          </a:p>
        </p:txBody>
      </p:sp>
      <p:sp>
        <p:nvSpPr>
          <p:cNvPr id="8" name="文本框 7"/>
          <p:cNvSpPr txBox="1"/>
          <p:nvPr/>
        </p:nvSpPr>
        <p:spPr>
          <a:xfrm>
            <a:off x="6288088" y="1989840"/>
            <a:ext cx="2568829" cy="646331"/>
          </a:xfrm>
          <a:prstGeom prst="rect">
            <a:avLst/>
          </a:prstGeom>
          <a:noFill/>
          <a:ln>
            <a:solidFill>
              <a:schemeClr val="tx2"/>
            </a:solidFill>
          </a:ln>
        </p:spPr>
        <p:txBody>
          <a:bodyPr wrap="square" rtlCol="0">
            <a:spAutoFit/>
          </a:bodyPr>
          <a:lstStyle/>
          <a:p>
            <a:r>
              <a:rPr lang="zh-CN" altLang="en-US" sz="1800" dirty="0"/>
              <a:t>仅</a:t>
            </a:r>
            <a:r>
              <a:rPr lang="en-US" altLang="zh-CN" sz="1800" dirty="0" err="1"/>
              <a:t>immed</a:t>
            </a:r>
            <a:r>
              <a:rPr lang="zh-CN" altLang="en-US" sz="1800" dirty="0"/>
              <a:t>作为一个源操作数时才是这种寻址</a:t>
            </a:r>
          </a:p>
        </p:txBody>
      </p:sp>
      <p:grpSp>
        <p:nvGrpSpPr>
          <p:cNvPr id="10" name="组合 9"/>
          <p:cNvGrpSpPr/>
          <p:nvPr/>
        </p:nvGrpSpPr>
        <p:grpSpPr>
          <a:xfrm>
            <a:off x="514350" y="4295394"/>
            <a:ext cx="7251700" cy="1111250"/>
            <a:chOff x="514350" y="4057650"/>
            <a:chExt cx="7251700" cy="1111250"/>
          </a:xfrm>
        </p:grpSpPr>
        <p:grpSp>
          <p:nvGrpSpPr>
            <p:cNvPr id="4" name="Group 84"/>
            <p:cNvGrpSpPr>
              <a:grpSpLocks/>
            </p:cNvGrpSpPr>
            <p:nvPr/>
          </p:nvGrpSpPr>
          <p:grpSpPr bwMode="auto">
            <a:xfrm>
              <a:off x="514350" y="4057650"/>
              <a:ext cx="7251700" cy="1111250"/>
              <a:chOff x="624" y="2556"/>
              <a:chExt cx="4568" cy="700"/>
            </a:xfrm>
          </p:grpSpPr>
          <p:sp>
            <p:nvSpPr>
              <p:cNvPr id="48177" name="Rectangle 44"/>
              <p:cNvSpPr>
                <a:spLocks noChangeArrowheads="1"/>
              </p:cNvSpPr>
              <p:nvPr/>
            </p:nvSpPr>
            <p:spPr bwMode="auto">
              <a:xfrm>
                <a:off x="3020" y="2592"/>
                <a:ext cx="115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78" name="Rectangle 45"/>
              <p:cNvSpPr>
                <a:spLocks noChangeArrowheads="1"/>
              </p:cNvSpPr>
              <p:nvPr/>
            </p:nvSpPr>
            <p:spPr bwMode="auto">
              <a:xfrm>
                <a:off x="3168" y="2652"/>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immed</a:t>
                </a:r>
              </a:p>
            </p:txBody>
          </p:sp>
          <p:sp>
            <p:nvSpPr>
              <p:cNvPr id="48179" name="Rectangle 46"/>
              <p:cNvSpPr>
                <a:spLocks noChangeArrowheads="1"/>
              </p:cNvSpPr>
              <p:nvPr/>
            </p:nvSpPr>
            <p:spPr bwMode="auto">
              <a:xfrm>
                <a:off x="1964" y="2592"/>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0" name="Rectangle 47"/>
              <p:cNvSpPr>
                <a:spLocks noChangeArrowheads="1"/>
              </p:cNvSpPr>
              <p:nvPr/>
            </p:nvSpPr>
            <p:spPr bwMode="auto">
              <a:xfrm>
                <a:off x="1968" y="2652"/>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48181" name="Rectangle 48"/>
              <p:cNvSpPr>
                <a:spLocks noChangeArrowheads="1"/>
              </p:cNvSpPr>
              <p:nvPr/>
            </p:nvSpPr>
            <p:spPr bwMode="auto">
              <a:xfrm>
                <a:off x="2348"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2" name="Rectangle 49"/>
              <p:cNvSpPr>
                <a:spLocks noChangeArrowheads="1"/>
              </p:cNvSpPr>
              <p:nvPr/>
            </p:nvSpPr>
            <p:spPr bwMode="auto">
              <a:xfrm>
                <a:off x="2684" y="2592"/>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3" name="Rectangle 50"/>
              <p:cNvSpPr>
                <a:spLocks noChangeArrowheads="1"/>
              </p:cNvSpPr>
              <p:nvPr/>
            </p:nvSpPr>
            <p:spPr bwMode="auto">
              <a:xfrm>
                <a:off x="2448" y="2652"/>
                <a:ext cx="21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48184" name="Rectangle 51"/>
              <p:cNvSpPr>
                <a:spLocks noChangeArrowheads="1"/>
              </p:cNvSpPr>
              <p:nvPr/>
            </p:nvSpPr>
            <p:spPr bwMode="auto">
              <a:xfrm>
                <a:off x="2736" y="2652"/>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48185" name="Rectangle 52"/>
              <p:cNvSpPr>
                <a:spLocks noChangeArrowheads="1"/>
              </p:cNvSpPr>
              <p:nvPr/>
            </p:nvSpPr>
            <p:spPr bwMode="auto">
              <a:xfrm>
                <a:off x="2300" y="3024"/>
                <a:ext cx="114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6" name="Rectangle 53"/>
              <p:cNvSpPr>
                <a:spLocks noChangeArrowheads="1"/>
              </p:cNvSpPr>
              <p:nvPr/>
            </p:nvSpPr>
            <p:spPr bwMode="auto">
              <a:xfrm>
                <a:off x="2448" y="3023"/>
                <a:ext cx="52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PC + 4</a:t>
                </a:r>
              </a:p>
            </p:txBody>
          </p:sp>
          <p:sp>
            <p:nvSpPr>
              <p:cNvPr id="48187" name="Rectangle 54"/>
              <p:cNvSpPr>
                <a:spLocks noChangeArrowheads="1"/>
              </p:cNvSpPr>
              <p:nvPr/>
            </p:nvSpPr>
            <p:spPr bwMode="auto">
              <a:xfrm>
                <a:off x="624" y="2556"/>
                <a:ext cx="86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dirty="0">
                    <a:solidFill>
                      <a:srgbClr val="0033CC"/>
                    </a:solidFill>
                  </a:rPr>
                  <a:t>PC</a:t>
                </a:r>
                <a:r>
                  <a:rPr lang="zh-CN" altLang="en-US" sz="1800" dirty="0">
                    <a:solidFill>
                      <a:srgbClr val="0033CC"/>
                    </a:solidFill>
                  </a:rPr>
                  <a:t>相对寻址</a:t>
                </a:r>
              </a:p>
            </p:txBody>
          </p:sp>
          <p:sp>
            <p:nvSpPr>
              <p:cNvPr id="48188" name="Oval 55"/>
              <p:cNvSpPr>
                <a:spLocks noChangeArrowheads="1"/>
              </p:cNvSpPr>
              <p:nvPr/>
            </p:nvSpPr>
            <p:spPr bwMode="auto">
              <a:xfrm>
                <a:off x="3656" y="3024"/>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89" name="Rectangle 56"/>
              <p:cNvSpPr>
                <a:spLocks noChangeArrowheads="1"/>
              </p:cNvSpPr>
              <p:nvPr/>
            </p:nvSpPr>
            <p:spPr bwMode="auto">
              <a:xfrm>
                <a:off x="3696" y="3036"/>
                <a:ext cx="16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zh-CN" altLang="en-US" sz="1800">
                    <a:solidFill>
                      <a:schemeClr val="tx1"/>
                    </a:solidFill>
                  </a:rPr>
                  <a:t>+</a:t>
                </a:r>
              </a:p>
            </p:txBody>
          </p:sp>
          <p:sp>
            <p:nvSpPr>
              <p:cNvPr id="48190" name="Line 57"/>
              <p:cNvSpPr>
                <a:spLocks noChangeShapeType="1"/>
              </p:cNvSpPr>
              <p:nvPr/>
            </p:nvSpPr>
            <p:spPr bwMode="auto">
              <a:xfrm>
                <a:off x="3444" y="3099"/>
                <a:ext cx="20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1" name="Line 58"/>
              <p:cNvSpPr>
                <a:spLocks noChangeShapeType="1"/>
              </p:cNvSpPr>
              <p:nvPr/>
            </p:nvSpPr>
            <p:spPr bwMode="auto">
              <a:xfrm>
                <a:off x="3764" y="2748"/>
                <a:ext cx="4" cy="2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2" name="Line 59"/>
              <p:cNvSpPr>
                <a:spLocks noChangeShapeType="1"/>
              </p:cNvSpPr>
              <p:nvPr/>
            </p:nvSpPr>
            <p:spPr bwMode="auto">
              <a:xfrm>
                <a:off x="3884" y="3116"/>
                <a:ext cx="6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3" name="Rectangle 60"/>
              <p:cNvSpPr>
                <a:spLocks noChangeArrowheads="1"/>
              </p:cNvSpPr>
              <p:nvPr/>
            </p:nvSpPr>
            <p:spPr bwMode="auto">
              <a:xfrm>
                <a:off x="4556" y="2736"/>
                <a:ext cx="616" cy="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194" name="Rectangle 61"/>
              <p:cNvSpPr>
                <a:spLocks noChangeArrowheads="1"/>
              </p:cNvSpPr>
              <p:nvPr/>
            </p:nvSpPr>
            <p:spPr bwMode="auto">
              <a:xfrm>
                <a:off x="4560" y="2748"/>
                <a:ext cx="6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Memory</a:t>
                </a:r>
              </a:p>
            </p:txBody>
          </p:sp>
        </p:grpSp>
        <p:sp>
          <p:nvSpPr>
            <p:cNvPr id="9" name="文本框 8"/>
            <p:cNvSpPr txBox="1"/>
            <p:nvPr/>
          </p:nvSpPr>
          <p:spPr>
            <a:xfrm>
              <a:off x="5444936" y="4485248"/>
              <a:ext cx="609599" cy="307777"/>
            </a:xfrm>
            <a:prstGeom prst="rect">
              <a:avLst/>
            </a:prstGeom>
            <a:noFill/>
          </p:spPr>
          <p:txBody>
            <a:bodyPr wrap="square" rtlCol="0">
              <a:spAutoFit/>
            </a:bodyPr>
            <a:lstStyle/>
            <a:p>
              <a:r>
                <a:rPr lang="en-US" altLang="zh-CN" sz="1400" dirty="0"/>
                <a:t>×4</a:t>
              </a:r>
              <a:endParaRPr lang="zh-CN" altLang="en-US" sz="1400" dirty="0"/>
            </a:p>
          </p:txBody>
        </p:sp>
      </p:grpSp>
      <p:sp>
        <p:nvSpPr>
          <p:cNvPr id="94" name="文本框 93"/>
          <p:cNvSpPr txBox="1"/>
          <p:nvPr/>
        </p:nvSpPr>
        <p:spPr>
          <a:xfrm>
            <a:off x="628073" y="1482122"/>
            <a:ext cx="1586786" cy="523220"/>
          </a:xfrm>
          <a:prstGeom prst="rect">
            <a:avLst/>
          </a:prstGeom>
          <a:noFill/>
        </p:spPr>
        <p:txBody>
          <a:bodyPr wrap="square" rtlCol="0">
            <a:spAutoFit/>
          </a:bodyPr>
          <a:lstStyle/>
          <a:p>
            <a:r>
              <a:rPr lang="zh-CN" altLang="en-US" sz="1400" dirty="0">
                <a:solidFill>
                  <a:srgbClr val="FF0000"/>
                </a:solidFill>
              </a:rPr>
              <a:t>可以出现在</a:t>
            </a:r>
            <a:r>
              <a:rPr lang="en-US" altLang="zh-CN" sz="1400" dirty="0">
                <a:solidFill>
                  <a:srgbClr val="FF0000"/>
                </a:solidFill>
              </a:rPr>
              <a:t>R</a:t>
            </a:r>
            <a:r>
              <a:rPr lang="zh-CN" altLang="en-US" sz="1400" dirty="0">
                <a:solidFill>
                  <a:srgbClr val="FF0000"/>
                </a:solidFill>
              </a:rPr>
              <a:t>型和</a:t>
            </a:r>
            <a:r>
              <a:rPr lang="en-US" altLang="zh-CN" sz="1400" dirty="0">
                <a:solidFill>
                  <a:srgbClr val="FF0000"/>
                </a:solidFill>
              </a:rPr>
              <a:t>I</a:t>
            </a:r>
            <a:r>
              <a:rPr lang="zh-CN" altLang="en-US" sz="1400" dirty="0">
                <a:solidFill>
                  <a:srgbClr val="FF0000"/>
                </a:solidFill>
              </a:rPr>
              <a:t>型格式中</a:t>
            </a:r>
          </a:p>
        </p:txBody>
      </p:sp>
      <p:sp>
        <p:nvSpPr>
          <p:cNvPr id="95" name="Text Box 90">
            <a:extLst>
              <a:ext uri="{FF2B5EF4-FFF2-40B4-BE49-F238E27FC236}">
                <a16:creationId xmlns:a16="http://schemas.microsoft.com/office/drawing/2014/main" id="{F2EBF0CF-44AE-4E3A-BD80-CB3E41839FBB}"/>
              </a:ext>
            </a:extLst>
          </p:cNvPr>
          <p:cNvSpPr txBox="1">
            <a:spLocks noChangeArrowheads="1"/>
          </p:cNvSpPr>
          <p:nvPr/>
        </p:nvSpPr>
        <p:spPr bwMode="auto">
          <a:xfrm>
            <a:off x="6312853" y="2905101"/>
            <a:ext cx="2544064" cy="60529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dirty="0"/>
              <a:t>由</a:t>
            </a:r>
            <a:r>
              <a:rPr lang="en-US" altLang="zh-CN" sz="1800" dirty="0"/>
              <a:t>op</a:t>
            </a:r>
            <a:r>
              <a:rPr lang="zh-CN" altLang="en-US" sz="1800" dirty="0"/>
              <a:t>来区分是</a:t>
            </a:r>
            <a:r>
              <a:rPr lang="en-US" altLang="zh-CN" sz="1800" dirty="0"/>
              <a:t>Byte </a:t>
            </a:r>
            <a:r>
              <a:rPr lang="zh-CN" altLang="en-US" sz="1800" dirty="0"/>
              <a:t>或</a:t>
            </a:r>
            <a:r>
              <a:rPr lang="en-US" altLang="zh-CN" sz="1800" dirty="0"/>
              <a:t> Half Word </a:t>
            </a:r>
            <a:r>
              <a:rPr lang="zh-CN" altLang="en-US" sz="1800" dirty="0"/>
              <a:t>、</a:t>
            </a:r>
            <a:r>
              <a:rPr lang="en-US" altLang="zh-CN" sz="1800" dirty="0"/>
              <a:t>Word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ipe(down)">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4560"/>
                                        </p:tgtEl>
                                        <p:attrNameLst>
                                          <p:attrName>style.visibility</p:attrName>
                                        </p:attrNameLst>
                                      </p:cBhvr>
                                      <p:to>
                                        <p:strVal val="visible"/>
                                      </p:to>
                                    </p:set>
                                    <p:animEffect transition="in" filter="blinds(horizontal)">
                                      <p:cBhvr>
                                        <p:cTn id="17" dur="500"/>
                                        <p:tgtEl>
                                          <p:spTgt spid="2345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4584"/>
                                        </p:tgtEl>
                                        <p:attrNameLst>
                                          <p:attrName>style.visibility</p:attrName>
                                        </p:attrNameLst>
                                      </p:cBhvr>
                                      <p:to>
                                        <p:strVal val="visible"/>
                                      </p:to>
                                    </p:set>
                                    <p:animEffect transition="in" filter="blinds(horizontal)">
                                      <p:cBhvr>
                                        <p:cTn id="37" dur="500"/>
                                        <p:tgtEl>
                                          <p:spTgt spid="234584"/>
                                        </p:tgtEl>
                                      </p:cBhvr>
                                    </p:animEffect>
                                  </p:childTnLst>
                                </p:cTn>
                              </p:par>
                            </p:childTnLst>
                          </p:cTn>
                        </p:par>
                        <p:par>
                          <p:cTn id="38" fill="hold">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blinds(horizontal)">
                                      <p:cBhvr>
                                        <p:cTn id="41" dur="500"/>
                                        <p:tgtEl>
                                          <p:spTgt spid="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linds(horizontal)">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234589">
                                            <p:txEl>
                                              <p:pRg st="0" end="0"/>
                                            </p:txEl>
                                          </p:spTgt>
                                        </p:tgtEl>
                                        <p:attrNameLst>
                                          <p:attrName>style.visibility</p:attrName>
                                        </p:attrNameLst>
                                      </p:cBhvr>
                                      <p:to>
                                        <p:strVal val="visible"/>
                                      </p:to>
                                    </p:set>
                                    <p:animEffect transition="in" filter="blinds(horizontal)">
                                      <p:cBhvr>
                                        <p:cTn id="56" dur="500"/>
                                        <p:tgtEl>
                                          <p:spTgt spid="234589">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34589">
                                            <p:txEl>
                                              <p:pRg st="1" end="1"/>
                                            </p:txEl>
                                          </p:spTgt>
                                        </p:tgtEl>
                                        <p:attrNameLst>
                                          <p:attrName>style.visibility</p:attrName>
                                        </p:attrNameLst>
                                      </p:cBhvr>
                                      <p:to>
                                        <p:strVal val="visible"/>
                                      </p:to>
                                    </p:set>
                                    <p:animEffect transition="in" filter="blinds(horizontal)">
                                      <p:cBhvr>
                                        <p:cTn id="61" dur="500"/>
                                        <p:tgtEl>
                                          <p:spTgt spid="234589">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34587">
                                            <p:txEl>
                                              <p:pRg st="0" end="0"/>
                                            </p:txEl>
                                          </p:spTgt>
                                        </p:tgtEl>
                                        <p:attrNameLst>
                                          <p:attrName>style.visibility</p:attrName>
                                        </p:attrNameLst>
                                      </p:cBhvr>
                                      <p:to>
                                        <p:strVal val="visible"/>
                                      </p:to>
                                    </p:set>
                                    <p:animEffect transition="in" filter="blinds(horizontal)">
                                      <p:cBhvr>
                                        <p:cTn id="66" dur="500"/>
                                        <p:tgtEl>
                                          <p:spTgt spid="234587">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234588">
                                            <p:txEl>
                                              <p:pRg st="0" end="0"/>
                                            </p:txEl>
                                          </p:spTgt>
                                        </p:tgtEl>
                                        <p:attrNameLst>
                                          <p:attrName>style.visibility</p:attrName>
                                        </p:attrNameLst>
                                      </p:cBhvr>
                                      <p:to>
                                        <p:strVal val="visible"/>
                                      </p:to>
                                    </p:set>
                                    <p:animEffect transition="in" filter="blinds(horizontal)">
                                      <p:cBhvr>
                                        <p:cTn id="71" dur="500"/>
                                        <p:tgtEl>
                                          <p:spTgt spid="2345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60" grpId="0"/>
      <p:bldP spid="234584" grpId="0"/>
      <p:bldP spid="8" grpId="0" animBg="1"/>
      <p:bldP spid="94" grpId="0"/>
      <p:bldP spid="9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type="body" idx="1"/>
          </p:nvPr>
        </p:nvSpPr>
        <p:spPr>
          <a:xfrm>
            <a:off x="311150" y="731838"/>
            <a:ext cx="8461375" cy="5540375"/>
          </a:xfrm>
        </p:spPr>
        <p:txBody>
          <a:bodyPr/>
          <a:lstStyle/>
          <a:p>
            <a:r>
              <a:rPr lang="zh-CN" altLang="en-US" dirty="0">
                <a:latin typeface="Arial" panose="020B0604020202020204" pitchFamily="34" charset="0"/>
                <a:ea typeface="黑体" panose="02010609060101010101" pitchFamily="49" charset="-122"/>
              </a:rPr>
              <a:t>若从存储器取来一条指令为</a:t>
            </a:r>
            <a:r>
              <a:rPr lang="en-US" altLang="zh-CN" dirty="0">
                <a:latin typeface="Arial" panose="020B0604020202020204" pitchFamily="34" charset="0"/>
                <a:ea typeface="黑体" panose="02010609060101010101" pitchFamily="49" charset="-122"/>
              </a:rPr>
              <a:t>00AF8020H</a:t>
            </a:r>
            <a:r>
              <a:rPr lang="zh-CN" altLang="en-US" dirty="0">
                <a:latin typeface="Arial" panose="020B0604020202020204" pitchFamily="34" charset="0"/>
                <a:ea typeface="黑体" panose="02010609060101010101" pitchFamily="49" charset="-122"/>
              </a:rPr>
              <a:t>，则对应的汇编形式是什么？</a:t>
            </a:r>
          </a:p>
          <a:p>
            <a:pPr>
              <a:buFont typeface="Wingdings" panose="05000000000000000000" pitchFamily="2" charset="2"/>
              <a:buNone/>
            </a:pPr>
            <a:endParaRPr lang="zh-CN" altLang="en-US" dirty="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a:latin typeface="Arial" panose="020B0604020202020204" pitchFamily="34" charset="0"/>
                <a:ea typeface="黑体" panose="02010609060101010101" pitchFamily="49" charset="-122"/>
              </a:rPr>
              <a:t>    指令的前</a:t>
            </a:r>
            <a:r>
              <a:rPr lang="en-US" altLang="zh-CN" dirty="0">
                <a:latin typeface="Arial" panose="020B0604020202020204" pitchFamily="34" charset="0"/>
                <a:ea typeface="黑体" panose="02010609060101010101" pitchFamily="49" charset="-122"/>
              </a:rPr>
              <a:t>6</a:t>
            </a:r>
            <a:r>
              <a:rPr lang="zh-CN" altLang="en-US" dirty="0">
                <a:latin typeface="Arial" panose="020B0604020202020204" pitchFamily="34" charset="0"/>
                <a:ea typeface="黑体" panose="02010609060101010101" pitchFamily="49" charset="-122"/>
              </a:rPr>
              <a:t>位为</a:t>
            </a:r>
            <a:r>
              <a:rPr lang="en-US" altLang="zh-CN" dirty="0">
                <a:latin typeface="Arial" panose="020B0604020202020204" pitchFamily="34" charset="0"/>
                <a:ea typeface="黑体" panose="02010609060101010101" pitchFamily="49" charset="-122"/>
              </a:rPr>
              <a:t>000000</a:t>
            </a:r>
            <a:r>
              <a:rPr lang="zh-CN" altLang="en-US" dirty="0">
                <a:latin typeface="Arial" panose="020B0604020202020204" pitchFamily="34" charset="0"/>
                <a:ea typeface="黑体" panose="02010609060101010101" pitchFamily="49" charset="-122"/>
              </a:rPr>
              <a:t>，根据指令编码表知，是一条</a:t>
            </a:r>
            <a:r>
              <a:rPr lang="en-US" altLang="zh-CN" dirty="0">
                <a:latin typeface="Arial" panose="020B0604020202020204" pitchFamily="34" charset="0"/>
                <a:ea typeface="黑体" panose="02010609060101010101" pitchFamily="49" charset="-122"/>
              </a:rPr>
              <a:t>R</a:t>
            </a:r>
            <a:r>
              <a:rPr lang="zh-CN" altLang="en-US" dirty="0">
                <a:latin typeface="Arial" panose="020B0604020202020204" pitchFamily="34" charset="0"/>
                <a:ea typeface="黑体" panose="02010609060101010101" pitchFamily="49" charset="-122"/>
              </a:rPr>
              <a:t>型指令，按照</a:t>
            </a:r>
            <a:r>
              <a:rPr lang="en-US" altLang="zh-CN" dirty="0">
                <a:latin typeface="Arial" panose="020B0604020202020204" pitchFamily="34" charset="0"/>
                <a:ea typeface="黑体" panose="02010609060101010101" pitchFamily="49" charset="-122"/>
              </a:rPr>
              <a:t>R</a:t>
            </a:r>
            <a:r>
              <a:rPr lang="zh-CN" altLang="en-US" dirty="0">
                <a:latin typeface="Arial" panose="020B0604020202020204" pitchFamily="34" charset="0"/>
                <a:ea typeface="黑体" panose="02010609060101010101" pitchFamily="49" charset="-122"/>
              </a:rPr>
              <a:t>型指令的格式</a:t>
            </a:r>
          </a:p>
          <a:p>
            <a:pPr>
              <a:lnSpc>
                <a:spcPct val="105000"/>
              </a:lnSpc>
              <a:buFont typeface="Wingdings" panose="05000000000000000000" pitchFamily="2" charset="2"/>
              <a:buNone/>
            </a:pPr>
            <a:endParaRPr lang="zh-CN" altLang="en-US" dirty="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endParaRPr lang="zh-CN" altLang="en-US" dirty="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a:latin typeface="Arial" panose="020B0604020202020204" pitchFamily="34" charset="0"/>
                <a:ea typeface="黑体" panose="02010609060101010101" pitchFamily="49" charset="-122"/>
              </a:rPr>
              <a:t>     得到： </a:t>
            </a:r>
            <a:r>
              <a:rPr lang="en-US" altLang="zh-CN" dirty="0" err="1">
                <a:latin typeface="Arial" panose="020B0604020202020204" pitchFamily="34" charset="0"/>
                <a:ea typeface="黑体" panose="02010609060101010101" pitchFamily="49" charset="-122"/>
              </a:rPr>
              <a:t>rs</a:t>
            </a:r>
            <a:r>
              <a:rPr lang="en-US" altLang="zh-CN" dirty="0">
                <a:latin typeface="Arial" panose="020B0604020202020204" pitchFamily="34" charset="0"/>
                <a:ea typeface="黑体" panose="02010609060101010101" pitchFamily="49" charset="-122"/>
              </a:rPr>
              <a:t>=00101, </a:t>
            </a:r>
            <a:r>
              <a:rPr lang="en-US" altLang="zh-CN" dirty="0" err="1">
                <a:latin typeface="Arial" panose="020B0604020202020204" pitchFamily="34" charset="0"/>
                <a:ea typeface="黑体" panose="02010609060101010101" pitchFamily="49" charset="-122"/>
              </a:rPr>
              <a:t>rt</a:t>
            </a:r>
            <a:r>
              <a:rPr lang="en-US" altLang="zh-CN" dirty="0">
                <a:latin typeface="Arial" panose="020B0604020202020204" pitchFamily="34" charset="0"/>
                <a:ea typeface="黑体" panose="02010609060101010101" pitchFamily="49" charset="-122"/>
              </a:rPr>
              <a:t>=01111, </a:t>
            </a:r>
            <a:r>
              <a:rPr lang="en-US" altLang="zh-CN" dirty="0" err="1">
                <a:latin typeface="Arial" panose="020B0604020202020204" pitchFamily="34" charset="0"/>
                <a:ea typeface="黑体" panose="02010609060101010101" pitchFamily="49" charset="-122"/>
              </a:rPr>
              <a:t>rd</a:t>
            </a:r>
            <a:r>
              <a:rPr lang="en-US" altLang="zh-CN" dirty="0">
                <a:latin typeface="Arial" panose="020B0604020202020204" pitchFamily="34" charset="0"/>
                <a:ea typeface="黑体" panose="02010609060101010101" pitchFamily="49" charset="-122"/>
              </a:rPr>
              <a:t>=10000, shamt=00000, </a:t>
            </a:r>
            <a:r>
              <a:rPr lang="en-US" altLang="zh-CN" dirty="0" err="1">
                <a:latin typeface="Arial" panose="020B0604020202020204" pitchFamily="34" charset="0"/>
                <a:ea typeface="黑体" panose="02010609060101010101" pitchFamily="49" charset="-122"/>
              </a:rPr>
              <a:t>funct</a:t>
            </a:r>
            <a:r>
              <a:rPr lang="en-US" altLang="zh-CN" dirty="0">
                <a:latin typeface="Arial" panose="020B0604020202020204" pitchFamily="34" charset="0"/>
                <a:ea typeface="黑体" panose="02010609060101010101" pitchFamily="49" charset="-122"/>
              </a:rPr>
              <a:t>=100000</a:t>
            </a:r>
          </a:p>
          <a:p>
            <a:pPr>
              <a:lnSpc>
                <a:spcPct val="105000"/>
              </a:lnSpc>
              <a:buFont typeface="Wingdings" panose="05000000000000000000" pitchFamily="2" charset="2"/>
              <a:buNone/>
            </a:pPr>
            <a:r>
              <a:rPr lang="en-US" altLang="zh-CN" dirty="0">
                <a:latin typeface="Arial" panose="020B0604020202020204" pitchFamily="34" charset="0"/>
                <a:ea typeface="黑体" panose="02010609060101010101" pitchFamily="49" charset="-122"/>
              </a:rPr>
              <a:t>     1. </a:t>
            </a:r>
            <a:r>
              <a:rPr lang="zh-CN" altLang="en-US" dirty="0">
                <a:latin typeface="Arial" panose="020B0604020202020204" pitchFamily="34" charset="0"/>
                <a:ea typeface="黑体" panose="02010609060101010101" pitchFamily="49" charset="-122"/>
              </a:rPr>
              <a:t>根据</a:t>
            </a:r>
            <a:r>
              <a:rPr lang="en-US" altLang="zh-CN" dirty="0">
                <a:latin typeface="Arial" panose="020B0604020202020204" pitchFamily="34" charset="0"/>
                <a:ea typeface="黑体" panose="02010609060101010101" pitchFamily="49" charset="-122"/>
              </a:rPr>
              <a:t>R</a:t>
            </a:r>
            <a:r>
              <a:rPr lang="zh-CN" altLang="en-US" dirty="0">
                <a:latin typeface="Arial" panose="020B0604020202020204" pitchFamily="34" charset="0"/>
                <a:ea typeface="黑体" panose="02010609060101010101" pitchFamily="49" charset="-122"/>
              </a:rPr>
              <a:t>型指令表，它是 “</a:t>
            </a:r>
            <a:r>
              <a:rPr lang="en-US" altLang="zh-CN" dirty="0">
                <a:latin typeface="Arial" panose="020B0604020202020204" pitchFamily="34" charset="0"/>
                <a:ea typeface="黑体" panose="02010609060101010101" pitchFamily="49" charset="-122"/>
              </a:rPr>
              <a:t>add”</a:t>
            </a:r>
            <a:r>
              <a:rPr lang="zh-CN" altLang="en-US" dirty="0">
                <a:latin typeface="Arial" panose="020B0604020202020204" pitchFamily="34" charset="0"/>
                <a:ea typeface="黑体" panose="02010609060101010101" pitchFamily="49" charset="-122"/>
              </a:rPr>
              <a:t>操作（非移位操作</a:t>
            </a:r>
            <a:r>
              <a:rPr lang="en-US" altLang="zh-CN" dirty="0">
                <a:latin typeface="Arial" panose="020B0604020202020204" pitchFamily="34" charset="0"/>
                <a:ea typeface="黑体" panose="02010609060101010101" pitchFamily="49" charset="-122"/>
              </a:rPr>
              <a:t>)</a:t>
            </a:r>
          </a:p>
          <a:p>
            <a:pPr>
              <a:lnSpc>
                <a:spcPct val="105000"/>
              </a:lnSpc>
              <a:buFont typeface="Wingdings" panose="05000000000000000000" pitchFamily="2" charset="2"/>
              <a:buNone/>
            </a:pPr>
            <a:r>
              <a:rPr lang="en-US" altLang="zh-CN" dirty="0">
                <a:latin typeface="Arial" panose="020B0604020202020204" pitchFamily="34" charset="0"/>
                <a:ea typeface="黑体" panose="02010609060101010101" pitchFamily="49" charset="-122"/>
              </a:rPr>
              <a:t>     2. </a:t>
            </a:r>
            <a:r>
              <a:rPr lang="en-US" altLang="zh-CN" dirty="0" err="1">
                <a:latin typeface="Arial" panose="020B0604020202020204" pitchFamily="34" charset="0"/>
                <a:ea typeface="黑体" panose="02010609060101010101" pitchFamily="49" charset="-122"/>
              </a:rPr>
              <a:t>rs</a:t>
            </a:r>
            <a:r>
              <a:rPr lang="zh-CN" altLang="en-US"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rt</a:t>
            </a:r>
            <a:r>
              <a:rPr lang="zh-CN" altLang="en-US"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rd</a:t>
            </a:r>
            <a:r>
              <a:rPr lang="zh-CN" altLang="en-US" dirty="0">
                <a:latin typeface="Arial" panose="020B0604020202020204" pitchFamily="34" charset="0"/>
                <a:ea typeface="黑体" panose="02010609060101010101" pitchFamily="49" charset="-122"/>
              </a:rPr>
              <a:t>的十进制值分别为</a:t>
            </a:r>
            <a:r>
              <a:rPr lang="en-US" altLang="zh-CN" dirty="0">
                <a:latin typeface="Arial" panose="020B0604020202020204" pitchFamily="34" charset="0"/>
                <a:ea typeface="黑体" panose="02010609060101010101" pitchFamily="49" charset="-122"/>
              </a:rPr>
              <a:t>5</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15</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16</a:t>
            </a:r>
            <a:r>
              <a:rPr lang="zh-CN" altLang="en-US" dirty="0">
                <a:latin typeface="Arial" panose="020B0604020202020204" pitchFamily="34" charset="0"/>
                <a:ea typeface="黑体" panose="02010609060101010101" pitchFamily="49" charset="-122"/>
              </a:rPr>
              <a:t>，从</a:t>
            </a:r>
            <a:r>
              <a:rPr lang="en-US" altLang="zh-CN"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MIPS</a:t>
            </a:r>
            <a:r>
              <a:rPr lang="zh-CN" altLang="en-US"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黑体" panose="02010609060101010101" pitchFamily="49" charset="-122"/>
                <a:hlinkClick r:id="rId2" action="ppaction://hlinksldjump"/>
              </a:rPr>
              <a:t>寄存器功能表</a:t>
            </a:r>
            <a:r>
              <a:rPr lang="zh-CN" altLang="en-US" dirty="0">
                <a:latin typeface="Arial" panose="020B0604020202020204" pitchFamily="34" charset="0"/>
                <a:ea typeface="黑体" panose="02010609060101010101" pitchFamily="49" charset="-122"/>
              </a:rPr>
              <a:t>知</a:t>
            </a:r>
            <a:r>
              <a:rPr lang="en-US" altLang="zh-CN" dirty="0">
                <a:latin typeface="Arial" panose="020B0604020202020204" pitchFamily="34" charset="0"/>
                <a:ea typeface="黑体" panose="02010609060101010101" pitchFamily="49" charset="-122"/>
              </a:rPr>
              <a:t>:    </a:t>
            </a:r>
          </a:p>
          <a:p>
            <a:pPr>
              <a:lnSpc>
                <a:spcPct val="105000"/>
              </a:lnSpc>
              <a:buFont typeface="Wingdings" panose="05000000000000000000" pitchFamily="2" charset="2"/>
              <a:buNone/>
            </a:pPr>
            <a:r>
              <a:rPr lang="zh-CN" altLang="en-US"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rs</a:t>
            </a:r>
            <a:r>
              <a:rPr lang="zh-CN" altLang="en-US"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rt</a:t>
            </a:r>
            <a:r>
              <a:rPr lang="zh-CN" altLang="en-US"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rd</a:t>
            </a:r>
            <a:r>
              <a:rPr lang="zh-CN" altLang="en-US" dirty="0">
                <a:latin typeface="Arial" panose="020B0604020202020204" pitchFamily="34" charset="0"/>
                <a:ea typeface="黑体" panose="02010609060101010101" pitchFamily="49" charset="-122"/>
              </a:rPr>
              <a:t>分别为：</a:t>
            </a:r>
            <a:r>
              <a:rPr lang="en-US" altLang="zh-CN" dirty="0">
                <a:latin typeface="Arial" panose="020B0604020202020204" pitchFamily="34" charset="0"/>
                <a:ea typeface="黑体" panose="02010609060101010101" pitchFamily="49" charset="-122"/>
              </a:rPr>
              <a:t>$a1</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$t7</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$s0</a:t>
            </a:r>
            <a:endParaRPr lang="zh-CN" altLang="en-US" dirty="0">
              <a:latin typeface="Arial" panose="020B0604020202020204" pitchFamily="34" charset="0"/>
              <a:ea typeface="黑体" panose="02010609060101010101" pitchFamily="49" charset="-122"/>
            </a:endParaRPr>
          </a:p>
          <a:p>
            <a:pPr>
              <a:lnSpc>
                <a:spcPct val="105000"/>
              </a:lnSpc>
              <a:buFont typeface="Wingdings" panose="05000000000000000000" pitchFamily="2" charset="2"/>
              <a:buNone/>
            </a:pPr>
            <a:r>
              <a:rPr lang="zh-CN" altLang="en-US" dirty="0">
                <a:latin typeface="Arial" panose="020B0604020202020204" pitchFamily="34" charset="0"/>
                <a:ea typeface="黑体" panose="02010609060101010101" pitchFamily="49" charset="-122"/>
              </a:rPr>
              <a:t>     </a:t>
            </a:r>
            <a:r>
              <a:rPr lang="zh-CN" altLang="en-US" dirty="0">
                <a:solidFill>
                  <a:srgbClr val="0033CC"/>
                </a:solidFill>
                <a:latin typeface="Arial" panose="020B0604020202020204" pitchFamily="34" charset="0"/>
                <a:ea typeface="黑体" panose="02010609060101010101" pitchFamily="49" charset="-122"/>
              </a:rPr>
              <a:t>故对应的汇编形式为：</a:t>
            </a:r>
          </a:p>
          <a:p>
            <a:pPr>
              <a:lnSpc>
                <a:spcPct val="105000"/>
              </a:lnSpc>
              <a:buFont typeface="Wingdings" panose="05000000000000000000" pitchFamily="2" charset="2"/>
              <a:buNone/>
            </a:pPr>
            <a:r>
              <a:rPr lang="zh-CN" altLang="en-US" dirty="0">
                <a:solidFill>
                  <a:srgbClr val="0033CC"/>
                </a:solidFill>
                <a:latin typeface="Arial" panose="020B0604020202020204" pitchFamily="34" charset="0"/>
                <a:ea typeface="黑体" panose="02010609060101010101" pitchFamily="49" charset="-122"/>
              </a:rPr>
              <a:t>        </a:t>
            </a:r>
            <a:r>
              <a:rPr lang="en-US" altLang="zh-CN" dirty="0">
                <a:solidFill>
                  <a:srgbClr val="0033CC"/>
                </a:solidFill>
                <a:latin typeface="Arial" panose="020B0604020202020204" pitchFamily="34" charset="0"/>
                <a:ea typeface="黑体" panose="02010609060101010101" pitchFamily="49" charset="-122"/>
              </a:rPr>
              <a:t>add   $s0 </a:t>
            </a:r>
            <a:r>
              <a:rPr lang="zh-CN" altLang="en-US" dirty="0">
                <a:solidFill>
                  <a:srgbClr val="0033CC"/>
                </a:solidFill>
                <a:latin typeface="Arial" panose="020B0604020202020204" pitchFamily="34" charset="0"/>
                <a:ea typeface="黑体" panose="02010609060101010101" pitchFamily="49" charset="-122"/>
              </a:rPr>
              <a:t>，</a:t>
            </a:r>
            <a:r>
              <a:rPr lang="en-US" altLang="zh-CN" dirty="0">
                <a:solidFill>
                  <a:srgbClr val="0033CC"/>
                </a:solidFill>
                <a:latin typeface="Arial" panose="020B0604020202020204" pitchFamily="34" charset="0"/>
                <a:ea typeface="黑体" panose="02010609060101010101" pitchFamily="49" charset="-122"/>
              </a:rPr>
              <a:t>$a1</a:t>
            </a:r>
            <a:r>
              <a:rPr lang="zh-CN" altLang="en-US" dirty="0">
                <a:solidFill>
                  <a:srgbClr val="0033CC"/>
                </a:solidFill>
                <a:latin typeface="Arial" panose="020B0604020202020204" pitchFamily="34" charset="0"/>
                <a:ea typeface="黑体" panose="02010609060101010101" pitchFamily="49" charset="-122"/>
              </a:rPr>
              <a:t>，</a:t>
            </a:r>
            <a:r>
              <a:rPr lang="en-US" altLang="zh-CN" dirty="0">
                <a:solidFill>
                  <a:srgbClr val="0033CC"/>
                </a:solidFill>
                <a:latin typeface="Arial" panose="020B0604020202020204" pitchFamily="34" charset="0"/>
                <a:ea typeface="黑体" panose="02010609060101010101" pitchFamily="49" charset="-122"/>
              </a:rPr>
              <a:t>$t7</a:t>
            </a:r>
            <a:endParaRPr lang="zh-CN" altLang="en-US" dirty="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en-US" altLang="zh-CN" dirty="0">
              <a:solidFill>
                <a:srgbClr val="0033CC"/>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zh-CN" altLang="en-US" dirty="0">
              <a:latin typeface="Arial" panose="020B0604020202020204" pitchFamily="34" charset="0"/>
            </a:endParaRPr>
          </a:p>
        </p:txBody>
      </p:sp>
      <p:sp>
        <p:nvSpPr>
          <p:cNvPr id="50179" name="Rectangle 4"/>
          <p:cNvSpPr>
            <a:spLocks noGrp="1" noChangeArrowheads="1"/>
          </p:cNvSpPr>
          <p:nvPr>
            <p:ph type="title"/>
          </p:nvPr>
        </p:nvSpPr>
        <p:spPr>
          <a:xfrm>
            <a:off x="711200" y="114300"/>
            <a:ext cx="5251450" cy="368300"/>
          </a:xfrm>
          <a:noFill/>
        </p:spPr>
        <p:txBody>
          <a:bodyPr/>
          <a:lstStyle/>
          <a:p>
            <a:r>
              <a:rPr lang="en-US" altLang="zh-CN" dirty="0">
                <a:ea typeface="宋体" panose="02010600030101010101" pitchFamily="2" charset="-122"/>
                <a:cs typeface="Arial" panose="020B0604020202020204" pitchFamily="34" charset="0"/>
              </a:rPr>
              <a:t>Example</a:t>
            </a:r>
            <a:r>
              <a:rPr lang="zh-CN" altLang="en-US" dirty="0">
                <a:ea typeface="宋体" panose="02010600030101010101" pitchFamily="2" charset="-122"/>
                <a:cs typeface="Arial" panose="020B0604020202020204" pitchFamily="34" charset="0"/>
              </a:rPr>
              <a:t>：汇编形式与指令的对应</a:t>
            </a:r>
          </a:p>
        </p:txBody>
      </p:sp>
      <p:grpSp>
        <p:nvGrpSpPr>
          <p:cNvPr id="2" name="Group 45"/>
          <p:cNvGrpSpPr>
            <a:grpSpLocks/>
          </p:cNvGrpSpPr>
          <p:nvPr/>
        </p:nvGrpSpPr>
        <p:grpSpPr bwMode="auto">
          <a:xfrm>
            <a:off x="1577975" y="2284413"/>
            <a:ext cx="5964238" cy="757237"/>
            <a:chOff x="994" y="1577"/>
            <a:chExt cx="3757" cy="477"/>
          </a:xfrm>
        </p:grpSpPr>
        <p:grpSp>
          <p:nvGrpSpPr>
            <p:cNvPr id="50186" name="Group 8"/>
            <p:cNvGrpSpPr>
              <a:grpSpLocks/>
            </p:cNvGrpSpPr>
            <p:nvPr/>
          </p:nvGrpSpPr>
          <p:grpSpPr bwMode="auto">
            <a:xfrm>
              <a:off x="994" y="1652"/>
              <a:ext cx="3757" cy="402"/>
              <a:chOff x="1918" y="672"/>
              <a:chExt cx="3757" cy="402"/>
            </a:xfrm>
          </p:grpSpPr>
          <p:grpSp>
            <p:nvGrpSpPr>
              <p:cNvPr id="50193" name="Group 9"/>
              <p:cNvGrpSpPr>
                <a:grpSpLocks/>
              </p:cNvGrpSpPr>
              <p:nvPr/>
            </p:nvGrpSpPr>
            <p:grpSpPr bwMode="auto">
              <a:xfrm>
                <a:off x="1979" y="864"/>
                <a:ext cx="3607" cy="210"/>
                <a:chOff x="1979" y="864"/>
                <a:chExt cx="3607" cy="210"/>
              </a:xfrm>
            </p:grpSpPr>
            <p:sp>
              <p:nvSpPr>
                <p:cNvPr id="50201" name="Rectangle 10"/>
                <p:cNvSpPr>
                  <a:spLocks noChangeArrowheads="1"/>
                </p:cNvSpPr>
                <p:nvPr/>
              </p:nvSpPr>
              <p:spPr bwMode="auto">
                <a:xfrm>
                  <a:off x="1983"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50202" name="Group 11"/>
                <p:cNvGrpSpPr>
                  <a:grpSpLocks/>
                </p:cNvGrpSpPr>
                <p:nvPr/>
              </p:nvGrpSpPr>
              <p:grpSpPr bwMode="auto">
                <a:xfrm>
                  <a:off x="1979" y="864"/>
                  <a:ext cx="3607" cy="210"/>
                  <a:chOff x="1979" y="864"/>
                  <a:chExt cx="3607" cy="210"/>
                </a:xfrm>
              </p:grpSpPr>
              <p:grpSp>
                <p:nvGrpSpPr>
                  <p:cNvPr id="50203" name="Group 12"/>
                  <p:cNvGrpSpPr>
                    <a:grpSpLocks/>
                  </p:cNvGrpSpPr>
                  <p:nvPr/>
                </p:nvGrpSpPr>
                <p:grpSpPr bwMode="auto">
                  <a:xfrm>
                    <a:off x="1979" y="864"/>
                    <a:ext cx="624" cy="210"/>
                    <a:chOff x="1979" y="864"/>
                    <a:chExt cx="624" cy="210"/>
                  </a:xfrm>
                </p:grpSpPr>
                <p:sp>
                  <p:nvSpPr>
                    <p:cNvPr id="50219" name="Rectangle 13"/>
                    <p:cNvSpPr>
                      <a:spLocks noChangeArrowheads="1"/>
                    </p:cNvSpPr>
                    <p:nvPr/>
                  </p:nvSpPr>
                  <p:spPr bwMode="auto">
                    <a:xfrm>
                      <a:off x="1979"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20" name="Rectangle 14"/>
                    <p:cNvSpPr>
                      <a:spLocks noChangeArrowheads="1"/>
                    </p:cNvSpPr>
                    <p:nvPr/>
                  </p:nvSpPr>
                  <p:spPr bwMode="auto">
                    <a:xfrm>
                      <a:off x="2161" y="864"/>
                      <a:ext cx="2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op</a:t>
                      </a:r>
                    </a:p>
                  </p:txBody>
                </p:sp>
              </p:grpSp>
              <p:grpSp>
                <p:nvGrpSpPr>
                  <p:cNvPr id="50204" name="Group 15"/>
                  <p:cNvGrpSpPr>
                    <a:grpSpLocks/>
                  </p:cNvGrpSpPr>
                  <p:nvPr/>
                </p:nvGrpSpPr>
                <p:grpSpPr bwMode="auto">
                  <a:xfrm>
                    <a:off x="2611" y="864"/>
                    <a:ext cx="580" cy="210"/>
                    <a:chOff x="2611" y="864"/>
                    <a:chExt cx="580" cy="210"/>
                  </a:xfrm>
                </p:grpSpPr>
                <p:sp>
                  <p:nvSpPr>
                    <p:cNvPr id="50217" name="Rectangle 16"/>
                    <p:cNvSpPr>
                      <a:spLocks noChangeArrowheads="1"/>
                    </p:cNvSpPr>
                    <p:nvPr/>
                  </p:nvSpPr>
                  <p:spPr bwMode="auto">
                    <a:xfrm>
                      <a:off x="261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8" name="Rectangle 17"/>
                    <p:cNvSpPr>
                      <a:spLocks noChangeArrowheads="1"/>
                    </p:cNvSpPr>
                    <p:nvPr/>
                  </p:nvSpPr>
                  <p:spPr bwMode="auto">
                    <a:xfrm>
                      <a:off x="2776" y="864"/>
                      <a:ext cx="22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rs</a:t>
                      </a:r>
                    </a:p>
                  </p:txBody>
                </p:sp>
              </p:grpSp>
              <p:grpSp>
                <p:nvGrpSpPr>
                  <p:cNvPr id="50205" name="Group 18"/>
                  <p:cNvGrpSpPr>
                    <a:grpSpLocks/>
                  </p:cNvGrpSpPr>
                  <p:nvPr/>
                </p:nvGrpSpPr>
                <p:grpSpPr bwMode="auto">
                  <a:xfrm>
                    <a:off x="3199" y="864"/>
                    <a:ext cx="579" cy="210"/>
                    <a:chOff x="3199" y="864"/>
                    <a:chExt cx="579" cy="210"/>
                  </a:xfrm>
                </p:grpSpPr>
                <p:sp>
                  <p:nvSpPr>
                    <p:cNvPr id="50215" name="Rectangle 19"/>
                    <p:cNvSpPr>
                      <a:spLocks noChangeArrowheads="1"/>
                    </p:cNvSpPr>
                    <p:nvPr/>
                  </p:nvSpPr>
                  <p:spPr bwMode="auto">
                    <a:xfrm>
                      <a:off x="3199"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6" name="Rectangle 20"/>
                    <p:cNvSpPr>
                      <a:spLocks noChangeArrowheads="1"/>
                    </p:cNvSpPr>
                    <p:nvPr/>
                  </p:nvSpPr>
                  <p:spPr bwMode="auto">
                    <a:xfrm>
                      <a:off x="3363" y="864"/>
                      <a:ext cx="21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rt</a:t>
                      </a:r>
                    </a:p>
                  </p:txBody>
                </p:sp>
              </p:grpSp>
              <p:grpSp>
                <p:nvGrpSpPr>
                  <p:cNvPr id="50206" name="Group 21"/>
                  <p:cNvGrpSpPr>
                    <a:grpSpLocks/>
                  </p:cNvGrpSpPr>
                  <p:nvPr/>
                </p:nvGrpSpPr>
                <p:grpSpPr bwMode="auto">
                  <a:xfrm>
                    <a:off x="3786" y="864"/>
                    <a:ext cx="579" cy="210"/>
                    <a:chOff x="3786" y="864"/>
                    <a:chExt cx="579" cy="210"/>
                  </a:xfrm>
                </p:grpSpPr>
                <p:sp>
                  <p:nvSpPr>
                    <p:cNvPr id="50213" name="Rectangle 22"/>
                    <p:cNvSpPr>
                      <a:spLocks noChangeArrowheads="1"/>
                    </p:cNvSpPr>
                    <p:nvPr/>
                  </p:nvSpPr>
                  <p:spPr bwMode="auto">
                    <a:xfrm>
                      <a:off x="3786"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4" name="Rectangle 23"/>
                    <p:cNvSpPr>
                      <a:spLocks noChangeArrowheads="1"/>
                    </p:cNvSpPr>
                    <p:nvPr/>
                  </p:nvSpPr>
                  <p:spPr bwMode="auto">
                    <a:xfrm>
                      <a:off x="3951" y="864"/>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tx1"/>
                          </a:solidFill>
                          <a:latin typeface="Times New Roman" panose="02020603050405020304" pitchFamily="18" charset="0"/>
                        </a:rPr>
                        <a:t>rd</a:t>
                      </a:r>
                    </a:p>
                  </p:txBody>
                </p:sp>
              </p:grpSp>
              <p:grpSp>
                <p:nvGrpSpPr>
                  <p:cNvPr id="50207" name="Group 24"/>
                  <p:cNvGrpSpPr>
                    <a:grpSpLocks/>
                  </p:cNvGrpSpPr>
                  <p:nvPr/>
                </p:nvGrpSpPr>
                <p:grpSpPr bwMode="auto">
                  <a:xfrm>
                    <a:off x="4373" y="864"/>
                    <a:ext cx="580" cy="210"/>
                    <a:chOff x="4373" y="864"/>
                    <a:chExt cx="580" cy="210"/>
                  </a:xfrm>
                </p:grpSpPr>
                <p:sp>
                  <p:nvSpPr>
                    <p:cNvPr id="50211" name="Rectangle 25"/>
                    <p:cNvSpPr>
                      <a:spLocks noChangeArrowheads="1"/>
                    </p:cNvSpPr>
                    <p:nvPr/>
                  </p:nvSpPr>
                  <p:spPr bwMode="auto">
                    <a:xfrm>
                      <a:off x="4373"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2" name="Rectangle 26"/>
                    <p:cNvSpPr>
                      <a:spLocks noChangeArrowheads="1"/>
                    </p:cNvSpPr>
                    <p:nvPr/>
                  </p:nvSpPr>
                  <p:spPr bwMode="auto">
                    <a:xfrm>
                      <a:off x="4448" y="864"/>
                      <a:ext cx="44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dirty="0">
                          <a:solidFill>
                            <a:schemeClr val="tx1"/>
                          </a:solidFill>
                          <a:latin typeface="Times New Roman" panose="02020603050405020304" pitchFamily="18" charset="0"/>
                        </a:rPr>
                        <a:t>shamt</a:t>
                      </a:r>
                    </a:p>
                  </p:txBody>
                </p:sp>
              </p:grpSp>
              <p:grpSp>
                <p:nvGrpSpPr>
                  <p:cNvPr id="50208" name="Group 27"/>
                  <p:cNvGrpSpPr>
                    <a:grpSpLocks/>
                  </p:cNvGrpSpPr>
                  <p:nvPr/>
                </p:nvGrpSpPr>
                <p:grpSpPr bwMode="auto">
                  <a:xfrm>
                    <a:off x="4961" y="864"/>
                    <a:ext cx="625" cy="210"/>
                    <a:chOff x="4961" y="864"/>
                    <a:chExt cx="625" cy="210"/>
                  </a:xfrm>
                </p:grpSpPr>
                <p:sp>
                  <p:nvSpPr>
                    <p:cNvPr id="50209" name="Rectangle 28"/>
                    <p:cNvSpPr>
                      <a:spLocks noChangeArrowheads="1"/>
                    </p:cNvSpPr>
                    <p:nvPr/>
                  </p:nvSpPr>
                  <p:spPr bwMode="auto">
                    <a:xfrm>
                      <a:off x="4961"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0210" name="Rectangle 29"/>
                    <p:cNvSpPr>
                      <a:spLocks noChangeArrowheads="1"/>
                    </p:cNvSpPr>
                    <p:nvPr/>
                  </p:nvSpPr>
                  <p:spPr bwMode="auto">
                    <a:xfrm>
                      <a:off x="5143" y="864"/>
                      <a:ext cx="3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dirty="0">
                          <a:solidFill>
                            <a:schemeClr val="tx1"/>
                          </a:solidFill>
                          <a:latin typeface="Times New Roman" panose="02020603050405020304" pitchFamily="18" charset="0"/>
                        </a:rPr>
                        <a:t>func</a:t>
                      </a:r>
                    </a:p>
                  </p:txBody>
                </p:sp>
              </p:grpSp>
            </p:grpSp>
          </p:grpSp>
          <p:sp>
            <p:nvSpPr>
              <p:cNvPr id="50194" name="Rectangle 30"/>
              <p:cNvSpPr>
                <a:spLocks noChangeArrowheads="1"/>
              </p:cNvSpPr>
              <p:nvPr/>
            </p:nvSpPr>
            <p:spPr bwMode="auto">
              <a:xfrm>
                <a:off x="5488" y="6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0</a:t>
                </a:r>
              </a:p>
            </p:txBody>
          </p:sp>
          <p:sp>
            <p:nvSpPr>
              <p:cNvPr id="50195" name="Rectangle 31"/>
              <p:cNvSpPr>
                <a:spLocks noChangeArrowheads="1"/>
              </p:cNvSpPr>
              <p:nvPr/>
            </p:nvSpPr>
            <p:spPr bwMode="auto">
              <a:xfrm>
                <a:off x="4810" y="672"/>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p>
            </p:txBody>
          </p:sp>
          <p:sp>
            <p:nvSpPr>
              <p:cNvPr id="50196" name="Rectangle 32"/>
              <p:cNvSpPr>
                <a:spLocks noChangeArrowheads="1"/>
              </p:cNvSpPr>
              <p:nvPr/>
            </p:nvSpPr>
            <p:spPr bwMode="auto">
              <a:xfrm>
                <a:off x="4177" y="672"/>
                <a:ext cx="2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11</a:t>
                </a:r>
              </a:p>
            </p:txBody>
          </p:sp>
          <p:sp>
            <p:nvSpPr>
              <p:cNvPr id="50197" name="Rectangle 33"/>
              <p:cNvSpPr>
                <a:spLocks noChangeArrowheads="1"/>
              </p:cNvSpPr>
              <p:nvPr/>
            </p:nvSpPr>
            <p:spPr bwMode="auto">
              <a:xfrm>
                <a:off x="3590"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16</a:t>
                </a:r>
              </a:p>
            </p:txBody>
          </p:sp>
          <p:sp>
            <p:nvSpPr>
              <p:cNvPr id="50198" name="Rectangle 34"/>
              <p:cNvSpPr>
                <a:spLocks noChangeArrowheads="1"/>
              </p:cNvSpPr>
              <p:nvPr/>
            </p:nvSpPr>
            <p:spPr bwMode="auto">
              <a:xfrm>
                <a:off x="3002"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21</a:t>
                </a:r>
              </a:p>
            </p:txBody>
          </p:sp>
          <p:sp>
            <p:nvSpPr>
              <p:cNvPr id="50199" name="Rectangle 35"/>
              <p:cNvSpPr>
                <a:spLocks noChangeArrowheads="1"/>
              </p:cNvSpPr>
              <p:nvPr/>
            </p:nvSpPr>
            <p:spPr bwMode="auto">
              <a:xfrm>
                <a:off x="2414"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26</a:t>
                </a:r>
              </a:p>
            </p:txBody>
          </p:sp>
          <p:sp>
            <p:nvSpPr>
              <p:cNvPr id="50200" name="Rectangle 36"/>
              <p:cNvSpPr>
                <a:spLocks noChangeArrowheads="1"/>
              </p:cNvSpPr>
              <p:nvPr/>
            </p:nvSpPr>
            <p:spPr bwMode="auto">
              <a:xfrm>
                <a:off x="1918" y="672"/>
                <a:ext cx="2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31</a:t>
                </a:r>
              </a:p>
            </p:txBody>
          </p:sp>
        </p:grpSp>
        <p:sp>
          <p:nvSpPr>
            <p:cNvPr id="50187" name="Rectangle 37"/>
            <p:cNvSpPr>
              <a:spLocks noChangeArrowheads="1"/>
            </p:cNvSpPr>
            <p:nvPr/>
          </p:nvSpPr>
          <p:spPr bwMode="auto">
            <a:xfrm>
              <a:off x="1147" y="1577"/>
              <a:ext cx="4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a:t>
              </a:r>
              <a:r>
                <a:rPr lang="zh-CN" altLang="en-US" sz="1600">
                  <a:solidFill>
                    <a:schemeClr val="tx1"/>
                  </a:solidFill>
                  <a:latin typeface="Times New Roman" panose="02020603050405020304" pitchFamily="18" charset="0"/>
                </a:rPr>
                <a:t> </a:t>
              </a:r>
              <a:r>
                <a:rPr lang="en-US" altLang="zh-CN" sz="1600">
                  <a:solidFill>
                    <a:schemeClr val="tx1"/>
                  </a:solidFill>
                </a:rPr>
                <a:t>bits</a:t>
              </a:r>
            </a:p>
          </p:txBody>
        </p:sp>
        <p:sp>
          <p:nvSpPr>
            <p:cNvPr id="50188" name="Rectangle 38"/>
            <p:cNvSpPr>
              <a:spLocks noChangeArrowheads="1"/>
            </p:cNvSpPr>
            <p:nvPr/>
          </p:nvSpPr>
          <p:spPr bwMode="auto">
            <a:xfrm>
              <a:off x="4130"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6 </a:t>
              </a:r>
              <a:r>
                <a:rPr lang="en-US" altLang="zh-CN" sz="1600">
                  <a:solidFill>
                    <a:schemeClr val="tx1"/>
                  </a:solidFill>
                </a:rPr>
                <a:t>bits</a:t>
              </a:r>
            </a:p>
          </p:txBody>
        </p:sp>
        <p:sp>
          <p:nvSpPr>
            <p:cNvPr id="50189" name="Rectangle 39"/>
            <p:cNvSpPr>
              <a:spLocks noChangeArrowheads="1"/>
            </p:cNvSpPr>
            <p:nvPr/>
          </p:nvSpPr>
          <p:spPr bwMode="auto">
            <a:xfrm>
              <a:off x="3497"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0" name="Rectangle 40"/>
            <p:cNvSpPr>
              <a:spLocks noChangeArrowheads="1"/>
            </p:cNvSpPr>
            <p:nvPr/>
          </p:nvSpPr>
          <p:spPr bwMode="auto">
            <a:xfrm>
              <a:off x="2910"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1" name="Rectangle 41"/>
            <p:cNvSpPr>
              <a:spLocks noChangeArrowheads="1"/>
            </p:cNvSpPr>
            <p:nvPr/>
          </p:nvSpPr>
          <p:spPr bwMode="auto">
            <a:xfrm>
              <a:off x="2322"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sp>
          <p:nvSpPr>
            <p:cNvPr id="50192" name="Rectangle 42"/>
            <p:cNvSpPr>
              <a:spLocks noChangeArrowheads="1"/>
            </p:cNvSpPr>
            <p:nvPr/>
          </p:nvSpPr>
          <p:spPr bwMode="auto">
            <a:xfrm>
              <a:off x="1735" y="1577"/>
              <a:ext cx="4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chemeClr val="tx1"/>
                  </a:solidFill>
                </a:rPr>
                <a:t>5 </a:t>
              </a:r>
              <a:r>
                <a:rPr lang="en-US" altLang="zh-CN" sz="1600">
                  <a:solidFill>
                    <a:schemeClr val="tx1"/>
                  </a:solidFill>
                </a:rPr>
                <a:t>bits</a:t>
              </a:r>
            </a:p>
          </p:txBody>
        </p:sp>
      </p:grpSp>
      <p:sp>
        <p:nvSpPr>
          <p:cNvPr id="273452" name="Text Box 44"/>
          <p:cNvSpPr txBox="1">
            <a:spLocks noChangeArrowheads="1"/>
          </p:cNvSpPr>
          <p:nvPr/>
        </p:nvSpPr>
        <p:spPr bwMode="auto">
          <a:xfrm>
            <a:off x="1674813" y="3005138"/>
            <a:ext cx="576103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1800"/>
              <a:t>000000      00101     01111   10000      00000    100000</a:t>
            </a:r>
          </a:p>
        </p:txBody>
      </p:sp>
      <p:sp>
        <p:nvSpPr>
          <p:cNvPr id="50182" name="Text Box 46"/>
          <p:cNvSpPr txBox="1">
            <a:spLocks noChangeArrowheads="1"/>
          </p:cNvSpPr>
          <p:nvPr/>
        </p:nvSpPr>
        <p:spPr bwMode="auto">
          <a:xfrm>
            <a:off x="5280025" y="5175250"/>
            <a:ext cx="1270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73455" name="Text Box 47"/>
          <p:cNvSpPr txBox="1">
            <a:spLocks noChangeArrowheads="1"/>
          </p:cNvSpPr>
          <p:nvPr/>
        </p:nvSpPr>
        <p:spPr bwMode="auto">
          <a:xfrm>
            <a:off x="4652963" y="5629275"/>
            <a:ext cx="43148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solidFill>
                  <a:srgbClr val="EE3900"/>
                </a:solidFill>
                <a:ea typeface="黑体" panose="02010609060101010101" pitchFamily="49" charset="-122"/>
              </a:rPr>
              <a:t>这个过程称为“反汇编”，可用来破解他人的二进制代码（可执行程序）</a:t>
            </a:r>
            <a:r>
              <a:rPr lang="en-US" altLang="zh-CN" sz="2000">
                <a:solidFill>
                  <a:srgbClr val="EE3900"/>
                </a:solidFill>
                <a:ea typeface="黑体" panose="02010609060101010101" pitchFamily="49" charset="-122"/>
              </a:rPr>
              <a:t>.</a:t>
            </a:r>
          </a:p>
        </p:txBody>
      </p:sp>
      <p:sp>
        <p:nvSpPr>
          <p:cNvPr id="53256" name="Text Box 49"/>
          <p:cNvSpPr txBox="1">
            <a:spLocks noChangeArrowheads="1"/>
          </p:cNvSpPr>
          <p:nvPr/>
        </p:nvSpPr>
        <p:spPr bwMode="auto">
          <a:xfrm>
            <a:off x="990600" y="1106488"/>
            <a:ext cx="7466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a:t>32</a:t>
            </a:r>
            <a:r>
              <a:rPr lang="zh-CN" altLang="en-US" sz="2000"/>
              <a:t>位指令代码：</a:t>
            </a:r>
            <a:r>
              <a:rPr lang="en-US" altLang="zh-CN" sz="2000"/>
              <a:t>0000  00</a:t>
            </a:r>
            <a:r>
              <a:rPr lang="en-US" altLang="zh-CN" sz="2000">
                <a:solidFill>
                  <a:srgbClr val="A50021"/>
                </a:solidFill>
              </a:rPr>
              <a:t>00 101</a:t>
            </a:r>
            <a:r>
              <a:rPr lang="en-US" altLang="zh-CN" sz="2000"/>
              <a:t>0 1111 </a:t>
            </a:r>
            <a:r>
              <a:rPr lang="en-US" altLang="zh-CN" sz="2000">
                <a:solidFill>
                  <a:srgbClr val="A50021"/>
                </a:solidFill>
              </a:rPr>
              <a:t>1000 0</a:t>
            </a:r>
            <a:r>
              <a:rPr lang="en-US" altLang="zh-CN" sz="2000"/>
              <a:t>000 00</a:t>
            </a:r>
            <a:r>
              <a:rPr lang="en-US" altLang="zh-CN" sz="2000">
                <a:solidFill>
                  <a:srgbClr val="A50021"/>
                </a:solidFill>
              </a:rPr>
              <a:t>10 0000</a:t>
            </a:r>
            <a:r>
              <a:rPr lang="en-US" altLang="zh-CN"/>
              <a:t> </a:t>
            </a:r>
          </a:p>
        </p:txBody>
      </p:sp>
      <p:sp>
        <p:nvSpPr>
          <p:cNvPr id="273458" name="Text Box 50"/>
          <p:cNvSpPr txBox="1">
            <a:spLocks noChangeArrowheads="1"/>
          </p:cNvSpPr>
          <p:nvPr/>
        </p:nvSpPr>
        <p:spPr bwMode="auto">
          <a:xfrm>
            <a:off x="944563" y="6070600"/>
            <a:ext cx="308133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200"/>
              <a:t>功能：</a:t>
            </a:r>
            <a:r>
              <a:rPr lang="en-US" altLang="zh-CN" sz="2200"/>
              <a:t>$a1 + $t7 → $s0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down)">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Effect transition="in" filter="wipe(down)">
                                      <p:cBhvr>
                                        <p:cTn id="12" dur="500"/>
                                        <p:tgtEl>
                                          <p:spTgt spid="53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3411">
                                            <p:txEl>
                                              <p:pRg st="2" end="2"/>
                                            </p:txEl>
                                          </p:spTgt>
                                        </p:tgtEl>
                                        <p:attrNameLst>
                                          <p:attrName>style.visibility</p:attrName>
                                        </p:attrNameLst>
                                      </p:cBhvr>
                                      <p:to>
                                        <p:strVal val="visible"/>
                                      </p:to>
                                    </p:set>
                                    <p:animEffect transition="in" filter="blinds(horizontal)">
                                      <p:cBhvr>
                                        <p:cTn id="17" dur="500"/>
                                        <p:tgtEl>
                                          <p:spTgt spid="273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3452"/>
                                        </p:tgtEl>
                                        <p:attrNameLst>
                                          <p:attrName>style.visibility</p:attrName>
                                        </p:attrNameLst>
                                      </p:cBhvr>
                                      <p:to>
                                        <p:strVal val="visible"/>
                                      </p:to>
                                    </p:set>
                                    <p:animEffect transition="in" filter="blinds(horizontal)">
                                      <p:cBhvr>
                                        <p:cTn id="27" dur="500"/>
                                        <p:tgtEl>
                                          <p:spTgt spid="273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3411">
                                            <p:txEl>
                                              <p:pRg st="6" end="6"/>
                                            </p:txEl>
                                          </p:spTgt>
                                        </p:tgtEl>
                                        <p:attrNameLst>
                                          <p:attrName>style.visibility</p:attrName>
                                        </p:attrNameLst>
                                      </p:cBhvr>
                                      <p:to>
                                        <p:strVal val="visible"/>
                                      </p:to>
                                    </p:set>
                                    <p:animEffect transition="in" filter="blinds(horizontal)">
                                      <p:cBhvr>
                                        <p:cTn id="32" dur="500"/>
                                        <p:tgtEl>
                                          <p:spTgt spid="27341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3411">
                                            <p:txEl>
                                              <p:pRg st="7" end="7"/>
                                            </p:txEl>
                                          </p:spTgt>
                                        </p:tgtEl>
                                        <p:attrNameLst>
                                          <p:attrName>style.visibility</p:attrName>
                                        </p:attrNameLst>
                                      </p:cBhvr>
                                      <p:to>
                                        <p:strVal val="visible"/>
                                      </p:to>
                                    </p:set>
                                    <p:animEffect transition="in" filter="blinds(horizontal)">
                                      <p:cBhvr>
                                        <p:cTn id="37" dur="500"/>
                                        <p:tgtEl>
                                          <p:spTgt spid="27341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3411">
                                            <p:txEl>
                                              <p:pRg st="8" end="8"/>
                                            </p:txEl>
                                          </p:spTgt>
                                        </p:tgtEl>
                                        <p:attrNameLst>
                                          <p:attrName>style.visibility</p:attrName>
                                        </p:attrNameLst>
                                      </p:cBhvr>
                                      <p:to>
                                        <p:strVal val="visible"/>
                                      </p:to>
                                    </p:set>
                                    <p:animEffect transition="in" filter="blinds(horizontal)">
                                      <p:cBhvr>
                                        <p:cTn id="42" dur="500"/>
                                        <p:tgtEl>
                                          <p:spTgt spid="273411">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3411">
                                            <p:txEl>
                                              <p:pRg st="9" end="9"/>
                                            </p:txEl>
                                          </p:spTgt>
                                        </p:tgtEl>
                                        <p:attrNameLst>
                                          <p:attrName>style.visibility</p:attrName>
                                        </p:attrNameLst>
                                      </p:cBhvr>
                                      <p:to>
                                        <p:strVal val="visible"/>
                                      </p:to>
                                    </p:set>
                                    <p:animEffect transition="in" filter="blinds(horizontal)">
                                      <p:cBhvr>
                                        <p:cTn id="45" dur="500"/>
                                        <p:tgtEl>
                                          <p:spTgt spid="273411">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73411">
                                            <p:txEl>
                                              <p:pRg st="10" end="10"/>
                                            </p:txEl>
                                          </p:spTgt>
                                        </p:tgtEl>
                                        <p:attrNameLst>
                                          <p:attrName>style.visibility</p:attrName>
                                        </p:attrNameLst>
                                      </p:cBhvr>
                                      <p:to>
                                        <p:strVal val="visible"/>
                                      </p:to>
                                    </p:set>
                                    <p:animEffect transition="in" filter="blinds(horizontal)">
                                      <p:cBhvr>
                                        <p:cTn id="50" dur="500"/>
                                        <p:tgtEl>
                                          <p:spTgt spid="273411">
                                            <p:txEl>
                                              <p:pRg st="10" end="10"/>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273411">
                                            <p:txEl>
                                              <p:pRg st="11" end="11"/>
                                            </p:txEl>
                                          </p:spTgt>
                                        </p:tgtEl>
                                        <p:attrNameLst>
                                          <p:attrName>style.visibility</p:attrName>
                                        </p:attrNameLst>
                                      </p:cBhvr>
                                      <p:to>
                                        <p:strVal val="visible"/>
                                      </p:to>
                                    </p:set>
                                    <p:animEffect transition="in" filter="blinds(horizontal)">
                                      <p:cBhvr>
                                        <p:cTn id="53" dur="500"/>
                                        <p:tgtEl>
                                          <p:spTgt spid="273411">
                                            <p:txEl>
                                              <p:pRg st="11" end="1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58"/>
                                        </p:tgtEl>
                                        <p:attrNameLst>
                                          <p:attrName>style.visibility</p:attrName>
                                        </p:attrNameLst>
                                      </p:cBhvr>
                                      <p:to>
                                        <p:strVal val="visible"/>
                                      </p:to>
                                    </p:set>
                                    <p:animEffect transition="in" filter="blinds(horizontal)">
                                      <p:cBhvr>
                                        <p:cTn id="58" dur="500"/>
                                        <p:tgtEl>
                                          <p:spTgt spid="2734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55"/>
                                        </p:tgtEl>
                                        <p:attrNameLst>
                                          <p:attrName>style.visibility</p:attrName>
                                        </p:attrNameLst>
                                      </p:cBhvr>
                                      <p:to>
                                        <p:strVal val="visible"/>
                                      </p:to>
                                    </p:set>
                                    <p:animEffect transition="in" filter="blinds(horizontal)">
                                      <p:cBhvr>
                                        <p:cTn id="63" dur="500"/>
                                        <p:tgtEl>
                                          <p:spTgt spid="273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52" grpId="0"/>
      <p:bldP spid="273455" grpId="0"/>
      <p:bldP spid="53256" grpId="0"/>
      <p:bldP spid="2734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71525" y="100013"/>
            <a:ext cx="5197475" cy="368300"/>
          </a:xfrm>
        </p:spPr>
        <p:txBody>
          <a:bodyPr/>
          <a:lstStyle/>
          <a:p>
            <a:r>
              <a:rPr lang="en-US" altLang="zh-CN">
                <a:ea typeface="宋体" panose="02010600030101010101" pitchFamily="2" charset="-122"/>
              </a:rPr>
              <a:t>Example</a:t>
            </a:r>
            <a:r>
              <a:rPr lang="zh-CN" altLang="en-US">
                <a:ea typeface="宋体" panose="02010600030101010101" pitchFamily="2" charset="-122"/>
              </a:rPr>
              <a:t>：汇编形式与指令的对应</a:t>
            </a:r>
          </a:p>
        </p:txBody>
      </p:sp>
      <p:sp>
        <p:nvSpPr>
          <p:cNvPr id="51203" name="Rectangle 3"/>
          <p:cNvSpPr>
            <a:spLocks noGrp="1" noChangeArrowheads="1"/>
          </p:cNvSpPr>
          <p:nvPr>
            <p:ph type="body" idx="1"/>
          </p:nvPr>
        </p:nvSpPr>
        <p:spPr>
          <a:xfrm>
            <a:off x="436563" y="744538"/>
            <a:ext cx="8191500" cy="998537"/>
          </a:xfrm>
          <a:noFill/>
        </p:spPr>
        <p:txBody>
          <a:bodyPr/>
          <a:lstStyle/>
          <a:p>
            <a:pPr marL="203200" indent="-203200"/>
            <a:r>
              <a:rPr lang="zh-CN" altLang="en-US" dirty="0">
                <a:latin typeface="Arial" panose="020B0604020202020204" pitchFamily="34" charset="0"/>
                <a:ea typeface="黑体" panose="02010609060101010101" pitchFamily="49" charset="-122"/>
              </a:rPr>
              <a:t>若</a:t>
            </a:r>
            <a:r>
              <a:rPr lang="en-US" altLang="zh-CN" dirty="0">
                <a:latin typeface="Arial" panose="020B0604020202020204" pitchFamily="34" charset="0"/>
                <a:ea typeface="黑体" panose="02010609060101010101" pitchFamily="49" charset="-122"/>
              </a:rPr>
              <a:t>MIPS Assembly Instruction:      </a:t>
            </a:r>
            <a:r>
              <a:rPr lang="en-US" altLang="zh-CN" dirty="0">
                <a:solidFill>
                  <a:schemeClr val="accent2"/>
                </a:solidFill>
                <a:latin typeface="Arial" panose="020B0604020202020204" pitchFamily="34" charset="0"/>
                <a:ea typeface="黑体" panose="02010609060101010101" pitchFamily="49" charset="-122"/>
              </a:rPr>
              <a:t>Add  $t0,$s1,$s2</a:t>
            </a:r>
          </a:p>
          <a:p>
            <a:pPr marL="203200" indent="-203200">
              <a:buFont typeface="Wingdings" panose="05000000000000000000" pitchFamily="2" charset="2"/>
              <a:buNone/>
            </a:pPr>
            <a:r>
              <a:rPr lang="zh-CN" altLang="en-US" dirty="0">
                <a:latin typeface="Arial" panose="020B0604020202020204" pitchFamily="34" charset="0"/>
                <a:ea typeface="黑体" panose="02010609060101010101" pitchFamily="49" charset="-122"/>
              </a:rPr>
              <a:t>   则对应的指令机器代码是什么？</a:t>
            </a:r>
          </a:p>
          <a:p>
            <a:pPr lvl="1" indent="-190500"/>
            <a:endParaRPr lang="en-US" altLang="zh-CN" dirty="0">
              <a:latin typeface="Arial" panose="020B0604020202020204" pitchFamily="34" charset="0"/>
              <a:ea typeface="黑体" panose="02010609060101010101" pitchFamily="49" charset="-122"/>
            </a:endParaRPr>
          </a:p>
          <a:p>
            <a:pPr marL="203200" indent="-203200"/>
            <a:endParaRPr lang="en-US" altLang="zh-CN" dirty="0">
              <a:latin typeface="Arial" panose="020B0604020202020204" pitchFamily="34" charset="0"/>
            </a:endParaRPr>
          </a:p>
        </p:txBody>
      </p:sp>
      <p:grpSp>
        <p:nvGrpSpPr>
          <p:cNvPr id="2" name="Group 71"/>
          <p:cNvGrpSpPr>
            <a:grpSpLocks/>
          </p:cNvGrpSpPr>
          <p:nvPr/>
        </p:nvGrpSpPr>
        <p:grpSpPr bwMode="auto">
          <a:xfrm>
            <a:off x="596900" y="1658938"/>
            <a:ext cx="6623050" cy="1414462"/>
            <a:chOff x="658" y="1045"/>
            <a:chExt cx="3560" cy="891"/>
          </a:xfrm>
        </p:grpSpPr>
        <p:sp>
          <p:nvSpPr>
            <p:cNvPr id="51269" name="Rectangle 4"/>
            <p:cNvSpPr>
              <a:spLocks noChangeArrowheads="1"/>
            </p:cNvSpPr>
            <p:nvPr/>
          </p:nvSpPr>
          <p:spPr bwMode="auto">
            <a:xfrm>
              <a:off x="2099" y="1335"/>
              <a:ext cx="376"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0" name="Rectangle 5"/>
            <p:cNvSpPr>
              <a:spLocks noChangeArrowheads="1"/>
            </p:cNvSpPr>
            <p:nvPr/>
          </p:nvSpPr>
          <p:spPr bwMode="auto">
            <a:xfrm>
              <a:off x="2094" y="1395"/>
              <a:ext cx="21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op</a:t>
              </a:r>
            </a:p>
          </p:txBody>
        </p:sp>
        <p:sp>
          <p:nvSpPr>
            <p:cNvPr id="51271" name="Rectangle 6"/>
            <p:cNvSpPr>
              <a:spLocks noChangeArrowheads="1"/>
            </p:cNvSpPr>
            <p:nvPr/>
          </p:nvSpPr>
          <p:spPr bwMode="auto">
            <a:xfrm>
              <a:off x="2474"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2" name="Rectangle 7"/>
            <p:cNvSpPr>
              <a:spLocks noChangeArrowheads="1"/>
            </p:cNvSpPr>
            <p:nvPr/>
          </p:nvSpPr>
          <p:spPr bwMode="auto">
            <a:xfrm>
              <a:off x="2801"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3" name="Rectangle 8"/>
            <p:cNvSpPr>
              <a:spLocks noChangeArrowheads="1"/>
            </p:cNvSpPr>
            <p:nvPr/>
          </p:nvSpPr>
          <p:spPr bwMode="auto">
            <a:xfrm>
              <a:off x="312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4" name="Rectangle 9"/>
            <p:cNvSpPr>
              <a:spLocks noChangeArrowheads="1"/>
            </p:cNvSpPr>
            <p:nvPr/>
          </p:nvSpPr>
          <p:spPr bwMode="auto">
            <a:xfrm>
              <a:off x="3786" y="1335"/>
              <a:ext cx="43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5" name="Rectangle 10"/>
            <p:cNvSpPr>
              <a:spLocks noChangeArrowheads="1"/>
            </p:cNvSpPr>
            <p:nvPr/>
          </p:nvSpPr>
          <p:spPr bwMode="auto">
            <a:xfrm>
              <a:off x="2574" y="1395"/>
              <a:ext cx="1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rs</a:t>
              </a:r>
            </a:p>
          </p:txBody>
        </p:sp>
        <p:sp>
          <p:nvSpPr>
            <p:cNvPr id="51276" name="Rectangle 11"/>
            <p:cNvSpPr>
              <a:spLocks noChangeArrowheads="1"/>
            </p:cNvSpPr>
            <p:nvPr/>
          </p:nvSpPr>
          <p:spPr bwMode="auto">
            <a:xfrm>
              <a:off x="2862" y="1395"/>
              <a:ext cx="1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rt</a:t>
              </a:r>
            </a:p>
          </p:txBody>
        </p:sp>
        <p:sp>
          <p:nvSpPr>
            <p:cNvPr id="51277" name="Rectangle 12"/>
            <p:cNvSpPr>
              <a:spLocks noChangeArrowheads="1"/>
            </p:cNvSpPr>
            <p:nvPr/>
          </p:nvSpPr>
          <p:spPr bwMode="auto">
            <a:xfrm>
              <a:off x="3198" y="1395"/>
              <a:ext cx="19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rd</a:t>
              </a:r>
            </a:p>
          </p:txBody>
        </p:sp>
        <p:sp>
          <p:nvSpPr>
            <p:cNvPr id="51278" name="Rectangle 13"/>
            <p:cNvSpPr>
              <a:spLocks noChangeArrowheads="1"/>
            </p:cNvSpPr>
            <p:nvPr/>
          </p:nvSpPr>
          <p:spPr bwMode="auto">
            <a:xfrm>
              <a:off x="2426" y="1767"/>
              <a:ext cx="1144" cy="136"/>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79" name="Rectangle 14"/>
            <p:cNvSpPr>
              <a:spLocks noChangeArrowheads="1"/>
            </p:cNvSpPr>
            <p:nvPr/>
          </p:nvSpPr>
          <p:spPr bwMode="auto">
            <a:xfrm>
              <a:off x="2574" y="1757"/>
              <a:ext cx="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endParaRPr lang="en-US" altLang="zh-CN" sz="1800">
                <a:solidFill>
                  <a:schemeClr val="tx1"/>
                </a:solidFill>
              </a:endParaRPr>
            </a:p>
          </p:txBody>
        </p:sp>
        <p:sp>
          <p:nvSpPr>
            <p:cNvPr id="51280" name="Line 15"/>
            <p:cNvSpPr>
              <a:spLocks noChangeShapeType="1"/>
            </p:cNvSpPr>
            <p:nvPr/>
          </p:nvSpPr>
          <p:spPr bwMode="auto">
            <a:xfrm>
              <a:off x="2662" y="1575"/>
              <a:ext cx="0" cy="184"/>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1" name="Rectangle 16"/>
            <p:cNvSpPr>
              <a:spLocks noChangeArrowheads="1"/>
            </p:cNvSpPr>
            <p:nvPr/>
          </p:nvSpPr>
          <p:spPr bwMode="auto">
            <a:xfrm>
              <a:off x="750" y="1347"/>
              <a:ext cx="10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 </a:t>
              </a:r>
            </a:p>
          </p:txBody>
        </p:sp>
        <p:sp>
          <p:nvSpPr>
            <p:cNvPr id="51282" name="Text Box 17"/>
            <p:cNvSpPr txBox="1">
              <a:spLocks noChangeArrowheads="1"/>
            </p:cNvSpPr>
            <p:nvPr/>
          </p:nvSpPr>
          <p:spPr bwMode="auto">
            <a:xfrm>
              <a:off x="3825" y="1335"/>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dirty="0">
                  <a:solidFill>
                    <a:schemeClr val="tx1"/>
                  </a:solidFill>
                </a:rPr>
                <a:t>func</a:t>
              </a:r>
              <a:endParaRPr lang="en-US" altLang="zh-CN" sz="1800" b="0" dirty="0">
                <a:solidFill>
                  <a:schemeClr val="tx1"/>
                </a:solidFill>
              </a:endParaRPr>
            </a:p>
          </p:txBody>
        </p:sp>
        <p:sp>
          <p:nvSpPr>
            <p:cNvPr id="51283" name="Text Box 18"/>
            <p:cNvSpPr txBox="1">
              <a:spLocks noChangeArrowheads="1"/>
            </p:cNvSpPr>
            <p:nvPr/>
          </p:nvSpPr>
          <p:spPr bwMode="auto">
            <a:xfrm>
              <a:off x="658" y="1045"/>
              <a:ext cx="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en-US" altLang="zh-CN" sz="2000" b="0">
                <a:solidFill>
                  <a:schemeClr val="accent1"/>
                </a:solidFill>
              </a:endParaRPr>
            </a:p>
          </p:txBody>
        </p:sp>
        <p:sp>
          <p:nvSpPr>
            <p:cNvPr id="51284" name="Rectangle 19"/>
            <p:cNvSpPr>
              <a:spLocks noChangeArrowheads="1"/>
            </p:cNvSpPr>
            <p:nvPr/>
          </p:nvSpPr>
          <p:spPr bwMode="auto">
            <a:xfrm>
              <a:off x="3458" y="1335"/>
              <a:ext cx="32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85" name="Rectangle 20"/>
            <p:cNvSpPr>
              <a:spLocks noChangeArrowheads="1"/>
            </p:cNvSpPr>
            <p:nvPr/>
          </p:nvSpPr>
          <p:spPr bwMode="auto">
            <a:xfrm>
              <a:off x="3486" y="1383"/>
              <a:ext cx="2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smt</a:t>
              </a:r>
            </a:p>
          </p:txBody>
        </p:sp>
        <p:sp>
          <p:nvSpPr>
            <p:cNvPr id="51286" name="Text Box 21"/>
            <p:cNvSpPr txBox="1">
              <a:spLocks noChangeArrowheads="1"/>
            </p:cNvSpPr>
            <p:nvPr/>
          </p:nvSpPr>
          <p:spPr bwMode="auto">
            <a:xfrm>
              <a:off x="2142"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87" name="Text Box 22"/>
            <p:cNvSpPr txBox="1">
              <a:spLocks noChangeArrowheads="1"/>
            </p:cNvSpPr>
            <p:nvPr/>
          </p:nvSpPr>
          <p:spPr bwMode="auto">
            <a:xfrm>
              <a:off x="2862"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8" name="Text Box 23"/>
            <p:cNvSpPr txBox="1">
              <a:spLocks noChangeArrowheads="1"/>
            </p:cNvSpPr>
            <p:nvPr/>
          </p:nvSpPr>
          <p:spPr bwMode="auto">
            <a:xfrm>
              <a:off x="3198"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89" name="Text Box 24"/>
            <p:cNvSpPr txBox="1">
              <a:spLocks noChangeArrowheads="1"/>
            </p:cNvSpPr>
            <p:nvPr/>
          </p:nvSpPr>
          <p:spPr bwMode="auto">
            <a:xfrm>
              <a:off x="3534"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90" name="Text Box 25"/>
            <p:cNvSpPr txBox="1">
              <a:spLocks noChangeArrowheads="1"/>
            </p:cNvSpPr>
            <p:nvPr/>
          </p:nvSpPr>
          <p:spPr bwMode="auto">
            <a:xfrm>
              <a:off x="3918"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91" name="Text Box 26"/>
            <p:cNvSpPr txBox="1">
              <a:spLocks noChangeArrowheads="1"/>
            </p:cNvSpPr>
            <p:nvPr/>
          </p:nvSpPr>
          <p:spPr bwMode="auto">
            <a:xfrm>
              <a:off x="2526" y="1143"/>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grpSp>
        <p:nvGrpSpPr>
          <p:cNvPr id="3" name="Group 72"/>
          <p:cNvGrpSpPr>
            <a:grpSpLocks/>
          </p:cNvGrpSpPr>
          <p:nvPr/>
        </p:nvGrpSpPr>
        <p:grpSpPr bwMode="auto">
          <a:xfrm>
            <a:off x="217488" y="3009900"/>
            <a:ext cx="6597651" cy="1446213"/>
            <a:chOff x="419" y="1896"/>
            <a:chExt cx="4156" cy="911"/>
          </a:xfrm>
        </p:grpSpPr>
        <p:sp>
          <p:nvSpPr>
            <p:cNvPr id="51244" name="Rectangle 27"/>
            <p:cNvSpPr>
              <a:spLocks noChangeArrowheads="1"/>
            </p:cNvSpPr>
            <p:nvPr/>
          </p:nvSpPr>
          <p:spPr bwMode="auto">
            <a:xfrm>
              <a:off x="1520" y="2306"/>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5" name="Rectangle 28"/>
            <p:cNvSpPr>
              <a:spLocks noChangeArrowheads="1"/>
            </p:cNvSpPr>
            <p:nvPr/>
          </p:nvSpPr>
          <p:spPr bwMode="auto">
            <a:xfrm>
              <a:off x="1724" y="2366"/>
              <a:ext cx="15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a:t>
              </a:r>
            </a:p>
          </p:txBody>
        </p:sp>
        <p:sp>
          <p:nvSpPr>
            <p:cNvPr id="51246" name="Rectangle 29"/>
            <p:cNvSpPr>
              <a:spLocks noChangeArrowheads="1"/>
            </p:cNvSpPr>
            <p:nvPr/>
          </p:nvSpPr>
          <p:spPr bwMode="auto">
            <a:xfrm>
              <a:off x="2054"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7" name="Rectangle 30"/>
            <p:cNvSpPr>
              <a:spLocks noChangeArrowheads="1"/>
            </p:cNvSpPr>
            <p:nvPr/>
          </p:nvSpPr>
          <p:spPr bwMode="auto">
            <a:xfrm>
              <a:off x="2520"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8" name="Rectangle 31"/>
            <p:cNvSpPr>
              <a:spLocks noChangeArrowheads="1"/>
            </p:cNvSpPr>
            <p:nvPr/>
          </p:nvSpPr>
          <p:spPr bwMode="auto">
            <a:xfrm>
              <a:off x="2985" y="2306"/>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49" name="Rectangle 32"/>
            <p:cNvSpPr>
              <a:spLocks noChangeArrowheads="1"/>
            </p:cNvSpPr>
            <p:nvPr/>
          </p:nvSpPr>
          <p:spPr bwMode="auto">
            <a:xfrm>
              <a:off x="3905" y="2306"/>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0" name="Rectangle 33"/>
            <p:cNvSpPr>
              <a:spLocks noChangeArrowheads="1"/>
            </p:cNvSpPr>
            <p:nvPr/>
          </p:nvSpPr>
          <p:spPr bwMode="auto">
            <a:xfrm>
              <a:off x="2195" y="2366"/>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17</a:t>
              </a:r>
            </a:p>
          </p:txBody>
        </p:sp>
        <p:sp>
          <p:nvSpPr>
            <p:cNvPr id="51251" name="Rectangle 34"/>
            <p:cNvSpPr>
              <a:spLocks noChangeArrowheads="1"/>
            </p:cNvSpPr>
            <p:nvPr/>
          </p:nvSpPr>
          <p:spPr bwMode="auto">
            <a:xfrm>
              <a:off x="2602" y="2366"/>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18</a:t>
              </a:r>
            </a:p>
          </p:txBody>
        </p:sp>
        <p:sp>
          <p:nvSpPr>
            <p:cNvPr id="51252" name="Rectangle 35"/>
            <p:cNvSpPr>
              <a:spLocks noChangeArrowheads="1"/>
            </p:cNvSpPr>
            <p:nvPr/>
          </p:nvSpPr>
          <p:spPr bwMode="auto">
            <a:xfrm>
              <a:off x="3077" y="2366"/>
              <a:ext cx="1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8</a:t>
              </a:r>
            </a:p>
          </p:txBody>
        </p:sp>
        <p:sp>
          <p:nvSpPr>
            <p:cNvPr id="51253" name="Text Box 36"/>
            <p:cNvSpPr txBox="1">
              <a:spLocks noChangeArrowheads="1"/>
            </p:cNvSpPr>
            <p:nvPr/>
          </p:nvSpPr>
          <p:spPr bwMode="auto">
            <a:xfrm>
              <a:off x="4027" y="2333"/>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32</a:t>
              </a:r>
              <a:endParaRPr lang="en-US" altLang="zh-CN" sz="1400" b="0">
                <a:solidFill>
                  <a:schemeClr val="tx1"/>
                </a:solidFill>
                <a:latin typeface="Times New Roman" panose="02020603050405020304" pitchFamily="18" charset="0"/>
              </a:endParaRPr>
            </a:p>
          </p:txBody>
        </p:sp>
        <p:sp>
          <p:nvSpPr>
            <p:cNvPr id="51254" name="Rectangle 37"/>
            <p:cNvSpPr>
              <a:spLocks noChangeArrowheads="1"/>
            </p:cNvSpPr>
            <p:nvPr/>
          </p:nvSpPr>
          <p:spPr bwMode="auto">
            <a:xfrm>
              <a:off x="3447" y="2306"/>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55" name="Rectangle 38"/>
            <p:cNvSpPr>
              <a:spLocks noChangeArrowheads="1"/>
            </p:cNvSpPr>
            <p:nvPr/>
          </p:nvSpPr>
          <p:spPr bwMode="auto">
            <a:xfrm>
              <a:off x="3619" y="2381"/>
              <a:ext cx="15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tx1"/>
                  </a:solidFill>
                </a:rPr>
                <a:t>0</a:t>
              </a:r>
            </a:p>
          </p:txBody>
        </p:sp>
        <p:sp>
          <p:nvSpPr>
            <p:cNvPr id="51256" name="Text Box 39"/>
            <p:cNvSpPr txBox="1">
              <a:spLocks noChangeArrowheads="1"/>
            </p:cNvSpPr>
            <p:nvPr/>
          </p:nvSpPr>
          <p:spPr bwMode="auto">
            <a:xfrm>
              <a:off x="1584"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57" name="Text Box 40"/>
            <p:cNvSpPr txBox="1">
              <a:spLocks noChangeArrowheads="1"/>
            </p:cNvSpPr>
            <p:nvPr/>
          </p:nvSpPr>
          <p:spPr bwMode="auto">
            <a:xfrm>
              <a:off x="2602"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8" name="Text Box 41"/>
            <p:cNvSpPr txBox="1">
              <a:spLocks noChangeArrowheads="1"/>
            </p:cNvSpPr>
            <p:nvPr/>
          </p:nvSpPr>
          <p:spPr bwMode="auto">
            <a:xfrm>
              <a:off x="3077" y="2114"/>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59" name="Text Box 42"/>
            <p:cNvSpPr txBox="1">
              <a:spLocks noChangeArrowheads="1"/>
            </p:cNvSpPr>
            <p:nvPr/>
          </p:nvSpPr>
          <p:spPr bwMode="auto">
            <a:xfrm>
              <a:off x="3552" y="2114"/>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0" name="Text Box 43"/>
            <p:cNvSpPr txBox="1">
              <a:spLocks noChangeArrowheads="1"/>
            </p:cNvSpPr>
            <p:nvPr/>
          </p:nvSpPr>
          <p:spPr bwMode="auto">
            <a:xfrm>
              <a:off x="4094"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61" name="Text Box 44"/>
            <p:cNvSpPr txBox="1">
              <a:spLocks noChangeArrowheads="1"/>
            </p:cNvSpPr>
            <p:nvPr/>
          </p:nvSpPr>
          <p:spPr bwMode="auto">
            <a:xfrm>
              <a:off x="2127" y="2114"/>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62" name="Text Box 45"/>
            <p:cNvSpPr txBox="1">
              <a:spLocks noChangeArrowheads="1"/>
            </p:cNvSpPr>
            <p:nvPr/>
          </p:nvSpPr>
          <p:spPr bwMode="auto">
            <a:xfrm>
              <a:off x="419" y="1896"/>
              <a:ext cx="199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chemeClr val="tx1"/>
                  </a:solidFill>
                  <a:ea typeface="黑体" panose="02010609060101010101" pitchFamily="49" charset="-122"/>
                </a:rPr>
                <a:t>十进制表示</a:t>
              </a:r>
              <a:r>
                <a:rPr lang="en-US" altLang="zh-CN" sz="2000" dirty="0">
                  <a:solidFill>
                    <a:schemeClr val="tx1"/>
                  </a:solidFill>
                  <a:ea typeface="黑体" panose="02010609060101010101" pitchFamily="49" charset="-122"/>
                </a:rPr>
                <a:t>:</a:t>
              </a:r>
            </a:p>
            <a:p>
              <a:pPr>
                <a:spcBef>
                  <a:spcPct val="50000"/>
                </a:spcBef>
              </a:pPr>
              <a:endParaRPr lang="en-US" altLang="zh-CN" sz="2000" dirty="0">
                <a:solidFill>
                  <a:schemeClr val="tx1"/>
                </a:solidFill>
                <a:latin typeface="Times New Roman" panose="02020603050405020304" pitchFamily="18" charset="0"/>
              </a:endParaRPr>
            </a:p>
          </p:txBody>
        </p:sp>
        <p:sp>
          <p:nvSpPr>
            <p:cNvPr id="51263" name="Rectangle 46"/>
            <p:cNvSpPr>
              <a:spLocks noChangeArrowheads="1"/>
            </p:cNvSpPr>
            <p:nvPr/>
          </p:nvSpPr>
          <p:spPr bwMode="auto">
            <a:xfrm>
              <a:off x="2143" y="2547"/>
              <a:ext cx="3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a:t>
              </a:r>
              <a:r>
                <a:rPr lang="en-US" altLang="zh-CN" sz="1600">
                  <a:solidFill>
                    <a:schemeClr val="accent1"/>
                  </a:solidFill>
                </a:rPr>
                <a:t>s1</a:t>
              </a:r>
              <a:endParaRPr lang="zh-CN" altLang="en-US" sz="1600">
                <a:solidFill>
                  <a:schemeClr val="accent1"/>
                </a:solidFill>
              </a:endParaRPr>
            </a:p>
          </p:txBody>
        </p:sp>
        <p:sp>
          <p:nvSpPr>
            <p:cNvPr id="51264" name="Rectangle 47"/>
            <p:cNvSpPr>
              <a:spLocks noChangeArrowheads="1"/>
            </p:cNvSpPr>
            <p:nvPr/>
          </p:nvSpPr>
          <p:spPr bwMode="auto">
            <a:xfrm>
              <a:off x="2546" y="2548"/>
              <a:ext cx="33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$s2</a:t>
              </a:r>
              <a:endParaRPr lang="zh-CN" altLang="en-US" sz="2000">
                <a:solidFill>
                  <a:schemeClr val="accent1"/>
                </a:solidFill>
                <a:latin typeface="Times New Roman" panose="02020603050405020304" pitchFamily="18" charset="0"/>
              </a:endParaRPr>
            </a:p>
          </p:txBody>
        </p:sp>
        <p:sp>
          <p:nvSpPr>
            <p:cNvPr id="51265" name="Rectangle 48"/>
            <p:cNvSpPr>
              <a:spLocks noChangeArrowheads="1"/>
            </p:cNvSpPr>
            <p:nvPr/>
          </p:nvSpPr>
          <p:spPr bwMode="auto">
            <a:xfrm>
              <a:off x="2974" y="2557"/>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chemeClr val="accent1"/>
                  </a:solidFill>
                  <a:latin typeface="Times New Roman" panose="02020603050405020304" pitchFamily="18" charset="0"/>
                </a:rPr>
                <a:t>$t0</a:t>
              </a:r>
              <a:endParaRPr lang="zh-CN" altLang="en-US" sz="2000">
                <a:solidFill>
                  <a:schemeClr val="accent1"/>
                </a:solidFill>
                <a:latin typeface="Times New Roman" panose="02020603050405020304" pitchFamily="18" charset="0"/>
              </a:endParaRPr>
            </a:p>
          </p:txBody>
        </p:sp>
        <p:sp>
          <p:nvSpPr>
            <p:cNvPr id="51266" name="Rectangle 49"/>
            <p:cNvSpPr>
              <a:spLocks noChangeArrowheads="1"/>
            </p:cNvSpPr>
            <p:nvPr/>
          </p:nvSpPr>
          <p:spPr bwMode="auto">
            <a:xfrm>
              <a:off x="1472" y="2568"/>
              <a:ext cx="59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dirty="0">
                  <a:solidFill>
                    <a:schemeClr val="accent1"/>
                  </a:solidFill>
                </a:rPr>
                <a:t>R</a:t>
              </a:r>
              <a:r>
                <a:rPr lang="zh-CN" altLang="en-US" sz="1600" dirty="0">
                  <a:solidFill>
                    <a:schemeClr val="accent1"/>
                  </a:solidFill>
                </a:rPr>
                <a:t>型指令</a:t>
              </a:r>
            </a:p>
          </p:txBody>
        </p:sp>
        <p:sp>
          <p:nvSpPr>
            <p:cNvPr id="51267" name="Rectangle 50"/>
            <p:cNvSpPr>
              <a:spLocks noChangeArrowheads="1"/>
            </p:cNvSpPr>
            <p:nvPr/>
          </p:nvSpPr>
          <p:spPr bwMode="auto">
            <a:xfrm>
              <a:off x="4029" y="2585"/>
              <a:ext cx="3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600">
                  <a:solidFill>
                    <a:schemeClr val="accent1"/>
                  </a:solidFill>
                </a:rPr>
                <a:t>Add</a:t>
              </a:r>
              <a:endParaRPr lang="zh-CN" altLang="en-US" sz="1600">
                <a:solidFill>
                  <a:schemeClr val="accent1"/>
                </a:solidFill>
              </a:endParaRPr>
            </a:p>
          </p:txBody>
        </p:sp>
        <p:sp>
          <p:nvSpPr>
            <p:cNvPr id="51268" name="Rectangle 51"/>
            <p:cNvSpPr>
              <a:spLocks noChangeArrowheads="1"/>
            </p:cNvSpPr>
            <p:nvPr/>
          </p:nvSpPr>
          <p:spPr bwMode="auto">
            <a:xfrm>
              <a:off x="3364" y="2617"/>
              <a:ext cx="55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600">
                  <a:solidFill>
                    <a:schemeClr val="accent1"/>
                  </a:solidFill>
                </a:rPr>
                <a:t>No shift</a:t>
              </a:r>
            </a:p>
          </p:txBody>
        </p:sp>
      </p:grpSp>
      <p:grpSp>
        <p:nvGrpSpPr>
          <p:cNvPr id="4" name="Group 73"/>
          <p:cNvGrpSpPr>
            <a:grpSpLocks/>
          </p:cNvGrpSpPr>
          <p:nvPr/>
        </p:nvGrpSpPr>
        <p:grpSpPr bwMode="auto">
          <a:xfrm>
            <a:off x="260350" y="4627563"/>
            <a:ext cx="6437313" cy="1096962"/>
            <a:chOff x="465" y="2915"/>
            <a:chExt cx="4055" cy="691"/>
          </a:xfrm>
        </p:grpSpPr>
        <p:sp>
          <p:nvSpPr>
            <p:cNvPr id="51225" name="Text Box 52"/>
            <p:cNvSpPr txBox="1">
              <a:spLocks noChangeArrowheads="1"/>
            </p:cNvSpPr>
            <p:nvPr/>
          </p:nvSpPr>
          <p:spPr bwMode="auto">
            <a:xfrm>
              <a:off x="465" y="2915"/>
              <a:ext cx="199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solidFill>
                    <a:schemeClr val="tx1"/>
                  </a:solidFill>
                  <a:latin typeface="Times New Roman" panose="02020603050405020304" pitchFamily="18" charset="0"/>
                </a:rPr>
                <a:t>二进制表示</a:t>
              </a:r>
              <a:r>
                <a:rPr lang="en-US" altLang="zh-CN" sz="2000" dirty="0">
                  <a:solidFill>
                    <a:schemeClr val="tx1"/>
                  </a:solidFill>
                  <a:latin typeface="Times New Roman" panose="02020603050405020304" pitchFamily="18" charset="0"/>
                </a:rPr>
                <a:t>:</a:t>
              </a:r>
            </a:p>
            <a:p>
              <a:pPr>
                <a:spcBef>
                  <a:spcPct val="50000"/>
                </a:spcBef>
              </a:pPr>
              <a:endParaRPr lang="en-US" altLang="zh-CN" sz="2000" dirty="0">
                <a:solidFill>
                  <a:schemeClr val="tx1"/>
                </a:solidFill>
                <a:latin typeface="Times New Roman" panose="02020603050405020304" pitchFamily="18" charset="0"/>
              </a:endParaRPr>
            </a:p>
          </p:txBody>
        </p:sp>
        <p:sp>
          <p:nvSpPr>
            <p:cNvPr id="51226" name="Rectangle 53"/>
            <p:cNvSpPr>
              <a:spLocks noChangeArrowheads="1"/>
            </p:cNvSpPr>
            <p:nvPr/>
          </p:nvSpPr>
          <p:spPr bwMode="auto">
            <a:xfrm>
              <a:off x="1437" y="3348"/>
              <a:ext cx="531"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7" name="Rectangle 54"/>
            <p:cNvSpPr>
              <a:spLocks noChangeArrowheads="1"/>
            </p:cNvSpPr>
            <p:nvPr/>
          </p:nvSpPr>
          <p:spPr bwMode="auto">
            <a:xfrm>
              <a:off x="1434" y="3408"/>
              <a:ext cx="5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000000</a:t>
              </a:r>
            </a:p>
          </p:txBody>
        </p:sp>
        <p:sp>
          <p:nvSpPr>
            <p:cNvPr id="51228" name="Rectangle 55"/>
            <p:cNvSpPr>
              <a:spLocks noChangeArrowheads="1"/>
            </p:cNvSpPr>
            <p:nvPr/>
          </p:nvSpPr>
          <p:spPr bwMode="auto">
            <a:xfrm>
              <a:off x="1971"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9" name="Rectangle 56"/>
            <p:cNvSpPr>
              <a:spLocks noChangeArrowheads="1"/>
            </p:cNvSpPr>
            <p:nvPr/>
          </p:nvSpPr>
          <p:spPr bwMode="auto">
            <a:xfrm>
              <a:off x="2437" y="3348"/>
              <a:ext cx="509"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0" name="Rectangle 57"/>
            <p:cNvSpPr>
              <a:spLocks noChangeArrowheads="1"/>
            </p:cNvSpPr>
            <p:nvPr/>
          </p:nvSpPr>
          <p:spPr bwMode="auto">
            <a:xfrm>
              <a:off x="2947" y="3348"/>
              <a:ext cx="464"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1" name="Rectangle 58"/>
            <p:cNvSpPr>
              <a:spLocks noChangeArrowheads="1"/>
            </p:cNvSpPr>
            <p:nvPr/>
          </p:nvSpPr>
          <p:spPr bwMode="auto">
            <a:xfrm>
              <a:off x="3885" y="3348"/>
              <a:ext cx="61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2" name="Rectangle 59"/>
            <p:cNvSpPr>
              <a:spLocks noChangeArrowheads="1"/>
            </p:cNvSpPr>
            <p:nvPr/>
          </p:nvSpPr>
          <p:spPr bwMode="auto">
            <a:xfrm>
              <a:off x="1959"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10001</a:t>
              </a:r>
            </a:p>
          </p:txBody>
        </p:sp>
        <p:sp>
          <p:nvSpPr>
            <p:cNvPr id="51233" name="Rectangle 60"/>
            <p:cNvSpPr>
              <a:spLocks noChangeArrowheads="1"/>
            </p:cNvSpPr>
            <p:nvPr/>
          </p:nvSpPr>
          <p:spPr bwMode="auto">
            <a:xfrm>
              <a:off x="2402"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10010</a:t>
              </a:r>
            </a:p>
          </p:txBody>
        </p:sp>
        <p:sp>
          <p:nvSpPr>
            <p:cNvPr id="51234" name="Rectangle 61"/>
            <p:cNvSpPr>
              <a:spLocks noChangeArrowheads="1"/>
            </p:cNvSpPr>
            <p:nvPr/>
          </p:nvSpPr>
          <p:spPr bwMode="auto">
            <a:xfrm>
              <a:off x="2940" y="3408"/>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01000</a:t>
              </a:r>
            </a:p>
          </p:txBody>
        </p:sp>
        <p:sp>
          <p:nvSpPr>
            <p:cNvPr id="51235" name="Text Box 62"/>
            <p:cNvSpPr txBox="1">
              <a:spLocks noChangeArrowheads="1"/>
            </p:cNvSpPr>
            <p:nvPr/>
          </p:nvSpPr>
          <p:spPr bwMode="auto">
            <a:xfrm>
              <a:off x="3881" y="3375"/>
              <a:ext cx="6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rPr>
                <a:t>100000</a:t>
              </a:r>
              <a:endParaRPr lang="en-US" altLang="zh-CN" sz="1800" b="0">
                <a:solidFill>
                  <a:schemeClr val="tx1"/>
                </a:solidFill>
              </a:endParaRPr>
            </a:p>
          </p:txBody>
        </p:sp>
        <p:sp>
          <p:nvSpPr>
            <p:cNvPr id="51236" name="Rectangle 63"/>
            <p:cNvSpPr>
              <a:spLocks noChangeArrowheads="1"/>
            </p:cNvSpPr>
            <p:nvPr/>
          </p:nvSpPr>
          <p:spPr bwMode="auto">
            <a:xfrm>
              <a:off x="3418" y="3348"/>
              <a:ext cx="463"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37" name="Rectangle 64"/>
            <p:cNvSpPr>
              <a:spLocks noChangeArrowheads="1"/>
            </p:cNvSpPr>
            <p:nvPr/>
          </p:nvSpPr>
          <p:spPr bwMode="auto">
            <a:xfrm>
              <a:off x="3419" y="3414"/>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85000"/>
                </a:lnSpc>
              </a:pPr>
              <a:r>
                <a:rPr lang="en-US" altLang="zh-CN" sz="1800">
                  <a:solidFill>
                    <a:schemeClr val="tx1"/>
                  </a:solidFill>
                </a:rPr>
                <a:t>00000</a:t>
              </a:r>
            </a:p>
          </p:txBody>
        </p:sp>
        <p:sp>
          <p:nvSpPr>
            <p:cNvPr id="51238" name="Text Box 65"/>
            <p:cNvSpPr txBox="1">
              <a:spLocks noChangeArrowheads="1"/>
            </p:cNvSpPr>
            <p:nvPr/>
          </p:nvSpPr>
          <p:spPr bwMode="auto">
            <a:xfrm>
              <a:off x="1501"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39" name="Text Box 66"/>
            <p:cNvSpPr txBox="1">
              <a:spLocks noChangeArrowheads="1"/>
            </p:cNvSpPr>
            <p:nvPr/>
          </p:nvSpPr>
          <p:spPr bwMode="auto">
            <a:xfrm>
              <a:off x="2519"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0" name="Text Box 67"/>
            <p:cNvSpPr txBox="1">
              <a:spLocks noChangeArrowheads="1"/>
            </p:cNvSpPr>
            <p:nvPr/>
          </p:nvSpPr>
          <p:spPr bwMode="auto">
            <a:xfrm>
              <a:off x="3039" y="3156"/>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1" name="Text Box 68"/>
            <p:cNvSpPr txBox="1">
              <a:spLocks noChangeArrowheads="1"/>
            </p:cNvSpPr>
            <p:nvPr/>
          </p:nvSpPr>
          <p:spPr bwMode="auto">
            <a:xfrm>
              <a:off x="3514" y="3156"/>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sp>
          <p:nvSpPr>
            <p:cNvPr id="51242" name="Text Box 69"/>
            <p:cNvSpPr txBox="1">
              <a:spLocks noChangeArrowheads="1"/>
            </p:cNvSpPr>
            <p:nvPr/>
          </p:nvSpPr>
          <p:spPr bwMode="auto">
            <a:xfrm>
              <a:off x="4056"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6</a:t>
              </a:r>
            </a:p>
          </p:txBody>
        </p:sp>
        <p:sp>
          <p:nvSpPr>
            <p:cNvPr id="51243" name="Text Box 70"/>
            <p:cNvSpPr txBox="1">
              <a:spLocks noChangeArrowheads="1"/>
            </p:cNvSpPr>
            <p:nvPr/>
          </p:nvSpPr>
          <p:spPr bwMode="auto">
            <a:xfrm>
              <a:off x="2044" y="3156"/>
              <a:ext cx="2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5</a:t>
              </a:r>
            </a:p>
          </p:txBody>
        </p:sp>
      </p:grpSp>
      <p:sp>
        <p:nvSpPr>
          <p:cNvPr id="236618" name="Text Box 74"/>
          <p:cNvSpPr txBox="1">
            <a:spLocks noChangeArrowheads="1"/>
          </p:cNvSpPr>
          <p:nvPr/>
        </p:nvSpPr>
        <p:spPr bwMode="auto">
          <a:xfrm>
            <a:off x="1179512" y="5989638"/>
            <a:ext cx="6634451"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dirty="0">
                <a:solidFill>
                  <a:srgbClr val="EE3900"/>
                </a:solidFill>
                <a:ea typeface="黑体" panose="02010609060101010101" pitchFamily="49" charset="-122"/>
              </a:rPr>
              <a:t>这个过程称为“汇编”，所有汇编语言源程序都必须汇编成二进制机器代码才能让机器直接执行！</a:t>
            </a:r>
          </a:p>
        </p:txBody>
      </p:sp>
      <p:sp>
        <p:nvSpPr>
          <p:cNvPr id="236619" name="Text Box 75"/>
          <p:cNvSpPr txBox="1">
            <a:spLocks noChangeArrowheads="1"/>
          </p:cNvSpPr>
          <p:nvPr/>
        </p:nvSpPr>
        <p:spPr bwMode="auto">
          <a:xfrm>
            <a:off x="7021513" y="2638425"/>
            <a:ext cx="17605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a:solidFill>
                  <a:srgbClr val="FF0000"/>
                </a:solidFill>
                <a:latin typeface="黑体" panose="02010609060101010101" pitchFamily="49" charset="-122"/>
                <a:ea typeface="黑体" panose="02010609060101010101" pitchFamily="49" charset="-122"/>
              </a:rPr>
              <a:t>问题：如何知道是</a:t>
            </a:r>
            <a:r>
              <a:rPr lang="en-US" altLang="zh-CN" sz="1800">
                <a:solidFill>
                  <a:srgbClr val="FF0000"/>
                </a:solidFill>
                <a:latin typeface="黑体" panose="02010609060101010101" pitchFamily="49" charset="-122"/>
                <a:ea typeface="黑体" panose="02010609060101010101" pitchFamily="49" charset="-122"/>
              </a:rPr>
              <a:t>R</a:t>
            </a:r>
            <a:r>
              <a:rPr lang="zh-CN" altLang="en-US" sz="1800">
                <a:solidFill>
                  <a:srgbClr val="FF0000"/>
                </a:solidFill>
                <a:latin typeface="黑体" panose="02010609060101010101" pitchFamily="49" charset="-122"/>
                <a:ea typeface="黑体" panose="02010609060101010101" pitchFamily="49" charset="-122"/>
              </a:rPr>
              <a:t>型指令？</a:t>
            </a:r>
          </a:p>
        </p:txBody>
      </p:sp>
      <p:grpSp>
        <p:nvGrpSpPr>
          <p:cNvPr id="5" name="Group 82"/>
          <p:cNvGrpSpPr>
            <a:grpSpLocks/>
          </p:cNvGrpSpPr>
          <p:nvPr/>
        </p:nvGrpSpPr>
        <p:grpSpPr bwMode="auto">
          <a:xfrm>
            <a:off x="6800850" y="714375"/>
            <a:ext cx="2343150" cy="514350"/>
            <a:chOff x="4284" y="450"/>
            <a:chExt cx="1366" cy="324"/>
          </a:xfrm>
        </p:grpSpPr>
        <p:sp>
          <p:nvSpPr>
            <p:cNvPr id="51220" name="Rectangle 77"/>
            <p:cNvSpPr>
              <a:spLocks noChangeArrowheads="1"/>
            </p:cNvSpPr>
            <p:nvPr/>
          </p:nvSpPr>
          <p:spPr bwMode="auto">
            <a:xfrm>
              <a:off x="4456" y="504"/>
              <a:ext cx="50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EE3900"/>
                  </a:solidFill>
                  <a:ea typeface="黑体" panose="02010609060101010101" pitchFamily="49" charset="-122"/>
                </a:rPr>
                <a:t>汇编器</a:t>
              </a:r>
            </a:p>
          </p:txBody>
        </p:sp>
        <p:sp>
          <p:nvSpPr>
            <p:cNvPr id="51221" name="Rectangle 78"/>
            <p:cNvSpPr>
              <a:spLocks noChangeArrowheads="1"/>
            </p:cNvSpPr>
            <p:nvPr/>
          </p:nvSpPr>
          <p:spPr bwMode="auto">
            <a:xfrm>
              <a:off x="4404" y="450"/>
              <a:ext cx="582" cy="32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51222" name="Line 79"/>
            <p:cNvSpPr>
              <a:spLocks noChangeShapeType="1"/>
            </p:cNvSpPr>
            <p:nvPr/>
          </p:nvSpPr>
          <p:spPr bwMode="auto">
            <a:xfrm>
              <a:off x="4284" y="594"/>
              <a:ext cx="126"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51223" name="Line 80"/>
            <p:cNvSpPr>
              <a:spLocks noChangeShapeType="1"/>
            </p:cNvSpPr>
            <p:nvPr/>
          </p:nvSpPr>
          <p:spPr bwMode="auto">
            <a:xfrm>
              <a:off x="4992" y="600"/>
              <a:ext cx="156"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51224" name="Rectangle 81"/>
            <p:cNvSpPr>
              <a:spLocks noChangeArrowheads="1"/>
            </p:cNvSpPr>
            <p:nvPr/>
          </p:nvSpPr>
          <p:spPr bwMode="auto">
            <a:xfrm>
              <a:off x="5144" y="490"/>
              <a:ext cx="50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600">
                  <a:solidFill>
                    <a:srgbClr val="EE3900"/>
                  </a:solidFill>
                </a:rPr>
                <a:t>？</a:t>
              </a:r>
            </a:p>
          </p:txBody>
        </p:sp>
      </p:grpSp>
      <p:sp>
        <p:nvSpPr>
          <p:cNvPr id="236628" name="Text Box 84"/>
          <p:cNvSpPr txBox="1">
            <a:spLocks noChangeArrowheads="1"/>
          </p:cNvSpPr>
          <p:nvPr/>
        </p:nvSpPr>
        <p:spPr bwMode="auto">
          <a:xfrm>
            <a:off x="6929439" y="3322638"/>
            <a:ext cx="2214561" cy="88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800" dirty="0">
                <a:solidFill>
                  <a:srgbClr val="2E5C35"/>
                </a:solidFill>
                <a:ea typeface="黑体" panose="02010609060101010101" pitchFamily="49" charset="-122"/>
              </a:rPr>
              <a:t>根据汇编指令中的操作码助记符查表能知道是什么格式！</a:t>
            </a:r>
            <a:endParaRPr lang="zh-CN" altLang="en-US" sz="1800" dirty="0">
              <a:ea typeface="黑体" panose="02010609060101010101" pitchFamily="49" charset="-122"/>
            </a:endParaRPr>
          </a:p>
        </p:txBody>
      </p:sp>
      <p:sp>
        <p:nvSpPr>
          <p:cNvPr id="236629" name="Text Box 85"/>
          <p:cNvSpPr txBox="1">
            <a:spLocks noChangeArrowheads="1"/>
          </p:cNvSpPr>
          <p:nvPr/>
        </p:nvSpPr>
        <p:spPr bwMode="auto">
          <a:xfrm>
            <a:off x="128846" y="1517434"/>
            <a:ext cx="4001306"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从助记符表中查到</a:t>
            </a:r>
            <a:r>
              <a:rPr lang="en-US" altLang="zh-CN" sz="2000" dirty="0">
                <a:ea typeface="黑体" panose="02010609060101010101" pitchFamily="49" charset="-122"/>
              </a:rPr>
              <a:t>Add</a:t>
            </a:r>
            <a:r>
              <a:rPr lang="zh-CN" altLang="en-US" sz="2000" dirty="0">
                <a:ea typeface="黑体" panose="02010609060101010101" pitchFamily="49" charset="-122"/>
              </a:rPr>
              <a:t>是</a:t>
            </a:r>
            <a:r>
              <a:rPr lang="en-US" altLang="zh-CN" sz="2000" dirty="0">
                <a:ea typeface="黑体" panose="02010609060101010101" pitchFamily="49" charset="-122"/>
              </a:rPr>
              <a:t>R</a:t>
            </a:r>
            <a:r>
              <a:rPr lang="zh-CN" altLang="en-US" sz="2000" dirty="0">
                <a:ea typeface="黑体" panose="02010609060101010101" pitchFamily="49" charset="-122"/>
              </a:rPr>
              <a:t>型指令</a:t>
            </a:r>
          </a:p>
        </p:txBody>
      </p:sp>
      <p:sp>
        <p:nvSpPr>
          <p:cNvPr id="236630" name="Line 86"/>
          <p:cNvSpPr>
            <a:spLocks noChangeShapeType="1"/>
          </p:cNvSpPr>
          <p:nvPr/>
        </p:nvSpPr>
        <p:spPr bwMode="auto">
          <a:xfrm>
            <a:off x="5200650" y="1085850"/>
            <a:ext cx="1485900" cy="97155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36632" name="Line 88"/>
          <p:cNvSpPr>
            <a:spLocks noChangeShapeType="1"/>
          </p:cNvSpPr>
          <p:nvPr/>
        </p:nvSpPr>
        <p:spPr bwMode="auto">
          <a:xfrm flipH="1">
            <a:off x="5559425" y="1073150"/>
            <a:ext cx="133350" cy="1009650"/>
          </a:xfrm>
          <a:prstGeom prst="line">
            <a:avLst/>
          </a:prstGeom>
          <a:noFill/>
          <a:ln w="28575">
            <a:solidFill>
              <a:srgbClr val="EE3900"/>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236633" name="Line 89"/>
          <p:cNvSpPr>
            <a:spLocks noChangeShapeType="1"/>
          </p:cNvSpPr>
          <p:nvPr/>
        </p:nvSpPr>
        <p:spPr bwMode="auto">
          <a:xfrm flipH="1">
            <a:off x="4314825" y="1019175"/>
            <a:ext cx="1762125" cy="1047750"/>
          </a:xfrm>
          <a:prstGeom prst="line">
            <a:avLst/>
          </a:prstGeom>
          <a:noFill/>
          <a:ln w="28575">
            <a:solidFill>
              <a:srgbClr val="388A36"/>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236634" name="Line 90"/>
          <p:cNvSpPr>
            <a:spLocks noChangeShapeType="1"/>
          </p:cNvSpPr>
          <p:nvPr/>
        </p:nvSpPr>
        <p:spPr bwMode="auto">
          <a:xfrm flipH="1">
            <a:off x="4962525" y="1057275"/>
            <a:ext cx="1619250" cy="1057275"/>
          </a:xfrm>
          <a:prstGeom prst="line">
            <a:avLst/>
          </a:prstGeom>
          <a:noFill/>
          <a:ln w="28575">
            <a:solidFill>
              <a:srgbClr val="D0D773"/>
            </a:solidFill>
            <a:round/>
            <a:headEnd/>
            <a:tailEnd type="triangle" w="med" len="me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89" name="Text Box 74"/>
          <p:cNvSpPr txBox="1">
            <a:spLocks noChangeArrowheads="1"/>
          </p:cNvSpPr>
          <p:nvPr/>
        </p:nvSpPr>
        <p:spPr bwMode="auto">
          <a:xfrm>
            <a:off x="142935" y="1912243"/>
            <a:ext cx="2782879"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0000"/>
              </a:spcBef>
            </a:pPr>
            <a:r>
              <a:rPr lang="zh-CN" altLang="en-US" sz="2000" dirty="0">
                <a:solidFill>
                  <a:srgbClr val="EE3900"/>
                </a:solidFill>
                <a:ea typeface="黑体" panose="02010609060101010101" pitchFamily="49" charset="-122"/>
              </a:rPr>
              <a:t>助记符</a:t>
            </a:r>
            <a:r>
              <a:rPr lang="en-US" altLang="zh-CN" sz="2000" dirty="0">
                <a:solidFill>
                  <a:srgbClr val="EE3900"/>
                </a:solidFill>
                <a:ea typeface="黑体" panose="02010609060101010101" pitchFamily="49" charset="-122"/>
              </a:rPr>
              <a:t>:</a:t>
            </a:r>
            <a:r>
              <a:rPr lang="zh-CN" altLang="en-US" sz="2000" dirty="0">
                <a:solidFill>
                  <a:srgbClr val="2E5C35"/>
                </a:solidFill>
                <a:ea typeface="黑体" panose="02010609060101010101" pitchFamily="49" charset="-122"/>
              </a:rPr>
              <a:t>汇编语言中用字母、符号表示的指令和寄存器等的名称。</a:t>
            </a:r>
          </a:p>
        </p:txBody>
      </p:sp>
      <p:sp>
        <p:nvSpPr>
          <p:cNvPr id="91" name="TextBox 90"/>
          <p:cNvSpPr txBox="1">
            <a:spLocks noChangeArrowheads="1"/>
          </p:cNvSpPr>
          <p:nvPr/>
        </p:nvSpPr>
        <p:spPr bwMode="auto">
          <a:xfrm>
            <a:off x="6872288" y="5205413"/>
            <a:ext cx="1917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a:t>0232 4020H</a:t>
            </a:r>
            <a:endParaRPr lang="zh-CN" altLang="en-US" sz="2400"/>
          </a:p>
        </p:txBody>
      </p:sp>
      <p:sp>
        <p:nvSpPr>
          <p:cNvPr id="92" name="TextBox 91"/>
          <p:cNvSpPr txBox="1">
            <a:spLocks noChangeArrowheads="1"/>
          </p:cNvSpPr>
          <p:nvPr/>
        </p:nvSpPr>
        <p:spPr bwMode="auto">
          <a:xfrm>
            <a:off x="7270750" y="1184275"/>
            <a:ext cx="1636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t>02 32 40 20</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629"/>
                                        </p:tgtEl>
                                        <p:attrNameLst>
                                          <p:attrName>style.visibility</p:attrName>
                                        </p:attrNameLst>
                                      </p:cBhvr>
                                      <p:to>
                                        <p:strVal val="visible"/>
                                      </p:to>
                                    </p:set>
                                    <p:animEffect transition="in" filter="blinds(horizontal)">
                                      <p:cBhvr>
                                        <p:cTn id="7" dur="500"/>
                                        <p:tgtEl>
                                          <p:spTgt spid="236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blinds(horizontal)">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619"/>
                                        </p:tgtEl>
                                        <p:attrNameLst>
                                          <p:attrName>style.visibility</p:attrName>
                                        </p:attrNameLst>
                                      </p:cBhvr>
                                      <p:to>
                                        <p:strVal val="visible"/>
                                      </p:to>
                                    </p:set>
                                    <p:animEffect transition="in" filter="blinds(horizontal)">
                                      <p:cBhvr>
                                        <p:cTn id="17" dur="500"/>
                                        <p:tgtEl>
                                          <p:spTgt spid="2366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628">
                                            <p:txEl>
                                              <p:pRg st="0" end="0"/>
                                            </p:txEl>
                                          </p:spTgt>
                                        </p:tgtEl>
                                        <p:attrNameLst>
                                          <p:attrName>style.visibility</p:attrName>
                                        </p:attrNameLst>
                                      </p:cBhvr>
                                      <p:to>
                                        <p:strVal val="visible"/>
                                      </p:to>
                                    </p:set>
                                    <p:animEffect transition="in" filter="blinds(horizontal)">
                                      <p:cBhvr>
                                        <p:cTn id="22" dur="500"/>
                                        <p:tgtEl>
                                          <p:spTgt spid="2366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630"/>
                                        </p:tgtEl>
                                        <p:attrNameLst>
                                          <p:attrName>style.visibility</p:attrName>
                                        </p:attrNameLst>
                                      </p:cBhvr>
                                      <p:to>
                                        <p:strVal val="visible"/>
                                      </p:to>
                                    </p:set>
                                    <p:animEffect transition="in" filter="blinds(horizontal)">
                                      <p:cBhvr>
                                        <p:cTn id="32" dur="500"/>
                                        <p:tgtEl>
                                          <p:spTgt spid="2366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6633"/>
                                        </p:tgtEl>
                                        <p:attrNameLst>
                                          <p:attrName>style.visibility</p:attrName>
                                        </p:attrNameLst>
                                      </p:cBhvr>
                                      <p:to>
                                        <p:strVal val="visible"/>
                                      </p:to>
                                    </p:set>
                                    <p:animEffect transition="in" filter="blinds(horizontal)">
                                      <p:cBhvr>
                                        <p:cTn id="37" dur="500"/>
                                        <p:tgtEl>
                                          <p:spTgt spid="2366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6634"/>
                                        </p:tgtEl>
                                        <p:attrNameLst>
                                          <p:attrName>style.visibility</p:attrName>
                                        </p:attrNameLst>
                                      </p:cBhvr>
                                      <p:to>
                                        <p:strVal val="visible"/>
                                      </p:to>
                                    </p:set>
                                    <p:animEffect transition="in" filter="blinds(horizontal)">
                                      <p:cBhvr>
                                        <p:cTn id="42" dur="500"/>
                                        <p:tgtEl>
                                          <p:spTgt spid="23663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6632"/>
                                        </p:tgtEl>
                                        <p:attrNameLst>
                                          <p:attrName>style.visibility</p:attrName>
                                        </p:attrNameLst>
                                      </p:cBhvr>
                                      <p:to>
                                        <p:strVal val="visible"/>
                                      </p:to>
                                    </p:set>
                                    <p:animEffect transition="in" filter="blinds(horizontal)">
                                      <p:cBhvr>
                                        <p:cTn id="47" dur="500"/>
                                        <p:tgtEl>
                                          <p:spTgt spid="23663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linds(horizontal)">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blinds(horizontal)">
                                      <p:cBhvr>
                                        <p:cTn id="62" dur="500"/>
                                        <p:tgtEl>
                                          <p:spTgt spid="9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36618"/>
                                        </p:tgtEl>
                                        <p:attrNameLst>
                                          <p:attrName>style.visibility</p:attrName>
                                        </p:attrNameLst>
                                      </p:cBhvr>
                                      <p:to>
                                        <p:strVal val="visible"/>
                                      </p:to>
                                    </p:set>
                                    <p:animEffect transition="in" filter="blinds(horizontal)">
                                      <p:cBhvr>
                                        <p:cTn id="67" dur="500"/>
                                        <p:tgtEl>
                                          <p:spTgt spid="2366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blinds(horizontal)">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blinds(horizontal)">
                                      <p:cBhvr>
                                        <p:cTn id="7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18" grpId="0"/>
      <p:bldP spid="236619" grpId="0"/>
      <p:bldP spid="236628" grpId="0" build="allAtOnce"/>
      <p:bldP spid="236629" grpId="0"/>
      <p:bldP spid="236630" grpId="0" animBg="1"/>
      <p:bldP spid="236632" grpId="0" animBg="1"/>
      <p:bldP spid="236633" grpId="0" animBg="1"/>
      <p:bldP spid="236634" grpId="0" animBg="1"/>
      <p:bldP spid="89" grpId="0"/>
      <p:bldP spid="91" grpId="0"/>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98500" y="42863"/>
            <a:ext cx="6781800" cy="422275"/>
          </a:xfrm>
        </p:spPr>
        <p:txBody>
          <a:bodyPr/>
          <a:lstStyle/>
          <a:p>
            <a:r>
              <a:rPr lang="zh-CN" altLang="en-US" sz="2800">
                <a:latin typeface="宋体" panose="02010600030101010101" pitchFamily="2" charset="-122"/>
                <a:ea typeface="宋体" panose="02010600030101010101" pitchFamily="2" charset="-122"/>
              </a:rPr>
              <a:t>一条指令须包含的信息</a:t>
            </a:r>
            <a:endParaRPr lang="zh-CN" altLang="en-US" sz="3200">
              <a:latin typeface="宋体" panose="02010600030101010101" pitchFamily="2" charset="-122"/>
              <a:ea typeface="宋体" panose="02010600030101010101" pitchFamily="2" charset="-122"/>
            </a:endParaRPr>
          </a:p>
        </p:txBody>
      </p:sp>
      <p:sp>
        <p:nvSpPr>
          <p:cNvPr id="347139" name="Rectangle 3"/>
          <p:cNvSpPr>
            <a:spLocks noGrp="1" noChangeArrowheads="1"/>
          </p:cNvSpPr>
          <p:nvPr>
            <p:ph type="body" idx="1"/>
          </p:nvPr>
        </p:nvSpPr>
        <p:spPr>
          <a:xfrm>
            <a:off x="446088" y="868363"/>
            <a:ext cx="8615362" cy="5354637"/>
          </a:xfrm>
          <a:noFill/>
        </p:spPr>
        <p:txBody>
          <a:bodyPr/>
          <a:lstStyle/>
          <a:p>
            <a:pPr marL="342900" indent="-342900">
              <a:lnSpc>
                <a:spcPct val="110000"/>
              </a:lnSpc>
              <a:buFont typeface="Wingdings" panose="05000000000000000000" pitchFamily="2" charset="2"/>
              <a:buNone/>
            </a:pPr>
            <a:r>
              <a:rPr lang="zh-CN" altLang="en-US" sz="2400" dirty="0">
                <a:solidFill>
                  <a:srgbClr val="31209A"/>
                </a:solidFill>
                <a:latin typeface="黑体" panose="02010609060101010101" pitchFamily="49" charset="-122"/>
                <a:ea typeface="黑体" panose="02010609060101010101" pitchFamily="49" charset="-122"/>
              </a:rPr>
              <a:t>一条指令必须</a:t>
            </a:r>
            <a:r>
              <a:rPr lang="zh-CN" altLang="en-US" sz="2400" dirty="0">
                <a:solidFill>
                  <a:schemeClr val="accent1"/>
                </a:solidFill>
                <a:latin typeface="黑体" panose="02010609060101010101" pitchFamily="49" charset="-122"/>
                <a:ea typeface="黑体" panose="02010609060101010101" pitchFamily="49" charset="-122"/>
              </a:rPr>
              <a:t>明显</a:t>
            </a:r>
            <a:r>
              <a:rPr lang="zh-CN" altLang="en-US" sz="2400" dirty="0">
                <a:solidFill>
                  <a:srgbClr val="31209A"/>
                </a:solidFill>
                <a:latin typeface="黑体" panose="02010609060101010101" pitchFamily="49" charset="-122"/>
                <a:ea typeface="黑体" panose="02010609060101010101" pitchFamily="49" charset="-122"/>
              </a:rPr>
              <a:t>或</a:t>
            </a:r>
            <a:r>
              <a:rPr lang="zh-CN" altLang="en-US" sz="2400" dirty="0">
                <a:solidFill>
                  <a:schemeClr val="accent1"/>
                </a:solidFill>
                <a:latin typeface="黑体" panose="02010609060101010101" pitchFamily="49" charset="-122"/>
                <a:ea typeface="黑体" panose="02010609060101010101" pitchFamily="49" charset="-122"/>
              </a:rPr>
              <a:t>隐含</a:t>
            </a:r>
            <a:r>
              <a:rPr lang="zh-CN" altLang="en-US" sz="2400" dirty="0">
                <a:solidFill>
                  <a:srgbClr val="31209A"/>
                </a:solidFill>
                <a:latin typeface="黑体" panose="02010609060101010101" pitchFamily="49" charset="-122"/>
                <a:ea typeface="黑体" panose="02010609060101010101" pitchFamily="49" charset="-122"/>
              </a:rPr>
              <a:t>包含以下信息：</a:t>
            </a:r>
          </a:p>
          <a:p>
            <a:pPr marL="342900" indent="-342900">
              <a:lnSpc>
                <a:spcPct val="110000"/>
              </a:lnSpc>
              <a:buFont typeface="Monotype Sorts" pitchFamily="2" charset="2"/>
              <a:buNone/>
            </a:pPr>
            <a:r>
              <a:rPr lang="zh-CN" altLang="en-US" sz="2400" dirty="0">
                <a:solidFill>
                  <a:srgbClr val="FF0000"/>
                </a:solidFill>
                <a:latin typeface="黑体" panose="02010609060101010101" pitchFamily="49" charset="-122"/>
                <a:ea typeface="黑体" panose="02010609060101010101" pitchFamily="49" charset="-122"/>
              </a:rPr>
              <a:t>操作码：</a:t>
            </a:r>
            <a:r>
              <a:rPr lang="zh-CN" altLang="en-US" sz="2400" dirty="0">
                <a:solidFill>
                  <a:schemeClr val="accent2"/>
                </a:solidFill>
                <a:latin typeface="黑体" panose="02010609060101010101" pitchFamily="49" charset="-122"/>
                <a:ea typeface="黑体" panose="02010609060101010101" pitchFamily="49" charset="-122"/>
              </a:rPr>
              <a:t>指定操作类型</a:t>
            </a:r>
          </a:p>
          <a:p>
            <a:pPr>
              <a:lnSpc>
                <a:spcPct val="110000"/>
              </a:lnSpc>
              <a:buFont typeface="Wingdings" panose="05000000000000000000" pitchFamily="2" charset="2"/>
              <a:buChar char="ü"/>
            </a:pPr>
            <a:r>
              <a:rPr lang="zh-CN" altLang="en-US" sz="2400" dirty="0">
                <a:solidFill>
                  <a:srgbClr val="31209A"/>
                </a:solidFill>
                <a:latin typeface="黑体" panose="02010609060101010101" pitchFamily="49" charset="-122"/>
                <a:ea typeface="黑体" panose="02010609060101010101" pitchFamily="49" charset="-122"/>
              </a:rPr>
              <a:t>   </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操作码长度：固定／可变</a:t>
            </a:r>
            <a:r>
              <a:rPr lang="en-US" altLang="zh-CN" sz="2400" dirty="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a:solidFill>
                  <a:srgbClr val="FF0000"/>
                </a:solidFill>
                <a:latin typeface="黑体" panose="02010609060101010101" pitchFamily="49" charset="-122"/>
                <a:ea typeface="黑体" panose="02010609060101010101" pitchFamily="49" charset="-122"/>
              </a:rPr>
              <a:t>源操作数或其地址：</a:t>
            </a:r>
            <a:r>
              <a:rPr lang="zh-CN" altLang="en-US" sz="2400" dirty="0">
                <a:solidFill>
                  <a:schemeClr val="accent2"/>
                </a:solidFill>
                <a:latin typeface="黑体" panose="02010609060101010101" pitchFamily="49" charset="-122"/>
                <a:ea typeface="黑体" panose="02010609060101010101" pitchFamily="49" charset="-122"/>
              </a:rPr>
              <a:t>一个或多个源操作数所在的地址</a:t>
            </a:r>
          </a:p>
          <a:p>
            <a:pPr>
              <a:lnSpc>
                <a:spcPct val="110000"/>
              </a:lnSpc>
              <a:buFont typeface="Wingdings" panose="05000000000000000000" pitchFamily="2" charset="2"/>
              <a:buChar char="ü"/>
            </a:pPr>
            <a:r>
              <a:rPr lang="zh-CN" altLang="en-US" sz="2400" dirty="0">
                <a:solidFill>
                  <a:srgbClr val="31209A"/>
                </a:solidFill>
                <a:latin typeface="黑体" panose="02010609060101010101" pitchFamily="49" charset="-122"/>
                <a:ea typeface="黑体" panose="02010609060101010101" pitchFamily="49" charset="-122"/>
              </a:rPr>
              <a:t>   </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操作数来源：主</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虚</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存</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寄存器</a:t>
            </a:r>
            <a:r>
              <a:rPr lang="en-US" altLang="zh-CN" sz="2400" dirty="0">
                <a:solidFill>
                  <a:srgbClr val="31209A"/>
                </a:solidFill>
                <a:latin typeface="黑体" panose="02010609060101010101" pitchFamily="49" charset="-122"/>
                <a:ea typeface="黑体" panose="02010609060101010101" pitchFamily="49" charset="-122"/>
              </a:rPr>
              <a:t>/</a:t>
            </a:r>
            <a:r>
              <a:rPr lang="en-US" altLang="en-US" sz="2400" dirty="0">
                <a:solidFill>
                  <a:srgbClr val="31209A"/>
                </a:solidFill>
                <a:latin typeface="黑体" panose="02010609060101010101" pitchFamily="49" charset="-122"/>
                <a:ea typeface="黑体" panose="02010609060101010101" pitchFamily="49" charset="-122"/>
              </a:rPr>
              <a:t>I/O</a:t>
            </a:r>
            <a:r>
              <a:rPr lang="zh-CN" altLang="en-US" sz="2400" dirty="0">
                <a:solidFill>
                  <a:srgbClr val="31209A"/>
                </a:solidFill>
                <a:latin typeface="黑体" panose="02010609060101010101" pitchFamily="49" charset="-122"/>
                <a:ea typeface="黑体" panose="02010609060101010101" pitchFamily="49" charset="-122"/>
              </a:rPr>
              <a:t>端口</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指令本身）</a:t>
            </a:r>
          </a:p>
          <a:p>
            <a:pPr marL="342900" indent="-342900">
              <a:lnSpc>
                <a:spcPct val="110000"/>
              </a:lnSpc>
              <a:buFont typeface="Monotype Sorts" pitchFamily="2" charset="2"/>
              <a:buNone/>
            </a:pPr>
            <a:r>
              <a:rPr lang="zh-CN" altLang="en-US" sz="2400" dirty="0">
                <a:solidFill>
                  <a:srgbClr val="FF0000"/>
                </a:solidFill>
                <a:latin typeface="黑体" panose="02010609060101010101" pitchFamily="49" charset="-122"/>
                <a:ea typeface="黑体" panose="02010609060101010101" pitchFamily="49" charset="-122"/>
              </a:rPr>
              <a:t>结果的地址：</a:t>
            </a:r>
            <a:r>
              <a:rPr lang="zh-CN" altLang="en-US" sz="2400" dirty="0">
                <a:solidFill>
                  <a:schemeClr val="accent2"/>
                </a:solidFill>
                <a:latin typeface="黑体" panose="02010609060101010101" pitchFamily="49" charset="-122"/>
                <a:ea typeface="黑体" panose="02010609060101010101" pitchFamily="49" charset="-122"/>
              </a:rPr>
              <a:t>产生的结果存放何处（目的操作数）</a:t>
            </a:r>
          </a:p>
          <a:p>
            <a:pPr>
              <a:lnSpc>
                <a:spcPct val="110000"/>
              </a:lnSpc>
              <a:buFont typeface="Wingdings" panose="05000000000000000000" pitchFamily="2" charset="2"/>
              <a:buChar char="ü"/>
            </a:pPr>
            <a:r>
              <a:rPr lang="zh-CN" altLang="en-US" sz="2400" dirty="0">
                <a:solidFill>
                  <a:srgbClr val="31209A"/>
                </a:solidFill>
                <a:latin typeface="黑体" panose="02010609060101010101" pitchFamily="49" charset="-122"/>
                <a:ea typeface="黑体" panose="02010609060101010101" pitchFamily="49" charset="-122"/>
              </a:rPr>
              <a:t>   </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结果地址：主</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虚</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存</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寄存器</a:t>
            </a:r>
            <a:r>
              <a:rPr lang="en-US" altLang="zh-CN" sz="2400" dirty="0">
                <a:solidFill>
                  <a:srgbClr val="31209A"/>
                </a:solidFill>
                <a:latin typeface="黑体" panose="02010609060101010101" pitchFamily="49" charset="-122"/>
                <a:ea typeface="黑体" panose="02010609060101010101" pitchFamily="49" charset="-122"/>
              </a:rPr>
              <a:t>/</a:t>
            </a:r>
            <a:r>
              <a:rPr lang="en-US" altLang="en-US" sz="2400" dirty="0">
                <a:solidFill>
                  <a:srgbClr val="31209A"/>
                </a:solidFill>
                <a:latin typeface="黑体" panose="02010609060101010101" pitchFamily="49" charset="-122"/>
                <a:ea typeface="黑体" panose="02010609060101010101" pitchFamily="49" charset="-122"/>
              </a:rPr>
              <a:t>I/O</a:t>
            </a:r>
            <a:r>
              <a:rPr lang="zh-CN" altLang="en-US" sz="2400" dirty="0">
                <a:solidFill>
                  <a:srgbClr val="31209A"/>
                </a:solidFill>
                <a:latin typeface="黑体" panose="02010609060101010101" pitchFamily="49" charset="-122"/>
                <a:ea typeface="黑体" panose="02010609060101010101" pitchFamily="49" charset="-122"/>
              </a:rPr>
              <a:t>端口</a:t>
            </a:r>
            <a:r>
              <a:rPr lang="en-US" altLang="zh-CN" sz="2400" dirty="0">
                <a:solidFill>
                  <a:srgbClr val="31209A"/>
                </a:solidFill>
                <a:latin typeface="黑体" panose="02010609060101010101" pitchFamily="49" charset="-122"/>
                <a:ea typeface="黑体" panose="02010609060101010101" pitchFamily="49" charset="-122"/>
              </a:rPr>
              <a:t>)</a:t>
            </a:r>
          </a:p>
          <a:p>
            <a:pPr marL="342900" indent="-342900">
              <a:lnSpc>
                <a:spcPct val="110000"/>
              </a:lnSpc>
              <a:buFont typeface="Monotype Sorts" pitchFamily="2" charset="2"/>
              <a:buNone/>
            </a:pPr>
            <a:r>
              <a:rPr lang="zh-CN" altLang="en-US" sz="2400" dirty="0">
                <a:solidFill>
                  <a:srgbClr val="FF0000"/>
                </a:solidFill>
                <a:latin typeface="黑体" panose="02010609060101010101" pitchFamily="49" charset="-122"/>
                <a:ea typeface="黑体" panose="02010609060101010101" pitchFamily="49" charset="-122"/>
              </a:rPr>
              <a:t>下一条指令地址：</a:t>
            </a:r>
            <a:r>
              <a:rPr lang="zh-CN" altLang="en-US" sz="2400" dirty="0">
                <a:solidFill>
                  <a:schemeClr val="accent2"/>
                </a:solidFill>
                <a:latin typeface="黑体" panose="02010609060101010101" pitchFamily="49" charset="-122"/>
                <a:ea typeface="黑体" panose="02010609060101010101" pitchFamily="49" charset="-122"/>
              </a:rPr>
              <a:t>下条指令存放何处</a:t>
            </a:r>
          </a:p>
          <a:p>
            <a:pPr>
              <a:lnSpc>
                <a:spcPct val="110000"/>
              </a:lnSpc>
              <a:buFont typeface="Wingdings" panose="05000000000000000000" pitchFamily="2" charset="2"/>
              <a:buChar char="ü"/>
            </a:pPr>
            <a:r>
              <a:rPr lang="zh-CN" altLang="en-US" sz="2400" dirty="0">
                <a:solidFill>
                  <a:srgbClr val="31209A"/>
                </a:solidFill>
                <a:latin typeface="黑体" panose="02010609060101010101" pitchFamily="49" charset="-122"/>
                <a:ea typeface="黑体" panose="02010609060101010101" pitchFamily="49" charset="-122"/>
              </a:rPr>
              <a:t>   </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下条指令地址 ：主</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虚</a:t>
            </a:r>
            <a:r>
              <a:rPr lang="en-US" altLang="zh-CN" sz="2400" dirty="0">
                <a:solidFill>
                  <a:srgbClr val="31209A"/>
                </a:solidFill>
                <a:latin typeface="黑体" panose="02010609060101010101" pitchFamily="49" charset="-122"/>
                <a:ea typeface="黑体" panose="02010609060101010101" pitchFamily="49" charset="-122"/>
              </a:rPr>
              <a:t>)</a:t>
            </a:r>
            <a:r>
              <a:rPr lang="zh-CN" altLang="en-US" sz="2400" dirty="0">
                <a:solidFill>
                  <a:srgbClr val="31209A"/>
                </a:solidFill>
                <a:latin typeface="黑体" panose="02010609060101010101" pitchFamily="49" charset="-122"/>
                <a:ea typeface="黑体" panose="02010609060101010101" pitchFamily="49" charset="-122"/>
              </a:rPr>
              <a:t>存的地址</a:t>
            </a:r>
            <a:r>
              <a:rPr lang="zh-CN" altLang="zh-CN" sz="2400" dirty="0">
                <a:solidFill>
                  <a:srgbClr val="31209A"/>
                </a:solidFill>
                <a:latin typeface="黑体" panose="02010609060101010101" pitchFamily="49" charset="-122"/>
                <a:ea typeface="黑体" panose="02010609060101010101" pitchFamily="49" charset="-122"/>
              </a:rPr>
              <a:t>)</a:t>
            </a:r>
          </a:p>
          <a:p>
            <a:pPr>
              <a:lnSpc>
                <a:spcPct val="110000"/>
              </a:lnSpc>
              <a:buFont typeface="Wingdings" panose="05000000000000000000" pitchFamily="2" charset="2"/>
              <a:buChar char="ü"/>
            </a:pPr>
            <a:r>
              <a:rPr lang="en-US" altLang="zh-CN" sz="2400" dirty="0">
                <a:solidFill>
                  <a:srgbClr val="31209A"/>
                </a:solidFill>
                <a:latin typeface="黑体" panose="02010609060101010101" pitchFamily="49" charset="-122"/>
                <a:ea typeface="黑体" panose="02010609060101010101" pitchFamily="49" charset="-122"/>
              </a:rPr>
              <a:t>   (</a:t>
            </a:r>
            <a:r>
              <a:rPr lang="zh-CN" altLang="en-US" sz="2400" dirty="0">
                <a:solidFill>
                  <a:srgbClr val="31209A"/>
                </a:solidFill>
                <a:latin typeface="黑体" panose="02010609060101010101" pitchFamily="49" charset="-122"/>
                <a:ea typeface="黑体" panose="02010609060101010101" pitchFamily="49" charset="-122"/>
              </a:rPr>
              <a:t>正常情况隐含在</a:t>
            </a:r>
            <a:r>
              <a:rPr lang="en-US" altLang="en-US" sz="2400" dirty="0">
                <a:solidFill>
                  <a:srgbClr val="31209A"/>
                </a:solidFill>
                <a:latin typeface="黑体" panose="02010609060101010101" pitchFamily="49" charset="-122"/>
                <a:ea typeface="黑体" panose="02010609060101010101" pitchFamily="49" charset="-122"/>
              </a:rPr>
              <a:t>PC</a:t>
            </a:r>
            <a:r>
              <a:rPr lang="zh-CN" altLang="en-US" sz="2400" dirty="0">
                <a:solidFill>
                  <a:srgbClr val="31209A"/>
                </a:solidFill>
                <a:latin typeface="黑体" panose="02010609060101010101" pitchFamily="49" charset="-122"/>
                <a:ea typeface="黑体" panose="02010609060101010101" pitchFamily="49" charset="-122"/>
              </a:rPr>
              <a:t>中，改变顺序时由指令给出）</a:t>
            </a:r>
          </a:p>
          <a:p>
            <a:pPr marL="342900" indent="-342900">
              <a:lnSpc>
                <a:spcPct val="110000"/>
              </a:lnSpc>
              <a:buFont typeface="Monotype Sorts" pitchFamily="2" charset="2"/>
              <a:buChar char="l"/>
            </a:pPr>
            <a:endParaRPr lang="zh-CN" altLang="en-US" dirty="0">
              <a:solidFill>
                <a:srgbClr val="31209A"/>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wipe(down)">
                                      <p:cBhvr>
                                        <p:cTn id="7" dur="500"/>
                                        <p:tgtEl>
                                          <p:spTgt spid="347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blinds(horizontal)">
                                      <p:cBhvr>
                                        <p:cTn id="12" dur="500"/>
                                        <p:tgtEl>
                                          <p:spTgt spid="3471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7139">
                                            <p:txEl>
                                              <p:pRg st="2" end="2"/>
                                            </p:txEl>
                                          </p:spTgt>
                                        </p:tgtEl>
                                        <p:attrNameLst>
                                          <p:attrName>style.visibility</p:attrName>
                                        </p:attrNameLst>
                                      </p:cBhvr>
                                      <p:to>
                                        <p:strVal val="visible"/>
                                      </p:to>
                                    </p:set>
                                    <p:animEffect transition="in" filter="blinds(horizontal)">
                                      <p:cBhvr>
                                        <p:cTn id="15" dur="500"/>
                                        <p:tgtEl>
                                          <p:spTgt spid="3471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47139">
                                            <p:txEl>
                                              <p:pRg st="3" end="3"/>
                                            </p:txEl>
                                          </p:spTgt>
                                        </p:tgtEl>
                                        <p:attrNameLst>
                                          <p:attrName>style.visibility</p:attrName>
                                        </p:attrNameLst>
                                      </p:cBhvr>
                                      <p:to>
                                        <p:strVal val="visible"/>
                                      </p:to>
                                    </p:set>
                                    <p:animEffect transition="in" filter="blinds(horizontal)">
                                      <p:cBhvr>
                                        <p:cTn id="20" dur="500"/>
                                        <p:tgtEl>
                                          <p:spTgt spid="34713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47139">
                                            <p:txEl>
                                              <p:pRg st="4" end="4"/>
                                            </p:txEl>
                                          </p:spTgt>
                                        </p:tgtEl>
                                        <p:attrNameLst>
                                          <p:attrName>style.visibility</p:attrName>
                                        </p:attrNameLst>
                                      </p:cBhvr>
                                      <p:to>
                                        <p:strVal val="visible"/>
                                      </p:to>
                                    </p:set>
                                    <p:animEffect transition="in" filter="blinds(horizontal)">
                                      <p:cBhvr>
                                        <p:cTn id="23" dur="500"/>
                                        <p:tgtEl>
                                          <p:spTgt spid="34713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47139">
                                            <p:txEl>
                                              <p:pRg st="5" end="5"/>
                                            </p:txEl>
                                          </p:spTgt>
                                        </p:tgtEl>
                                        <p:attrNameLst>
                                          <p:attrName>style.visibility</p:attrName>
                                        </p:attrNameLst>
                                      </p:cBhvr>
                                      <p:to>
                                        <p:strVal val="visible"/>
                                      </p:to>
                                    </p:set>
                                    <p:animEffect transition="in" filter="blinds(horizontal)">
                                      <p:cBhvr>
                                        <p:cTn id="28" dur="500"/>
                                        <p:tgtEl>
                                          <p:spTgt spid="347139">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47139">
                                            <p:txEl>
                                              <p:pRg st="6" end="6"/>
                                            </p:txEl>
                                          </p:spTgt>
                                        </p:tgtEl>
                                        <p:attrNameLst>
                                          <p:attrName>style.visibility</p:attrName>
                                        </p:attrNameLst>
                                      </p:cBhvr>
                                      <p:to>
                                        <p:strVal val="visible"/>
                                      </p:to>
                                    </p:set>
                                    <p:animEffect transition="in" filter="blinds(horizontal)">
                                      <p:cBhvr>
                                        <p:cTn id="31" dur="500"/>
                                        <p:tgtEl>
                                          <p:spTgt spid="34713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47139">
                                            <p:txEl>
                                              <p:pRg st="7" end="7"/>
                                            </p:txEl>
                                          </p:spTgt>
                                        </p:tgtEl>
                                        <p:attrNameLst>
                                          <p:attrName>style.visibility</p:attrName>
                                        </p:attrNameLst>
                                      </p:cBhvr>
                                      <p:to>
                                        <p:strVal val="visible"/>
                                      </p:to>
                                    </p:set>
                                    <p:animEffect transition="in" filter="blinds(horizontal)">
                                      <p:cBhvr>
                                        <p:cTn id="36" dur="500"/>
                                        <p:tgtEl>
                                          <p:spTgt spid="34713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47139">
                                            <p:txEl>
                                              <p:pRg st="8" end="8"/>
                                            </p:txEl>
                                          </p:spTgt>
                                        </p:tgtEl>
                                        <p:attrNameLst>
                                          <p:attrName>style.visibility</p:attrName>
                                        </p:attrNameLst>
                                      </p:cBhvr>
                                      <p:to>
                                        <p:strVal val="visible"/>
                                      </p:to>
                                    </p:set>
                                    <p:animEffect transition="in" filter="blinds(horizontal)">
                                      <p:cBhvr>
                                        <p:cTn id="39" dur="500"/>
                                        <p:tgtEl>
                                          <p:spTgt spid="347139">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47139">
                                            <p:txEl>
                                              <p:pRg st="9" end="9"/>
                                            </p:txEl>
                                          </p:spTgt>
                                        </p:tgtEl>
                                        <p:attrNameLst>
                                          <p:attrName>style.visibility</p:attrName>
                                        </p:attrNameLst>
                                      </p:cBhvr>
                                      <p:to>
                                        <p:strVal val="visible"/>
                                      </p:to>
                                    </p:set>
                                    <p:animEffect transition="in" filter="blinds(horizontal)">
                                      <p:cBhvr>
                                        <p:cTn id="42" dur="500"/>
                                        <p:tgtEl>
                                          <p:spTgt spid="347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F552B-9B82-42AC-A06D-2AAA4B2C170F}"/>
              </a:ext>
            </a:extLst>
          </p:cNvPr>
          <p:cNvSpPr>
            <a:spLocks noGrp="1"/>
          </p:cNvSpPr>
          <p:nvPr>
            <p:ph type="title"/>
          </p:nvPr>
        </p:nvSpPr>
        <p:spPr>
          <a:xfrm>
            <a:off x="711200" y="114300"/>
            <a:ext cx="7867650" cy="372603"/>
          </a:xfrm>
        </p:spPr>
        <p:txBody>
          <a:bodyPr/>
          <a:lstStyle/>
          <a:p>
            <a:r>
              <a:rPr lang="zh-CN" altLang="en-US" dirty="0"/>
              <a:t>高级语言语句的汇编指令表示</a:t>
            </a:r>
          </a:p>
        </p:txBody>
      </p:sp>
      <p:sp>
        <p:nvSpPr>
          <p:cNvPr id="3" name="内容占位符 2">
            <a:extLst>
              <a:ext uri="{FF2B5EF4-FFF2-40B4-BE49-F238E27FC236}">
                <a16:creationId xmlns:a16="http://schemas.microsoft.com/office/drawing/2014/main" id="{AF3AD1BE-76AA-455B-A8DE-5A8DE8C55136}"/>
              </a:ext>
            </a:extLst>
          </p:cNvPr>
          <p:cNvSpPr>
            <a:spLocks noGrp="1"/>
          </p:cNvSpPr>
          <p:nvPr>
            <p:ph idx="1"/>
          </p:nvPr>
        </p:nvSpPr>
        <p:spPr>
          <a:xfrm>
            <a:off x="349250" y="644971"/>
            <a:ext cx="8229600" cy="1083246"/>
          </a:xfrm>
        </p:spPr>
        <p:txBody>
          <a:bodyPr/>
          <a:lstStyle/>
          <a:p>
            <a:r>
              <a:rPr lang="zh-CN" altLang="en-US" sz="2400" dirty="0"/>
              <a:t>高级语言一般提供顺序、选择和循环结构语句，通过编译器将它们翻译成相应的机器级指令。</a:t>
            </a:r>
          </a:p>
        </p:txBody>
      </p:sp>
      <p:sp>
        <p:nvSpPr>
          <p:cNvPr id="7" name="文本框 6">
            <a:extLst>
              <a:ext uri="{FF2B5EF4-FFF2-40B4-BE49-F238E27FC236}">
                <a16:creationId xmlns:a16="http://schemas.microsoft.com/office/drawing/2014/main" id="{223D6E3C-438B-4BD3-BCD9-7F2C80AD6B5C}"/>
              </a:ext>
            </a:extLst>
          </p:cNvPr>
          <p:cNvSpPr txBox="1"/>
          <p:nvPr/>
        </p:nvSpPr>
        <p:spPr>
          <a:xfrm>
            <a:off x="674624" y="1373065"/>
            <a:ext cx="7006336" cy="430887"/>
          </a:xfrm>
          <a:prstGeom prst="rect">
            <a:avLst/>
          </a:prstGeom>
          <a:noFill/>
        </p:spPr>
        <p:txBody>
          <a:bodyPr wrap="square" rtlCol="0">
            <a:spAutoFit/>
          </a:bodyPr>
          <a:lstStyle/>
          <a:p>
            <a:r>
              <a:rPr lang="zh-CN" altLang="en-US" sz="2200" dirty="0"/>
              <a:t>例</a:t>
            </a:r>
            <a:r>
              <a:rPr lang="en-US" altLang="zh-CN" sz="2200" dirty="0"/>
              <a:t>1 </a:t>
            </a:r>
            <a:r>
              <a:rPr lang="zh-CN" altLang="en-US" sz="2200" dirty="0">
                <a:solidFill>
                  <a:schemeClr val="tx1"/>
                </a:solidFill>
              </a:rPr>
              <a:t>将</a:t>
            </a:r>
            <a:r>
              <a:rPr lang="en-US" altLang="zh-CN" sz="2200" dirty="0">
                <a:solidFill>
                  <a:schemeClr val="tx1"/>
                </a:solidFill>
              </a:rPr>
              <a:t>C</a:t>
            </a:r>
            <a:r>
              <a:rPr lang="zh-CN" altLang="en-US" sz="2200" dirty="0">
                <a:solidFill>
                  <a:schemeClr val="tx1"/>
                </a:solidFill>
              </a:rPr>
              <a:t>语言赋值语句</a:t>
            </a:r>
            <a:r>
              <a:rPr lang="en-US" altLang="zh-CN" sz="2200" dirty="0">
                <a:solidFill>
                  <a:schemeClr val="accent1"/>
                </a:solidFill>
                <a:latin typeface="Times New Roman" panose="02020603050405020304" pitchFamily="18" charset="0"/>
              </a:rPr>
              <a:t>f= (</a:t>
            </a:r>
            <a:r>
              <a:rPr lang="en-US" altLang="zh-CN" sz="2200" dirty="0" err="1">
                <a:solidFill>
                  <a:schemeClr val="accent1"/>
                </a:solidFill>
                <a:latin typeface="Times New Roman" panose="02020603050405020304" pitchFamily="18" charset="0"/>
              </a:rPr>
              <a:t>g+h</a:t>
            </a:r>
            <a:r>
              <a:rPr lang="en-US" altLang="zh-CN" sz="2200" dirty="0">
                <a:solidFill>
                  <a:schemeClr val="accent1"/>
                </a:solidFill>
                <a:latin typeface="Times New Roman" panose="02020603050405020304" pitchFamily="18" charset="0"/>
              </a:rPr>
              <a:t>) - (</a:t>
            </a:r>
            <a:r>
              <a:rPr lang="en-US" altLang="zh-CN" sz="2200" dirty="0" err="1">
                <a:solidFill>
                  <a:schemeClr val="accent1"/>
                </a:solidFill>
                <a:latin typeface="Times New Roman" panose="02020603050405020304" pitchFamily="18" charset="0"/>
              </a:rPr>
              <a:t>i+j</a:t>
            </a:r>
            <a:r>
              <a:rPr lang="en-US" altLang="zh-CN" sz="2200" dirty="0">
                <a:solidFill>
                  <a:schemeClr val="accent1"/>
                </a:solidFill>
                <a:latin typeface="Times New Roman" panose="02020603050405020304" pitchFamily="18" charset="0"/>
              </a:rPr>
              <a:t>)  </a:t>
            </a:r>
            <a:r>
              <a:rPr lang="zh-CN" altLang="en-US" sz="2200" dirty="0">
                <a:solidFill>
                  <a:schemeClr val="tx1"/>
                </a:solidFill>
                <a:latin typeface="Times New Roman" panose="02020603050405020304" pitchFamily="18" charset="0"/>
              </a:rPr>
              <a:t>翻译为汇编指令</a:t>
            </a:r>
            <a:endParaRPr lang="zh-CN" altLang="en-US" sz="2200" dirty="0">
              <a:solidFill>
                <a:schemeClr val="tx1"/>
              </a:solidFill>
            </a:endParaRPr>
          </a:p>
        </p:txBody>
      </p:sp>
      <p:sp>
        <p:nvSpPr>
          <p:cNvPr id="8" name="文本框 7">
            <a:extLst>
              <a:ext uri="{FF2B5EF4-FFF2-40B4-BE49-F238E27FC236}">
                <a16:creationId xmlns:a16="http://schemas.microsoft.com/office/drawing/2014/main" id="{5EDC2CC8-EBA7-46B5-A7E6-EC1F17972A4E}"/>
              </a:ext>
            </a:extLst>
          </p:cNvPr>
          <p:cNvSpPr txBox="1"/>
          <p:nvPr/>
        </p:nvSpPr>
        <p:spPr>
          <a:xfrm>
            <a:off x="674624" y="1818132"/>
            <a:ext cx="8357616" cy="1107996"/>
          </a:xfrm>
          <a:prstGeom prst="rect">
            <a:avLst/>
          </a:prstGeom>
          <a:noFill/>
        </p:spPr>
        <p:txBody>
          <a:bodyPr wrap="square" rtlCol="0">
            <a:spAutoFit/>
          </a:bodyPr>
          <a:lstStyle/>
          <a:p>
            <a:pPr marL="342900" indent="-342900">
              <a:buFont typeface="Arial" panose="020B0604020202020204" pitchFamily="34" charset="0"/>
              <a:buChar char="•"/>
            </a:pPr>
            <a:r>
              <a:rPr lang="zh-CN" altLang="en-US" sz="2200" dirty="0"/>
              <a:t>编译器编译时将简单变量尽量分配在寄存器中</a:t>
            </a:r>
            <a:endParaRPr lang="en-US" altLang="zh-CN" sz="2200" dirty="0"/>
          </a:p>
          <a:p>
            <a:pPr marL="342900" indent="-342900">
              <a:buFont typeface="Arial" panose="020B0604020202020204" pitchFamily="34" charset="0"/>
              <a:buChar char="•"/>
            </a:pPr>
            <a:r>
              <a:rPr lang="zh-CN" altLang="en-US" sz="2200" dirty="0"/>
              <a:t>假设变量</a:t>
            </a:r>
            <a:r>
              <a:rPr lang="en-US" altLang="zh-CN" sz="2200" dirty="0"/>
              <a:t>f</a:t>
            </a:r>
            <a:r>
              <a:rPr lang="zh-CN" altLang="en-US" sz="2200" dirty="0"/>
              <a:t>、</a:t>
            </a:r>
            <a:r>
              <a:rPr lang="en-US" altLang="zh-CN" sz="2200" dirty="0"/>
              <a:t>g</a:t>
            </a:r>
            <a:r>
              <a:rPr lang="zh-CN" altLang="en-US" sz="2200" dirty="0"/>
              <a:t>、</a:t>
            </a:r>
            <a:r>
              <a:rPr lang="en-US" altLang="zh-CN" sz="2200" dirty="0"/>
              <a:t>h</a:t>
            </a:r>
            <a:r>
              <a:rPr lang="zh-CN" altLang="en-US" sz="2200" dirty="0"/>
              <a:t>、</a:t>
            </a:r>
            <a:r>
              <a:rPr lang="en-US" altLang="zh-CN" sz="2200" dirty="0" err="1"/>
              <a:t>i</a:t>
            </a:r>
            <a:r>
              <a:rPr lang="zh-CN" altLang="en-US" sz="2200" dirty="0"/>
              <a:t>、</a:t>
            </a:r>
            <a:r>
              <a:rPr lang="en-US" altLang="zh-CN" sz="2200" dirty="0"/>
              <a:t>j</a:t>
            </a:r>
            <a:r>
              <a:rPr lang="zh-CN" altLang="en-US" sz="2200" dirty="0"/>
              <a:t>分别分配寄存器</a:t>
            </a:r>
            <a:r>
              <a:rPr lang="en-US" altLang="zh-CN" sz="2200" dirty="0"/>
              <a:t>s0~s4</a:t>
            </a:r>
            <a:r>
              <a:rPr lang="zh-CN" altLang="en-US" sz="2200" dirty="0"/>
              <a:t>，另分配</a:t>
            </a:r>
            <a:r>
              <a:rPr lang="en-US" altLang="zh-CN" sz="2200" dirty="0"/>
              <a:t>s5</a:t>
            </a:r>
            <a:r>
              <a:rPr lang="zh-CN" altLang="en-US" sz="2200" dirty="0"/>
              <a:t>和</a:t>
            </a:r>
            <a:r>
              <a:rPr lang="en-US" altLang="zh-CN" sz="2200" dirty="0"/>
              <a:t>s6</a:t>
            </a:r>
            <a:r>
              <a:rPr lang="zh-CN" altLang="en-US" sz="2200" dirty="0"/>
              <a:t>存放两个括号中的运算结果。</a:t>
            </a:r>
          </a:p>
        </p:txBody>
      </p:sp>
      <p:sp>
        <p:nvSpPr>
          <p:cNvPr id="9" name="Rectangle 4">
            <a:extLst>
              <a:ext uri="{FF2B5EF4-FFF2-40B4-BE49-F238E27FC236}">
                <a16:creationId xmlns:a16="http://schemas.microsoft.com/office/drawing/2014/main" id="{AD6770CB-F52F-4509-9D67-635629CA14F7}"/>
              </a:ext>
            </a:extLst>
          </p:cNvPr>
          <p:cNvSpPr>
            <a:spLocks noChangeArrowheads="1"/>
          </p:cNvSpPr>
          <p:nvPr/>
        </p:nvSpPr>
        <p:spPr bwMode="auto">
          <a:xfrm>
            <a:off x="1073531" y="2923710"/>
            <a:ext cx="5537581" cy="127727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25000"/>
              </a:spcBef>
            </a:pPr>
            <a:r>
              <a:rPr lang="en-US" altLang="zh-CN" sz="2200" dirty="0">
                <a:solidFill>
                  <a:schemeClr val="tx1"/>
                </a:solidFill>
                <a:latin typeface="Times New Roman" panose="02020603050405020304" pitchFamily="18" charset="0"/>
              </a:rPr>
              <a:t>add $s5, $s1, $s2       	# </a:t>
            </a:r>
            <a:r>
              <a:rPr lang="zh-CN" altLang="en-US" sz="2200" dirty="0">
                <a:solidFill>
                  <a:schemeClr val="tx1"/>
                </a:solidFill>
                <a:latin typeface="Times New Roman" panose="02020603050405020304" pitchFamily="18" charset="0"/>
              </a:rPr>
              <a:t>计算</a:t>
            </a:r>
            <a:r>
              <a:rPr lang="en-US" altLang="zh-CN" sz="2200" dirty="0" err="1">
                <a:solidFill>
                  <a:schemeClr val="tx1"/>
                </a:solidFill>
                <a:latin typeface="Times New Roman" panose="02020603050405020304" pitchFamily="18" charset="0"/>
              </a:rPr>
              <a:t>g+h</a:t>
            </a:r>
            <a:endParaRPr lang="en-US" altLang="zh-CN" sz="2200" dirty="0">
              <a:solidFill>
                <a:schemeClr val="tx1"/>
              </a:solidFill>
              <a:latin typeface="Times New Roman" panose="02020603050405020304" pitchFamily="18" charset="0"/>
            </a:endParaRPr>
          </a:p>
          <a:p>
            <a:pPr>
              <a:spcBef>
                <a:spcPct val="25000"/>
              </a:spcBef>
            </a:pPr>
            <a:r>
              <a:rPr lang="en-US" altLang="zh-CN" sz="2200" dirty="0">
                <a:solidFill>
                  <a:schemeClr val="tx1"/>
                </a:solidFill>
                <a:latin typeface="Times New Roman" panose="02020603050405020304" pitchFamily="18" charset="0"/>
              </a:rPr>
              <a:t>add $s6, $s3, $s4	#</a:t>
            </a:r>
            <a:r>
              <a:rPr lang="zh-CN" altLang="en-US" sz="2200" dirty="0">
                <a:solidFill>
                  <a:schemeClr val="tx1"/>
                </a:solidFill>
                <a:latin typeface="Times New Roman" panose="02020603050405020304" pitchFamily="18" charset="0"/>
              </a:rPr>
              <a:t>计算</a:t>
            </a:r>
            <a:r>
              <a:rPr lang="en-US" altLang="zh-CN" sz="2200" dirty="0" err="1">
                <a:solidFill>
                  <a:schemeClr val="tx1"/>
                </a:solidFill>
                <a:latin typeface="Times New Roman" panose="02020603050405020304" pitchFamily="18" charset="0"/>
              </a:rPr>
              <a:t>i+j</a:t>
            </a:r>
            <a:endParaRPr lang="en-US" altLang="zh-CN" sz="2200" dirty="0">
              <a:solidFill>
                <a:schemeClr val="tx1"/>
              </a:solidFill>
              <a:latin typeface="Times New Roman" panose="02020603050405020304" pitchFamily="18" charset="0"/>
            </a:endParaRPr>
          </a:p>
          <a:p>
            <a:pPr>
              <a:spcBef>
                <a:spcPct val="25000"/>
              </a:spcBef>
            </a:pPr>
            <a:r>
              <a:rPr lang="en-US" altLang="zh-CN" sz="2200" dirty="0">
                <a:solidFill>
                  <a:schemeClr val="tx1"/>
                </a:solidFill>
                <a:latin typeface="Times New Roman" panose="02020603050405020304" pitchFamily="18" charset="0"/>
              </a:rPr>
              <a:t>sub $s0, $s5, $s6	#</a:t>
            </a:r>
            <a:r>
              <a:rPr lang="zh-CN" altLang="en-US" sz="2200" dirty="0">
                <a:solidFill>
                  <a:schemeClr val="tx1"/>
                </a:solidFill>
                <a:latin typeface="Times New Roman" panose="02020603050405020304" pitchFamily="18" charset="0"/>
              </a:rPr>
              <a:t>计数</a:t>
            </a:r>
            <a:r>
              <a:rPr lang="en-US" altLang="zh-CN" sz="2200" dirty="0">
                <a:solidFill>
                  <a:schemeClr val="tx1"/>
                </a:solidFill>
                <a:latin typeface="Times New Roman" panose="02020603050405020304" pitchFamily="18" charset="0"/>
              </a:rPr>
              <a:t>(</a:t>
            </a:r>
            <a:r>
              <a:rPr lang="en-US" altLang="zh-CN" sz="2200" dirty="0" err="1">
                <a:solidFill>
                  <a:schemeClr val="tx1"/>
                </a:solidFill>
                <a:latin typeface="Times New Roman" panose="02020603050405020304" pitchFamily="18" charset="0"/>
              </a:rPr>
              <a:t>g+h</a:t>
            </a:r>
            <a:r>
              <a:rPr lang="en-US" altLang="zh-CN" sz="2200" dirty="0">
                <a:solidFill>
                  <a:schemeClr val="tx1"/>
                </a:solidFill>
                <a:latin typeface="Times New Roman" panose="02020603050405020304" pitchFamily="18" charset="0"/>
              </a:rPr>
              <a:t>) - (</a:t>
            </a:r>
            <a:r>
              <a:rPr lang="en-US" altLang="zh-CN" sz="2200" dirty="0" err="1">
                <a:solidFill>
                  <a:schemeClr val="tx1"/>
                </a:solidFill>
                <a:latin typeface="Times New Roman" panose="02020603050405020304" pitchFamily="18" charset="0"/>
              </a:rPr>
              <a:t>i+j</a:t>
            </a:r>
            <a:r>
              <a:rPr lang="en-US" altLang="zh-CN" sz="2200" dirty="0">
                <a:solidFill>
                  <a:schemeClr val="tx1"/>
                </a:solidFill>
                <a:latin typeface="Times New Roman" panose="02020603050405020304" pitchFamily="18" charset="0"/>
              </a:rPr>
              <a:t>) </a:t>
            </a:r>
          </a:p>
        </p:txBody>
      </p:sp>
    </p:spTree>
    <p:extLst>
      <p:ext uri="{BB962C8B-B14F-4D97-AF65-F5344CB8AC3E}">
        <p14:creationId xmlns:p14="http://schemas.microsoft.com/office/powerpoint/2010/main" val="215407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857C5484-F501-4C28-97A8-4063483BEA2B}"/>
              </a:ext>
            </a:extLst>
          </p:cNvPr>
          <p:cNvSpPr txBox="1">
            <a:spLocks noChangeArrowheads="1"/>
          </p:cNvSpPr>
          <p:nvPr/>
        </p:nvSpPr>
        <p:spPr bwMode="auto">
          <a:xfrm>
            <a:off x="722948" y="1358665"/>
            <a:ext cx="4143122" cy="83099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err="1">
                <a:solidFill>
                  <a:srgbClr val="0033CC"/>
                </a:solidFill>
                <a:latin typeface="Times New Roman" panose="02020603050405020304" pitchFamily="18" charset="0"/>
              </a:rPr>
              <a:t>lw</a:t>
            </a:r>
            <a:r>
              <a:rPr lang="en-US" altLang="zh-CN" sz="2400" dirty="0">
                <a:solidFill>
                  <a:srgbClr val="0033CC"/>
                </a:solidFill>
                <a:latin typeface="Times New Roman" panose="02020603050405020304" pitchFamily="18" charset="0"/>
              </a:rPr>
              <a:t> $s4, 8($s3) 	      #$s4 &lt;= A[8]</a:t>
            </a:r>
          </a:p>
          <a:p>
            <a:r>
              <a:rPr lang="en-US" altLang="zh-CN" sz="2400" dirty="0">
                <a:solidFill>
                  <a:srgbClr val="0033CC"/>
                </a:solidFill>
                <a:latin typeface="Times New Roman" panose="02020603050405020304" pitchFamily="18" charset="0"/>
              </a:rPr>
              <a:t>add $s1, $s2, $s4</a:t>
            </a:r>
          </a:p>
        </p:txBody>
      </p:sp>
      <p:sp>
        <p:nvSpPr>
          <p:cNvPr id="6" name="文本框 5">
            <a:extLst>
              <a:ext uri="{FF2B5EF4-FFF2-40B4-BE49-F238E27FC236}">
                <a16:creationId xmlns:a16="http://schemas.microsoft.com/office/drawing/2014/main" id="{E54DE62C-F495-4F35-AABF-66AFBD701F67}"/>
              </a:ext>
            </a:extLst>
          </p:cNvPr>
          <p:cNvSpPr txBox="1"/>
          <p:nvPr/>
        </p:nvSpPr>
        <p:spPr>
          <a:xfrm>
            <a:off x="676656" y="157941"/>
            <a:ext cx="8147304" cy="1107996"/>
          </a:xfrm>
          <a:prstGeom prst="rect">
            <a:avLst/>
          </a:prstGeom>
          <a:noFill/>
        </p:spPr>
        <p:txBody>
          <a:bodyPr wrap="square">
            <a:spAutoFit/>
          </a:bodyPr>
          <a:lstStyle/>
          <a:p>
            <a:pPr lvl="0">
              <a:defRPr/>
            </a:pPr>
            <a:r>
              <a:rPr kumimoji="0" lang="zh-CN" altLang="en-US" sz="2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Arial"/>
              </a:rPr>
              <a:t>例</a:t>
            </a:r>
            <a:r>
              <a:rPr kumimoji="0" lang="en-US" altLang="zh-CN" sz="2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Arial"/>
              </a:rPr>
              <a:t>2</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 </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翻译语句：</a:t>
            </a:r>
            <a:r>
              <a:rPr lang="en-US" altLang="zh-CN" sz="2200" dirty="0">
                <a:solidFill>
                  <a:srgbClr val="FC0128"/>
                </a:solidFill>
                <a:latin typeface="Times New Roman" panose="02020603050405020304" pitchFamily="18" charset="0"/>
              </a:rPr>
              <a:t>g = h + A[8]</a:t>
            </a:r>
            <a:endPar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设</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A</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为</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100</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个字的数组，变量</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g</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和</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h</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分配寄存器</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s1</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和</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s2</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，用基址</a:t>
            </a:r>
            <a:r>
              <a:rPr lang="zh-CN" altLang="en-US" sz="2200" dirty="0">
                <a:solidFill>
                  <a:srgbClr val="000000"/>
                </a:solidFill>
                <a:latin typeface="Times New Roman" panose="02020603050405020304" pitchFamily="18" charset="0"/>
                <a:cs typeface="Arial"/>
              </a:rPr>
              <a:t>寻址从存储器取元素</a:t>
            </a:r>
            <a:r>
              <a:rPr lang="en-US" altLang="zh-CN" sz="2200" dirty="0">
                <a:solidFill>
                  <a:srgbClr val="000000"/>
                </a:solidFill>
                <a:latin typeface="Times New Roman" panose="02020603050405020304" pitchFamily="18" charset="0"/>
                <a:cs typeface="Arial"/>
              </a:rPr>
              <a:t>A[8]</a:t>
            </a:r>
            <a:r>
              <a:rPr lang="zh-CN" altLang="en-US" sz="2200" dirty="0">
                <a:solidFill>
                  <a:srgbClr val="000000"/>
                </a:solidFill>
                <a:latin typeface="Times New Roman" panose="02020603050405020304" pitchFamily="18" charset="0"/>
                <a:cs typeface="Arial"/>
              </a:rPr>
              <a:t>送</a:t>
            </a:r>
            <a:r>
              <a:rPr lang="en-US" altLang="zh-CN" sz="2200" dirty="0">
                <a:solidFill>
                  <a:srgbClr val="000000"/>
                </a:solidFill>
                <a:latin typeface="Times New Roman" panose="02020603050405020304" pitchFamily="18" charset="0"/>
                <a:cs typeface="Arial"/>
              </a:rPr>
              <a:t>s4</a:t>
            </a:r>
            <a:r>
              <a:rPr lang="zh-CN" altLang="en-US" sz="2200" dirty="0">
                <a:solidFill>
                  <a:srgbClr val="000000"/>
                </a:solidFill>
                <a:latin typeface="Times New Roman" panose="02020603050405020304" pitchFamily="18" charset="0"/>
                <a:cs typeface="Arial"/>
              </a:rPr>
              <a:t>，分配</a:t>
            </a:r>
            <a:r>
              <a:rPr lang="en-US" altLang="zh-CN" sz="2200" dirty="0">
                <a:solidFill>
                  <a:srgbClr val="000000"/>
                </a:solidFill>
                <a:latin typeface="Times New Roman" panose="02020603050405020304" pitchFamily="18" charset="0"/>
                <a:cs typeface="Arial"/>
              </a:rPr>
              <a:t>s3</a:t>
            </a:r>
            <a:r>
              <a:rPr lang="zh-CN" altLang="en-US" sz="2200" dirty="0">
                <a:solidFill>
                  <a:srgbClr val="000000"/>
                </a:solidFill>
                <a:latin typeface="Times New Roman" panose="02020603050405020304" pitchFamily="18" charset="0"/>
                <a:cs typeface="Arial"/>
              </a:rPr>
              <a:t>作基址寄存器。</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      	</a:t>
            </a:r>
          </a:p>
        </p:txBody>
      </p:sp>
      <p:sp>
        <p:nvSpPr>
          <p:cNvPr id="7" name="文本框 6">
            <a:extLst>
              <a:ext uri="{FF2B5EF4-FFF2-40B4-BE49-F238E27FC236}">
                <a16:creationId xmlns:a16="http://schemas.microsoft.com/office/drawing/2014/main" id="{09EDF6F5-96F7-46D1-9C7B-841F7591ECAC}"/>
              </a:ext>
            </a:extLst>
          </p:cNvPr>
          <p:cNvSpPr txBox="1"/>
          <p:nvPr/>
        </p:nvSpPr>
        <p:spPr>
          <a:xfrm>
            <a:off x="4930458" y="1314396"/>
            <a:ext cx="2057400" cy="400110"/>
          </a:xfrm>
          <a:prstGeom prst="rect">
            <a:avLst/>
          </a:prstGeom>
          <a:noFill/>
        </p:spPr>
        <p:txBody>
          <a:bodyPr wrap="square" rtlCol="0">
            <a:spAutoFit/>
          </a:bodyPr>
          <a:lstStyle/>
          <a:p>
            <a:r>
              <a:rPr lang="zh-CN" altLang="en-US" sz="2000" dirty="0"/>
              <a:t>翻译是否正确？</a:t>
            </a:r>
          </a:p>
        </p:txBody>
      </p:sp>
      <p:sp>
        <p:nvSpPr>
          <p:cNvPr id="8" name="文本框 7">
            <a:extLst>
              <a:ext uri="{FF2B5EF4-FFF2-40B4-BE49-F238E27FC236}">
                <a16:creationId xmlns:a16="http://schemas.microsoft.com/office/drawing/2014/main" id="{67AC1D1B-AB62-4CE1-9603-1F11A6DF0E06}"/>
              </a:ext>
            </a:extLst>
          </p:cNvPr>
          <p:cNvSpPr txBox="1"/>
          <p:nvPr/>
        </p:nvSpPr>
        <p:spPr>
          <a:xfrm>
            <a:off x="6987858" y="1314396"/>
            <a:ext cx="885506" cy="400110"/>
          </a:xfrm>
          <a:prstGeom prst="rect">
            <a:avLst/>
          </a:prstGeom>
          <a:noFill/>
        </p:spPr>
        <p:txBody>
          <a:bodyPr wrap="square" rtlCol="0">
            <a:spAutoFit/>
          </a:bodyPr>
          <a:lstStyle/>
          <a:p>
            <a:r>
              <a:rPr lang="zh-CN" altLang="en-US" sz="2000" dirty="0">
                <a:solidFill>
                  <a:schemeClr val="accent1"/>
                </a:solidFill>
              </a:rPr>
              <a:t>错！</a:t>
            </a:r>
          </a:p>
        </p:txBody>
      </p:sp>
      <p:sp>
        <p:nvSpPr>
          <p:cNvPr id="9" name="Text Box 20">
            <a:extLst>
              <a:ext uri="{FF2B5EF4-FFF2-40B4-BE49-F238E27FC236}">
                <a16:creationId xmlns:a16="http://schemas.microsoft.com/office/drawing/2014/main" id="{9E7781F2-BE84-4E51-A5E8-E5D1E40A321F}"/>
              </a:ext>
            </a:extLst>
          </p:cNvPr>
          <p:cNvSpPr txBox="1">
            <a:spLocks noChangeArrowheads="1"/>
          </p:cNvSpPr>
          <p:nvPr/>
        </p:nvSpPr>
        <p:spPr bwMode="auto">
          <a:xfrm>
            <a:off x="4930458" y="1714506"/>
            <a:ext cx="3893502"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存储器按字节编址，各数组元素是字，占</a:t>
            </a:r>
            <a:r>
              <a:rPr lang="en-US" altLang="zh-CN" sz="2000" dirty="0">
                <a:ea typeface="黑体" panose="02010609060101010101" pitchFamily="49" charset="-122"/>
              </a:rPr>
              <a:t>4</a:t>
            </a:r>
            <a:r>
              <a:rPr lang="zh-CN" altLang="en-US" sz="2000" dirty="0">
                <a:ea typeface="黑体" panose="02010609060101010101" pitchFamily="49" charset="-122"/>
              </a:rPr>
              <a:t>个单元。偏移量错误！</a:t>
            </a:r>
          </a:p>
        </p:txBody>
      </p:sp>
      <p:sp>
        <p:nvSpPr>
          <p:cNvPr id="10" name="Text Box 6">
            <a:extLst>
              <a:ext uri="{FF2B5EF4-FFF2-40B4-BE49-F238E27FC236}">
                <a16:creationId xmlns:a16="http://schemas.microsoft.com/office/drawing/2014/main" id="{F4509B09-877B-4724-A69E-543119BF8800}"/>
              </a:ext>
            </a:extLst>
          </p:cNvPr>
          <p:cNvSpPr txBox="1">
            <a:spLocks noChangeArrowheads="1"/>
          </p:cNvSpPr>
          <p:nvPr/>
        </p:nvSpPr>
        <p:spPr bwMode="auto">
          <a:xfrm>
            <a:off x="722948" y="2697797"/>
            <a:ext cx="28432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err="1">
                <a:solidFill>
                  <a:srgbClr val="0033CC"/>
                </a:solidFill>
                <a:latin typeface="Times New Roman" panose="02020603050405020304" pitchFamily="18" charset="0"/>
              </a:rPr>
              <a:t>lw</a:t>
            </a:r>
            <a:r>
              <a:rPr lang="en-US" altLang="zh-CN" sz="2400" dirty="0">
                <a:solidFill>
                  <a:srgbClr val="0033CC"/>
                </a:solidFill>
                <a:latin typeface="Times New Roman" panose="02020603050405020304" pitchFamily="18" charset="0"/>
              </a:rPr>
              <a:t> $s4, 32($s3) </a:t>
            </a:r>
          </a:p>
          <a:p>
            <a:r>
              <a:rPr lang="en-US" altLang="zh-CN" sz="2400" dirty="0">
                <a:solidFill>
                  <a:srgbClr val="0033CC"/>
                </a:solidFill>
                <a:latin typeface="Times New Roman" panose="02020603050405020304" pitchFamily="18" charset="0"/>
              </a:rPr>
              <a:t>add $s1, $s2, $s4 </a:t>
            </a:r>
          </a:p>
        </p:txBody>
      </p:sp>
      <p:sp>
        <p:nvSpPr>
          <p:cNvPr id="11" name="AutoShape 14">
            <a:extLst>
              <a:ext uri="{FF2B5EF4-FFF2-40B4-BE49-F238E27FC236}">
                <a16:creationId xmlns:a16="http://schemas.microsoft.com/office/drawing/2014/main" id="{1F09DCA3-105C-49FA-90A2-04F9814D8896}"/>
              </a:ext>
            </a:extLst>
          </p:cNvPr>
          <p:cNvSpPr>
            <a:spLocks/>
          </p:cNvSpPr>
          <p:nvPr/>
        </p:nvSpPr>
        <p:spPr bwMode="auto">
          <a:xfrm>
            <a:off x="2703005" y="2417169"/>
            <a:ext cx="1119187" cy="365124"/>
          </a:xfrm>
          <a:prstGeom prst="borderCallout2">
            <a:avLst>
              <a:gd name="adj1" fmla="val 14694"/>
              <a:gd name="adj2" fmla="val -2593"/>
              <a:gd name="adj3" fmla="val 14694"/>
              <a:gd name="adj4" fmla="val -20106"/>
              <a:gd name="adj5" fmla="val 101431"/>
              <a:gd name="adj6" fmla="val -64380"/>
            </a:avLst>
          </a:prstGeom>
          <a:noFill/>
          <a:ln w="12700">
            <a:solidFill>
              <a:srgbClr val="000000"/>
            </a:solidFill>
            <a:miter lim="800000"/>
            <a:headEnd/>
            <a:tailEnd type="arrow" w="med" len="med"/>
          </a:ln>
          <a:extLst>
            <a:ext uri="{909E8E84-426E-40DD-AFC4-6F175D3DCCD1}">
              <a14:hiddenFill xmlns:a14="http://schemas.microsoft.com/office/drawing/2010/main">
                <a:solidFill>
                  <a:srgbClr val="FFFFFF"/>
                </a:solidFill>
              </a14:hiddenFill>
            </a:ext>
          </a:extLst>
        </p:spPr>
        <p:txBody>
          <a:bodyPr lIns="90000" tIns="46800" rIns="90000" bIns="468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zh-CN" altLang="en-US" sz="2000" dirty="0">
                <a:solidFill>
                  <a:srgbClr val="CC0000"/>
                </a:solidFill>
                <a:ea typeface="黑体" panose="02010609060101010101" pitchFamily="49" charset="-122"/>
              </a:rPr>
              <a:t>偏移量</a:t>
            </a:r>
            <a:endParaRPr lang="en-US" altLang="zh-CN" sz="2000" dirty="0">
              <a:solidFill>
                <a:srgbClr val="CC0000"/>
              </a:solidFill>
              <a:ea typeface="黑体" panose="02010609060101010101" pitchFamily="49" charset="-122"/>
            </a:endParaRPr>
          </a:p>
        </p:txBody>
      </p:sp>
      <p:sp>
        <p:nvSpPr>
          <p:cNvPr id="12" name="AutoShape 13">
            <a:extLst>
              <a:ext uri="{FF2B5EF4-FFF2-40B4-BE49-F238E27FC236}">
                <a16:creationId xmlns:a16="http://schemas.microsoft.com/office/drawing/2014/main" id="{AD543067-0CCE-4A32-8DCA-DC48F8E02B5E}"/>
              </a:ext>
            </a:extLst>
          </p:cNvPr>
          <p:cNvSpPr>
            <a:spLocks/>
          </p:cNvSpPr>
          <p:nvPr/>
        </p:nvSpPr>
        <p:spPr bwMode="auto">
          <a:xfrm>
            <a:off x="3822192" y="2854295"/>
            <a:ext cx="1646999" cy="400110"/>
          </a:xfrm>
          <a:prstGeom prst="borderCallout2">
            <a:avLst>
              <a:gd name="adj1" fmla="val 16477"/>
              <a:gd name="adj2" fmla="val -3426"/>
              <a:gd name="adj3" fmla="val 16477"/>
              <a:gd name="adj4" fmla="val -31884"/>
              <a:gd name="adj5" fmla="val 28943"/>
              <a:gd name="adj6" fmla="val -75408"/>
            </a:avLst>
          </a:prstGeom>
          <a:noFill/>
          <a:ln w="12700">
            <a:solidFill>
              <a:srgbClr val="000000"/>
            </a:solidFill>
            <a:miter lim="800000"/>
            <a:headEnd/>
            <a:tailEnd type="arrow" w="med" len="med"/>
          </a:ln>
          <a:extLst>
            <a:ext uri="{909E8E84-426E-40DD-AFC4-6F175D3DCCD1}">
              <a14:hiddenFill xmlns:a14="http://schemas.microsoft.com/office/drawing/2010/main">
                <a:solidFill>
                  <a:srgbClr val="FFFFFF"/>
                </a:solidFill>
              </a14:hiddenFill>
            </a:ext>
          </a:extLst>
        </p:spPr>
        <p:txBody>
          <a:bodyPr lIns="90000" tIns="46800" rIns="90000" bIns="468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zh-CN" altLang="en-US" sz="2000" dirty="0">
                <a:solidFill>
                  <a:srgbClr val="CC0000"/>
                </a:solidFill>
                <a:ea typeface="黑体" panose="02010609060101010101" pitchFamily="49" charset="-122"/>
              </a:rPr>
              <a:t>基址寄存器</a:t>
            </a:r>
          </a:p>
        </p:txBody>
      </p:sp>
      <p:sp>
        <p:nvSpPr>
          <p:cNvPr id="13" name="Text Box 20">
            <a:extLst>
              <a:ext uri="{FF2B5EF4-FFF2-40B4-BE49-F238E27FC236}">
                <a16:creationId xmlns:a16="http://schemas.microsoft.com/office/drawing/2014/main" id="{CDE916FB-4842-4F14-9702-2AC2DEB709F2}"/>
              </a:ext>
            </a:extLst>
          </p:cNvPr>
          <p:cNvSpPr txBox="1">
            <a:spLocks noChangeArrowheads="1"/>
          </p:cNvSpPr>
          <p:nvPr/>
        </p:nvSpPr>
        <p:spPr bwMode="auto">
          <a:xfrm>
            <a:off x="3728022" y="3364358"/>
            <a:ext cx="4462272"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若要将运算结果存入数组的元素</a:t>
            </a:r>
            <a:r>
              <a:rPr lang="en-US" altLang="zh-CN" sz="2000" dirty="0">
                <a:ea typeface="黑体" panose="02010609060101010101" pitchFamily="49" charset="-122"/>
              </a:rPr>
              <a:t>A[12],</a:t>
            </a:r>
            <a:r>
              <a:rPr lang="zh-CN" altLang="en-US" sz="2000" dirty="0">
                <a:ea typeface="黑体" panose="02010609060101010101" pitchFamily="49" charset="-122"/>
              </a:rPr>
              <a:t>则增加一条指令。</a:t>
            </a:r>
          </a:p>
        </p:txBody>
      </p:sp>
      <p:sp>
        <p:nvSpPr>
          <p:cNvPr id="14" name="Text Box 6">
            <a:extLst>
              <a:ext uri="{FF2B5EF4-FFF2-40B4-BE49-F238E27FC236}">
                <a16:creationId xmlns:a16="http://schemas.microsoft.com/office/drawing/2014/main" id="{73309174-E5C1-4FF1-845C-24C3417C7656}"/>
              </a:ext>
            </a:extLst>
          </p:cNvPr>
          <p:cNvSpPr txBox="1">
            <a:spLocks noChangeArrowheads="1"/>
          </p:cNvSpPr>
          <p:nvPr/>
        </p:nvSpPr>
        <p:spPr bwMode="auto">
          <a:xfrm>
            <a:off x="722948" y="3435628"/>
            <a:ext cx="2843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err="1">
                <a:solidFill>
                  <a:schemeClr val="accent1"/>
                </a:solidFill>
                <a:latin typeface="Times New Roman" panose="02020603050405020304" pitchFamily="18" charset="0"/>
              </a:rPr>
              <a:t>sw</a:t>
            </a:r>
            <a:r>
              <a:rPr lang="en-US" altLang="zh-CN" sz="2400" dirty="0">
                <a:solidFill>
                  <a:schemeClr val="accent1"/>
                </a:solidFill>
                <a:latin typeface="Times New Roman" panose="02020603050405020304" pitchFamily="18" charset="0"/>
              </a:rPr>
              <a:t> $s1, 48($s3) </a:t>
            </a:r>
          </a:p>
        </p:txBody>
      </p:sp>
      <p:sp>
        <p:nvSpPr>
          <p:cNvPr id="15" name="文本框 14">
            <a:extLst>
              <a:ext uri="{FF2B5EF4-FFF2-40B4-BE49-F238E27FC236}">
                <a16:creationId xmlns:a16="http://schemas.microsoft.com/office/drawing/2014/main" id="{E1EE8126-C4AB-4A18-A5B9-915C54558018}"/>
              </a:ext>
            </a:extLst>
          </p:cNvPr>
          <p:cNvSpPr txBox="1"/>
          <p:nvPr/>
        </p:nvSpPr>
        <p:spPr>
          <a:xfrm>
            <a:off x="374904" y="4668583"/>
            <a:ext cx="8083296" cy="1569660"/>
          </a:xfrm>
          <a:prstGeom prst="rect">
            <a:avLst/>
          </a:prstGeom>
          <a:noFill/>
          <a:ln>
            <a:solidFill>
              <a:schemeClr val="accent1"/>
            </a:solidFill>
          </a:ln>
        </p:spPr>
        <p:txBody>
          <a:bodyPr wrap="square" rtlCol="0">
            <a:spAutoFit/>
          </a:bodyPr>
          <a:lstStyle/>
          <a:p>
            <a:pPr marL="342900" indent="-342900">
              <a:buClr>
                <a:srgbClr val="A50021"/>
              </a:buClr>
              <a:buFont typeface="Wingdings" panose="05000000000000000000" pitchFamily="2" charset="2"/>
              <a:buChar char="u"/>
            </a:pPr>
            <a:r>
              <a:rPr lang="zh-CN" altLang="en-US" sz="2400" dirty="0"/>
              <a:t>在使用</a:t>
            </a:r>
            <a:r>
              <a:rPr lang="en-US" altLang="zh-CN" sz="2400" dirty="0"/>
              <a:t>I</a:t>
            </a:r>
            <a:r>
              <a:rPr lang="zh-CN" altLang="en-US" sz="2400" dirty="0"/>
              <a:t>型指令时，如果立即数超过</a:t>
            </a:r>
            <a:r>
              <a:rPr lang="en-US" altLang="zh-CN" sz="2400" dirty="0"/>
              <a:t>16</a:t>
            </a:r>
            <a:r>
              <a:rPr lang="zh-CN" altLang="en-US" sz="2400" dirty="0"/>
              <a:t>位补码表示范围，就不能直接给出操作数或偏移量。</a:t>
            </a:r>
            <a:endParaRPr lang="en-US" altLang="zh-CN" sz="2400" dirty="0"/>
          </a:p>
          <a:p>
            <a:pPr marL="342900" indent="-342900">
              <a:buClr>
                <a:srgbClr val="A50021"/>
              </a:buClr>
              <a:buFont typeface="Wingdings" panose="05000000000000000000" pitchFamily="2" charset="2"/>
              <a:buChar char="u"/>
            </a:pPr>
            <a:r>
              <a:rPr lang="zh-CN" altLang="en-US" sz="2400" dirty="0"/>
              <a:t>可以先用</a:t>
            </a:r>
            <a:r>
              <a:rPr lang="en-US" altLang="zh-CN" sz="2400" dirty="0" err="1"/>
              <a:t>lui</a:t>
            </a:r>
            <a:r>
              <a:rPr lang="zh-CN" altLang="en-US" sz="2400" dirty="0"/>
              <a:t>指令来设置</a:t>
            </a:r>
            <a:r>
              <a:rPr lang="en-US" altLang="zh-CN" sz="2400" dirty="0"/>
              <a:t>32</a:t>
            </a:r>
            <a:r>
              <a:rPr lang="zh-CN" altLang="en-US" sz="2400" dirty="0"/>
              <a:t>位寄存器的高</a:t>
            </a:r>
            <a:r>
              <a:rPr lang="en-US" altLang="zh-CN" sz="2400" dirty="0"/>
              <a:t>16</a:t>
            </a:r>
            <a:r>
              <a:rPr lang="zh-CN" altLang="en-US" sz="2400" dirty="0"/>
              <a:t>位，可得到一个较大的值。</a:t>
            </a:r>
          </a:p>
        </p:txBody>
      </p:sp>
    </p:spTree>
    <p:extLst>
      <p:ext uri="{BB962C8B-B14F-4D97-AF65-F5344CB8AC3E}">
        <p14:creationId xmlns:p14="http://schemas.microsoft.com/office/powerpoint/2010/main" val="272167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blinds(horizontal)">
                                      <p:cBhvr>
                                        <p:cTn id="42" dur="500"/>
                                        <p:tgtEl>
                                          <p:spTgt spid="1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bg/>
                                          </p:spTgt>
                                        </p:tgtEl>
                                        <p:attrNameLst>
                                          <p:attrName>style.visibility</p:attrName>
                                        </p:attrNameLst>
                                      </p:cBhvr>
                                      <p:to>
                                        <p:strVal val="visible"/>
                                      </p:to>
                                    </p:set>
                                    <p:animEffect transition="in" filter="wipe(down)">
                                      <p:cBhvr>
                                        <p:cTn id="52" dur="500"/>
                                        <p:tgtEl>
                                          <p:spTgt spid="15">
                                            <p:bg/>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animEffect transition="in" filter="wipe(down)">
                                      <p:cBhvr>
                                        <p:cTn id="55" dur="500"/>
                                        <p:tgtEl>
                                          <p:spTgt spid="1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5">
                                            <p:txEl>
                                              <p:pRg st="1" end="1"/>
                                            </p:txEl>
                                          </p:spTgt>
                                        </p:tgtEl>
                                        <p:attrNameLst>
                                          <p:attrName>style.visibility</p:attrName>
                                        </p:attrNameLst>
                                      </p:cBhvr>
                                      <p:to>
                                        <p:strVal val="visible"/>
                                      </p:to>
                                    </p:set>
                                    <p:animEffect transition="in" filter="wipe(down)">
                                      <p:cBhvr>
                                        <p:cTn id="60"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p:bldP spid="8" grpId="0"/>
      <p:bldP spid="10" grpId="0" autoUpdateAnimBg="0"/>
      <p:bldP spid="11" grpId="0" animBg="1" autoUpdateAnimBg="0"/>
      <p:bldP spid="12" grpId="0" animBg="1" autoUpdateAnimBg="0"/>
      <p:bldP spid="14" grpId="0" autoUpdateAnimBg="0"/>
      <p:bldP spid="15"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C042E43-B6BF-40ED-AB64-C53D7EA99821}"/>
              </a:ext>
            </a:extLst>
          </p:cNvPr>
          <p:cNvSpPr txBox="1"/>
          <p:nvPr/>
        </p:nvSpPr>
        <p:spPr>
          <a:xfrm>
            <a:off x="740664" y="0"/>
            <a:ext cx="5212080" cy="461665"/>
          </a:xfrm>
          <a:prstGeom prst="rect">
            <a:avLst/>
          </a:prstGeom>
          <a:noFill/>
        </p:spPr>
        <p:txBody>
          <a:bodyPr wrap="square">
            <a:spAutoFit/>
          </a:bodyPr>
          <a:lstStyle/>
          <a:p>
            <a:pPr lvl="0">
              <a:defRPr/>
            </a:pPr>
            <a:r>
              <a:rPr kumimoji="0" lang="zh-CN" altLang="en-US" sz="2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Arial"/>
              </a:rPr>
              <a:t>例</a:t>
            </a:r>
            <a:r>
              <a:rPr kumimoji="0" lang="en-US" altLang="zh-CN" sz="2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Arial"/>
              </a:rPr>
              <a:t>3</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 </a:t>
            </a:r>
            <a:r>
              <a:rPr kumimoji="0" lang="en-US" altLang="zh-CN" sz="2400" b="1" i="0" u="none" strike="noStrike" kern="0" cap="none" spc="0" normalizeH="0" baseline="0" noProof="0" dirty="0">
                <a:ln>
                  <a:noFill/>
                </a:ln>
                <a:solidFill>
                  <a:srgbClr val="C51915"/>
                </a:solidFill>
                <a:effectLst/>
                <a:uLnTx/>
                <a:uFillTx/>
                <a:latin typeface="Arial"/>
                <a:ea typeface="宋体" panose="02010600030101010101" pitchFamily="2" charset="-122"/>
                <a:cs typeface="+mj-cs"/>
              </a:rPr>
              <a:t>if-then-else</a:t>
            </a:r>
            <a:r>
              <a:rPr kumimoji="0" lang="zh-CN" altLang="en-US" sz="2400" b="1" i="0" u="none" strike="noStrike" kern="0" cap="none" spc="0" normalizeH="0" baseline="0" noProof="0" dirty="0">
                <a:ln>
                  <a:noFill/>
                </a:ln>
                <a:solidFill>
                  <a:srgbClr val="C51915"/>
                </a:solidFill>
                <a:effectLst/>
                <a:uLnTx/>
                <a:uFillTx/>
                <a:latin typeface="Arial"/>
                <a:ea typeface="宋体" panose="02010600030101010101" pitchFamily="2" charset="-122"/>
                <a:cs typeface="+mj-cs"/>
              </a:rPr>
              <a:t>语句和“</a:t>
            </a:r>
            <a:r>
              <a:rPr kumimoji="0" lang="en-US" altLang="zh-CN" sz="2400" b="1" i="0" u="none" strike="noStrike" kern="0" cap="none" spc="0" normalizeH="0" baseline="0" noProof="0" dirty="0">
                <a:ln>
                  <a:noFill/>
                </a:ln>
                <a:solidFill>
                  <a:srgbClr val="C51915"/>
                </a:solidFill>
                <a:effectLst/>
                <a:uLnTx/>
                <a:uFillTx/>
                <a:latin typeface="Arial"/>
                <a:ea typeface="宋体" panose="02010600030101010101" pitchFamily="2" charset="-122"/>
                <a:cs typeface="+mj-cs"/>
              </a:rPr>
              <a:t>==”</a:t>
            </a:r>
            <a:r>
              <a:rPr kumimoji="0" lang="zh-CN" altLang="en-US" sz="2400" b="1" i="0" u="none" strike="noStrike" kern="0" cap="none" spc="0" normalizeH="0" baseline="0" noProof="0" dirty="0">
                <a:ln>
                  <a:noFill/>
                </a:ln>
                <a:solidFill>
                  <a:srgbClr val="C51915"/>
                </a:solidFill>
                <a:effectLst/>
                <a:uLnTx/>
                <a:uFillTx/>
                <a:latin typeface="Arial"/>
                <a:ea typeface="宋体" panose="02010600030101010101" pitchFamily="2" charset="-122"/>
                <a:cs typeface="+mj-cs"/>
              </a:rPr>
              <a:t>判断</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	</a:t>
            </a:r>
          </a:p>
        </p:txBody>
      </p:sp>
      <p:sp>
        <p:nvSpPr>
          <p:cNvPr id="6" name="Text Box 4">
            <a:extLst>
              <a:ext uri="{FF2B5EF4-FFF2-40B4-BE49-F238E27FC236}">
                <a16:creationId xmlns:a16="http://schemas.microsoft.com/office/drawing/2014/main" id="{11EFA11A-7E48-4A1A-B078-B2C8489F95E2}"/>
              </a:ext>
            </a:extLst>
          </p:cNvPr>
          <p:cNvSpPr txBox="1">
            <a:spLocks noChangeArrowheads="1"/>
          </p:cNvSpPr>
          <p:nvPr/>
        </p:nvSpPr>
        <p:spPr bwMode="auto">
          <a:xfrm>
            <a:off x="740664" y="566547"/>
            <a:ext cx="768096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Times New Roman" panose="02020603050405020304" pitchFamily="18" charset="0"/>
              </a:rPr>
              <a:t>if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 j) </a:t>
            </a:r>
          </a:p>
          <a:p>
            <a:r>
              <a:rPr lang="en-US" altLang="zh-CN" sz="2400" dirty="0">
                <a:solidFill>
                  <a:schemeClr val="tx1"/>
                </a:solidFill>
                <a:latin typeface="Times New Roman" panose="02020603050405020304" pitchFamily="18" charset="0"/>
              </a:rPr>
              <a:t>       f = </a:t>
            </a:r>
            <a:r>
              <a:rPr lang="en-US" altLang="zh-CN" sz="2400" dirty="0" err="1">
                <a:solidFill>
                  <a:schemeClr val="tx1"/>
                </a:solidFill>
                <a:latin typeface="Times New Roman" panose="02020603050405020304" pitchFamily="18" charset="0"/>
              </a:rPr>
              <a:t>g+h</a:t>
            </a:r>
            <a:r>
              <a:rPr lang="en-US" altLang="zh-CN" sz="2400" dirty="0">
                <a:solidFill>
                  <a:schemeClr val="tx1"/>
                </a:solidFill>
                <a:latin typeface="Times New Roman" panose="02020603050405020304" pitchFamily="18" charset="0"/>
              </a:rPr>
              <a:t> ; </a:t>
            </a:r>
          </a:p>
          <a:p>
            <a:r>
              <a:rPr lang="en-US" altLang="zh-CN" sz="2400" dirty="0">
                <a:solidFill>
                  <a:schemeClr val="tx1"/>
                </a:solidFill>
                <a:latin typeface="Times New Roman" panose="02020603050405020304" pitchFamily="18" charset="0"/>
              </a:rPr>
              <a:t>else </a:t>
            </a:r>
          </a:p>
          <a:p>
            <a:r>
              <a:rPr lang="en-US" altLang="zh-CN" sz="2400" dirty="0">
                <a:solidFill>
                  <a:schemeClr val="tx1"/>
                </a:solidFill>
                <a:latin typeface="Times New Roman" panose="02020603050405020304" pitchFamily="18" charset="0"/>
              </a:rPr>
              <a:t>       f = g-h ;</a:t>
            </a:r>
          </a:p>
          <a:p>
            <a:r>
              <a:rPr lang="en-US" altLang="zh-CN" sz="2400" dirty="0">
                <a:latin typeface="Times New Roman" panose="02020603050405020304" pitchFamily="18" charset="0"/>
              </a:rPr>
              <a:t>Assuming variables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j, f, g, h, ~ $s1, $s2, $s3, $s4, $s5</a:t>
            </a:r>
          </a:p>
        </p:txBody>
      </p:sp>
      <p:sp>
        <p:nvSpPr>
          <p:cNvPr id="7" name="Text Box 5">
            <a:extLst>
              <a:ext uri="{FF2B5EF4-FFF2-40B4-BE49-F238E27FC236}">
                <a16:creationId xmlns:a16="http://schemas.microsoft.com/office/drawing/2014/main" id="{95232F84-8A1A-4FC0-BF72-ADEBA3451DFF}"/>
              </a:ext>
            </a:extLst>
          </p:cNvPr>
          <p:cNvSpPr txBox="1">
            <a:spLocks noChangeArrowheads="1"/>
          </p:cNvSpPr>
          <p:nvPr/>
        </p:nvSpPr>
        <p:spPr bwMode="auto">
          <a:xfrm>
            <a:off x="740664" y="3208652"/>
            <a:ext cx="751519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b="0" dirty="0">
                <a:solidFill>
                  <a:schemeClr val="tx1"/>
                </a:solidFill>
                <a:latin typeface="Times New Roman" panose="02020603050405020304" pitchFamily="18" charset="0"/>
              </a:rPr>
              <a:t>	</a:t>
            </a:r>
            <a:r>
              <a:rPr lang="en-US" altLang="zh-CN" sz="2400" dirty="0" err="1">
                <a:solidFill>
                  <a:srgbClr val="0033CC"/>
                </a:solidFill>
                <a:latin typeface="Times New Roman" panose="02020603050405020304" pitchFamily="18" charset="0"/>
              </a:rPr>
              <a:t>bne</a:t>
            </a:r>
            <a:r>
              <a:rPr lang="en-US" altLang="zh-CN" sz="2400" dirty="0">
                <a:solidFill>
                  <a:srgbClr val="0033CC"/>
                </a:solidFill>
                <a:latin typeface="Times New Roman" panose="02020603050405020304" pitchFamily="18" charset="0"/>
              </a:rPr>
              <a:t> $s1, $s2, else                # </a:t>
            </a:r>
            <a:r>
              <a:rPr lang="en-US" altLang="zh-CN" sz="2400" dirty="0" err="1">
                <a:solidFill>
                  <a:srgbClr val="0033CC"/>
                </a:solidFill>
                <a:latin typeface="Times New Roman" panose="02020603050405020304" pitchFamily="18" charset="0"/>
              </a:rPr>
              <a:t>i</a:t>
            </a:r>
            <a:r>
              <a:rPr lang="en-US" altLang="zh-CN" sz="2400" dirty="0">
                <a:solidFill>
                  <a:srgbClr val="0033CC"/>
                </a:solidFill>
                <a:latin typeface="Times New Roman" panose="02020603050405020304" pitchFamily="18" charset="0"/>
              </a:rPr>
              <a:t>!=j, jump to else       </a:t>
            </a:r>
          </a:p>
          <a:p>
            <a:r>
              <a:rPr lang="en-US" altLang="zh-CN" sz="2400" dirty="0">
                <a:solidFill>
                  <a:srgbClr val="0033CC"/>
                </a:solidFill>
                <a:latin typeface="Times New Roman" panose="02020603050405020304" pitchFamily="18" charset="0"/>
              </a:rPr>
              <a:t>	add $s3, $s4, $s5        </a:t>
            </a:r>
          </a:p>
          <a:p>
            <a:r>
              <a:rPr lang="en-US" altLang="zh-CN" sz="2400" dirty="0">
                <a:solidFill>
                  <a:srgbClr val="0033CC"/>
                </a:solidFill>
                <a:latin typeface="Times New Roman" panose="02020603050405020304" pitchFamily="18" charset="0"/>
              </a:rPr>
              <a:t>	j   exit			      # jump to exit</a:t>
            </a:r>
          </a:p>
          <a:p>
            <a:r>
              <a:rPr lang="en-US" altLang="zh-CN" sz="2400" dirty="0">
                <a:solidFill>
                  <a:srgbClr val="0033CC"/>
                </a:solidFill>
                <a:latin typeface="Times New Roman" panose="02020603050405020304" pitchFamily="18" charset="0"/>
              </a:rPr>
              <a:t>else:	sub $s3, $s4, $s5</a:t>
            </a:r>
            <a:endParaRPr lang="zh-CN" altLang="en-US" sz="2400" dirty="0">
              <a:solidFill>
                <a:srgbClr val="0033CC"/>
              </a:solidFill>
              <a:latin typeface="Times New Roman" panose="02020603050405020304" pitchFamily="18" charset="0"/>
            </a:endParaRPr>
          </a:p>
          <a:p>
            <a:r>
              <a:rPr lang="en-US" altLang="zh-CN" sz="2400" dirty="0">
                <a:solidFill>
                  <a:srgbClr val="0033CC"/>
                </a:solidFill>
                <a:latin typeface="Times New Roman" panose="02020603050405020304" pitchFamily="18" charset="0"/>
              </a:rPr>
              <a:t>exit:</a:t>
            </a:r>
          </a:p>
        </p:txBody>
      </p:sp>
      <p:grpSp>
        <p:nvGrpSpPr>
          <p:cNvPr id="15" name="组合 14">
            <a:extLst>
              <a:ext uri="{FF2B5EF4-FFF2-40B4-BE49-F238E27FC236}">
                <a16:creationId xmlns:a16="http://schemas.microsoft.com/office/drawing/2014/main" id="{DF448DEC-D9E8-4456-9950-B1C6F14BEB31}"/>
              </a:ext>
            </a:extLst>
          </p:cNvPr>
          <p:cNvGrpSpPr/>
          <p:nvPr/>
        </p:nvGrpSpPr>
        <p:grpSpPr>
          <a:xfrm>
            <a:off x="1973872" y="3125933"/>
            <a:ext cx="7032968" cy="2509241"/>
            <a:chOff x="1973872" y="3125933"/>
            <a:chExt cx="7032968" cy="2509241"/>
          </a:xfrm>
        </p:grpSpPr>
        <p:sp>
          <p:nvSpPr>
            <p:cNvPr id="8" name="Text Box 7">
              <a:extLst>
                <a:ext uri="{FF2B5EF4-FFF2-40B4-BE49-F238E27FC236}">
                  <a16:creationId xmlns:a16="http://schemas.microsoft.com/office/drawing/2014/main" id="{DE4A00A5-5A74-4E33-926C-E398FE56F17D}"/>
                </a:ext>
              </a:extLst>
            </p:cNvPr>
            <p:cNvSpPr txBox="1">
              <a:spLocks noChangeArrowheads="1"/>
            </p:cNvSpPr>
            <p:nvPr/>
          </p:nvSpPr>
          <p:spPr bwMode="auto">
            <a:xfrm>
              <a:off x="2999200" y="4962074"/>
              <a:ext cx="6007640" cy="6731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汇编语言程序员不必计算分支指令的地址，而只要用标号即可！由汇编器完成地址计算。</a:t>
              </a:r>
            </a:p>
          </p:txBody>
        </p:sp>
        <p:sp>
          <p:nvSpPr>
            <p:cNvPr id="9" name="Line 9">
              <a:extLst>
                <a:ext uri="{FF2B5EF4-FFF2-40B4-BE49-F238E27FC236}">
                  <a16:creationId xmlns:a16="http://schemas.microsoft.com/office/drawing/2014/main" id="{11B1718B-C574-4205-9510-EDFECCC948F7}"/>
                </a:ext>
              </a:extLst>
            </p:cNvPr>
            <p:cNvSpPr>
              <a:spLocks noChangeShapeType="1"/>
            </p:cNvSpPr>
            <p:nvPr/>
          </p:nvSpPr>
          <p:spPr bwMode="auto">
            <a:xfrm flipH="1" flipV="1">
              <a:off x="3956887" y="4167699"/>
              <a:ext cx="679296" cy="760916"/>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a:p>
          </p:txBody>
        </p:sp>
        <p:sp>
          <p:nvSpPr>
            <p:cNvPr id="10" name="Line 10">
              <a:extLst>
                <a:ext uri="{FF2B5EF4-FFF2-40B4-BE49-F238E27FC236}">
                  <a16:creationId xmlns:a16="http://schemas.microsoft.com/office/drawing/2014/main" id="{C0292CCA-DE22-4FCF-8A42-666C7D328661}"/>
                </a:ext>
              </a:extLst>
            </p:cNvPr>
            <p:cNvSpPr>
              <a:spLocks noChangeShapeType="1"/>
            </p:cNvSpPr>
            <p:nvPr/>
          </p:nvSpPr>
          <p:spPr bwMode="auto">
            <a:xfrm flipH="1">
              <a:off x="2723680" y="4167700"/>
              <a:ext cx="1233208" cy="20896"/>
            </a:xfrm>
            <a:prstGeom prst="line">
              <a:avLst/>
            </a:prstGeom>
            <a:noFill/>
            <a:ln w="38100">
              <a:solidFill>
                <a:srgbClr val="A50021"/>
              </a:solidFill>
              <a:round/>
              <a:headEnd/>
              <a:tailEnd type="arrow" w="med" len="me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a:p>
          </p:txBody>
        </p:sp>
        <p:sp>
          <p:nvSpPr>
            <p:cNvPr id="11" name="Oval 12">
              <a:extLst>
                <a:ext uri="{FF2B5EF4-FFF2-40B4-BE49-F238E27FC236}">
                  <a16:creationId xmlns:a16="http://schemas.microsoft.com/office/drawing/2014/main" id="{FCDEBE13-1C38-409D-89A1-9A0F807E4053}"/>
                </a:ext>
              </a:extLst>
            </p:cNvPr>
            <p:cNvSpPr>
              <a:spLocks noChangeArrowheads="1"/>
            </p:cNvSpPr>
            <p:nvPr/>
          </p:nvSpPr>
          <p:spPr bwMode="auto">
            <a:xfrm>
              <a:off x="3346705" y="3125933"/>
              <a:ext cx="749808" cy="536575"/>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2" name="Oval 12">
              <a:extLst>
                <a:ext uri="{FF2B5EF4-FFF2-40B4-BE49-F238E27FC236}">
                  <a16:creationId xmlns:a16="http://schemas.microsoft.com/office/drawing/2014/main" id="{32E30165-BBF9-41D5-BB5C-F078872B3A1B}"/>
                </a:ext>
              </a:extLst>
            </p:cNvPr>
            <p:cNvSpPr>
              <a:spLocks noChangeArrowheads="1"/>
            </p:cNvSpPr>
            <p:nvPr/>
          </p:nvSpPr>
          <p:spPr bwMode="auto">
            <a:xfrm>
              <a:off x="1973872" y="3913165"/>
              <a:ext cx="749808" cy="536575"/>
            </a:xfrm>
            <a:prstGeom prst="ellipse">
              <a:avLst/>
            </a:pr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square"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cxnSp>
          <p:nvCxnSpPr>
            <p:cNvPr id="14" name="直接箭头连接符 13">
              <a:extLst>
                <a:ext uri="{FF2B5EF4-FFF2-40B4-BE49-F238E27FC236}">
                  <a16:creationId xmlns:a16="http://schemas.microsoft.com/office/drawing/2014/main" id="{3DB9534B-F955-4433-8C44-480C09366145}"/>
                </a:ext>
              </a:extLst>
            </p:cNvPr>
            <p:cNvCxnSpPr>
              <a:stCxn id="9" idx="1"/>
              <a:endCxn id="11" idx="5"/>
            </p:cNvCxnSpPr>
            <p:nvPr/>
          </p:nvCxnSpPr>
          <p:spPr bwMode="auto">
            <a:xfrm flipV="1">
              <a:off x="3956887" y="3583928"/>
              <a:ext cx="29819" cy="583771"/>
            </a:xfrm>
            <a:prstGeom prst="straightConnector1">
              <a:avLst/>
            </a:prstGeom>
            <a:noFill/>
            <a:ln w="38100" cap="flat" cmpd="sng" algn="ctr">
              <a:solidFill>
                <a:srgbClr val="C00000"/>
              </a:solidFill>
              <a:prstDash val="solid"/>
              <a:round/>
              <a:headEnd type="none" w="med" len="med"/>
              <a:tailEnd type="triangle"/>
            </a:ln>
            <a:effectLst/>
          </p:spPr>
        </p:cxnSp>
      </p:grpSp>
    </p:spTree>
    <p:extLst>
      <p:ext uri="{BB962C8B-B14F-4D97-AF65-F5344CB8AC3E}">
        <p14:creationId xmlns:p14="http://schemas.microsoft.com/office/powerpoint/2010/main" val="150792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D4A7513-3D53-4EFA-A3D7-6D965986D5F0}"/>
              </a:ext>
            </a:extLst>
          </p:cNvPr>
          <p:cNvSpPr txBox="1"/>
          <p:nvPr/>
        </p:nvSpPr>
        <p:spPr>
          <a:xfrm>
            <a:off x="740664" y="0"/>
            <a:ext cx="5212080" cy="461665"/>
          </a:xfrm>
          <a:prstGeom prst="rect">
            <a:avLst/>
          </a:prstGeom>
          <a:noFill/>
        </p:spPr>
        <p:txBody>
          <a:bodyPr wrap="square">
            <a:spAutoFit/>
          </a:bodyPr>
          <a:lstStyle/>
          <a:p>
            <a:pPr lvl="0">
              <a:defRPr/>
            </a:pPr>
            <a:r>
              <a:rPr kumimoji="0" lang="zh-CN" altLang="en-US" sz="2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Arial"/>
              </a:rPr>
              <a:t>例</a:t>
            </a:r>
            <a:r>
              <a:rPr kumimoji="0" lang="en-US" altLang="zh-CN" sz="22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Arial"/>
              </a:rPr>
              <a:t>4</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 </a:t>
            </a:r>
            <a:r>
              <a:rPr kumimoji="0" lang="en-US" altLang="zh-CN" sz="2400" b="1" i="0" u="none" strike="noStrike" kern="0" cap="none" spc="0" normalizeH="0" baseline="0" noProof="0" dirty="0">
                <a:ln>
                  <a:noFill/>
                </a:ln>
                <a:solidFill>
                  <a:srgbClr val="C51915"/>
                </a:solidFill>
                <a:effectLst/>
                <a:uLnTx/>
                <a:uFillTx/>
                <a:latin typeface="Arial"/>
                <a:ea typeface="宋体" panose="02010600030101010101" pitchFamily="2" charset="-122"/>
                <a:cs typeface="+mj-cs"/>
              </a:rPr>
              <a:t>if-then-else</a:t>
            </a:r>
            <a:r>
              <a:rPr kumimoji="0" lang="zh-CN" altLang="en-US" sz="2400" b="1" i="0" u="none" strike="noStrike" kern="0" cap="none" spc="0" normalizeH="0" baseline="0" noProof="0" dirty="0">
                <a:ln>
                  <a:noFill/>
                </a:ln>
                <a:solidFill>
                  <a:srgbClr val="C51915"/>
                </a:solidFill>
                <a:effectLst/>
                <a:uLnTx/>
                <a:uFillTx/>
                <a:latin typeface="Arial"/>
                <a:ea typeface="宋体" panose="02010600030101010101" pitchFamily="2" charset="-122"/>
                <a:cs typeface="+mj-cs"/>
              </a:rPr>
              <a:t>语句和“</a:t>
            </a:r>
            <a:r>
              <a:rPr lang="en-US" altLang="zh-CN" sz="2400" kern="0" dirty="0">
                <a:solidFill>
                  <a:srgbClr val="C51915"/>
                </a:solidFill>
                <a:latin typeface="Arial"/>
                <a:cs typeface="+mj-cs"/>
              </a:rPr>
              <a:t>&lt;</a:t>
            </a:r>
            <a:r>
              <a:rPr kumimoji="0" lang="en-US" altLang="zh-CN" sz="2400" b="1" i="0" u="none" strike="noStrike" kern="0" cap="none" spc="0" normalizeH="0" baseline="0" noProof="0" dirty="0">
                <a:ln>
                  <a:noFill/>
                </a:ln>
                <a:solidFill>
                  <a:srgbClr val="C51915"/>
                </a:solidFill>
                <a:effectLst/>
                <a:uLnTx/>
                <a:uFillTx/>
                <a:latin typeface="Arial"/>
                <a:ea typeface="宋体" panose="02010600030101010101" pitchFamily="2" charset="-122"/>
                <a:cs typeface="+mj-cs"/>
              </a:rPr>
              <a:t>”</a:t>
            </a:r>
            <a:r>
              <a:rPr kumimoji="0" lang="zh-CN" altLang="en-US" sz="2400" b="1" i="0" u="none" strike="noStrike" kern="0" cap="none" spc="0" normalizeH="0" baseline="0" noProof="0" dirty="0">
                <a:ln>
                  <a:noFill/>
                </a:ln>
                <a:solidFill>
                  <a:srgbClr val="C51915"/>
                </a:solidFill>
                <a:effectLst/>
                <a:uLnTx/>
                <a:uFillTx/>
                <a:latin typeface="Arial"/>
                <a:ea typeface="宋体" panose="02010600030101010101" pitchFamily="2" charset="-122"/>
                <a:cs typeface="+mj-cs"/>
              </a:rPr>
              <a:t>判断</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a:rPr>
              <a:t>	</a:t>
            </a:r>
          </a:p>
        </p:txBody>
      </p:sp>
      <p:sp>
        <p:nvSpPr>
          <p:cNvPr id="6" name="Text Box 5">
            <a:extLst>
              <a:ext uri="{FF2B5EF4-FFF2-40B4-BE49-F238E27FC236}">
                <a16:creationId xmlns:a16="http://schemas.microsoft.com/office/drawing/2014/main" id="{B2547B39-9E41-4C0A-94FB-CC3818030436}"/>
              </a:ext>
            </a:extLst>
          </p:cNvPr>
          <p:cNvSpPr txBox="1">
            <a:spLocks noChangeArrowheads="1"/>
          </p:cNvSpPr>
          <p:nvPr/>
        </p:nvSpPr>
        <p:spPr bwMode="auto">
          <a:xfrm>
            <a:off x="283274" y="731838"/>
            <a:ext cx="73516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Times New Roman" panose="02020603050405020304" pitchFamily="18" charset="0"/>
              </a:rPr>
              <a:t>if (a</a:t>
            </a:r>
            <a:r>
              <a:rPr lang="zh-CN" altLang="en-US" sz="2400" dirty="0">
                <a:solidFill>
                  <a:schemeClr val="tx1"/>
                </a:solidFill>
                <a:latin typeface="Times New Roman" panose="02020603050405020304" pitchFamily="18" charset="0"/>
              </a:rPr>
              <a:t> </a:t>
            </a:r>
            <a:r>
              <a:rPr lang="en-US" altLang="zh-CN" sz="2400" dirty="0">
                <a:solidFill>
                  <a:schemeClr val="tx1"/>
                </a:solidFill>
                <a:latin typeface="Times New Roman" panose="02020603050405020304" pitchFamily="18" charset="0"/>
              </a:rPr>
              <a:t>&lt; b) f = </a:t>
            </a:r>
            <a:r>
              <a:rPr lang="en-US" altLang="zh-CN" sz="2400" dirty="0" err="1">
                <a:solidFill>
                  <a:schemeClr val="tx1"/>
                </a:solidFill>
                <a:latin typeface="Times New Roman" panose="02020603050405020304" pitchFamily="18" charset="0"/>
              </a:rPr>
              <a:t>g+h</a:t>
            </a:r>
            <a:r>
              <a:rPr lang="en-US" altLang="zh-CN" sz="2400" dirty="0">
                <a:solidFill>
                  <a:schemeClr val="tx1"/>
                </a:solidFill>
                <a:latin typeface="Times New Roman" panose="02020603050405020304" pitchFamily="18" charset="0"/>
              </a:rPr>
              <a:t> ; else f = g-h ;</a:t>
            </a:r>
          </a:p>
          <a:p>
            <a:r>
              <a:rPr lang="en-US" altLang="zh-CN" sz="2400" dirty="0">
                <a:latin typeface="Times New Roman" panose="02020603050405020304" pitchFamily="18" charset="0"/>
              </a:rPr>
              <a:t>Assuming variables a, b, f, g, h, ~ $s1, $s2, $s3, $s4, $s5</a:t>
            </a:r>
          </a:p>
        </p:txBody>
      </p:sp>
      <p:sp>
        <p:nvSpPr>
          <p:cNvPr id="7" name="Text Box 6">
            <a:extLst>
              <a:ext uri="{FF2B5EF4-FFF2-40B4-BE49-F238E27FC236}">
                <a16:creationId xmlns:a16="http://schemas.microsoft.com/office/drawing/2014/main" id="{F9E65DB4-E82F-4032-BF0B-35B95F682BAD}"/>
              </a:ext>
            </a:extLst>
          </p:cNvPr>
          <p:cNvSpPr txBox="1">
            <a:spLocks noChangeArrowheads="1"/>
          </p:cNvSpPr>
          <p:nvPr/>
        </p:nvSpPr>
        <p:spPr bwMode="auto">
          <a:xfrm>
            <a:off x="395986" y="1843088"/>
            <a:ext cx="809548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b="0" dirty="0">
                <a:solidFill>
                  <a:schemeClr val="tx1"/>
                </a:solidFill>
                <a:latin typeface="Times New Roman" panose="02020603050405020304" pitchFamily="18" charset="0"/>
              </a:rPr>
              <a:t>	</a:t>
            </a:r>
            <a:r>
              <a:rPr lang="en-US" altLang="zh-CN" sz="2400" dirty="0" err="1">
                <a:solidFill>
                  <a:srgbClr val="0033CC"/>
                </a:solidFill>
                <a:latin typeface="Times New Roman" panose="02020603050405020304" pitchFamily="18" charset="0"/>
              </a:rPr>
              <a:t>slt</a:t>
            </a:r>
            <a:r>
              <a:rPr lang="en-US" altLang="zh-CN" sz="2400" dirty="0">
                <a:solidFill>
                  <a:srgbClr val="0033CC"/>
                </a:solidFill>
                <a:latin typeface="Times New Roman" panose="02020603050405020304" pitchFamily="18" charset="0"/>
              </a:rPr>
              <a:t>   $s6, </a:t>
            </a:r>
            <a:r>
              <a:rPr lang="en-US" altLang="zh-CN" sz="2400" dirty="0">
                <a:solidFill>
                  <a:srgbClr val="0033CC"/>
                </a:solidFill>
                <a:latin typeface="Times New Roman" panose="02020603050405020304" pitchFamily="18" charset="0"/>
                <a:cs typeface="Times New Roman" panose="02020603050405020304" pitchFamily="18" charset="0"/>
              </a:rPr>
              <a:t>$s1, $s2		#if a&lt;b, $s6=1, else $s6=0</a:t>
            </a:r>
          </a:p>
          <a:p>
            <a:r>
              <a:rPr lang="en-US" altLang="zh-CN" sz="2400" dirty="0">
                <a:solidFill>
                  <a:srgbClr val="0033CC"/>
                </a:solidFill>
                <a:latin typeface="Times New Roman" panose="02020603050405020304" pitchFamily="18" charset="0"/>
              </a:rPr>
              <a:t>	</a:t>
            </a:r>
            <a:r>
              <a:rPr lang="en-US" altLang="zh-CN" sz="2400" dirty="0" err="1">
                <a:solidFill>
                  <a:srgbClr val="0033CC"/>
                </a:solidFill>
                <a:latin typeface="Times New Roman" panose="02020603050405020304" pitchFamily="18" charset="0"/>
              </a:rPr>
              <a:t>bne</a:t>
            </a:r>
            <a:r>
              <a:rPr lang="en-US" altLang="zh-CN" sz="2400" dirty="0">
                <a:solidFill>
                  <a:srgbClr val="0033CC"/>
                </a:solidFill>
                <a:latin typeface="Times New Roman" panose="02020603050405020304" pitchFamily="18" charset="0"/>
              </a:rPr>
              <a:t> $s6, $zero, else               	#$s6!=0, jump to else       </a:t>
            </a:r>
          </a:p>
          <a:p>
            <a:r>
              <a:rPr lang="en-US" altLang="zh-CN" sz="2400" dirty="0">
                <a:solidFill>
                  <a:srgbClr val="0033CC"/>
                </a:solidFill>
                <a:latin typeface="Times New Roman" panose="02020603050405020304" pitchFamily="18" charset="0"/>
              </a:rPr>
              <a:t>	add $s3, $s4, $s5        </a:t>
            </a:r>
          </a:p>
          <a:p>
            <a:r>
              <a:rPr lang="en-US" altLang="zh-CN" sz="2400" dirty="0">
                <a:solidFill>
                  <a:srgbClr val="0033CC"/>
                </a:solidFill>
                <a:latin typeface="Times New Roman" panose="02020603050405020304" pitchFamily="18" charset="0"/>
              </a:rPr>
              <a:t>	j   exit			         	#jump to exit</a:t>
            </a:r>
          </a:p>
          <a:p>
            <a:r>
              <a:rPr lang="en-US" altLang="zh-CN" sz="2400" dirty="0">
                <a:solidFill>
                  <a:srgbClr val="0033CC"/>
                </a:solidFill>
                <a:latin typeface="Times New Roman" panose="02020603050405020304" pitchFamily="18" charset="0"/>
              </a:rPr>
              <a:t>else:	sub $s3, $s4, $s5</a:t>
            </a:r>
            <a:endParaRPr lang="zh-CN" altLang="en-US" sz="2400" dirty="0">
              <a:solidFill>
                <a:srgbClr val="0033CC"/>
              </a:solidFill>
              <a:latin typeface="Times New Roman" panose="02020603050405020304" pitchFamily="18" charset="0"/>
            </a:endParaRPr>
          </a:p>
          <a:p>
            <a:r>
              <a:rPr lang="en-US" altLang="zh-CN" sz="2400" dirty="0">
                <a:solidFill>
                  <a:srgbClr val="0033CC"/>
                </a:solidFill>
                <a:latin typeface="Times New Roman" panose="02020603050405020304" pitchFamily="18" charset="0"/>
              </a:rPr>
              <a:t>exit:</a:t>
            </a:r>
          </a:p>
        </p:txBody>
      </p:sp>
      <p:sp>
        <p:nvSpPr>
          <p:cNvPr id="9" name="Rectangle 7">
            <a:extLst>
              <a:ext uri="{FF2B5EF4-FFF2-40B4-BE49-F238E27FC236}">
                <a16:creationId xmlns:a16="http://schemas.microsoft.com/office/drawing/2014/main" id="{B7A34E48-1259-451A-A080-B2AC5C112AC1}"/>
              </a:ext>
            </a:extLst>
          </p:cNvPr>
          <p:cNvSpPr>
            <a:spLocks noChangeArrowheads="1"/>
          </p:cNvSpPr>
          <p:nvPr/>
        </p:nvSpPr>
        <p:spPr bwMode="auto">
          <a:xfrm>
            <a:off x="1254824" y="2235200"/>
            <a:ext cx="2643188" cy="392113"/>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0" name="Line 8">
            <a:extLst>
              <a:ext uri="{FF2B5EF4-FFF2-40B4-BE49-F238E27FC236}">
                <a16:creationId xmlns:a16="http://schemas.microsoft.com/office/drawing/2014/main" id="{B1F72379-5D10-4DF8-BD6B-457911FD40AE}"/>
              </a:ext>
            </a:extLst>
          </p:cNvPr>
          <p:cNvSpPr>
            <a:spLocks noChangeShapeType="1"/>
          </p:cNvSpPr>
          <p:nvPr/>
        </p:nvSpPr>
        <p:spPr bwMode="auto">
          <a:xfrm flipH="1">
            <a:off x="731774" y="2250187"/>
            <a:ext cx="355600" cy="334963"/>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11" name="Line 9">
            <a:extLst>
              <a:ext uri="{FF2B5EF4-FFF2-40B4-BE49-F238E27FC236}">
                <a16:creationId xmlns:a16="http://schemas.microsoft.com/office/drawing/2014/main" id="{5411DD80-9703-460C-B2CC-50B85E4F67D9}"/>
              </a:ext>
            </a:extLst>
          </p:cNvPr>
          <p:cNvSpPr>
            <a:spLocks noChangeShapeType="1"/>
          </p:cNvSpPr>
          <p:nvPr/>
        </p:nvSpPr>
        <p:spPr bwMode="auto">
          <a:xfrm>
            <a:off x="728192" y="2250186"/>
            <a:ext cx="377470" cy="348551"/>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a:p>
        </p:txBody>
      </p:sp>
      <p:sp>
        <p:nvSpPr>
          <p:cNvPr id="12" name="Text Box 11">
            <a:extLst>
              <a:ext uri="{FF2B5EF4-FFF2-40B4-BE49-F238E27FC236}">
                <a16:creationId xmlns:a16="http://schemas.microsoft.com/office/drawing/2014/main" id="{915FEBA7-2B26-4FAB-9C8A-3245FA1F5DB0}"/>
              </a:ext>
            </a:extLst>
          </p:cNvPr>
          <p:cNvSpPr txBox="1">
            <a:spLocks noChangeArrowheads="1"/>
          </p:cNvSpPr>
          <p:nvPr/>
        </p:nvSpPr>
        <p:spPr bwMode="auto">
          <a:xfrm>
            <a:off x="437261" y="4137025"/>
            <a:ext cx="817243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b="0" dirty="0">
                <a:solidFill>
                  <a:schemeClr val="tx1"/>
                </a:solidFill>
                <a:latin typeface="Times New Roman" panose="02020603050405020304" pitchFamily="18" charset="0"/>
              </a:rPr>
              <a:t>	</a:t>
            </a:r>
            <a:r>
              <a:rPr lang="en-US" altLang="zh-CN" sz="2400" dirty="0" err="1">
                <a:latin typeface="Times New Roman" panose="02020603050405020304" pitchFamily="18" charset="0"/>
              </a:rPr>
              <a:t>slt</a:t>
            </a:r>
            <a:r>
              <a:rPr lang="en-US" altLang="zh-CN" sz="2400" dirty="0">
                <a:latin typeface="Times New Roman" panose="02020603050405020304" pitchFamily="18" charset="0"/>
              </a:rPr>
              <a:t>   $s6, </a:t>
            </a:r>
            <a:r>
              <a:rPr lang="en-US" altLang="zh-CN" sz="2400" dirty="0">
                <a:latin typeface="Times New Roman" panose="02020603050405020304" pitchFamily="18" charset="0"/>
                <a:cs typeface="Times New Roman" panose="02020603050405020304" pitchFamily="18" charset="0"/>
              </a:rPr>
              <a:t>$s1, $s2		# if a&lt;b, $s6=1, else $s6=0</a:t>
            </a:r>
          </a:p>
          <a:p>
            <a:r>
              <a:rPr lang="en-US" altLang="zh-CN" sz="2400" dirty="0">
                <a:latin typeface="Times New Roman" panose="02020603050405020304" pitchFamily="18" charset="0"/>
              </a:rPr>
              <a:t>	</a:t>
            </a:r>
            <a:r>
              <a:rPr lang="en-US" altLang="zh-CN" sz="2400" dirty="0" err="1">
                <a:latin typeface="Times New Roman" panose="02020603050405020304" pitchFamily="18" charset="0"/>
              </a:rPr>
              <a:t>beq</a:t>
            </a:r>
            <a:r>
              <a:rPr lang="zh-CN" altLang="en-US" sz="2400" dirty="0">
                <a:latin typeface="Times New Roman" panose="02020603050405020304" pitchFamily="18" charset="0"/>
              </a:rPr>
              <a:t> </a:t>
            </a:r>
            <a:r>
              <a:rPr lang="en-US" altLang="zh-CN" sz="2400" dirty="0">
                <a:latin typeface="Times New Roman" panose="02020603050405020304" pitchFamily="18" charset="0"/>
              </a:rPr>
              <a:t>$s6, $zero, else               	#$s6=0, jump to else       </a:t>
            </a:r>
          </a:p>
          <a:p>
            <a:r>
              <a:rPr lang="en-US" altLang="zh-CN" sz="2400" dirty="0">
                <a:latin typeface="Times New Roman" panose="02020603050405020304" pitchFamily="18" charset="0"/>
              </a:rPr>
              <a:t>	add $s3, $s4, $s5        </a:t>
            </a:r>
          </a:p>
          <a:p>
            <a:r>
              <a:rPr lang="en-US" altLang="zh-CN" sz="2400" dirty="0">
                <a:latin typeface="Times New Roman" panose="02020603050405020304" pitchFamily="18" charset="0"/>
              </a:rPr>
              <a:t>	j   exit			         	#jump to exit</a:t>
            </a:r>
          </a:p>
          <a:p>
            <a:r>
              <a:rPr lang="en-US" altLang="zh-CN" sz="2400" dirty="0">
                <a:latin typeface="Times New Roman" panose="02020603050405020304" pitchFamily="18" charset="0"/>
              </a:rPr>
              <a:t>else:	sub $s3, $s4, $s5</a:t>
            </a:r>
            <a:endParaRPr lang="zh-CN" altLang="en-US" sz="2400" dirty="0">
              <a:latin typeface="Times New Roman" panose="02020603050405020304" pitchFamily="18" charset="0"/>
            </a:endParaRPr>
          </a:p>
          <a:p>
            <a:r>
              <a:rPr lang="en-US" altLang="zh-CN" sz="2400" dirty="0">
                <a:latin typeface="Times New Roman" panose="02020603050405020304" pitchFamily="18" charset="0"/>
              </a:rPr>
              <a:t>exit:</a:t>
            </a:r>
          </a:p>
        </p:txBody>
      </p:sp>
      <p:grpSp>
        <p:nvGrpSpPr>
          <p:cNvPr id="13" name="Group 17">
            <a:extLst>
              <a:ext uri="{FF2B5EF4-FFF2-40B4-BE49-F238E27FC236}">
                <a16:creationId xmlns:a16="http://schemas.microsoft.com/office/drawing/2014/main" id="{CD16EF59-1AFC-4746-AEEB-77AAE0B5FD35}"/>
              </a:ext>
            </a:extLst>
          </p:cNvPr>
          <p:cNvGrpSpPr>
            <a:grpSpLocks/>
          </p:cNvGrpSpPr>
          <p:nvPr/>
        </p:nvGrpSpPr>
        <p:grpSpPr bwMode="auto">
          <a:xfrm>
            <a:off x="511874" y="4570413"/>
            <a:ext cx="3456622" cy="392112"/>
            <a:chOff x="501" y="2879"/>
            <a:chExt cx="2077" cy="247"/>
          </a:xfrm>
        </p:grpSpPr>
        <p:sp>
          <p:nvSpPr>
            <p:cNvPr id="14" name="Rectangle 13">
              <a:extLst>
                <a:ext uri="{FF2B5EF4-FFF2-40B4-BE49-F238E27FC236}">
                  <a16:creationId xmlns:a16="http://schemas.microsoft.com/office/drawing/2014/main" id="{BBEA50AF-0566-463E-B901-213F70424667}"/>
                </a:ext>
              </a:extLst>
            </p:cNvPr>
            <p:cNvSpPr>
              <a:spLocks noChangeArrowheads="1"/>
            </p:cNvSpPr>
            <p:nvPr/>
          </p:nvSpPr>
          <p:spPr bwMode="auto">
            <a:xfrm>
              <a:off x="913" y="2879"/>
              <a:ext cx="1665" cy="247"/>
            </a:xfrm>
            <a:prstGeom prst="rect">
              <a:avLst/>
            </a:prstGeom>
            <a:noFill/>
            <a:ln w="2857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5" name="Line 14">
              <a:extLst>
                <a:ext uri="{FF2B5EF4-FFF2-40B4-BE49-F238E27FC236}">
                  <a16:creationId xmlns:a16="http://schemas.microsoft.com/office/drawing/2014/main" id="{C6774EAB-173D-4831-997A-871AE9C690F1}"/>
                </a:ext>
              </a:extLst>
            </p:cNvPr>
            <p:cNvSpPr>
              <a:spLocks noChangeShapeType="1"/>
            </p:cNvSpPr>
            <p:nvPr/>
          </p:nvSpPr>
          <p:spPr bwMode="auto">
            <a:xfrm flipH="1">
              <a:off x="593" y="2915"/>
              <a:ext cx="224" cy="211"/>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16" name="Line 16">
              <a:extLst>
                <a:ext uri="{FF2B5EF4-FFF2-40B4-BE49-F238E27FC236}">
                  <a16:creationId xmlns:a16="http://schemas.microsoft.com/office/drawing/2014/main" id="{DB8CC44D-1EC1-4031-BFF8-46F8F3EE9892}"/>
                </a:ext>
              </a:extLst>
            </p:cNvPr>
            <p:cNvSpPr>
              <a:spLocks noChangeShapeType="1"/>
            </p:cNvSpPr>
            <p:nvPr/>
          </p:nvSpPr>
          <p:spPr bwMode="auto">
            <a:xfrm>
              <a:off x="501" y="2990"/>
              <a:ext cx="101" cy="128"/>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grpSp>
      <p:sp>
        <p:nvSpPr>
          <p:cNvPr id="17" name="标注: 线形 16">
            <a:extLst>
              <a:ext uri="{FF2B5EF4-FFF2-40B4-BE49-F238E27FC236}">
                <a16:creationId xmlns:a16="http://schemas.microsoft.com/office/drawing/2014/main" id="{2CB03238-EB33-41D0-A2F2-29A79F48D13A}"/>
              </a:ext>
            </a:extLst>
          </p:cNvPr>
          <p:cNvSpPr/>
          <p:nvPr/>
        </p:nvSpPr>
        <p:spPr bwMode="auto">
          <a:xfrm>
            <a:off x="113030" y="1650851"/>
            <a:ext cx="1197864" cy="359073"/>
          </a:xfrm>
          <a:prstGeom prst="borderCallout1">
            <a:avLst>
              <a:gd name="adj1" fmla="val 100240"/>
              <a:gd name="adj2" fmla="val 55789"/>
              <a:gd name="adj3" fmla="val 168524"/>
              <a:gd name="adj4" fmla="val 94491"/>
            </a:avLst>
          </a:prstGeom>
          <a:noFill/>
          <a:ln w="1270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2000" dirty="0">
                <a:solidFill>
                  <a:schemeClr val="accent1"/>
                </a:solidFill>
                <a:latin typeface="Arial" charset="0"/>
                <a:ea typeface="宋体" charset="-122"/>
              </a:rPr>
              <a:t>正确吗？</a:t>
            </a:r>
            <a:endParaRPr kumimoji="0" lang="zh-CN" altLang="en-US" sz="2000" b="1" i="0" u="none" strike="noStrike" cap="none" normalizeH="0" baseline="0" dirty="0">
              <a:ln>
                <a:noFill/>
              </a:ln>
              <a:solidFill>
                <a:schemeClr val="accent1"/>
              </a:solidFill>
              <a:effectLst/>
              <a:latin typeface="Arial" charset="0"/>
              <a:ea typeface="宋体" charset="-122"/>
            </a:endParaRPr>
          </a:p>
        </p:txBody>
      </p:sp>
    </p:spTree>
    <p:extLst>
      <p:ext uri="{BB962C8B-B14F-4D97-AF65-F5344CB8AC3E}">
        <p14:creationId xmlns:p14="http://schemas.microsoft.com/office/powerpoint/2010/main" val="315447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43A3D16-B5F7-4C2C-8790-3D632C554BDF}"/>
              </a:ext>
            </a:extLst>
          </p:cNvPr>
          <p:cNvSpPr>
            <a:spLocks noGrp="1" noChangeArrowheads="1"/>
          </p:cNvSpPr>
          <p:nvPr>
            <p:ph type="title"/>
          </p:nvPr>
        </p:nvSpPr>
        <p:spPr>
          <a:xfrm>
            <a:off x="800100" y="114300"/>
            <a:ext cx="4716463" cy="372603"/>
          </a:xfrm>
        </p:spPr>
        <p:txBody>
          <a:bodyPr/>
          <a:lstStyle/>
          <a:p>
            <a:r>
              <a:rPr lang="zh-CN" altLang="en-US" dirty="0">
                <a:solidFill>
                  <a:schemeClr val="accent2"/>
                </a:solidFill>
                <a:ea typeface="宋体" panose="02010600030101010101" pitchFamily="2" charset="-122"/>
              </a:rPr>
              <a:t>例</a:t>
            </a:r>
            <a:r>
              <a:rPr lang="en-US" altLang="zh-CN" dirty="0">
                <a:solidFill>
                  <a:schemeClr val="accent2"/>
                </a:solidFill>
                <a:ea typeface="宋体" panose="02010600030101010101" pitchFamily="2" charset="-122"/>
              </a:rPr>
              <a:t>5</a:t>
            </a:r>
            <a:r>
              <a:rPr lang="en-US" altLang="zh-CN" dirty="0">
                <a:ea typeface="宋体" panose="02010600030101010101" pitchFamily="2" charset="-122"/>
              </a:rPr>
              <a:t>   Loop</a:t>
            </a:r>
            <a:r>
              <a:rPr lang="zh-CN" altLang="en-US" dirty="0">
                <a:ea typeface="宋体" panose="02010600030101010101" pitchFamily="2" charset="-122"/>
              </a:rPr>
              <a:t>循环 </a:t>
            </a:r>
            <a:endParaRPr lang="zh-CN" altLang="en-US" sz="1400" dirty="0">
              <a:ea typeface="宋体" panose="02010600030101010101" pitchFamily="2" charset="-122"/>
            </a:endParaRPr>
          </a:p>
        </p:txBody>
      </p:sp>
      <p:sp>
        <p:nvSpPr>
          <p:cNvPr id="6" name="Text Box 3">
            <a:extLst>
              <a:ext uri="{FF2B5EF4-FFF2-40B4-BE49-F238E27FC236}">
                <a16:creationId xmlns:a16="http://schemas.microsoft.com/office/drawing/2014/main" id="{F9AA6A0F-75BC-438E-8B18-887CF7336848}"/>
              </a:ext>
            </a:extLst>
          </p:cNvPr>
          <p:cNvSpPr txBox="1">
            <a:spLocks noChangeArrowheads="1"/>
          </p:cNvSpPr>
          <p:nvPr/>
        </p:nvSpPr>
        <p:spPr bwMode="auto">
          <a:xfrm>
            <a:off x="574675" y="658813"/>
            <a:ext cx="868943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chemeClr val="tx1"/>
                </a:solidFill>
                <a:latin typeface="Times New Roman" panose="02020603050405020304" pitchFamily="18" charset="0"/>
              </a:rPr>
              <a:t>Loop:	g = g +A[</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a:t>
            </a:r>
          </a:p>
          <a:p>
            <a:r>
              <a:rPr lang="en-US" altLang="zh-CN" sz="2400" dirty="0">
                <a:solidFill>
                  <a:schemeClr val="tx1"/>
                </a:solidFill>
                <a:latin typeface="Times New Roman" panose="02020603050405020304" pitchFamily="18" charset="0"/>
              </a:rPr>
              <a:t>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j;</a:t>
            </a:r>
          </a:p>
          <a:p>
            <a:r>
              <a:rPr lang="en-US" altLang="zh-CN" sz="2400" dirty="0">
                <a:solidFill>
                  <a:schemeClr val="tx1"/>
                </a:solidFill>
                <a:latin typeface="Times New Roman" panose="02020603050405020304" pitchFamily="18" charset="0"/>
              </a:rPr>
              <a:t>	if (</a:t>
            </a:r>
            <a:r>
              <a:rPr lang="en-US" altLang="zh-CN" sz="2400" dirty="0" err="1">
                <a:solidFill>
                  <a:schemeClr val="tx1"/>
                </a:solidFill>
                <a:latin typeface="Times New Roman" panose="02020603050405020304" pitchFamily="18" charset="0"/>
              </a:rPr>
              <a:t>i</a:t>
            </a:r>
            <a:r>
              <a:rPr lang="en-US" altLang="zh-CN" sz="2400" dirty="0">
                <a:solidFill>
                  <a:schemeClr val="tx1"/>
                </a:solidFill>
                <a:latin typeface="Times New Roman" panose="02020603050405020304" pitchFamily="18" charset="0"/>
              </a:rPr>
              <a:t> != h) go to Loop:</a:t>
            </a:r>
          </a:p>
          <a:p>
            <a:r>
              <a:rPr lang="en-US" altLang="zh-CN" sz="2400" dirty="0">
                <a:latin typeface="Times New Roman" panose="02020603050405020304" pitchFamily="18" charset="0"/>
              </a:rPr>
              <a:t>Assuming variables g, h,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j  ~ $s1, $s2, $s3, $s4 and base address</a:t>
            </a:r>
          </a:p>
          <a:p>
            <a:r>
              <a:rPr lang="en-US" altLang="zh-CN" sz="2400" dirty="0">
                <a:latin typeface="Times New Roman" panose="02020603050405020304" pitchFamily="18" charset="0"/>
              </a:rPr>
              <a:t>of array A is in $s5</a:t>
            </a:r>
          </a:p>
        </p:txBody>
      </p:sp>
      <p:sp>
        <p:nvSpPr>
          <p:cNvPr id="7" name="Text Box 4">
            <a:extLst>
              <a:ext uri="{FF2B5EF4-FFF2-40B4-BE49-F238E27FC236}">
                <a16:creationId xmlns:a16="http://schemas.microsoft.com/office/drawing/2014/main" id="{DD039CB2-ED84-4BDF-9151-144A4D59DE1B}"/>
              </a:ext>
            </a:extLst>
          </p:cNvPr>
          <p:cNvSpPr txBox="1">
            <a:spLocks noChangeArrowheads="1"/>
          </p:cNvSpPr>
          <p:nvPr/>
        </p:nvSpPr>
        <p:spPr bwMode="auto">
          <a:xfrm>
            <a:off x="6154" y="2597805"/>
            <a:ext cx="857959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400" dirty="0">
                <a:solidFill>
                  <a:srgbClr val="002060"/>
                </a:solidFill>
                <a:latin typeface="Times New Roman" panose="02020603050405020304" pitchFamily="18" charset="0"/>
              </a:rPr>
              <a:t>Loop:	add $s7, $s3, $s3        # </a:t>
            </a:r>
            <a:r>
              <a:rPr lang="en-US" altLang="zh-CN" sz="2400" dirty="0" err="1">
                <a:solidFill>
                  <a:srgbClr val="002060"/>
                </a:solidFill>
                <a:latin typeface="Times New Roman" panose="02020603050405020304" pitchFamily="18" charset="0"/>
              </a:rPr>
              <a:t>i</a:t>
            </a:r>
            <a:r>
              <a:rPr lang="en-US" altLang="zh-CN" sz="2400" dirty="0">
                <a:solidFill>
                  <a:srgbClr val="002060"/>
                </a:solidFill>
                <a:latin typeface="Times New Roman" panose="02020603050405020304" pitchFamily="18" charset="0"/>
              </a:rPr>
              <a:t>*2          </a:t>
            </a:r>
          </a:p>
          <a:p>
            <a:r>
              <a:rPr lang="en-US" altLang="zh-CN" sz="2400" dirty="0">
                <a:solidFill>
                  <a:srgbClr val="002060"/>
                </a:solidFill>
                <a:latin typeface="Times New Roman" panose="02020603050405020304" pitchFamily="18" charset="0"/>
              </a:rPr>
              <a:t>	add $s7, $s7, $s7        # </a:t>
            </a:r>
            <a:r>
              <a:rPr lang="en-US" altLang="zh-CN" sz="2400" dirty="0" err="1">
                <a:solidFill>
                  <a:srgbClr val="002060"/>
                </a:solidFill>
                <a:latin typeface="Times New Roman" panose="02020603050405020304" pitchFamily="18" charset="0"/>
              </a:rPr>
              <a:t>i</a:t>
            </a:r>
            <a:r>
              <a:rPr lang="en-US" altLang="zh-CN" sz="2400" dirty="0">
                <a:solidFill>
                  <a:srgbClr val="002060"/>
                </a:solidFill>
                <a:latin typeface="Times New Roman" panose="02020603050405020304" pitchFamily="18" charset="0"/>
              </a:rPr>
              <a:t>*4</a:t>
            </a:r>
          </a:p>
          <a:p>
            <a:r>
              <a:rPr lang="en-US" altLang="zh-CN" sz="2400" dirty="0">
                <a:solidFill>
                  <a:srgbClr val="002060"/>
                </a:solidFill>
                <a:latin typeface="Times New Roman" panose="02020603050405020304" pitchFamily="18" charset="0"/>
              </a:rPr>
              <a:t>	add $s7, $s7, $s5        # $s7</a:t>
            </a:r>
            <a:r>
              <a:rPr lang="zh-CN" altLang="en-US" sz="2400" dirty="0">
                <a:solidFill>
                  <a:srgbClr val="002060"/>
                </a:solidFill>
                <a:latin typeface="Times New Roman" panose="02020603050405020304" pitchFamily="18" charset="0"/>
              </a:rPr>
              <a:t>中是数据元素</a:t>
            </a:r>
            <a:r>
              <a:rPr lang="en-US" altLang="zh-CN" sz="2400" dirty="0">
                <a:solidFill>
                  <a:srgbClr val="002060"/>
                </a:solidFill>
                <a:latin typeface="Times New Roman" panose="02020603050405020304" pitchFamily="18" charset="0"/>
              </a:rPr>
              <a:t>A[</a:t>
            </a:r>
            <a:r>
              <a:rPr lang="en-US" altLang="zh-CN" sz="2400" dirty="0" err="1">
                <a:solidFill>
                  <a:srgbClr val="002060"/>
                </a:solidFill>
                <a:latin typeface="Times New Roman" panose="02020603050405020304" pitchFamily="18" charset="0"/>
              </a:rPr>
              <a:t>i</a:t>
            </a:r>
            <a:r>
              <a:rPr lang="en-US" altLang="zh-CN" sz="2400" dirty="0">
                <a:solidFill>
                  <a:srgbClr val="002060"/>
                </a:solidFill>
                <a:latin typeface="Times New Roman" panose="02020603050405020304" pitchFamily="18" charset="0"/>
              </a:rPr>
              <a:t>]</a:t>
            </a:r>
            <a:r>
              <a:rPr lang="zh-CN" altLang="en-US" sz="2400" dirty="0">
                <a:solidFill>
                  <a:srgbClr val="002060"/>
                </a:solidFill>
                <a:latin typeface="Times New Roman" panose="02020603050405020304" pitchFamily="18" charset="0"/>
              </a:rPr>
              <a:t>的存储地址</a:t>
            </a:r>
            <a:endParaRPr lang="en-US" altLang="zh-CN" sz="2400" dirty="0">
              <a:solidFill>
                <a:srgbClr val="002060"/>
              </a:solidFill>
              <a:latin typeface="Times New Roman" panose="02020603050405020304" pitchFamily="18" charset="0"/>
            </a:endParaRPr>
          </a:p>
          <a:p>
            <a:r>
              <a:rPr lang="en-US" altLang="zh-CN" sz="2400" dirty="0">
                <a:solidFill>
                  <a:srgbClr val="002060"/>
                </a:solidFill>
                <a:latin typeface="Times New Roman" panose="02020603050405020304" pitchFamily="18" charset="0"/>
              </a:rPr>
              <a:t>	</a:t>
            </a:r>
            <a:r>
              <a:rPr lang="en-US" altLang="zh-CN" sz="2400" dirty="0" err="1">
                <a:solidFill>
                  <a:srgbClr val="002060"/>
                </a:solidFill>
                <a:latin typeface="Times New Roman" panose="02020603050405020304" pitchFamily="18" charset="0"/>
              </a:rPr>
              <a:t>lw</a:t>
            </a:r>
            <a:r>
              <a:rPr lang="en-US" altLang="zh-CN" sz="2400" dirty="0">
                <a:solidFill>
                  <a:srgbClr val="002060"/>
                </a:solidFill>
                <a:latin typeface="Times New Roman" panose="02020603050405020304" pitchFamily="18" charset="0"/>
              </a:rPr>
              <a:t> $s6, 0($s7)	           	#$s6=A[i]</a:t>
            </a:r>
          </a:p>
          <a:p>
            <a:r>
              <a:rPr lang="en-US" altLang="zh-CN" sz="2400" dirty="0">
                <a:solidFill>
                  <a:srgbClr val="002060"/>
                </a:solidFill>
                <a:latin typeface="Times New Roman" panose="02020603050405020304" pitchFamily="18" charset="0"/>
              </a:rPr>
              <a:t>	add $s1, $s1, $s6	# g= </a:t>
            </a:r>
            <a:r>
              <a:rPr lang="en-US" altLang="zh-CN" sz="2400" dirty="0" err="1">
                <a:solidFill>
                  <a:srgbClr val="002060"/>
                </a:solidFill>
                <a:latin typeface="Times New Roman" panose="02020603050405020304" pitchFamily="18" charset="0"/>
              </a:rPr>
              <a:t>g+A</a:t>
            </a:r>
            <a:r>
              <a:rPr lang="en-US" altLang="zh-CN" sz="2400" dirty="0">
                <a:solidFill>
                  <a:srgbClr val="002060"/>
                </a:solidFill>
                <a:latin typeface="Times New Roman" panose="02020603050405020304" pitchFamily="18" charset="0"/>
              </a:rPr>
              <a:t>[</a:t>
            </a:r>
            <a:r>
              <a:rPr lang="en-US" altLang="zh-CN" sz="2400" dirty="0" err="1">
                <a:solidFill>
                  <a:srgbClr val="002060"/>
                </a:solidFill>
                <a:latin typeface="Times New Roman" panose="02020603050405020304" pitchFamily="18" charset="0"/>
              </a:rPr>
              <a:t>i</a:t>
            </a:r>
            <a:r>
              <a:rPr lang="en-US" altLang="zh-CN" sz="2400" dirty="0">
                <a:solidFill>
                  <a:srgbClr val="002060"/>
                </a:solidFill>
                <a:latin typeface="Times New Roman" panose="02020603050405020304" pitchFamily="18" charset="0"/>
              </a:rPr>
              <a:t>]</a:t>
            </a:r>
          </a:p>
          <a:p>
            <a:r>
              <a:rPr lang="en-US" altLang="zh-CN" sz="2400" dirty="0">
                <a:solidFill>
                  <a:srgbClr val="002060"/>
                </a:solidFill>
                <a:latin typeface="Times New Roman" panose="02020603050405020304" pitchFamily="18" charset="0"/>
              </a:rPr>
              <a:t>	add $s3, $s3, $s4	# </a:t>
            </a:r>
            <a:r>
              <a:rPr lang="en-US" altLang="zh-CN" sz="2400" dirty="0" err="1">
                <a:solidFill>
                  <a:srgbClr val="002060"/>
                </a:solidFill>
                <a:latin typeface="Times New Roman" panose="02020603050405020304" pitchFamily="18" charset="0"/>
              </a:rPr>
              <a:t>i</a:t>
            </a:r>
            <a:r>
              <a:rPr lang="en-US" altLang="zh-CN" sz="2400" dirty="0">
                <a:solidFill>
                  <a:srgbClr val="002060"/>
                </a:solidFill>
                <a:latin typeface="Times New Roman" panose="02020603050405020304" pitchFamily="18" charset="0"/>
              </a:rPr>
              <a:t>=</a:t>
            </a:r>
            <a:r>
              <a:rPr lang="en-US" altLang="zh-CN" sz="2400" dirty="0" err="1">
                <a:solidFill>
                  <a:srgbClr val="002060"/>
                </a:solidFill>
                <a:latin typeface="Times New Roman" panose="02020603050405020304" pitchFamily="18" charset="0"/>
              </a:rPr>
              <a:t>i+j</a:t>
            </a:r>
            <a:endParaRPr lang="en-US" altLang="zh-CN" sz="2400" dirty="0">
              <a:solidFill>
                <a:srgbClr val="002060"/>
              </a:solidFill>
              <a:latin typeface="Times New Roman" panose="02020603050405020304" pitchFamily="18" charset="0"/>
            </a:endParaRPr>
          </a:p>
          <a:p>
            <a:r>
              <a:rPr lang="en-US" altLang="zh-CN" sz="2400" dirty="0">
                <a:solidFill>
                  <a:srgbClr val="002060"/>
                </a:solidFill>
                <a:latin typeface="Times New Roman" panose="02020603050405020304" pitchFamily="18" charset="0"/>
              </a:rPr>
              <a:t>	</a:t>
            </a:r>
            <a:r>
              <a:rPr lang="en-US" altLang="zh-CN" sz="2400" dirty="0" err="1">
                <a:solidFill>
                  <a:srgbClr val="002060"/>
                </a:solidFill>
                <a:latin typeface="Times New Roman" panose="02020603050405020304" pitchFamily="18" charset="0"/>
              </a:rPr>
              <a:t>bne</a:t>
            </a:r>
            <a:r>
              <a:rPr lang="en-US" altLang="zh-CN" sz="2400" dirty="0">
                <a:solidFill>
                  <a:srgbClr val="002060"/>
                </a:solidFill>
                <a:latin typeface="Times New Roman" panose="02020603050405020304" pitchFamily="18" charset="0"/>
              </a:rPr>
              <a:t> $s3, $s2, Loop    </a:t>
            </a:r>
          </a:p>
          <a:p>
            <a:endParaRPr lang="zh-CN" altLang="en-US" sz="2400" dirty="0">
              <a:solidFill>
                <a:srgbClr val="002060"/>
              </a:solidFill>
              <a:latin typeface="Times New Roman" panose="02020603050405020304" pitchFamily="18" charset="0"/>
            </a:endParaRPr>
          </a:p>
        </p:txBody>
      </p:sp>
      <p:sp>
        <p:nvSpPr>
          <p:cNvPr id="8" name="Text Box 5">
            <a:extLst>
              <a:ext uri="{FF2B5EF4-FFF2-40B4-BE49-F238E27FC236}">
                <a16:creationId xmlns:a16="http://schemas.microsoft.com/office/drawing/2014/main" id="{65DB4D26-DA87-484D-ADE2-1EF50D644356}"/>
              </a:ext>
            </a:extLst>
          </p:cNvPr>
          <p:cNvSpPr txBox="1">
            <a:spLocks noChangeArrowheads="1"/>
          </p:cNvSpPr>
          <p:nvPr/>
        </p:nvSpPr>
        <p:spPr bwMode="auto">
          <a:xfrm>
            <a:off x="4332098" y="2632628"/>
            <a:ext cx="21177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加法比乘法快！</a:t>
            </a:r>
          </a:p>
        </p:txBody>
      </p:sp>
      <p:sp>
        <p:nvSpPr>
          <p:cNvPr id="15" name="Text Box 14">
            <a:extLst>
              <a:ext uri="{FF2B5EF4-FFF2-40B4-BE49-F238E27FC236}">
                <a16:creationId xmlns:a16="http://schemas.microsoft.com/office/drawing/2014/main" id="{22E32CFD-9095-4052-84F4-35D25A9FE1AF}"/>
              </a:ext>
            </a:extLst>
          </p:cNvPr>
          <p:cNvSpPr txBox="1">
            <a:spLocks noChangeArrowheads="1"/>
          </p:cNvSpPr>
          <p:nvPr/>
        </p:nvSpPr>
        <p:spPr bwMode="auto">
          <a:xfrm>
            <a:off x="6085083" y="2633174"/>
            <a:ext cx="30527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dirty="0">
                <a:ea typeface="黑体" panose="02010609060101010101" pitchFamily="49" charset="-122"/>
              </a:rPr>
              <a:t>也可用移位来实现乘法！</a:t>
            </a:r>
          </a:p>
        </p:txBody>
      </p:sp>
      <p:sp>
        <p:nvSpPr>
          <p:cNvPr id="16" name="Text Box 15">
            <a:extLst>
              <a:ext uri="{FF2B5EF4-FFF2-40B4-BE49-F238E27FC236}">
                <a16:creationId xmlns:a16="http://schemas.microsoft.com/office/drawing/2014/main" id="{DC16FE42-37E1-4DCB-BCBD-C763B4C87B9C}"/>
              </a:ext>
            </a:extLst>
          </p:cNvPr>
          <p:cNvSpPr txBox="1">
            <a:spLocks noChangeArrowheads="1"/>
          </p:cNvSpPr>
          <p:nvPr/>
        </p:nvSpPr>
        <p:spPr bwMode="auto">
          <a:xfrm>
            <a:off x="4858421" y="2968187"/>
            <a:ext cx="2935414"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en-US" altLang="zh-CN" sz="2000" dirty="0">
                <a:ea typeface="黑体" panose="02010609060101010101" pitchFamily="49" charset="-122"/>
              </a:rPr>
              <a:t>$s3</a:t>
            </a:r>
            <a:r>
              <a:rPr lang="zh-CN" altLang="en-US" sz="2000" dirty="0">
                <a:ea typeface="黑体" panose="02010609060101010101" pitchFamily="49" charset="-122"/>
              </a:rPr>
              <a:t>中是</a:t>
            </a:r>
            <a:r>
              <a:rPr lang="en-US" altLang="zh-CN" sz="2000" dirty="0" err="1">
                <a:ea typeface="黑体" panose="02010609060101010101" pitchFamily="49" charset="-122"/>
              </a:rPr>
              <a:t>i</a:t>
            </a:r>
            <a:r>
              <a:rPr lang="zh-CN" altLang="en-US" sz="2000" dirty="0">
                <a:ea typeface="黑体" panose="02010609060101010101" pitchFamily="49" charset="-122"/>
              </a:rPr>
              <a:t>，</a:t>
            </a:r>
            <a:r>
              <a:rPr lang="en-US" altLang="zh-CN" sz="2000" dirty="0">
                <a:ea typeface="黑体" panose="02010609060101010101" pitchFamily="49" charset="-122"/>
              </a:rPr>
              <a:t>$s7</a:t>
            </a:r>
            <a:r>
              <a:rPr lang="zh-CN" altLang="en-US" sz="2000" dirty="0">
                <a:ea typeface="黑体" panose="02010609060101010101" pitchFamily="49" charset="-122"/>
              </a:rPr>
              <a:t>中是</a:t>
            </a:r>
            <a:r>
              <a:rPr lang="en-US" altLang="zh-CN" sz="2000" dirty="0" err="1">
                <a:ea typeface="黑体" panose="02010609060101010101" pitchFamily="49" charset="-122"/>
              </a:rPr>
              <a:t>i</a:t>
            </a:r>
            <a:r>
              <a:rPr lang="en-US" altLang="zh-CN" sz="2000" dirty="0">
                <a:ea typeface="黑体" panose="02010609060101010101" pitchFamily="49" charset="-122"/>
              </a:rPr>
              <a:t>*4</a:t>
            </a:r>
          </a:p>
        </p:txBody>
      </p:sp>
      <p:sp>
        <p:nvSpPr>
          <p:cNvPr id="17" name="Text Box 15">
            <a:extLst>
              <a:ext uri="{FF2B5EF4-FFF2-40B4-BE49-F238E27FC236}">
                <a16:creationId xmlns:a16="http://schemas.microsoft.com/office/drawing/2014/main" id="{17185AF4-E8AE-4EF1-A288-252311ED8FAF}"/>
              </a:ext>
            </a:extLst>
          </p:cNvPr>
          <p:cNvSpPr txBox="1">
            <a:spLocks noChangeArrowheads="1"/>
          </p:cNvSpPr>
          <p:nvPr/>
        </p:nvSpPr>
        <p:spPr bwMode="auto">
          <a:xfrm>
            <a:off x="4056063" y="752475"/>
            <a:ext cx="4748212"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400">
                <a:ea typeface="黑体" panose="02010609060101010101" pitchFamily="49" charset="-122"/>
              </a:rPr>
              <a:t>数组元素为</a:t>
            </a:r>
            <a:r>
              <a:rPr lang="en-US" altLang="zh-CN" sz="2400">
                <a:ea typeface="黑体" panose="02010609060101010101" pitchFamily="49" charset="-122"/>
              </a:rPr>
              <a:t>int</a:t>
            </a:r>
            <a:r>
              <a:rPr lang="zh-CN" altLang="en-US" sz="2400">
                <a:ea typeface="黑体" panose="02010609060101010101" pitchFamily="49" charset="-122"/>
              </a:rPr>
              <a:t>类型，</a:t>
            </a:r>
            <a:r>
              <a:rPr lang="en-US" altLang="zh-CN" sz="2400">
                <a:ea typeface="黑体" panose="02010609060101010101" pitchFamily="49" charset="-122"/>
              </a:rPr>
              <a:t>sizeof(int)=4</a:t>
            </a:r>
          </a:p>
        </p:txBody>
      </p:sp>
      <p:sp>
        <p:nvSpPr>
          <p:cNvPr id="18" name="文本框 17">
            <a:extLst>
              <a:ext uri="{FF2B5EF4-FFF2-40B4-BE49-F238E27FC236}">
                <a16:creationId xmlns:a16="http://schemas.microsoft.com/office/drawing/2014/main" id="{B63BA42D-B1CE-4DDF-B938-7569C67B8C66}"/>
              </a:ext>
            </a:extLst>
          </p:cNvPr>
          <p:cNvSpPr txBox="1"/>
          <p:nvPr/>
        </p:nvSpPr>
        <p:spPr>
          <a:xfrm>
            <a:off x="704088" y="5649258"/>
            <a:ext cx="7360920" cy="461665"/>
          </a:xfrm>
          <a:prstGeom prst="rect">
            <a:avLst/>
          </a:prstGeom>
          <a:noFill/>
          <a:ln>
            <a:solidFill>
              <a:schemeClr val="accent2"/>
            </a:solidFill>
          </a:ln>
        </p:spPr>
        <p:txBody>
          <a:bodyPr wrap="square" rtlCol="0">
            <a:spAutoFit/>
          </a:bodyPr>
          <a:lstStyle/>
          <a:p>
            <a:r>
              <a:rPr lang="zh-CN" altLang="en-US" sz="2400" dirty="0"/>
              <a:t>关于过程调用语句的机器级表示请参考教材</a:t>
            </a:r>
            <a:r>
              <a:rPr lang="en-US" altLang="zh-CN" sz="2400" dirty="0"/>
              <a:t>4.4.4</a:t>
            </a:r>
            <a:r>
              <a:rPr lang="zh-CN" altLang="en-US" sz="2400" dirty="0"/>
              <a:t>小节</a:t>
            </a:r>
          </a:p>
        </p:txBody>
      </p:sp>
    </p:spTree>
    <p:extLst>
      <p:ext uri="{BB962C8B-B14F-4D97-AF65-F5344CB8AC3E}">
        <p14:creationId xmlns:p14="http://schemas.microsoft.com/office/powerpoint/2010/main" val="378835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5310ADA-DEA9-42B8-960A-18028CA57CE6}"/>
              </a:ext>
            </a:extLst>
          </p:cNvPr>
          <p:cNvSpPr>
            <a:spLocks noGrp="1" noChangeArrowheads="1"/>
          </p:cNvSpPr>
          <p:nvPr>
            <p:ph type="title"/>
          </p:nvPr>
        </p:nvSpPr>
        <p:spPr>
          <a:xfrm>
            <a:off x="711200" y="114300"/>
            <a:ext cx="3384550" cy="368300"/>
          </a:xfrm>
        </p:spPr>
        <p:txBody>
          <a:bodyPr/>
          <a:lstStyle/>
          <a:p>
            <a:r>
              <a:rPr lang="zh-CN" altLang="en-US">
                <a:ea typeface="宋体" panose="02010600030101010101" pitchFamily="2" charset="-122"/>
              </a:rPr>
              <a:t>本讲小结</a:t>
            </a:r>
          </a:p>
        </p:txBody>
      </p:sp>
      <p:sp>
        <p:nvSpPr>
          <p:cNvPr id="6" name="Rectangle 4">
            <a:extLst>
              <a:ext uri="{FF2B5EF4-FFF2-40B4-BE49-F238E27FC236}">
                <a16:creationId xmlns:a16="http://schemas.microsoft.com/office/drawing/2014/main" id="{8D7AF67F-37F4-4C53-B917-7BD0AF80DBF6}"/>
              </a:ext>
            </a:extLst>
          </p:cNvPr>
          <p:cNvSpPr txBox="1">
            <a:spLocks noChangeArrowheads="1"/>
          </p:cNvSpPr>
          <p:nvPr/>
        </p:nvSpPr>
        <p:spPr bwMode="auto">
          <a:xfrm>
            <a:off x="704850" y="671513"/>
            <a:ext cx="7967663" cy="577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9pPr>
          </a:lstStyle>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指令格式</a:t>
            </a:r>
          </a:p>
          <a:p>
            <a:pPr lvl="1"/>
            <a:r>
              <a:rPr lang="en-US" altLang="zh-CN" sz="2000" kern="0" dirty="0">
                <a:latin typeface="Arial" panose="020B0604020202020204" pitchFamily="34" charset="0"/>
                <a:ea typeface="黑体" panose="02010609060101010101" pitchFamily="49" charset="-122"/>
              </a:rPr>
              <a:t>R-</a:t>
            </a:r>
            <a:r>
              <a:rPr lang="zh-CN" altLang="en-US" sz="2000" kern="0" dirty="0">
                <a:latin typeface="Arial" panose="020B0604020202020204" pitchFamily="34" charset="0"/>
                <a:ea typeface="黑体" panose="02010609060101010101" pitchFamily="49" charset="-122"/>
              </a:rPr>
              <a:t>类型 </a:t>
            </a:r>
            <a:r>
              <a:rPr lang="en-US" altLang="zh-CN" sz="2000" kern="0" dirty="0">
                <a:latin typeface="Arial" panose="020B0604020202020204" pitchFamily="34" charset="0"/>
                <a:ea typeface="黑体" panose="02010609060101010101" pitchFamily="49" charset="-122"/>
              </a:rPr>
              <a:t>/ I-</a:t>
            </a:r>
            <a:r>
              <a:rPr lang="zh-CN" altLang="en-US" sz="2000" kern="0" dirty="0">
                <a:latin typeface="Arial" panose="020B0604020202020204" pitchFamily="34" charset="0"/>
                <a:ea typeface="黑体" panose="02010609060101010101" pitchFamily="49" charset="-122"/>
              </a:rPr>
              <a:t>类型 </a:t>
            </a:r>
            <a:r>
              <a:rPr lang="en-US" altLang="zh-CN" sz="2000" kern="0" dirty="0">
                <a:latin typeface="Arial" panose="020B0604020202020204" pitchFamily="34" charset="0"/>
                <a:ea typeface="黑体" panose="02010609060101010101" pitchFamily="49" charset="-122"/>
              </a:rPr>
              <a:t>/ J-</a:t>
            </a:r>
            <a:r>
              <a:rPr lang="zh-CN" altLang="en-US" sz="2000" kern="0" dirty="0">
                <a:latin typeface="Arial" panose="020B0604020202020204" pitchFamily="34" charset="0"/>
                <a:ea typeface="黑体" panose="02010609060101010101" pitchFamily="49" charset="-122"/>
              </a:rPr>
              <a:t>类型</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寄存器</a:t>
            </a:r>
          </a:p>
          <a:p>
            <a:pPr lvl="1"/>
            <a:r>
              <a:rPr lang="zh-CN" altLang="en-US" sz="2000" kern="0" dirty="0">
                <a:latin typeface="Arial" panose="020B0604020202020204" pitchFamily="34" charset="0"/>
                <a:ea typeface="黑体" panose="02010609060101010101" pitchFamily="49" charset="-122"/>
              </a:rPr>
              <a:t>长度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个数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功能分配 </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操作数</a:t>
            </a:r>
          </a:p>
          <a:p>
            <a:pPr lvl="1"/>
            <a:r>
              <a:rPr lang="zh-CN" altLang="en-US" sz="2000" kern="0" dirty="0">
                <a:latin typeface="Arial" panose="020B0604020202020204" pitchFamily="34" charset="0"/>
                <a:ea typeface="黑体" panose="02010609060101010101" pitchFamily="49" charset="-122"/>
              </a:rPr>
              <a:t>寄存器操作数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存储器操作数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立即数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文本</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指令寻址方式</a:t>
            </a:r>
          </a:p>
          <a:p>
            <a:pPr lvl="1"/>
            <a:r>
              <a:rPr lang="zh-CN" altLang="en-US" sz="2000" kern="0" dirty="0">
                <a:latin typeface="Arial" panose="020B0604020202020204" pitchFamily="34" charset="0"/>
                <a:ea typeface="黑体" panose="02010609060101010101" pitchFamily="49" charset="-122"/>
              </a:rPr>
              <a:t>立即数寻址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寄存器寻址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相对寻址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伪直接寻址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偏移寻址</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指令类型</a:t>
            </a:r>
          </a:p>
          <a:p>
            <a:pPr lvl="1"/>
            <a:r>
              <a:rPr lang="zh-CN" altLang="en-US" sz="2000" kern="0" dirty="0">
                <a:latin typeface="Arial" panose="020B0604020202020204" pitchFamily="34" charset="0"/>
                <a:ea typeface="黑体" panose="02010609060101010101" pitchFamily="49" charset="-122"/>
              </a:rPr>
              <a:t>算术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逻辑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数据传送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条件分支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无条件转移 </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汇编语言形式</a:t>
            </a:r>
          </a:p>
          <a:p>
            <a:pPr lvl="1"/>
            <a:r>
              <a:rPr lang="zh-CN" altLang="en-US" sz="2000" kern="0" dirty="0">
                <a:latin typeface="Arial" panose="020B0604020202020204" pitchFamily="34" charset="0"/>
                <a:ea typeface="黑体" panose="02010609060101010101" pitchFamily="49" charset="-122"/>
              </a:rPr>
              <a:t>操作码的表示</a:t>
            </a:r>
            <a:r>
              <a:rPr lang="en-US" altLang="zh-CN" sz="2000" kern="0" dirty="0">
                <a:latin typeface="Arial" panose="020B0604020202020204" pitchFamily="34" charset="0"/>
                <a:ea typeface="黑体" panose="02010609060101010101" pitchFamily="49" charset="-122"/>
              </a:rPr>
              <a:t> / </a:t>
            </a:r>
            <a:r>
              <a:rPr lang="zh-CN" altLang="en-US" sz="2000" kern="0" dirty="0">
                <a:latin typeface="Arial" panose="020B0604020202020204" pitchFamily="34" charset="0"/>
                <a:ea typeface="黑体" panose="02010609060101010101" pitchFamily="49" charset="-122"/>
              </a:rPr>
              <a:t>寄存器的表示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存储器数据表示</a:t>
            </a:r>
          </a:p>
          <a:p>
            <a:r>
              <a:rPr lang="zh-CN" altLang="en-US" kern="0" dirty="0">
                <a:latin typeface="Arial" panose="020B0604020202020204" pitchFamily="34" charset="0"/>
                <a:ea typeface="黑体" panose="02010609060101010101" pitchFamily="49" charset="-122"/>
              </a:rPr>
              <a:t>机器语言的解码（反汇编）</a:t>
            </a:r>
          </a:p>
          <a:p>
            <a:r>
              <a:rPr lang="zh-CN" altLang="en-US" kern="0" dirty="0">
                <a:latin typeface="Arial" panose="020B0604020202020204" pitchFamily="34" charset="0"/>
                <a:ea typeface="黑体" panose="02010609060101010101" pitchFamily="49" charset="-122"/>
              </a:rPr>
              <a:t>高级语言、汇编语言、机器语言之间的转换</a:t>
            </a:r>
          </a:p>
          <a:p>
            <a:pPr lvl="1"/>
            <a:r>
              <a:rPr lang="zh-CN" altLang="en-US" sz="2000" kern="0" dirty="0">
                <a:latin typeface="Arial" panose="020B0604020202020204" pitchFamily="34" charset="0"/>
                <a:ea typeface="黑体" panose="02010609060101010101" pitchFamily="49" charset="-122"/>
              </a:rPr>
              <a:t>运算表达式 </a:t>
            </a:r>
            <a:r>
              <a:rPr lang="en-US" altLang="zh-CN" sz="2000" kern="0" dirty="0">
                <a:latin typeface="Arial" panose="020B0604020202020204" pitchFamily="34" charset="0"/>
                <a:ea typeface="黑体" panose="02010609060101010101" pitchFamily="49" charset="-122"/>
              </a:rPr>
              <a:t>/  If</a:t>
            </a:r>
            <a:r>
              <a:rPr lang="zh-CN" altLang="en-US" sz="2000" kern="0" dirty="0">
                <a:latin typeface="Arial" panose="020B0604020202020204" pitchFamily="34" charset="0"/>
                <a:ea typeface="黑体" panose="02010609060101010101" pitchFamily="49" charset="-122"/>
              </a:rPr>
              <a:t>语句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循环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数组访问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过程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堆栈 </a:t>
            </a:r>
            <a:r>
              <a:rPr lang="en-US" altLang="zh-CN" sz="2000" kern="0" dirty="0">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栈帧 </a:t>
            </a:r>
          </a:p>
        </p:txBody>
      </p:sp>
    </p:spTree>
    <p:extLst>
      <p:ext uri="{BB962C8B-B14F-4D97-AF65-F5344CB8AC3E}">
        <p14:creationId xmlns:p14="http://schemas.microsoft.com/office/powerpoint/2010/main" val="26546001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711200" y="71438"/>
            <a:ext cx="7545388" cy="400050"/>
          </a:xfrm>
        </p:spPr>
        <p:txBody>
          <a:bodyPr/>
          <a:lstStyle/>
          <a:p>
            <a:pPr algn="ctr"/>
            <a:r>
              <a:rPr lang="zh-CN" altLang="en-US" sz="2600" dirty="0" smtClean="0">
                <a:latin typeface="黑体" panose="02010609060101010101" pitchFamily="49" charset="-122"/>
                <a:ea typeface="黑体" panose="02010609060101010101" pitchFamily="49" charset="-122"/>
              </a:rPr>
              <a:t> 第三讲  指令系统实例：</a:t>
            </a:r>
            <a:r>
              <a:rPr lang="en-US" altLang="zh-CN" sz="2600" dirty="0" smtClean="0">
                <a:latin typeface="黑体" panose="02010609060101010101" pitchFamily="49" charset="-122"/>
                <a:ea typeface="黑体" panose="02010609060101010101" pitchFamily="49" charset="-122"/>
              </a:rPr>
              <a:t>RISC-V</a:t>
            </a:r>
            <a:endParaRPr lang="zh-CN" altLang="en-US" sz="2600" dirty="0" smtClean="0">
              <a:solidFill>
                <a:schemeClr val="accent2"/>
              </a:solidFill>
              <a:latin typeface="黑体" panose="02010609060101010101" pitchFamily="49" charset="-122"/>
              <a:ea typeface="黑体" panose="02010609060101010101" pitchFamily="49" charset="-122"/>
            </a:endParaRPr>
          </a:p>
        </p:txBody>
      </p:sp>
      <p:sp>
        <p:nvSpPr>
          <p:cNvPr id="125955" name="Rectangle 3"/>
          <p:cNvSpPr>
            <a:spLocks noGrp="1" noChangeArrowheads="1"/>
          </p:cNvSpPr>
          <p:nvPr>
            <p:ph type="body" idx="1"/>
          </p:nvPr>
        </p:nvSpPr>
        <p:spPr>
          <a:xfrm>
            <a:off x="1117600" y="995363"/>
            <a:ext cx="6851650" cy="5053012"/>
          </a:xfrm>
        </p:spPr>
        <p:txBody>
          <a:bodyPr/>
          <a:lstStyle/>
          <a:p>
            <a:pPr algn="ctr">
              <a:lnSpc>
                <a:spcPct val="115000"/>
              </a:lnSpc>
              <a:spcBef>
                <a:spcPct val="15000"/>
              </a:spcBef>
              <a:buFont typeface="Wingdings" panose="05000000000000000000" pitchFamily="2" charset="2"/>
              <a:buNone/>
            </a:pPr>
            <a:r>
              <a:rPr lang="zh-CN" altLang="en-US" sz="2400" dirty="0" smtClean="0">
                <a:solidFill>
                  <a:srgbClr val="EE3900"/>
                </a:solidFill>
              </a:rPr>
              <a:t>主要内容</a:t>
            </a:r>
            <a:endParaRPr lang="en-US" altLang="zh-CN" sz="2400" dirty="0" smtClean="0">
              <a:solidFill>
                <a:srgbClr val="EE3900"/>
              </a:solidFill>
              <a:latin typeface="Arial" panose="020B0604020202020204" pitchFamily="34" charset="0"/>
            </a:endParaRPr>
          </a:p>
          <a:p>
            <a:pPr>
              <a:lnSpc>
                <a:spcPct val="150000"/>
              </a:lnSpc>
              <a:spcBef>
                <a:spcPct val="15000"/>
              </a:spcBef>
            </a:pPr>
            <a:r>
              <a:rPr lang="en-US" altLang="zh-CN" sz="2200" dirty="0" smtClean="0">
                <a:latin typeface="Arial" panose="020B0604020202020204" pitchFamily="34" charset="0"/>
                <a:ea typeface="黑体" panose="02010609060101010101" pitchFamily="49" charset="-122"/>
              </a:rPr>
              <a:t>RISC-V</a:t>
            </a:r>
            <a:r>
              <a:rPr lang="zh-CN" altLang="en-US" sz="2200" dirty="0" smtClean="0">
                <a:latin typeface="Arial" panose="020B0604020202020204" pitchFamily="34" charset="0"/>
                <a:ea typeface="黑体" panose="02010609060101010101" pitchFamily="49" charset="-122"/>
              </a:rPr>
              <a:t>指令系统概述</a:t>
            </a:r>
          </a:p>
          <a:p>
            <a:pPr>
              <a:lnSpc>
                <a:spcPct val="150000"/>
              </a:lnSpc>
              <a:spcBef>
                <a:spcPct val="15000"/>
              </a:spcBef>
            </a:pPr>
            <a:r>
              <a:rPr lang="en-US" altLang="zh-CN" sz="2200" dirty="0" smtClean="0">
                <a:latin typeface="Arial" panose="020B0604020202020204" pitchFamily="34" charset="0"/>
                <a:ea typeface="黑体" panose="02010609060101010101" pitchFamily="49" charset="-122"/>
              </a:rPr>
              <a:t>RISC-V</a:t>
            </a:r>
            <a:r>
              <a:rPr lang="zh-CN" altLang="en-US" sz="2200" dirty="0" smtClean="0">
                <a:latin typeface="Arial" panose="020B0604020202020204" pitchFamily="34" charset="0"/>
                <a:ea typeface="黑体" panose="02010609060101010101" pitchFamily="49" charset="-122"/>
              </a:rPr>
              <a:t>指令参考卡和指令格式</a:t>
            </a:r>
          </a:p>
          <a:p>
            <a:pPr>
              <a:lnSpc>
                <a:spcPct val="150000"/>
              </a:lnSpc>
              <a:spcBef>
                <a:spcPct val="15000"/>
              </a:spcBef>
            </a:pPr>
            <a:r>
              <a:rPr lang="en-US" altLang="zh-CN" sz="2200" dirty="0" smtClean="0">
                <a:latin typeface="Arial" panose="020B0604020202020204" pitchFamily="34" charset="0"/>
                <a:ea typeface="黑体" panose="02010609060101010101" pitchFamily="49" charset="-122"/>
              </a:rPr>
              <a:t>RISC-V</a:t>
            </a:r>
            <a:r>
              <a:rPr lang="zh-CN" altLang="en-US" sz="2200" dirty="0" smtClean="0">
                <a:latin typeface="Arial" panose="020B0604020202020204" pitchFamily="34" charset="0"/>
                <a:ea typeface="黑体" panose="02010609060101010101" pitchFamily="49" charset="-122"/>
              </a:rPr>
              <a:t>基础整数指令集</a:t>
            </a:r>
          </a:p>
          <a:p>
            <a:pPr lvl="1">
              <a:lnSpc>
                <a:spcPct val="150000"/>
              </a:lnSpc>
              <a:spcBef>
                <a:spcPct val="15000"/>
              </a:spcBef>
            </a:pPr>
            <a:r>
              <a:rPr lang="zh-CN" altLang="en-US" sz="2200" dirty="0" smtClean="0">
                <a:latin typeface="Arial" panose="020B0604020202020204" pitchFamily="34" charset="0"/>
                <a:ea typeface="黑体" panose="02010609060101010101" pitchFamily="49" charset="-122"/>
              </a:rPr>
              <a:t>整数运算 </a:t>
            </a:r>
            <a:endParaRPr lang="en-US" altLang="zh-CN" sz="2200" dirty="0" smtClean="0">
              <a:latin typeface="Arial" panose="020B0604020202020204" pitchFamily="34" charset="0"/>
              <a:ea typeface="黑体" panose="02010609060101010101" pitchFamily="49" charset="-122"/>
            </a:endParaRPr>
          </a:p>
          <a:p>
            <a:pPr lvl="1">
              <a:lnSpc>
                <a:spcPct val="150000"/>
              </a:lnSpc>
              <a:spcBef>
                <a:spcPct val="15000"/>
              </a:spcBef>
            </a:pPr>
            <a:r>
              <a:rPr lang="zh-CN" altLang="en-US" sz="2200" dirty="0" smtClean="0">
                <a:latin typeface="Arial" panose="020B0604020202020204" pitchFamily="34" charset="0"/>
                <a:ea typeface="黑体" panose="02010609060101010101" pitchFamily="49" charset="-122"/>
              </a:rPr>
              <a:t>控制转移 </a:t>
            </a:r>
            <a:endParaRPr lang="en-US" altLang="zh-CN" sz="2200" dirty="0" smtClean="0">
              <a:latin typeface="Arial" panose="020B0604020202020204" pitchFamily="34" charset="0"/>
              <a:ea typeface="黑体" panose="02010609060101010101" pitchFamily="49" charset="-122"/>
            </a:endParaRPr>
          </a:p>
          <a:p>
            <a:pPr lvl="1">
              <a:lnSpc>
                <a:spcPct val="150000"/>
              </a:lnSpc>
              <a:spcBef>
                <a:spcPct val="15000"/>
              </a:spcBef>
            </a:pPr>
            <a:r>
              <a:rPr lang="zh-CN" altLang="en-US" sz="2200" dirty="0" smtClean="0">
                <a:latin typeface="Arial" panose="020B0604020202020204" pitchFamily="34" charset="0"/>
                <a:ea typeface="黑体" panose="02010609060101010101" pitchFamily="49" charset="-122"/>
              </a:rPr>
              <a:t>存储访问 </a:t>
            </a:r>
            <a:endParaRPr lang="en-US" altLang="zh-CN" sz="2200" dirty="0" smtClean="0">
              <a:latin typeface="Arial" panose="020B0604020202020204" pitchFamily="34" charset="0"/>
              <a:ea typeface="黑体" panose="02010609060101010101" pitchFamily="49" charset="-122"/>
            </a:endParaRPr>
          </a:p>
          <a:p>
            <a:pPr lvl="1">
              <a:lnSpc>
                <a:spcPct val="150000"/>
              </a:lnSpc>
              <a:spcBef>
                <a:spcPct val="15000"/>
              </a:spcBef>
            </a:pPr>
            <a:r>
              <a:rPr lang="zh-CN" altLang="en-US" sz="2200" dirty="0" smtClean="0">
                <a:latin typeface="Arial" panose="020B0604020202020204" pitchFamily="34" charset="0"/>
                <a:ea typeface="黑体" panose="02010609060101010101" pitchFamily="49" charset="-122"/>
              </a:rPr>
              <a:t>系统控制 </a:t>
            </a:r>
          </a:p>
        </p:txBody>
      </p:sp>
    </p:spTree>
    <p:extLst>
      <p:ext uri="{BB962C8B-B14F-4D97-AF65-F5344CB8AC3E}">
        <p14:creationId xmlns:p14="http://schemas.microsoft.com/office/powerpoint/2010/main" val="1627979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68338" y="12858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指令系统概述</a:t>
            </a:r>
          </a:p>
        </p:txBody>
      </p:sp>
      <p:sp>
        <p:nvSpPr>
          <p:cNvPr id="128003" name="Rectangle 3"/>
          <p:cNvSpPr>
            <a:spLocks noGrp="1" noChangeArrowheads="1"/>
          </p:cNvSpPr>
          <p:nvPr>
            <p:ph type="body" idx="1"/>
          </p:nvPr>
        </p:nvSpPr>
        <p:spPr>
          <a:xfrm>
            <a:off x="92075" y="587375"/>
            <a:ext cx="8974138" cy="6111875"/>
          </a:xfrm>
        </p:spPr>
        <p:txBody>
          <a:bodyPr/>
          <a:lstStyle/>
          <a:p>
            <a:pPr>
              <a:lnSpc>
                <a:spcPct val="105000"/>
              </a:lnSpc>
            </a:pPr>
            <a:r>
              <a:rPr lang="zh-CN" altLang="en-US" dirty="0" smtClean="0">
                <a:solidFill>
                  <a:srgbClr val="0033CC"/>
                </a:solidFill>
                <a:latin typeface="Arial" panose="020B0604020202020204" pitchFamily="34" charset="0"/>
                <a:ea typeface="黑体" panose="02010609060101010101" pitchFamily="49" charset="-122"/>
              </a:rPr>
              <a:t>设计目标</a:t>
            </a:r>
          </a:p>
          <a:p>
            <a:pPr lvl="1">
              <a:lnSpc>
                <a:spcPct val="105000"/>
              </a:lnSpc>
            </a:pPr>
            <a:r>
              <a:rPr lang="zh-CN" altLang="en-US" dirty="0" smtClean="0">
                <a:solidFill>
                  <a:schemeClr val="tx1">
                    <a:lumMod val="85000"/>
                    <a:lumOff val="15000"/>
                  </a:schemeClr>
                </a:solidFill>
                <a:latin typeface="Arial" panose="020B0604020202020204" pitchFamily="34" charset="0"/>
                <a:ea typeface="黑体" panose="02010609060101010101" pitchFamily="49" charset="-122"/>
              </a:rPr>
              <a:t>广泛的适应性：从最袖珍的嵌入式微控制器，到最快的高性能计算机。</a:t>
            </a:r>
            <a:endParaRPr lang="en-US" altLang="zh-CN" dirty="0" smtClean="0">
              <a:solidFill>
                <a:schemeClr val="tx1">
                  <a:lumMod val="85000"/>
                  <a:lumOff val="15000"/>
                </a:schemeClr>
              </a:solidFill>
              <a:latin typeface="Arial" panose="020B0604020202020204" pitchFamily="34" charset="0"/>
              <a:ea typeface="黑体" panose="02010609060101010101" pitchFamily="49" charset="-122"/>
            </a:endParaRPr>
          </a:p>
          <a:p>
            <a:pPr lvl="1">
              <a:lnSpc>
                <a:spcPct val="105000"/>
              </a:lnSpc>
            </a:pPr>
            <a:r>
              <a:rPr lang="zh-CN" altLang="en-US" dirty="0" smtClean="0">
                <a:solidFill>
                  <a:schemeClr val="tx1">
                    <a:lumMod val="85000"/>
                    <a:lumOff val="15000"/>
                  </a:schemeClr>
                </a:solidFill>
                <a:latin typeface="Arial" panose="020B0604020202020204" pitchFamily="34" charset="0"/>
                <a:ea typeface="黑体" panose="02010609060101010101" pitchFamily="49" charset="-122"/>
              </a:rPr>
              <a:t>支持各种异构处理架构，成为定制加速器的基础</a:t>
            </a:r>
            <a:r>
              <a:rPr lang="zh-CN" altLang="en-US" dirty="0">
                <a:solidFill>
                  <a:schemeClr val="tx1">
                    <a:lumMod val="85000"/>
                    <a:lumOff val="15000"/>
                  </a:schemeClr>
                </a:solidFill>
                <a:latin typeface="Arial" panose="020B0604020202020204" pitchFamily="34" charset="0"/>
                <a:ea typeface="黑体" panose="02010609060101010101" pitchFamily="49" charset="-122"/>
              </a:rPr>
              <a:t>。</a:t>
            </a:r>
            <a:endParaRPr lang="en-US" altLang="zh-CN" dirty="0" smtClean="0">
              <a:solidFill>
                <a:schemeClr val="tx1">
                  <a:lumMod val="85000"/>
                  <a:lumOff val="15000"/>
                </a:schemeClr>
              </a:solidFill>
              <a:latin typeface="Arial" panose="020B0604020202020204" pitchFamily="34" charset="0"/>
              <a:ea typeface="黑体" panose="02010609060101010101" pitchFamily="49" charset="-122"/>
            </a:endParaRPr>
          </a:p>
          <a:p>
            <a:pPr lvl="1">
              <a:lnSpc>
                <a:spcPct val="105000"/>
              </a:lnSpc>
            </a:pPr>
            <a:r>
              <a:rPr lang="zh-CN" altLang="en-US" dirty="0" smtClean="0">
                <a:solidFill>
                  <a:schemeClr val="tx1">
                    <a:lumMod val="85000"/>
                    <a:lumOff val="15000"/>
                  </a:schemeClr>
                </a:solidFill>
                <a:latin typeface="Arial" panose="020B0604020202020204" pitchFamily="34" charset="0"/>
                <a:ea typeface="黑体" panose="02010609060101010101" pitchFamily="49" charset="-122"/>
              </a:rPr>
              <a:t>稳定的基础指令集架构，并能灵活扩展，且扩展时不影响基础部分。</a:t>
            </a:r>
          </a:p>
          <a:p>
            <a:pPr>
              <a:lnSpc>
                <a:spcPct val="105000"/>
              </a:lnSpc>
            </a:pPr>
            <a:r>
              <a:rPr lang="zh-CN" altLang="en-US" dirty="0" smtClean="0">
                <a:solidFill>
                  <a:srgbClr val="0033CC"/>
                </a:solidFill>
                <a:latin typeface="Arial" panose="020B0604020202020204" pitchFamily="34" charset="0"/>
                <a:ea typeface="黑体" panose="02010609060101010101" pitchFamily="49" charset="-122"/>
              </a:rPr>
              <a:t>开源理念和设计原则</a:t>
            </a:r>
            <a:endParaRPr lang="en-US" altLang="zh-CN" dirty="0" smtClean="0">
              <a:solidFill>
                <a:srgbClr val="0033CC"/>
              </a:solidFill>
              <a:latin typeface="Arial" panose="020B0604020202020204" pitchFamily="34" charset="0"/>
              <a:ea typeface="黑体" panose="02010609060101010101" pitchFamily="49" charset="-122"/>
            </a:endParaRPr>
          </a:p>
          <a:p>
            <a:pPr lvl="1">
              <a:lnSpc>
                <a:spcPct val="105000"/>
              </a:lnSpc>
            </a:pPr>
            <a:r>
              <a:rPr lang="zh-CN" altLang="en-US" dirty="0" smtClean="0">
                <a:solidFill>
                  <a:schemeClr val="tx1">
                    <a:lumMod val="85000"/>
                    <a:lumOff val="15000"/>
                  </a:schemeClr>
                </a:solidFill>
                <a:latin typeface="Arial" panose="020B0604020202020204" pitchFamily="34" charset="0"/>
                <a:ea typeface="黑体" panose="02010609060101010101" pitchFamily="49" charset="-122"/>
              </a:rPr>
              <a:t>本着“指令集应自由（</a:t>
            </a:r>
            <a:r>
              <a:rPr lang="en-US" altLang="zh-CN" dirty="0" smtClean="0">
                <a:solidFill>
                  <a:schemeClr val="tx1">
                    <a:lumMod val="85000"/>
                    <a:lumOff val="15000"/>
                  </a:schemeClr>
                </a:solidFill>
                <a:latin typeface="Arial" panose="020B0604020202020204" pitchFamily="34" charset="0"/>
                <a:ea typeface="黑体" panose="02010609060101010101" pitchFamily="49" charset="-122"/>
              </a:rPr>
              <a:t>Instruction Set Want to be Free</a:t>
            </a:r>
            <a:r>
              <a:rPr lang="zh-CN" altLang="en-US" dirty="0" smtClean="0">
                <a:solidFill>
                  <a:schemeClr val="tx1">
                    <a:lumMod val="85000"/>
                    <a:lumOff val="15000"/>
                  </a:schemeClr>
                </a:solidFill>
                <a:latin typeface="Arial" panose="020B0604020202020204" pitchFamily="34" charset="0"/>
                <a:ea typeface="黑体" panose="02010609060101010101" pitchFamily="49" charset="-122"/>
              </a:rPr>
              <a:t>）”的理念，指令集完全公开，且无需为指令集付费。</a:t>
            </a:r>
            <a:endParaRPr lang="en-US" altLang="zh-CN" dirty="0" smtClean="0">
              <a:solidFill>
                <a:schemeClr val="tx1">
                  <a:lumMod val="85000"/>
                  <a:lumOff val="15000"/>
                </a:schemeClr>
              </a:solidFill>
              <a:latin typeface="Arial" panose="020B0604020202020204" pitchFamily="34" charset="0"/>
              <a:ea typeface="黑体" panose="02010609060101010101" pitchFamily="49" charset="-122"/>
            </a:endParaRPr>
          </a:p>
          <a:p>
            <a:pPr lvl="1">
              <a:lnSpc>
                <a:spcPct val="105000"/>
              </a:lnSpc>
            </a:pPr>
            <a:r>
              <a:rPr lang="zh-CN" altLang="en-US" dirty="0" smtClean="0">
                <a:solidFill>
                  <a:schemeClr val="tx1">
                    <a:lumMod val="85000"/>
                    <a:lumOff val="15000"/>
                  </a:schemeClr>
                </a:solidFill>
                <a:latin typeface="Arial" panose="020B0604020202020204" pitchFamily="34" charset="0"/>
                <a:ea typeface="黑体" panose="02010609060101010101" pitchFamily="49" charset="-122"/>
              </a:rPr>
              <a:t>由一个非盈利性质的基金会管理，以保持指令集的稳定性，并加快生态建设。</a:t>
            </a:r>
            <a:endParaRPr lang="en-US" altLang="zh-CN" dirty="0" smtClean="0">
              <a:solidFill>
                <a:schemeClr val="tx1">
                  <a:lumMod val="85000"/>
                  <a:lumOff val="15000"/>
                </a:schemeClr>
              </a:solidFill>
              <a:latin typeface="Arial" panose="020B0604020202020204" pitchFamily="34" charset="0"/>
              <a:ea typeface="黑体" panose="02010609060101010101" pitchFamily="49" charset="-122"/>
            </a:endParaRPr>
          </a:p>
          <a:p>
            <a:pPr lvl="1">
              <a:lnSpc>
                <a:spcPct val="105000"/>
              </a:lnSpc>
            </a:pPr>
            <a:r>
              <a:rPr lang="zh-CN" altLang="en-US" dirty="0" smtClean="0">
                <a:solidFill>
                  <a:schemeClr val="tx1">
                    <a:lumMod val="85000"/>
                    <a:lumOff val="15000"/>
                  </a:schemeClr>
                </a:solidFill>
                <a:latin typeface="Arial" panose="020B0604020202020204" pitchFamily="34" charset="0"/>
                <a:ea typeface="黑体" panose="02010609060101010101" pitchFamily="49" charset="-122"/>
              </a:rPr>
              <a:t>与以前的增量</a:t>
            </a:r>
            <a:r>
              <a:rPr lang="en-US" altLang="zh-CN" dirty="0" smtClean="0">
                <a:solidFill>
                  <a:schemeClr val="tx1">
                    <a:lumMod val="85000"/>
                    <a:lumOff val="15000"/>
                  </a:schemeClr>
                </a:solidFill>
                <a:latin typeface="Arial" panose="020B0604020202020204" pitchFamily="34" charset="0"/>
                <a:ea typeface="黑体" panose="02010609060101010101" pitchFamily="49" charset="-122"/>
              </a:rPr>
              <a:t>ISA</a:t>
            </a:r>
            <a:r>
              <a:rPr lang="zh-CN" altLang="en-US" dirty="0" smtClean="0">
                <a:solidFill>
                  <a:schemeClr val="tx1">
                    <a:lumMod val="85000"/>
                    <a:lumOff val="15000"/>
                  </a:schemeClr>
                </a:solidFill>
                <a:latin typeface="Arial" panose="020B0604020202020204" pitchFamily="34" charset="0"/>
                <a:ea typeface="黑体" panose="02010609060101010101" pitchFamily="49" charset="-122"/>
              </a:rPr>
              <a:t>不同，遵循“大道至简”的设计哲学，采用模块化设计，既保持基础指令集的稳定，也保证扩展指令集的灵活配置。</a:t>
            </a:r>
            <a:endParaRPr lang="en-US" altLang="zh-CN" dirty="0" smtClean="0">
              <a:solidFill>
                <a:schemeClr val="tx1">
                  <a:lumMod val="85000"/>
                  <a:lumOff val="15000"/>
                </a:schemeClr>
              </a:solidFill>
              <a:latin typeface="Arial" panose="020B0604020202020204" pitchFamily="34" charset="0"/>
              <a:ea typeface="黑体" panose="02010609060101010101" pitchFamily="49" charset="-122"/>
            </a:endParaRPr>
          </a:p>
          <a:p>
            <a:pPr lvl="1">
              <a:lnSpc>
                <a:spcPct val="105000"/>
              </a:lnSpc>
            </a:pPr>
            <a:r>
              <a:rPr lang="zh-CN" altLang="en-US" dirty="0" smtClean="0">
                <a:solidFill>
                  <a:srgbClr val="FF0000"/>
                </a:solidFill>
                <a:latin typeface="Arial" panose="020B0604020202020204" pitchFamily="34" charset="0"/>
                <a:ea typeface="黑体" panose="02010609060101010101" pitchFamily="49" charset="-122"/>
              </a:rPr>
              <a:t>特点：具有模块化结构、稳定性和可扩展性好，在简洁性、实现成本、功耗、性能和程序代码量等各方面具有显著优势。</a:t>
            </a:r>
            <a:endParaRPr lang="en-US" altLang="zh-CN" dirty="0" smtClean="0">
              <a:solidFill>
                <a:srgbClr val="FF0000"/>
              </a:solidFill>
              <a:latin typeface="Arial" panose="020B0604020202020204" pitchFamily="34" charset="0"/>
              <a:ea typeface="黑体" panose="02010609060101010101" pitchFamily="49" charset="-122"/>
            </a:endParaRPr>
          </a:p>
          <a:p>
            <a:pPr>
              <a:lnSpc>
                <a:spcPct val="110000"/>
              </a:lnSpc>
            </a:pPr>
            <a:r>
              <a:rPr lang="en-US" altLang="zh-CN" dirty="0" smtClean="0">
                <a:solidFill>
                  <a:srgbClr val="0033CC"/>
                </a:solidFill>
                <a:latin typeface="Arial" panose="020B0604020202020204" pitchFamily="34" charset="0"/>
                <a:ea typeface="黑体" panose="02010609060101010101" pitchFamily="49" charset="-122"/>
              </a:rPr>
              <a:t>RISC-V</a:t>
            </a:r>
            <a:r>
              <a:rPr lang="zh-CN" altLang="en-US" dirty="0" smtClean="0">
                <a:solidFill>
                  <a:srgbClr val="0033CC"/>
                </a:solidFill>
                <a:latin typeface="Arial" panose="020B0604020202020204" pitchFamily="34" charset="0"/>
                <a:ea typeface="黑体" panose="02010609060101010101" pitchFamily="49" charset="-122"/>
              </a:rPr>
              <a:t>的模块化结构</a:t>
            </a:r>
          </a:p>
          <a:p>
            <a:pPr lvl="1">
              <a:lnSpc>
                <a:spcPct val="100000"/>
              </a:lnSpc>
            </a:pPr>
            <a:r>
              <a:rPr lang="zh-CN" altLang="en-US"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核心：</a:t>
            </a:r>
            <a:r>
              <a:rPr lang="en-US" altLang="zh-CN" dirty="0" smtClean="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RV32I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smtClean="0">
                <a:solidFill>
                  <a:srgbClr val="388A36"/>
                </a:solidFill>
                <a:latin typeface="微软雅黑" panose="020B0503020204020204" pitchFamily="34" charset="-122"/>
                <a:ea typeface="微软雅黑" panose="020B0503020204020204" pitchFamily="34" charset="-122"/>
                <a:cs typeface="Times New Roman" panose="02020603050405020304" pitchFamily="18" charset="0"/>
              </a:rPr>
              <a:t>标准扩展集：</a:t>
            </a:r>
            <a:r>
              <a:rPr lang="en-US" altLang="zh-CN" dirty="0" smtClean="0">
                <a:solidFill>
                  <a:srgbClr val="388A36"/>
                </a:solidFill>
                <a:latin typeface="微软雅黑" panose="020B0503020204020204" pitchFamily="34" charset="-122"/>
                <a:ea typeface="微软雅黑" panose="020B0503020204020204" pitchFamily="34" charset="-122"/>
                <a:cs typeface="Times New Roman" panose="02020603050405020304" pitchFamily="18" charset="0"/>
              </a:rPr>
              <a:t>RV32M</a:t>
            </a:r>
            <a:r>
              <a:rPr lang="zh-CN" altLang="en-US" dirty="0" smtClean="0">
                <a:solidFill>
                  <a:srgbClr val="388A36"/>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smtClean="0">
                <a:solidFill>
                  <a:srgbClr val="388A36"/>
                </a:solidFill>
                <a:latin typeface="微软雅黑" panose="020B0503020204020204" pitchFamily="34" charset="-122"/>
                <a:ea typeface="微软雅黑" panose="020B0503020204020204" pitchFamily="34" charset="-122"/>
                <a:cs typeface="Times New Roman" panose="02020603050405020304" pitchFamily="18" charset="0"/>
              </a:rPr>
              <a:t>RV32F</a:t>
            </a:r>
            <a:r>
              <a:rPr lang="zh-CN" altLang="en-US" dirty="0" smtClean="0">
                <a:solidFill>
                  <a:srgbClr val="388A36"/>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smtClean="0">
                <a:solidFill>
                  <a:srgbClr val="388A36"/>
                </a:solidFill>
                <a:latin typeface="微软雅黑" panose="020B0503020204020204" pitchFamily="34" charset="-122"/>
                <a:ea typeface="微软雅黑" panose="020B0503020204020204" pitchFamily="34" charset="-122"/>
                <a:cs typeface="Times New Roman" panose="02020603050405020304" pitchFamily="18" charset="0"/>
              </a:rPr>
              <a:t>RV32D</a:t>
            </a:r>
            <a:r>
              <a:rPr lang="zh-CN" altLang="en-US" dirty="0" smtClean="0">
                <a:solidFill>
                  <a:srgbClr val="388A36"/>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smtClean="0">
                <a:solidFill>
                  <a:srgbClr val="388A36"/>
                </a:solidFill>
                <a:latin typeface="微软雅黑" panose="020B0503020204020204" pitchFamily="34" charset="-122"/>
                <a:ea typeface="微软雅黑" panose="020B0503020204020204" pitchFamily="34" charset="-122"/>
                <a:cs typeface="Times New Roman" panose="02020603050405020304" pitchFamily="18" charset="0"/>
              </a:rPr>
              <a:t>RV32A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RV32G</a:t>
            </a:r>
            <a:endParaRPr lang="zh-CN" altLang="en-US" dirty="0" smtClean="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位架构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RV32G = RV32IMAFD</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，其压缩指令集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RV32C</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（指令长度</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位）</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64</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位架构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RV64G = RV64IMAFD</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，其压缩指令集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RV64C</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（指令长度</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位）</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00000"/>
              </a:lnSpc>
            </a:pP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向量计算</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RV32V</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RV64V</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；嵌入式</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RV32E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RV32I</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的子集，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个通用寄存器</a:t>
            </a:r>
            <a:r>
              <a:rPr lang="zh-CN" altLang="en-US"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10000"/>
              </a:lnSpc>
            </a:pPr>
            <a:endPar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3170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down)">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wipe(down)">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wipe(down)">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wipe(down)">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wipe(down)">
                                      <p:cBhvr>
                                        <p:cTn id="27" dur="500"/>
                                        <p:tgtEl>
                                          <p:spTgt spid="12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wipe(down)">
                                      <p:cBhvr>
                                        <p:cTn id="32" dur="500"/>
                                        <p:tgtEl>
                                          <p:spTgt spid="1280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wipe(down)">
                                      <p:cBhvr>
                                        <p:cTn id="37" dur="500"/>
                                        <p:tgtEl>
                                          <p:spTgt spid="1280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wipe(down)">
                                      <p:cBhvr>
                                        <p:cTn id="42" dur="500"/>
                                        <p:tgtEl>
                                          <p:spTgt spid="1280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8003">
                                            <p:txEl>
                                              <p:pRg st="8" end="8"/>
                                            </p:txEl>
                                          </p:spTgt>
                                        </p:tgtEl>
                                        <p:attrNameLst>
                                          <p:attrName>style.visibility</p:attrName>
                                        </p:attrNameLst>
                                      </p:cBhvr>
                                      <p:to>
                                        <p:strVal val="visible"/>
                                      </p:to>
                                    </p:set>
                                    <p:animEffect transition="in" filter="wipe(down)">
                                      <p:cBhvr>
                                        <p:cTn id="47" dur="500"/>
                                        <p:tgtEl>
                                          <p:spTgt spid="1280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8003">
                                            <p:txEl>
                                              <p:pRg st="9" end="9"/>
                                            </p:txEl>
                                          </p:spTgt>
                                        </p:tgtEl>
                                        <p:attrNameLst>
                                          <p:attrName>style.visibility</p:attrName>
                                        </p:attrNameLst>
                                      </p:cBhvr>
                                      <p:to>
                                        <p:strVal val="visible"/>
                                      </p:to>
                                    </p:set>
                                    <p:animEffect transition="in" filter="wipe(down)">
                                      <p:cBhvr>
                                        <p:cTn id="52" dur="500"/>
                                        <p:tgtEl>
                                          <p:spTgt spid="1280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8003">
                                            <p:txEl>
                                              <p:pRg st="10" end="10"/>
                                            </p:txEl>
                                          </p:spTgt>
                                        </p:tgtEl>
                                        <p:attrNameLst>
                                          <p:attrName>style.visibility</p:attrName>
                                        </p:attrNameLst>
                                      </p:cBhvr>
                                      <p:to>
                                        <p:strVal val="visible"/>
                                      </p:to>
                                    </p:set>
                                    <p:animEffect transition="in" filter="wipe(down)">
                                      <p:cBhvr>
                                        <p:cTn id="57" dur="500"/>
                                        <p:tgtEl>
                                          <p:spTgt spid="1280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28003">
                                            <p:txEl>
                                              <p:pRg st="11" end="11"/>
                                            </p:txEl>
                                          </p:spTgt>
                                        </p:tgtEl>
                                        <p:attrNameLst>
                                          <p:attrName>style.visibility</p:attrName>
                                        </p:attrNameLst>
                                      </p:cBhvr>
                                      <p:to>
                                        <p:strVal val="visible"/>
                                      </p:to>
                                    </p:set>
                                    <p:animEffect transition="in" filter="wipe(down)">
                                      <p:cBhvr>
                                        <p:cTn id="62" dur="500"/>
                                        <p:tgtEl>
                                          <p:spTgt spid="12800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8003">
                                            <p:txEl>
                                              <p:pRg st="12" end="12"/>
                                            </p:txEl>
                                          </p:spTgt>
                                        </p:tgtEl>
                                        <p:attrNameLst>
                                          <p:attrName>style.visibility</p:attrName>
                                        </p:attrNameLst>
                                      </p:cBhvr>
                                      <p:to>
                                        <p:strVal val="visible"/>
                                      </p:to>
                                    </p:set>
                                    <p:animEffect transition="in" filter="wipe(down)">
                                      <p:cBhvr>
                                        <p:cTn id="67" dur="500"/>
                                        <p:tgtEl>
                                          <p:spTgt spid="12800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28003">
                                            <p:txEl>
                                              <p:pRg st="13" end="13"/>
                                            </p:txEl>
                                          </p:spTgt>
                                        </p:tgtEl>
                                        <p:attrNameLst>
                                          <p:attrName>style.visibility</p:attrName>
                                        </p:attrNameLst>
                                      </p:cBhvr>
                                      <p:to>
                                        <p:strVal val="visible"/>
                                      </p:to>
                                    </p:set>
                                    <p:animEffect transition="in" filter="wipe(down)">
                                      <p:cBhvr>
                                        <p:cTn id="72" dur="500"/>
                                        <p:tgtEl>
                                          <p:spTgt spid="12800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4450" y="109538"/>
            <a:ext cx="6556375" cy="373062"/>
          </a:xfrm>
        </p:spPr>
        <p:txBody>
          <a:bodyPr/>
          <a:lstStyle/>
          <a:p>
            <a:r>
              <a:rPr lang="zh-CN" altLang="en-US" smtClean="0">
                <a:ea typeface="宋体" panose="02010600030101010101" pitchFamily="2" charset="-122"/>
              </a:rPr>
              <a:t>指令参考卡</a:t>
            </a:r>
            <a:r>
              <a:rPr lang="zh-CN" altLang="zh-CN" smtClean="0">
                <a:ea typeface="宋体" panose="02010600030101010101" pitchFamily="2" charset="-122"/>
              </a:rPr>
              <a:t>①</a:t>
            </a:r>
            <a:endParaRPr lang="zh-CN" altLang="en-US" smtClean="0">
              <a:ea typeface="宋体" panose="02010600030101010101" pitchFamily="2" charset="-122"/>
            </a:endParaRPr>
          </a:p>
        </p:txBody>
      </p:sp>
      <p:sp>
        <p:nvSpPr>
          <p:cNvPr id="78851" name="Rectangle 3"/>
          <p:cNvSpPr>
            <a:spLocks noGrp="1" noChangeArrowheads="1"/>
          </p:cNvSpPr>
          <p:nvPr>
            <p:ph type="body" idx="1"/>
          </p:nvPr>
        </p:nvSpPr>
        <p:spPr>
          <a:xfrm>
            <a:off x="82550" y="604838"/>
            <a:ext cx="1966913" cy="6024562"/>
          </a:xfrm>
        </p:spPr>
        <p:txBody>
          <a:bodyPr/>
          <a:lstStyle/>
          <a:p>
            <a:pPr>
              <a:lnSpc>
                <a:spcPct val="110000"/>
              </a:lnSpc>
            </a:pPr>
            <a:r>
              <a:rPr lang="zh-CN" altLang="en-US" dirty="0" smtClean="0">
                <a:solidFill>
                  <a:srgbClr val="0033CC"/>
                </a:solidFill>
                <a:latin typeface="Arial" panose="020B0604020202020204" pitchFamily="34" charset="0"/>
                <a:ea typeface="黑体" panose="02010609060101010101" pitchFamily="49" charset="-122"/>
              </a:rPr>
              <a:t>核心指令集</a:t>
            </a:r>
            <a:r>
              <a:rPr lang="zh-CN" altLang="en-US" dirty="0" smtClean="0">
                <a:latin typeface="Arial" panose="020B0604020202020204" pitchFamily="34" charset="0"/>
                <a:ea typeface="黑体" panose="02010609060101010101" pitchFamily="49" charset="-122"/>
              </a:rPr>
              <a:t>：基础整数指令集 </a:t>
            </a:r>
            <a:r>
              <a:rPr lang="en-US"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RV32I </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 </a:t>
            </a:r>
            <a:r>
              <a:rPr lang="en-US"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RV64I</a:t>
            </a:r>
          </a:p>
          <a:p>
            <a:pPr>
              <a:lnSpc>
                <a:spcPct val="110000"/>
              </a:lnSpc>
            </a:pPr>
            <a:r>
              <a:rPr lang="zh-CN" altLang="en-US" dirty="0" smtClean="0">
                <a:solidFill>
                  <a:srgbClr val="0033CC"/>
                </a:solidFill>
                <a:latin typeface="Arial" panose="020B0604020202020204" pitchFamily="34" charset="0"/>
                <a:ea typeface="黑体" panose="02010609060101010101" pitchFamily="49" charset="-122"/>
              </a:rPr>
              <a:t>特权指令</a:t>
            </a:r>
            <a:r>
              <a:rPr lang="zh-CN" altLang="en-US" dirty="0" smtClean="0">
                <a:latin typeface="Arial" panose="020B0604020202020204" pitchFamily="34" charset="0"/>
                <a:ea typeface="黑体" panose="02010609060101010101" pitchFamily="49" charset="-122"/>
              </a:rPr>
              <a:t>：陷阱指令对应的返回指令、</a:t>
            </a:r>
            <a:r>
              <a:rPr lang="en-US" altLang="zh-CN" dirty="0" err="1" smtClean="0">
                <a:latin typeface="Arial" panose="020B0604020202020204" pitchFamily="34" charset="0"/>
                <a:ea typeface="黑体" panose="02010609060101010101" pitchFamily="49" charset="-122"/>
              </a:rPr>
              <a:t>wfi</a:t>
            </a:r>
            <a:r>
              <a:rPr lang="zh-CN" altLang="en-US" dirty="0" smtClean="0">
                <a:latin typeface="Arial" panose="020B0604020202020204" pitchFamily="34" charset="0"/>
                <a:ea typeface="黑体" panose="02010609060101010101" pitchFamily="49" charset="-122"/>
              </a:rPr>
              <a:t>等待中断指令、</a:t>
            </a:r>
            <a:r>
              <a:rPr lang="en-US" altLang="zh-CN" dirty="0" err="1" smtClean="0">
                <a:latin typeface="Arial" panose="020B0604020202020204" pitchFamily="34" charset="0"/>
                <a:ea typeface="黑体" panose="02010609060101010101" pitchFamily="49" charset="-122"/>
              </a:rPr>
              <a:t>sfence.vma</a:t>
            </a:r>
            <a:r>
              <a:rPr lang="zh-CN" altLang="en-US" dirty="0" smtClean="0">
                <a:latin typeface="Arial" panose="020B0604020202020204" pitchFamily="34" charset="0"/>
                <a:ea typeface="黑体" panose="02010609060101010101" pitchFamily="49" charset="-122"/>
              </a:rPr>
              <a:t>虚拟存储器的同步操作</a:t>
            </a:r>
            <a:endParaRPr lang="en-US" altLang="zh-CN" dirty="0" smtClean="0">
              <a:latin typeface="Arial" panose="020B0604020202020204" pitchFamily="34" charset="0"/>
              <a:ea typeface="黑体" panose="02010609060101010101" pitchFamily="49" charset="-122"/>
            </a:endParaRPr>
          </a:p>
          <a:p>
            <a:pPr>
              <a:lnSpc>
                <a:spcPct val="110000"/>
              </a:lnSpc>
            </a:pPr>
            <a:r>
              <a:rPr lang="zh-CN" altLang="en-US" dirty="0" smtClean="0">
                <a:solidFill>
                  <a:srgbClr val="0033CC"/>
                </a:solidFill>
                <a:latin typeface="Arial" panose="020B0604020202020204" pitchFamily="34" charset="0"/>
                <a:ea typeface="黑体" panose="02010609060101010101" pitchFamily="49" charset="-122"/>
              </a:rPr>
              <a:t>伪指令举例</a:t>
            </a:r>
            <a:endParaRPr lang="en-US" altLang="zh-CN" dirty="0" smtClean="0">
              <a:solidFill>
                <a:srgbClr val="0033CC"/>
              </a:solidFill>
              <a:latin typeface="Arial" panose="020B0604020202020204" pitchFamily="34" charset="0"/>
              <a:ea typeface="黑体" panose="02010609060101010101" pitchFamily="49" charset="-122"/>
            </a:endParaRPr>
          </a:p>
          <a:p>
            <a:pPr>
              <a:lnSpc>
                <a:spcPct val="110000"/>
              </a:lnSpc>
            </a:pPr>
            <a:r>
              <a:rPr lang="zh-CN" altLang="en-US" dirty="0" smtClean="0">
                <a:solidFill>
                  <a:srgbClr val="0033CC"/>
                </a:solidFill>
                <a:latin typeface="Arial" panose="020B0604020202020204" pitchFamily="34" charset="0"/>
                <a:ea typeface="黑体" panose="02010609060101010101" pitchFamily="49" charset="-122"/>
              </a:rPr>
              <a:t>压缩指令集</a:t>
            </a:r>
            <a:r>
              <a:rPr lang="zh-CN" altLang="en-US" dirty="0" smtClean="0">
                <a:latin typeface="Arial" panose="020B0604020202020204" pitchFamily="34" charset="0"/>
                <a:ea typeface="黑体" panose="02010609060101010101" pitchFamily="49" charset="-122"/>
              </a:rPr>
              <a:t>：</a:t>
            </a:r>
            <a:r>
              <a:rPr lang="en-US" altLang="zh-CN" dirty="0" smtClean="0">
                <a:solidFill>
                  <a:srgbClr val="FF0000"/>
                </a:solidFill>
                <a:latin typeface="Arial" panose="020B0604020202020204" pitchFamily="34" charset="0"/>
                <a:ea typeface="黑体" panose="02010609060101010101" pitchFamily="49" charset="-122"/>
              </a:rPr>
              <a:t>RV32C</a:t>
            </a:r>
            <a:r>
              <a:rPr lang="zh-CN" altLang="en-US" dirty="0" smtClean="0">
                <a:solidFill>
                  <a:srgbClr val="FF0000"/>
                </a:solidFill>
                <a:latin typeface="Arial" panose="020B0604020202020204" pitchFamily="34" charset="0"/>
                <a:ea typeface="黑体" panose="02010609060101010101" pitchFamily="49" charset="-122"/>
              </a:rPr>
              <a:t>和</a:t>
            </a:r>
            <a:r>
              <a:rPr lang="en-US" altLang="zh-CN" dirty="0" smtClean="0">
                <a:solidFill>
                  <a:srgbClr val="FF0000"/>
                </a:solidFill>
                <a:latin typeface="Arial" panose="020B0604020202020204" pitchFamily="34" charset="0"/>
                <a:ea typeface="黑体" panose="02010609060101010101" pitchFamily="49" charset="-122"/>
              </a:rPr>
              <a:t>RV64C</a:t>
            </a:r>
          </a:p>
          <a:p>
            <a:pPr>
              <a:lnSpc>
                <a:spcPct val="110000"/>
              </a:lnSpc>
            </a:pPr>
            <a:endParaRPr lang="en-US" altLang="zh-CN" dirty="0" smtClean="0">
              <a:latin typeface="Times New Roman" panose="02020603050405020304" pitchFamily="18" charset="0"/>
              <a:ea typeface="微软雅黑" panose="020B0503020204020204" pitchFamily="34" charset="-122"/>
            </a:endParaRPr>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0"/>
            <a:ext cx="72247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6141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randombar(horizontal)">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8851">
                                            <p:txEl>
                                              <p:pRg st="0" end="0"/>
                                            </p:txEl>
                                          </p:spTgt>
                                        </p:tgtEl>
                                        <p:attrNameLst>
                                          <p:attrName>style.visibility</p:attrName>
                                        </p:attrNameLst>
                                      </p:cBhvr>
                                      <p:to>
                                        <p:strVal val="visible"/>
                                      </p:to>
                                    </p:set>
                                    <p:animEffect transition="in" filter="randombar(horizontal)">
                                      <p:cBhvr>
                                        <p:cTn id="12" dur="500"/>
                                        <p:tgtEl>
                                          <p:spTgt spid="788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8851">
                                            <p:txEl>
                                              <p:pRg st="1" end="1"/>
                                            </p:txEl>
                                          </p:spTgt>
                                        </p:tgtEl>
                                        <p:attrNameLst>
                                          <p:attrName>style.visibility</p:attrName>
                                        </p:attrNameLst>
                                      </p:cBhvr>
                                      <p:to>
                                        <p:strVal val="visible"/>
                                      </p:to>
                                    </p:set>
                                    <p:animEffect transition="in" filter="randombar(horizontal)">
                                      <p:cBhvr>
                                        <p:cTn id="17" dur="500"/>
                                        <p:tgtEl>
                                          <p:spTgt spid="788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8851">
                                            <p:txEl>
                                              <p:pRg st="2" end="2"/>
                                            </p:txEl>
                                          </p:spTgt>
                                        </p:tgtEl>
                                        <p:attrNameLst>
                                          <p:attrName>style.visibility</p:attrName>
                                        </p:attrNameLst>
                                      </p:cBhvr>
                                      <p:to>
                                        <p:strVal val="visible"/>
                                      </p:to>
                                    </p:set>
                                    <p:animEffect transition="in" filter="randombar(horizontal)">
                                      <p:cBhvr>
                                        <p:cTn id="22" dur="500"/>
                                        <p:tgtEl>
                                          <p:spTgt spid="788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8851">
                                            <p:txEl>
                                              <p:pRg st="3" end="3"/>
                                            </p:txEl>
                                          </p:spTgt>
                                        </p:tgtEl>
                                        <p:attrNameLst>
                                          <p:attrName>style.visibility</p:attrName>
                                        </p:attrNameLst>
                                      </p:cBhvr>
                                      <p:to>
                                        <p:strVal val="visible"/>
                                      </p:to>
                                    </p:set>
                                    <p:animEffect transition="in" filter="randombar(horizontal)">
                                      <p:cBhvr>
                                        <p:cTn id="27"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A34AF821-A32B-46B5-ADD1-40152D6A282D}"/>
              </a:ext>
            </a:extLst>
          </p:cNvPr>
          <p:cNvSpPr>
            <a:spLocks noGrp="1" noChangeArrowheads="1"/>
          </p:cNvSpPr>
          <p:nvPr>
            <p:ph type="body" idx="1"/>
          </p:nvPr>
        </p:nvSpPr>
        <p:spPr>
          <a:xfrm>
            <a:off x="3175" y="604838"/>
            <a:ext cx="1951038" cy="6143625"/>
          </a:xfrm>
        </p:spPr>
        <p:txBody>
          <a:bodyPr/>
          <a:lstStyle/>
          <a:p>
            <a:pPr>
              <a:lnSpc>
                <a:spcPct val="110000"/>
              </a:lnSpc>
              <a:defRPr/>
            </a:pPr>
            <a:r>
              <a:rPr lang="zh-CN" altLang="en-US" sz="1800" dirty="0">
                <a:solidFill>
                  <a:srgbClr val="0033CC"/>
                </a:solidFill>
                <a:latin typeface="Arial" panose="020B0604020202020204" pitchFamily="34" charset="0"/>
                <a:ea typeface="黑体" panose="02010609060101010101" pitchFamily="49" charset="-122"/>
              </a:rPr>
              <a:t>扩展指令集</a:t>
            </a:r>
            <a:endParaRPr lang="en-US" altLang="zh-CN" sz="1800" dirty="0">
              <a:solidFill>
                <a:srgbClr val="0033CC"/>
              </a:solidFill>
              <a:latin typeface="Arial" panose="020B0604020202020204" pitchFamily="34" charset="0"/>
              <a:ea typeface="黑体" panose="02010609060101010101" pitchFamily="49" charset="-122"/>
            </a:endParaRPr>
          </a:p>
          <a:p>
            <a:pPr marL="0" indent="0">
              <a:lnSpc>
                <a:spcPct val="110000"/>
              </a:lnSpc>
              <a:buFont typeface="Wingdings" panose="05000000000000000000" pitchFamily="2" charset="2"/>
              <a:buNone/>
              <a:defRPr/>
            </a:pPr>
            <a:r>
              <a:rPr lang="zh-CN" altLang="en-US" sz="1800" dirty="0">
                <a:latin typeface="Arial" panose="020B0604020202020204" pitchFamily="34" charset="0"/>
                <a:ea typeface="黑体" panose="02010609060101010101" pitchFamily="49" charset="-122"/>
              </a:rPr>
              <a:t>乘除运算指令集</a:t>
            </a:r>
            <a:r>
              <a:rPr lang="en-US" altLang="zh-CN"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RVM</a:t>
            </a:r>
            <a:r>
              <a:rPr lang="zh-CN" altLang="en-US"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Arial" panose="020B0604020202020204" pitchFamily="34" charset="0"/>
                <a:ea typeface="黑体" panose="02010609060101010101" pitchFamily="49" charset="-122"/>
              </a:rPr>
              <a:t>原子操作指令集</a:t>
            </a:r>
            <a:r>
              <a:rPr lang="en-US" altLang="zh-CN" sz="1800" dirty="0">
                <a:solidFill>
                  <a:srgbClr val="FF0000"/>
                </a:solidFill>
                <a:latin typeface="微软雅黑" panose="020B0503020204020204" pitchFamily="34" charset="-122"/>
                <a:ea typeface="微软雅黑" panose="020B0503020204020204" pitchFamily="34" charset="-122"/>
              </a:rPr>
              <a:t>RVA</a:t>
            </a:r>
            <a:r>
              <a:rPr lang="zh-CN" altLang="en-US" sz="1800" dirty="0">
                <a:solidFill>
                  <a:srgbClr val="FF0000"/>
                </a:solidFill>
                <a:latin typeface="微软雅黑" panose="020B0503020204020204" pitchFamily="34" charset="-122"/>
                <a:ea typeface="微软雅黑" panose="020B0503020204020204" pitchFamily="34" charset="-122"/>
              </a:rPr>
              <a:t>、</a:t>
            </a:r>
            <a:r>
              <a:rPr lang="zh-CN" altLang="en-US" sz="1800" dirty="0">
                <a:latin typeface="Arial" panose="020B0604020202020204" pitchFamily="34" charset="0"/>
                <a:ea typeface="黑体" panose="02010609060101010101" pitchFamily="49" charset="-122"/>
              </a:rPr>
              <a:t>浮点运算指令集</a:t>
            </a:r>
            <a:r>
              <a:rPr lang="en-US" altLang="zh-CN" sz="1800" dirty="0">
                <a:solidFill>
                  <a:srgbClr val="FF0000"/>
                </a:solidFill>
                <a:latin typeface="微软雅黑" panose="020B0503020204020204" pitchFamily="34" charset="-122"/>
                <a:ea typeface="微软雅黑" panose="020B0503020204020204" pitchFamily="34" charset="-122"/>
              </a:rPr>
              <a:t>RVF</a:t>
            </a:r>
            <a:r>
              <a:rPr lang="zh-CN" altLang="en-US" sz="1800" dirty="0">
                <a:solidFill>
                  <a:srgbClr val="FF0000"/>
                </a:solidFill>
                <a:latin typeface="微软雅黑" panose="020B0503020204020204" pitchFamily="34" charset="-122"/>
                <a:ea typeface="微软雅黑" panose="020B0503020204020204" pitchFamily="34" charset="-122"/>
              </a:rPr>
              <a:t>和</a:t>
            </a:r>
            <a:r>
              <a:rPr lang="en-US" altLang="zh-CN" sz="1800" dirty="0">
                <a:solidFill>
                  <a:srgbClr val="FF0000"/>
                </a:solidFill>
                <a:latin typeface="微软雅黑" panose="020B0503020204020204" pitchFamily="34" charset="-122"/>
                <a:ea typeface="微软雅黑" panose="020B0503020204020204" pitchFamily="34" charset="-122"/>
              </a:rPr>
              <a:t>RVD</a:t>
            </a:r>
            <a:r>
              <a:rPr lang="zh-CN" altLang="en-US" sz="1800" dirty="0">
                <a:solidFill>
                  <a:srgbClr val="FF0000"/>
                </a:solidFill>
                <a:latin typeface="微软雅黑" panose="020B0503020204020204" pitchFamily="34" charset="-122"/>
                <a:ea typeface="微软雅黑" panose="020B0503020204020204" pitchFamily="34" charset="-122"/>
              </a:rPr>
              <a:t>、</a:t>
            </a:r>
            <a:r>
              <a:rPr lang="zh-CN" altLang="en-US" sz="1800" dirty="0">
                <a:latin typeface="Arial" panose="020B0604020202020204" pitchFamily="34" charset="0"/>
                <a:ea typeface="黑体" panose="02010609060101010101" pitchFamily="49" charset="-122"/>
              </a:rPr>
              <a:t>向量操作指令集</a:t>
            </a:r>
            <a:r>
              <a:rPr lang="en-US" altLang="zh-CN" sz="1800" dirty="0">
                <a:solidFill>
                  <a:srgbClr val="FF0000"/>
                </a:solidFill>
                <a:latin typeface="微软雅黑" panose="020B0503020204020204" pitchFamily="34" charset="-122"/>
                <a:ea typeface="微软雅黑" panose="020B0503020204020204" pitchFamily="34" charset="-122"/>
              </a:rPr>
              <a:t>RVV</a:t>
            </a:r>
          </a:p>
          <a:p>
            <a:pPr>
              <a:lnSpc>
                <a:spcPct val="110000"/>
              </a:lnSpc>
              <a:defRPr/>
            </a:pPr>
            <a:r>
              <a:rPr lang="zh-CN" altLang="en-US" sz="1800" dirty="0">
                <a:solidFill>
                  <a:srgbClr val="0033CC"/>
                </a:solidFill>
                <a:latin typeface="Arial" panose="020B0604020202020204" pitchFamily="34" charset="0"/>
                <a:ea typeface="黑体" panose="02010609060101010101" pitchFamily="49" charset="-122"/>
              </a:rPr>
              <a:t>通用寄存器的调用约定</a:t>
            </a:r>
            <a:endParaRPr lang="en-US" altLang="zh-CN" sz="1800" dirty="0">
              <a:solidFill>
                <a:srgbClr val="0033CC"/>
              </a:solidFill>
              <a:latin typeface="Arial" panose="020B0604020202020204" pitchFamily="34" charset="0"/>
              <a:ea typeface="黑体" panose="02010609060101010101" pitchFamily="49" charset="-122"/>
            </a:endParaRPr>
          </a:p>
          <a:p>
            <a:pPr marL="0" indent="0">
              <a:lnSpc>
                <a:spcPct val="110000"/>
              </a:lnSpc>
              <a:buFont typeface="Wingdings" panose="05000000000000000000" pitchFamily="2" charset="2"/>
              <a:buNone/>
              <a:defRPr/>
            </a:pPr>
            <a:r>
              <a:rPr lang="en-US" altLang="zh-CN" sz="1800" dirty="0">
                <a:latin typeface="Arial" panose="020B0604020202020204" pitchFamily="34" charset="0"/>
                <a:ea typeface="黑体" panose="02010609060101010101" pitchFamily="49" charset="-122"/>
              </a:rPr>
              <a:t>32</a:t>
            </a:r>
            <a:r>
              <a:rPr lang="zh-CN" altLang="en-US" sz="1800" dirty="0">
                <a:latin typeface="Arial" panose="020B0604020202020204" pitchFamily="34" charset="0"/>
                <a:ea typeface="黑体" panose="02010609060101010101" pitchFamily="49" charset="-122"/>
              </a:rPr>
              <a:t>个定点通用寄存器</a:t>
            </a:r>
            <a:r>
              <a:rPr lang="en-US" altLang="zh-CN" sz="1800" dirty="0">
                <a:latin typeface="Arial" panose="020B0604020202020204" pitchFamily="34" charset="0"/>
                <a:ea typeface="黑体" panose="02010609060101010101" pitchFamily="49" charset="-122"/>
              </a:rPr>
              <a:t>x0~x31</a:t>
            </a:r>
            <a:r>
              <a:rPr lang="zh-CN" altLang="en-US" sz="1800" dirty="0">
                <a:latin typeface="Arial" panose="020B0604020202020204" pitchFamily="34" charset="0"/>
                <a:ea typeface="黑体" panose="02010609060101010101" pitchFamily="49" charset="-122"/>
              </a:rPr>
              <a:t>；</a:t>
            </a:r>
            <a:r>
              <a:rPr lang="en-US" altLang="zh-CN" sz="1800" dirty="0">
                <a:latin typeface="Arial" panose="020B0604020202020204" pitchFamily="34" charset="0"/>
                <a:ea typeface="黑体" panose="02010609060101010101" pitchFamily="49" charset="-122"/>
              </a:rPr>
              <a:t>32</a:t>
            </a:r>
            <a:r>
              <a:rPr lang="zh-CN" altLang="en-US" sz="1800" dirty="0">
                <a:latin typeface="Arial" panose="020B0604020202020204" pitchFamily="34" charset="0"/>
                <a:ea typeface="黑体" panose="02010609060101010101" pitchFamily="49" charset="-122"/>
              </a:rPr>
              <a:t>个浮点寄存器</a:t>
            </a:r>
            <a:r>
              <a:rPr lang="en-US" altLang="zh-CN" sz="1800" dirty="0">
                <a:latin typeface="Arial" panose="020B0604020202020204" pitchFamily="34" charset="0"/>
                <a:ea typeface="黑体" panose="02010609060101010101" pitchFamily="49" charset="-122"/>
              </a:rPr>
              <a:t>f0~f31</a:t>
            </a:r>
            <a:r>
              <a:rPr lang="zh-CN" altLang="en-US" sz="1800" dirty="0">
                <a:latin typeface="Arial" panose="020B0604020202020204" pitchFamily="34" charset="0"/>
                <a:ea typeface="黑体" panose="02010609060101010101" pitchFamily="49" charset="-122"/>
              </a:rPr>
              <a:t>；通用寄存器</a:t>
            </a:r>
            <a:r>
              <a:rPr lang="en-US" altLang="zh-CN" sz="1800" dirty="0">
                <a:latin typeface="Arial" panose="020B0604020202020204" pitchFamily="34" charset="0"/>
                <a:ea typeface="黑体" panose="02010609060101010101" pitchFamily="49" charset="-122"/>
              </a:rPr>
              <a:t>x0</a:t>
            </a:r>
            <a:r>
              <a:rPr lang="zh-CN" altLang="en-US" sz="1800" dirty="0">
                <a:latin typeface="Arial" panose="020B0604020202020204" pitchFamily="34" charset="0"/>
                <a:ea typeface="黑体" panose="02010609060101010101" pitchFamily="49" charset="-122"/>
              </a:rPr>
              <a:t>中恒</a:t>
            </a:r>
            <a:r>
              <a:rPr lang="en-US" altLang="zh-CN" sz="1800" dirty="0">
                <a:latin typeface="Arial" panose="020B0604020202020204" pitchFamily="34" charset="0"/>
                <a:ea typeface="黑体" panose="02010609060101010101" pitchFamily="49" charset="-122"/>
              </a:rPr>
              <a:t>0</a:t>
            </a:r>
            <a:r>
              <a:rPr lang="zh-CN" altLang="en-US" sz="1800" dirty="0">
                <a:latin typeface="Arial" panose="020B0604020202020204" pitchFamily="34" charset="0"/>
                <a:ea typeface="黑体" panose="02010609060101010101" pitchFamily="49" charset="-122"/>
              </a:rPr>
              <a:t>；</a:t>
            </a:r>
            <a:r>
              <a:rPr lang="en-US" altLang="zh-CN" sz="1800" dirty="0">
                <a:latin typeface="Arial" panose="020B0604020202020204" pitchFamily="34" charset="0"/>
                <a:ea typeface="黑体" panose="02010609060101010101" pitchFamily="49" charset="-122"/>
              </a:rPr>
              <a:t>x1</a:t>
            </a:r>
            <a:r>
              <a:rPr lang="zh-CN" altLang="en-US" sz="1800" dirty="0">
                <a:latin typeface="Arial" panose="020B0604020202020204" pitchFamily="34" charset="0"/>
                <a:ea typeface="黑体" panose="02010609060101010101" pitchFamily="49" charset="-122"/>
              </a:rPr>
              <a:t>中返回地址；</a:t>
            </a:r>
            <a:r>
              <a:rPr lang="en-US" altLang="zh-CN" sz="1800" dirty="0">
                <a:latin typeface="Arial" panose="020B0604020202020204" pitchFamily="34" charset="0"/>
                <a:ea typeface="黑体" panose="02010609060101010101" pitchFamily="49" charset="-122"/>
              </a:rPr>
              <a:t>x2</a:t>
            </a:r>
            <a:r>
              <a:rPr lang="zh-CN" altLang="en-US" sz="1800" dirty="0">
                <a:latin typeface="Arial" panose="020B0604020202020204" pitchFamily="34" charset="0"/>
                <a:ea typeface="黑体" panose="02010609060101010101" pitchFamily="49" charset="-122"/>
              </a:rPr>
              <a:t>、</a:t>
            </a:r>
            <a:r>
              <a:rPr lang="en-US" altLang="zh-CN" sz="1800" dirty="0">
                <a:latin typeface="Arial" panose="020B0604020202020204" pitchFamily="34" charset="0"/>
                <a:ea typeface="黑体" panose="02010609060101010101" pitchFamily="49" charset="-122"/>
              </a:rPr>
              <a:t>x3</a:t>
            </a:r>
            <a:r>
              <a:rPr lang="zh-CN" altLang="en-US" sz="1800" dirty="0">
                <a:latin typeface="Arial" panose="020B0604020202020204" pitchFamily="34" charset="0"/>
                <a:ea typeface="黑体" panose="02010609060101010101" pitchFamily="49" charset="-122"/>
              </a:rPr>
              <a:t>和</a:t>
            </a:r>
            <a:r>
              <a:rPr lang="en-US" altLang="zh-CN" sz="1800" dirty="0">
                <a:latin typeface="Arial" panose="020B0604020202020204" pitchFamily="34" charset="0"/>
                <a:ea typeface="黑体" panose="02010609060101010101" pitchFamily="49" charset="-122"/>
              </a:rPr>
              <a:t>x4</a:t>
            </a:r>
            <a:r>
              <a:rPr lang="zh-CN" altLang="en-US" sz="1800" dirty="0">
                <a:latin typeface="Arial" panose="020B0604020202020204" pitchFamily="34" charset="0"/>
                <a:ea typeface="黑体" panose="02010609060101010101" pitchFamily="49" charset="-122"/>
              </a:rPr>
              <a:t>分别为栈指针、全局指针和线程指针</a:t>
            </a:r>
            <a:endParaRPr lang="en-US" altLang="zh-CN" sz="1800" dirty="0">
              <a:latin typeface="Arial" panose="020B0604020202020204" pitchFamily="34" charset="0"/>
              <a:ea typeface="黑体" panose="02010609060101010101" pitchFamily="49" charset="-122"/>
            </a:endParaRPr>
          </a:p>
        </p:txBody>
      </p:sp>
      <p:pic>
        <p:nvPicPr>
          <p:cNvPr id="1300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3" y="0"/>
            <a:ext cx="71421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2" name="Rectangle 2"/>
          <p:cNvSpPr>
            <a:spLocks noGrp="1" noChangeArrowheads="1"/>
          </p:cNvSpPr>
          <p:nvPr>
            <p:ph type="title"/>
          </p:nvPr>
        </p:nvSpPr>
        <p:spPr>
          <a:xfrm>
            <a:off x="44450" y="109538"/>
            <a:ext cx="6556375" cy="373062"/>
          </a:xfrm>
        </p:spPr>
        <p:txBody>
          <a:bodyPr/>
          <a:lstStyle/>
          <a:p>
            <a:r>
              <a:rPr lang="zh-CN" altLang="en-US" smtClean="0">
                <a:ea typeface="宋体" panose="02010600030101010101" pitchFamily="2" charset="-122"/>
              </a:rPr>
              <a:t>指令参考卡</a:t>
            </a:r>
            <a:r>
              <a:rPr lang="zh-CN" altLang="zh-CN" smtClean="0">
                <a:ea typeface="宋体" panose="02010600030101010101" pitchFamily="2" charset="-122"/>
              </a:rPr>
              <a:t>②</a:t>
            </a:r>
            <a:endParaRPr lang="zh-CN" altLang="en-US" smtClean="0">
              <a:ea typeface="宋体" panose="02010600030101010101" pitchFamily="2" charset="-122"/>
            </a:endParaRPr>
          </a:p>
        </p:txBody>
      </p:sp>
    </p:spTree>
    <p:extLst>
      <p:ext uri="{BB962C8B-B14F-4D97-AF65-F5344CB8AC3E}">
        <p14:creationId xmlns:p14="http://schemas.microsoft.com/office/powerpoint/2010/main" val="3737633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randombar(horizontal)">
                                      <p:cBhvr>
                                        <p:cTn id="7" dur="500"/>
                                        <p:tgtEl>
                                          <p:spTgt spid="7987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9874">
                                            <p:txEl>
                                              <p:pRg st="1" end="1"/>
                                            </p:txEl>
                                          </p:spTgt>
                                        </p:tgtEl>
                                        <p:attrNameLst>
                                          <p:attrName>style.visibility</p:attrName>
                                        </p:attrNameLst>
                                      </p:cBhvr>
                                      <p:to>
                                        <p:strVal val="visible"/>
                                      </p:to>
                                    </p:set>
                                    <p:animEffect transition="in" filter="randombar(horizontal)">
                                      <p:cBhvr>
                                        <p:cTn id="10" dur="500"/>
                                        <p:tgtEl>
                                          <p:spTgt spid="7987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79874">
                                            <p:txEl>
                                              <p:pRg st="2" end="2"/>
                                            </p:txEl>
                                          </p:spTgt>
                                        </p:tgtEl>
                                        <p:attrNameLst>
                                          <p:attrName>style.visibility</p:attrName>
                                        </p:attrNameLst>
                                      </p:cBhvr>
                                      <p:to>
                                        <p:strVal val="visible"/>
                                      </p:to>
                                    </p:set>
                                    <p:animEffect transition="in" filter="randombar(horizontal)">
                                      <p:cBhvr>
                                        <p:cTn id="15" dur="500"/>
                                        <p:tgtEl>
                                          <p:spTgt spid="79874">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9874">
                                            <p:txEl>
                                              <p:pRg st="3" end="3"/>
                                            </p:txEl>
                                          </p:spTgt>
                                        </p:tgtEl>
                                        <p:attrNameLst>
                                          <p:attrName>style.visibility</p:attrName>
                                        </p:attrNameLst>
                                      </p:cBhvr>
                                      <p:to>
                                        <p:strVal val="visible"/>
                                      </p:to>
                                    </p:set>
                                    <p:animEffect transition="in" filter="randombar(horizontal)">
                                      <p:cBhvr>
                                        <p:cTn id="18" dur="500"/>
                                        <p:tgtEl>
                                          <p:spTgt spid="798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9688"/>
            <a:ext cx="6742113" cy="425450"/>
          </a:xfrm>
          <a:noFill/>
        </p:spPr>
        <p:txBody>
          <a:bodyPr anchor="ctr"/>
          <a:lstStyle/>
          <a:p>
            <a:r>
              <a:rPr lang="zh-CN" altLang="en-US" sz="2800">
                <a:latin typeface="宋体" panose="02010600030101010101" pitchFamily="2" charset="-122"/>
                <a:ea typeface="宋体" panose="02010600030101010101" pitchFamily="2" charset="-122"/>
              </a:rPr>
              <a:t>一条指令中应该有几个地址码字段？</a:t>
            </a:r>
          </a:p>
        </p:txBody>
      </p:sp>
      <p:sp>
        <p:nvSpPr>
          <p:cNvPr id="7171" name="Rectangle 3"/>
          <p:cNvSpPr>
            <a:spLocks noGrp="1" noChangeArrowheads="1"/>
          </p:cNvSpPr>
          <p:nvPr>
            <p:ph type="body" idx="1"/>
          </p:nvPr>
        </p:nvSpPr>
        <p:spPr>
          <a:xfrm>
            <a:off x="240647" y="1006475"/>
            <a:ext cx="8141260" cy="3348038"/>
          </a:xfrm>
          <a:noFill/>
        </p:spPr>
        <p:txBody>
          <a:bodyPr/>
          <a:lstStyle/>
          <a:p>
            <a:pPr marL="342900" indent="-342900">
              <a:lnSpc>
                <a:spcPct val="110000"/>
              </a:lnSpc>
              <a:buFont typeface="Wingdings" panose="05000000000000000000" pitchFamily="2" charset="2"/>
              <a:buNone/>
            </a:pPr>
            <a:r>
              <a:rPr lang="zh-CN" altLang="en-US" sz="1800" dirty="0">
                <a:solidFill>
                  <a:srgbClr val="CC3300"/>
                </a:solidFill>
                <a:latin typeface="黑体" panose="02010609060101010101" pitchFamily="49" charset="-122"/>
                <a:ea typeface="黑体" panose="02010609060101010101" pitchFamily="49" charset="-122"/>
              </a:rPr>
              <a:t>零地址指令</a:t>
            </a:r>
          </a:p>
          <a:p>
            <a:pPr marL="0" indent="0">
              <a:lnSpc>
                <a:spcPct val="110000"/>
              </a:lnSpc>
              <a:spcBef>
                <a:spcPct val="0"/>
              </a:spcBef>
              <a:buNone/>
            </a:pPr>
            <a:r>
              <a:rPr lang="en-US" altLang="zh-CN" sz="1800" dirty="0">
                <a:solidFill>
                  <a:srgbClr val="31209A"/>
                </a:solidFill>
                <a:latin typeface="黑体" panose="02010609060101010101" pitchFamily="49" charset="-122"/>
                <a:ea typeface="黑体" panose="02010609060101010101" pitchFamily="49" charset="-122"/>
              </a:rPr>
              <a:t>(1) </a:t>
            </a:r>
            <a:r>
              <a:rPr lang="zh-CN" altLang="en-US" sz="1800" dirty="0">
                <a:solidFill>
                  <a:srgbClr val="31209A"/>
                </a:solidFill>
                <a:latin typeface="黑体" panose="02010609060101010101" pitchFamily="49" charset="-122"/>
                <a:ea typeface="黑体" panose="02010609060101010101" pitchFamily="49" charset="-122"/>
              </a:rPr>
              <a:t>无需操作数　如：空操作／停机等</a:t>
            </a:r>
          </a:p>
          <a:p>
            <a:pPr marL="0" indent="0">
              <a:lnSpc>
                <a:spcPct val="110000"/>
              </a:lnSpc>
              <a:spcBef>
                <a:spcPct val="0"/>
              </a:spcBef>
              <a:buNone/>
            </a:pPr>
            <a:r>
              <a:rPr lang="en-US" altLang="zh-CN" sz="1800" dirty="0">
                <a:solidFill>
                  <a:srgbClr val="31209A"/>
                </a:solidFill>
                <a:latin typeface="黑体" panose="02010609060101010101" pitchFamily="49" charset="-122"/>
                <a:ea typeface="黑体" panose="02010609060101010101" pitchFamily="49" charset="-122"/>
              </a:rPr>
              <a:t>(2) </a:t>
            </a:r>
            <a:r>
              <a:rPr lang="zh-CN" altLang="en-US" sz="1800" dirty="0">
                <a:solidFill>
                  <a:srgbClr val="31209A"/>
                </a:solidFill>
                <a:latin typeface="黑体" panose="02010609060101010101" pitchFamily="49" charset="-122"/>
                <a:ea typeface="黑体" panose="02010609060101010101" pitchFamily="49" charset="-122"/>
              </a:rPr>
              <a:t>所需操作数为默认位置　如：堆栈／累加器等</a:t>
            </a:r>
          </a:p>
          <a:p>
            <a:pPr marL="0" indent="0">
              <a:lnSpc>
                <a:spcPct val="110000"/>
              </a:lnSpc>
              <a:spcBef>
                <a:spcPct val="0"/>
              </a:spcBef>
              <a:buNone/>
            </a:pPr>
            <a:r>
              <a:rPr lang="zh-CN" altLang="en-US" sz="1800" dirty="0">
                <a:solidFill>
                  <a:srgbClr val="31209A"/>
                </a:solidFill>
                <a:latin typeface="黑体" panose="02010609060101010101" pitchFamily="49" charset="-122"/>
                <a:ea typeface="黑体" panose="02010609060101010101" pitchFamily="49" charset="-122"/>
              </a:rPr>
              <a:t>形式：</a:t>
            </a:r>
          </a:p>
          <a:p>
            <a:pPr marL="342900" indent="-342900">
              <a:lnSpc>
                <a:spcPct val="110000"/>
              </a:lnSpc>
              <a:spcBef>
                <a:spcPct val="0"/>
              </a:spcBef>
              <a:buFont typeface="Monotype Sorts" pitchFamily="2" charset="2"/>
              <a:buNone/>
            </a:pPr>
            <a:r>
              <a:rPr lang="zh-CN" altLang="en-US" sz="1800" dirty="0">
                <a:solidFill>
                  <a:srgbClr val="CC3300"/>
                </a:solidFill>
                <a:latin typeface="黑体" panose="02010609060101010101" pitchFamily="49" charset="-122"/>
                <a:ea typeface="黑体" panose="02010609060101010101" pitchFamily="49" charset="-122"/>
              </a:rPr>
              <a:t>一地址指令</a:t>
            </a:r>
          </a:p>
          <a:p>
            <a:pPr marL="0" indent="0">
              <a:lnSpc>
                <a:spcPct val="110000"/>
              </a:lnSpc>
              <a:spcBef>
                <a:spcPct val="0"/>
              </a:spcBef>
              <a:buNone/>
            </a:pPr>
            <a:r>
              <a:rPr lang="zh-CN" altLang="zh-CN" sz="1800" dirty="0">
                <a:solidFill>
                  <a:srgbClr val="31209A"/>
                </a:solidFill>
                <a:latin typeface="黑体" panose="02010609060101010101" pitchFamily="49" charset="-122"/>
                <a:ea typeface="黑体" panose="02010609060101010101" pitchFamily="49" charset="-122"/>
              </a:rPr>
              <a:t>其</a:t>
            </a:r>
            <a:r>
              <a:rPr lang="zh-CN" altLang="en-US" sz="1800" dirty="0">
                <a:solidFill>
                  <a:srgbClr val="31209A"/>
                </a:solidFill>
                <a:latin typeface="黑体" panose="02010609060101010101" pitchFamily="49" charset="-122"/>
                <a:ea typeface="黑体" panose="02010609060101010101" pitchFamily="49" charset="-122"/>
              </a:rPr>
              <a:t>地址既是操作数的地址，也是结果的地址</a:t>
            </a:r>
          </a:p>
          <a:p>
            <a:pPr marL="0" indent="0">
              <a:lnSpc>
                <a:spcPct val="110000"/>
              </a:lnSpc>
              <a:spcBef>
                <a:spcPct val="0"/>
              </a:spcBef>
              <a:buNone/>
            </a:pPr>
            <a:r>
              <a:rPr lang="en-US" altLang="zh-CN" sz="1800" dirty="0">
                <a:solidFill>
                  <a:srgbClr val="31209A"/>
                </a:solidFill>
                <a:latin typeface="黑体" panose="02010609060101010101" pitchFamily="49" charset="-122"/>
                <a:ea typeface="黑体" panose="02010609060101010101" pitchFamily="49" charset="-122"/>
              </a:rPr>
              <a:t>(1) </a:t>
            </a:r>
            <a:r>
              <a:rPr lang="zh-CN" altLang="en-US" sz="1800" dirty="0">
                <a:solidFill>
                  <a:srgbClr val="31209A"/>
                </a:solidFill>
                <a:latin typeface="黑体" panose="02010609060101010101" pitchFamily="49" charset="-122"/>
                <a:ea typeface="黑体" panose="02010609060101010101" pitchFamily="49" charset="-122"/>
              </a:rPr>
              <a:t>单目运算：如：取反／取负等</a:t>
            </a:r>
          </a:p>
          <a:p>
            <a:pPr marL="0" indent="0">
              <a:lnSpc>
                <a:spcPct val="110000"/>
              </a:lnSpc>
              <a:spcBef>
                <a:spcPct val="0"/>
              </a:spcBef>
              <a:buNone/>
            </a:pPr>
            <a:r>
              <a:rPr lang="en-US" altLang="zh-CN" sz="1800" dirty="0">
                <a:solidFill>
                  <a:srgbClr val="31209A"/>
                </a:solidFill>
                <a:latin typeface="黑体" panose="02010609060101010101" pitchFamily="49" charset="-122"/>
                <a:ea typeface="黑体" panose="02010609060101010101" pitchFamily="49" charset="-122"/>
              </a:rPr>
              <a:t>(2) </a:t>
            </a:r>
            <a:r>
              <a:rPr lang="zh-CN" altLang="en-US" sz="1800" dirty="0">
                <a:solidFill>
                  <a:srgbClr val="31209A"/>
                </a:solidFill>
                <a:latin typeface="黑体" panose="02010609060101010101" pitchFamily="49" charset="-122"/>
                <a:ea typeface="黑体" panose="02010609060101010101" pitchFamily="49" charset="-122"/>
              </a:rPr>
              <a:t>双目运算：另一</a:t>
            </a:r>
            <a:r>
              <a:rPr lang="zh-CN" altLang="en-US" sz="1800" dirty="0" smtClean="0">
                <a:solidFill>
                  <a:srgbClr val="31209A"/>
                </a:solidFill>
                <a:latin typeface="黑体" panose="02010609060101010101" pitchFamily="49" charset="-122"/>
                <a:ea typeface="黑体" panose="02010609060101010101" pitchFamily="49" charset="-122"/>
              </a:rPr>
              <a:t>操作数在默认的地方，如</a:t>
            </a:r>
            <a:r>
              <a:rPr lang="zh-CN" altLang="en-US" sz="1800" dirty="0">
                <a:solidFill>
                  <a:srgbClr val="31209A"/>
                </a:solidFill>
                <a:latin typeface="黑体" panose="02010609060101010101" pitchFamily="49" charset="-122"/>
                <a:ea typeface="黑体" panose="02010609060101010101" pitchFamily="49" charset="-122"/>
              </a:rPr>
              <a:t>：</a:t>
            </a:r>
            <a:r>
              <a:rPr lang="zh-CN" altLang="en-US" sz="1800" dirty="0" smtClean="0">
                <a:solidFill>
                  <a:srgbClr val="31209A"/>
                </a:solidFill>
                <a:latin typeface="黑体" panose="02010609060101010101" pitchFamily="49" charset="-122"/>
                <a:ea typeface="黑体" panose="02010609060101010101" pitchFamily="49" charset="-122"/>
              </a:rPr>
              <a:t>累加器、堆栈中等。</a:t>
            </a:r>
            <a:endParaRPr lang="zh-CN" altLang="en-US" sz="1800" dirty="0">
              <a:solidFill>
                <a:srgbClr val="31209A"/>
              </a:solidFill>
              <a:latin typeface="黑体" panose="02010609060101010101" pitchFamily="49" charset="-122"/>
              <a:ea typeface="黑体" panose="02010609060101010101" pitchFamily="49" charset="-122"/>
            </a:endParaRPr>
          </a:p>
          <a:p>
            <a:pPr marL="0" indent="0">
              <a:lnSpc>
                <a:spcPct val="110000"/>
              </a:lnSpc>
              <a:spcBef>
                <a:spcPct val="0"/>
              </a:spcBef>
              <a:buNone/>
            </a:pPr>
            <a:r>
              <a:rPr lang="zh-CN" altLang="en-US" sz="1800" dirty="0">
                <a:solidFill>
                  <a:srgbClr val="31209A"/>
                </a:solidFill>
                <a:latin typeface="黑体" panose="02010609060101010101" pitchFamily="49" charset="-122"/>
                <a:ea typeface="黑体" panose="02010609060101010101" pitchFamily="49" charset="-122"/>
              </a:rPr>
              <a:t>形式：</a:t>
            </a:r>
            <a:endParaRPr lang="zh-CN" altLang="en-US" sz="1800" dirty="0">
              <a:latin typeface="黑体" panose="02010609060101010101" pitchFamily="49" charset="-122"/>
              <a:ea typeface="黑体" panose="02010609060101010101" pitchFamily="49" charset="-122"/>
            </a:endParaRPr>
          </a:p>
        </p:txBody>
      </p:sp>
      <p:sp>
        <p:nvSpPr>
          <p:cNvPr id="7172" name="Rectangle 12"/>
          <p:cNvSpPr>
            <a:spLocks noChangeArrowheads="1"/>
          </p:cNvSpPr>
          <p:nvPr/>
        </p:nvSpPr>
        <p:spPr bwMode="auto">
          <a:xfrm>
            <a:off x="325065" y="3838575"/>
            <a:ext cx="7787994"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20000"/>
              </a:lnSpc>
              <a:spcBef>
                <a:spcPct val="0"/>
              </a:spcBef>
              <a:buFont typeface="Wingdings" panose="05000000000000000000" pitchFamily="2" charset="2"/>
              <a:buNone/>
            </a:pPr>
            <a:r>
              <a:rPr lang="zh-CN" altLang="en-US" sz="1800" dirty="0">
                <a:solidFill>
                  <a:srgbClr val="CC3300"/>
                </a:solidFill>
                <a:latin typeface="Arial" panose="020B0604020202020204" pitchFamily="34" charset="0"/>
                <a:ea typeface="黑体" panose="02010609060101010101" pitchFamily="49" charset="-122"/>
              </a:rPr>
              <a:t>二地址指令（</a:t>
            </a:r>
            <a:r>
              <a:rPr lang="en-US" altLang="zh-CN" sz="1800" dirty="0">
                <a:solidFill>
                  <a:srgbClr val="CC3300"/>
                </a:solidFill>
                <a:latin typeface="Arial" panose="020B0604020202020204" pitchFamily="34" charset="0"/>
                <a:ea typeface="黑体" panose="02010609060101010101" pitchFamily="49" charset="-122"/>
              </a:rPr>
              <a:t>CISC</a:t>
            </a:r>
            <a:r>
              <a:rPr lang="zh-CN" altLang="en-US" sz="1800" dirty="0">
                <a:solidFill>
                  <a:srgbClr val="CC3300"/>
                </a:solidFill>
                <a:latin typeface="Arial" panose="020B0604020202020204" pitchFamily="34" charset="0"/>
                <a:ea typeface="黑体" panose="02010609060101010101" pitchFamily="49" charset="-122"/>
              </a:rPr>
              <a:t>中最常用）</a:t>
            </a:r>
          </a:p>
          <a:p>
            <a:pPr marL="0" indent="0">
              <a:lnSpc>
                <a:spcPct val="120000"/>
              </a:lnSpc>
              <a:spcBef>
                <a:spcPct val="0"/>
              </a:spcBef>
              <a:buNone/>
            </a:pPr>
            <a:r>
              <a:rPr lang="zh-CN" altLang="en-US" sz="1800" dirty="0">
                <a:solidFill>
                  <a:srgbClr val="31209A"/>
                </a:solidFill>
                <a:latin typeface="Arial" panose="020B0604020202020204" pitchFamily="34" charset="0"/>
                <a:ea typeface="黑体" panose="02010609060101010101" pitchFamily="49" charset="-122"/>
              </a:rPr>
              <a:t>分别存放双目运算中两个操作数，并将其中一个地址作为结果的地址。 </a:t>
            </a:r>
          </a:p>
          <a:p>
            <a:pPr marL="0" indent="0">
              <a:lnSpc>
                <a:spcPct val="120000"/>
              </a:lnSpc>
              <a:spcBef>
                <a:spcPct val="0"/>
              </a:spcBef>
              <a:buNone/>
            </a:pPr>
            <a:r>
              <a:rPr lang="zh-CN" altLang="en-US" sz="1800" dirty="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dirty="0">
                <a:solidFill>
                  <a:srgbClr val="CC3300"/>
                </a:solidFill>
                <a:latin typeface="Arial" panose="020B0604020202020204" pitchFamily="34" charset="0"/>
                <a:ea typeface="黑体" panose="02010609060101010101" pitchFamily="49" charset="-122"/>
              </a:rPr>
              <a:t>三地址指令（</a:t>
            </a:r>
            <a:r>
              <a:rPr lang="en-US" altLang="zh-CN" sz="1800" dirty="0">
                <a:solidFill>
                  <a:srgbClr val="CC3300"/>
                </a:solidFill>
                <a:latin typeface="Arial" panose="020B0604020202020204" pitchFamily="34" charset="0"/>
                <a:ea typeface="黑体" panose="02010609060101010101" pitchFamily="49" charset="-122"/>
              </a:rPr>
              <a:t>RISC</a:t>
            </a:r>
            <a:r>
              <a:rPr lang="zh-CN" altLang="en-US" sz="1800" dirty="0">
                <a:solidFill>
                  <a:srgbClr val="CC3300"/>
                </a:solidFill>
                <a:latin typeface="Arial" panose="020B0604020202020204" pitchFamily="34" charset="0"/>
                <a:ea typeface="黑体" panose="02010609060101010101" pitchFamily="49" charset="-122"/>
              </a:rPr>
              <a:t>风格）</a:t>
            </a:r>
          </a:p>
          <a:p>
            <a:pPr marL="0" indent="0">
              <a:lnSpc>
                <a:spcPct val="120000"/>
              </a:lnSpc>
              <a:spcBef>
                <a:spcPct val="0"/>
              </a:spcBef>
              <a:buNone/>
            </a:pPr>
            <a:r>
              <a:rPr lang="zh-CN" altLang="en-US" sz="1800" dirty="0">
                <a:solidFill>
                  <a:srgbClr val="31209A"/>
                </a:solidFill>
                <a:latin typeface="Arial" panose="020B0604020202020204" pitchFamily="34" charset="0"/>
                <a:ea typeface="黑体" panose="02010609060101010101" pitchFamily="49" charset="-122"/>
              </a:rPr>
              <a:t>分别作为双目运算中两个源操作数的地址和一个结果的地址。</a:t>
            </a:r>
          </a:p>
          <a:p>
            <a:pPr marL="0" indent="0">
              <a:lnSpc>
                <a:spcPct val="120000"/>
              </a:lnSpc>
              <a:spcBef>
                <a:spcPct val="0"/>
              </a:spcBef>
              <a:buNone/>
            </a:pPr>
            <a:r>
              <a:rPr lang="zh-CN" altLang="en-US" sz="1800" dirty="0">
                <a:solidFill>
                  <a:srgbClr val="31209A"/>
                </a:solidFill>
                <a:latin typeface="Arial" panose="020B0604020202020204" pitchFamily="34" charset="0"/>
                <a:ea typeface="黑体" panose="02010609060101010101" pitchFamily="49" charset="-122"/>
              </a:rPr>
              <a:t>形式：</a:t>
            </a:r>
          </a:p>
          <a:p>
            <a:pPr>
              <a:lnSpc>
                <a:spcPct val="120000"/>
              </a:lnSpc>
              <a:spcBef>
                <a:spcPct val="0"/>
              </a:spcBef>
              <a:buFont typeface="Monotype Sorts" pitchFamily="2" charset="2"/>
              <a:buNone/>
            </a:pPr>
            <a:r>
              <a:rPr lang="zh-CN" altLang="en-US" sz="1800" dirty="0">
                <a:solidFill>
                  <a:srgbClr val="CC3300"/>
                </a:solidFill>
                <a:latin typeface="Arial" panose="020B0604020202020204" pitchFamily="34" charset="0"/>
                <a:ea typeface="黑体" panose="02010609060101010101" pitchFamily="49" charset="-122"/>
              </a:rPr>
              <a:t>多地址指令</a:t>
            </a:r>
          </a:p>
          <a:p>
            <a:pPr marL="0" indent="0">
              <a:lnSpc>
                <a:spcPct val="120000"/>
              </a:lnSpc>
              <a:spcBef>
                <a:spcPct val="0"/>
              </a:spcBef>
              <a:buNone/>
            </a:pPr>
            <a:r>
              <a:rPr lang="zh-CN" altLang="en-US" sz="1800" dirty="0">
                <a:solidFill>
                  <a:srgbClr val="31209A"/>
                </a:solidFill>
                <a:latin typeface="Arial" panose="020B0604020202020204" pitchFamily="34" charset="0"/>
                <a:ea typeface="黑体" panose="02010609060101010101" pitchFamily="49" charset="-122"/>
              </a:rPr>
              <a:t>用于成批数据处理的指令，如</a:t>
            </a:r>
            <a:r>
              <a:rPr lang="en-US" altLang="zh-CN" sz="1800" dirty="0">
                <a:solidFill>
                  <a:srgbClr val="31209A"/>
                </a:solidFill>
                <a:latin typeface="Arial" panose="020B0604020202020204" pitchFamily="34" charset="0"/>
                <a:ea typeface="黑体" panose="02010609060101010101" pitchFamily="49" charset="-122"/>
              </a:rPr>
              <a:t>:</a:t>
            </a:r>
            <a:r>
              <a:rPr lang="zh-CN" altLang="en-US" sz="1800" dirty="0">
                <a:solidFill>
                  <a:srgbClr val="31209A"/>
                </a:solidFill>
                <a:latin typeface="Arial" panose="020B0604020202020204" pitchFamily="34" charset="0"/>
                <a:ea typeface="黑体" panose="02010609060101010101" pitchFamily="49" charset="-122"/>
              </a:rPr>
              <a:t>向量 </a:t>
            </a:r>
            <a:r>
              <a:rPr lang="en-US" altLang="zh-CN" sz="1800" dirty="0">
                <a:solidFill>
                  <a:srgbClr val="31209A"/>
                </a:solidFill>
                <a:latin typeface="Arial" panose="020B0604020202020204" pitchFamily="34" charset="0"/>
                <a:ea typeface="黑体" panose="02010609060101010101" pitchFamily="49" charset="-122"/>
              </a:rPr>
              <a:t>/ </a:t>
            </a:r>
            <a:r>
              <a:rPr lang="zh-CN" altLang="en-US" sz="1800" dirty="0">
                <a:solidFill>
                  <a:srgbClr val="31209A"/>
                </a:solidFill>
                <a:latin typeface="Arial" panose="020B0604020202020204" pitchFamily="34" charset="0"/>
                <a:ea typeface="黑体" panose="02010609060101010101" pitchFamily="49" charset="-122"/>
              </a:rPr>
              <a:t>矩阵等运算的</a:t>
            </a:r>
            <a:r>
              <a:rPr lang="en-US" altLang="zh-CN" sz="1800" dirty="0">
                <a:solidFill>
                  <a:srgbClr val="31209A"/>
                </a:solidFill>
                <a:latin typeface="Arial" panose="020B0604020202020204" pitchFamily="34" charset="0"/>
                <a:ea typeface="黑体" panose="02010609060101010101" pitchFamily="49" charset="-122"/>
              </a:rPr>
              <a:t>SIMD</a:t>
            </a:r>
            <a:r>
              <a:rPr lang="zh-CN" altLang="en-US" sz="1800" dirty="0">
                <a:solidFill>
                  <a:srgbClr val="31209A"/>
                </a:solidFill>
                <a:latin typeface="Arial" panose="020B0604020202020204" pitchFamily="34" charset="0"/>
                <a:ea typeface="黑体" panose="02010609060101010101" pitchFamily="49" charset="-122"/>
              </a:rPr>
              <a:t>指令。</a:t>
            </a:r>
            <a:endParaRPr lang="zh-CN" altLang="en-US" sz="1800" dirty="0">
              <a:latin typeface="Arial" panose="020B0604020202020204" pitchFamily="34" charset="0"/>
              <a:ea typeface="黑体" panose="02010609060101010101" pitchFamily="49" charset="-122"/>
            </a:endParaRPr>
          </a:p>
        </p:txBody>
      </p:sp>
      <p:grpSp>
        <p:nvGrpSpPr>
          <p:cNvPr id="2" name="组合 1"/>
          <p:cNvGrpSpPr>
            <a:grpSpLocks/>
          </p:cNvGrpSpPr>
          <p:nvPr/>
        </p:nvGrpSpPr>
        <p:grpSpPr bwMode="auto">
          <a:xfrm>
            <a:off x="1364877" y="1941513"/>
            <a:ext cx="1066800" cy="336550"/>
            <a:chOff x="1409968" y="1635964"/>
            <a:chExt cx="1066800" cy="336550"/>
          </a:xfrm>
        </p:grpSpPr>
        <p:sp>
          <p:nvSpPr>
            <p:cNvPr id="7195" name="Rectangle 5"/>
            <p:cNvSpPr>
              <a:spLocks noChangeArrowheads="1"/>
            </p:cNvSpPr>
            <p:nvPr/>
          </p:nvSpPr>
          <p:spPr bwMode="auto">
            <a:xfrm flipV="1">
              <a:off x="1409968" y="1694922"/>
              <a:ext cx="1066800" cy="2358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6" name="Text Box 6"/>
            <p:cNvSpPr txBox="1">
              <a:spLocks noChangeArrowheads="1"/>
            </p:cNvSpPr>
            <p:nvPr/>
          </p:nvSpPr>
          <p:spPr bwMode="auto">
            <a:xfrm>
              <a:off x="1638568" y="1635964"/>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dirty="0">
                  <a:solidFill>
                    <a:schemeClr val="tx1"/>
                  </a:solidFill>
                </a:rPr>
                <a:t>OP</a:t>
              </a:r>
            </a:p>
          </p:txBody>
        </p:sp>
      </p:grpSp>
      <p:grpSp>
        <p:nvGrpSpPr>
          <p:cNvPr id="3" name="组合 2"/>
          <p:cNvGrpSpPr>
            <a:grpSpLocks/>
          </p:cNvGrpSpPr>
          <p:nvPr/>
        </p:nvGrpSpPr>
        <p:grpSpPr bwMode="auto">
          <a:xfrm>
            <a:off x="1287090" y="3506788"/>
            <a:ext cx="1847850" cy="336550"/>
            <a:chOff x="1332180" y="3201239"/>
            <a:chExt cx="1847850" cy="336550"/>
          </a:xfrm>
        </p:grpSpPr>
        <p:sp>
          <p:nvSpPr>
            <p:cNvPr id="7191" name="Line 8"/>
            <p:cNvSpPr>
              <a:spLocks noChangeShapeType="1"/>
            </p:cNvSpPr>
            <p:nvPr/>
          </p:nvSpPr>
          <p:spPr bwMode="auto">
            <a:xfrm>
              <a:off x="2340098" y="3201239"/>
              <a:ext cx="0" cy="2613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Rectangle 9"/>
            <p:cNvSpPr>
              <a:spLocks noChangeArrowheads="1"/>
            </p:cNvSpPr>
            <p:nvPr/>
          </p:nvSpPr>
          <p:spPr bwMode="auto">
            <a:xfrm flipV="1">
              <a:off x="1332180" y="3201239"/>
              <a:ext cx="1763857" cy="2613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93" name="Text Box 10"/>
            <p:cNvSpPr txBox="1">
              <a:spLocks noChangeArrowheads="1"/>
            </p:cNvSpPr>
            <p:nvPr/>
          </p:nvSpPr>
          <p:spPr bwMode="auto">
            <a:xfrm>
              <a:off x="1584160" y="3201239"/>
              <a:ext cx="75593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94" name="Text Box 11"/>
            <p:cNvSpPr txBox="1">
              <a:spLocks noChangeArrowheads="1"/>
            </p:cNvSpPr>
            <p:nvPr/>
          </p:nvSpPr>
          <p:spPr bwMode="auto">
            <a:xfrm>
              <a:off x="2508085" y="3201239"/>
              <a:ext cx="67194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grpSp>
      <p:grpSp>
        <p:nvGrpSpPr>
          <p:cNvPr id="5" name="组合 4"/>
          <p:cNvGrpSpPr>
            <a:grpSpLocks/>
          </p:cNvGrpSpPr>
          <p:nvPr/>
        </p:nvGrpSpPr>
        <p:grpSpPr bwMode="auto">
          <a:xfrm>
            <a:off x="1415677" y="5548313"/>
            <a:ext cx="2895600" cy="336550"/>
            <a:chOff x="1460768" y="5242764"/>
            <a:chExt cx="2895600" cy="336550"/>
          </a:xfrm>
        </p:grpSpPr>
        <p:sp>
          <p:nvSpPr>
            <p:cNvPr id="7183" name="Line 14"/>
            <p:cNvSpPr>
              <a:spLocks noChangeShapeType="1"/>
            </p:cNvSpPr>
            <p:nvPr/>
          </p:nvSpPr>
          <p:spPr bwMode="auto">
            <a:xfrm>
              <a:off x="24513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4" name="Text Box 15"/>
            <p:cNvSpPr txBox="1">
              <a:spLocks noChangeArrowheads="1"/>
            </p:cNvSpPr>
            <p:nvPr/>
          </p:nvSpPr>
          <p:spPr bwMode="auto">
            <a:xfrm>
              <a:off x="31371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sp>
          <p:nvSpPr>
            <p:cNvPr id="7185" name="Text Box 16"/>
            <p:cNvSpPr txBox="1">
              <a:spLocks noChangeArrowheads="1"/>
            </p:cNvSpPr>
            <p:nvPr/>
          </p:nvSpPr>
          <p:spPr bwMode="auto">
            <a:xfrm>
              <a:off x="37467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A3</a:t>
              </a:r>
            </a:p>
          </p:txBody>
        </p:sp>
        <p:sp>
          <p:nvSpPr>
            <p:cNvPr id="7186" name="Rectangle 17"/>
            <p:cNvSpPr>
              <a:spLocks noChangeArrowheads="1"/>
            </p:cNvSpPr>
            <p:nvPr/>
          </p:nvSpPr>
          <p:spPr bwMode="auto">
            <a:xfrm flipV="1">
              <a:off x="1460768" y="5301722"/>
              <a:ext cx="2819400" cy="2358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87" name="Text Box 18"/>
            <p:cNvSpPr txBox="1">
              <a:spLocks noChangeArrowheads="1"/>
            </p:cNvSpPr>
            <p:nvPr/>
          </p:nvSpPr>
          <p:spPr bwMode="auto">
            <a:xfrm>
              <a:off x="1689368" y="5242764"/>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8" name="Text Box 19"/>
            <p:cNvSpPr txBox="1">
              <a:spLocks noChangeArrowheads="1"/>
            </p:cNvSpPr>
            <p:nvPr/>
          </p:nvSpPr>
          <p:spPr bwMode="auto">
            <a:xfrm>
              <a:off x="2527568" y="5242764"/>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89" name="Line 20"/>
            <p:cNvSpPr>
              <a:spLocks noChangeShapeType="1"/>
            </p:cNvSpPr>
            <p:nvPr/>
          </p:nvSpPr>
          <p:spPr bwMode="auto">
            <a:xfrm>
              <a:off x="30609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21"/>
            <p:cNvSpPr>
              <a:spLocks noChangeShapeType="1"/>
            </p:cNvSpPr>
            <p:nvPr/>
          </p:nvSpPr>
          <p:spPr bwMode="auto">
            <a:xfrm>
              <a:off x="3670568" y="5301722"/>
              <a:ext cx="0" cy="2358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a:grpSpLocks/>
          </p:cNvGrpSpPr>
          <p:nvPr/>
        </p:nvGrpSpPr>
        <p:grpSpPr bwMode="auto">
          <a:xfrm>
            <a:off x="1369640" y="4502150"/>
            <a:ext cx="2286000" cy="336550"/>
            <a:chOff x="1414730" y="4196601"/>
            <a:chExt cx="2286000" cy="336550"/>
          </a:xfrm>
        </p:grpSpPr>
        <p:sp>
          <p:nvSpPr>
            <p:cNvPr id="7177" name="Text Box 23"/>
            <p:cNvSpPr txBox="1">
              <a:spLocks noChangeArrowheads="1"/>
            </p:cNvSpPr>
            <p:nvPr/>
          </p:nvSpPr>
          <p:spPr bwMode="auto">
            <a:xfrm>
              <a:off x="2557730" y="4196601"/>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A1</a:t>
              </a:r>
            </a:p>
          </p:txBody>
        </p:sp>
        <p:sp>
          <p:nvSpPr>
            <p:cNvPr id="7178" name="Rectangle 24"/>
            <p:cNvSpPr>
              <a:spLocks noChangeArrowheads="1"/>
            </p:cNvSpPr>
            <p:nvPr/>
          </p:nvSpPr>
          <p:spPr bwMode="auto">
            <a:xfrm flipV="1">
              <a:off x="1414730" y="4259459"/>
              <a:ext cx="2209800" cy="2514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7179" name="Text Box 25"/>
            <p:cNvSpPr txBox="1">
              <a:spLocks noChangeArrowheads="1"/>
            </p:cNvSpPr>
            <p:nvPr/>
          </p:nvSpPr>
          <p:spPr bwMode="auto">
            <a:xfrm>
              <a:off x="1643330" y="4196601"/>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OP</a:t>
              </a:r>
            </a:p>
          </p:txBody>
        </p:sp>
        <p:sp>
          <p:nvSpPr>
            <p:cNvPr id="7180" name="Line 26"/>
            <p:cNvSpPr>
              <a:spLocks noChangeShapeType="1"/>
            </p:cNvSpPr>
            <p:nvPr/>
          </p:nvSpPr>
          <p:spPr bwMode="auto">
            <a:xfrm>
              <a:off x="2481530" y="4259459"/>
              <a:ext cx="0" cy="251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27"/>
            <p:cNvSpPr>
              <a:spLocks noChangeShapeType="1"/>
            </p:cNvSpPr>
            <p:nvPr/>
          </p:nvSpPr>
          <p:spPr bwMode="auto">
            <a:xfrm>
              <a:off x="3091130" y="4259459"/>
              <a:ext cx="0" cy="2514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Text Box 28"/>
            <p:cNvSpPr txBox="1">
              <a:spLocks noChangeArrowheads="1"/>
            </p:cNvSpPr>
            <p:nvPr/>
          </p:nvSpPr>
          <p:spPr bwMode="auto">
            <a:xfrm>
              <a:off x="3091130" y="4196601"/>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chemeClr val="tx1"/>
                  </a:solidFill>
                </a:rPr>
                <a:t>A2</a:t>
              </a:r>
            </a:p>
          </p:txBody>
        </p:sp>
      </p:grpSp>
      <p:sp>
        <p:nvSpPr>
          <p:cNvPr id="7" name="文本框 6"/>
          <p:cNvSpPr txBox="1"/>
          <p:nvPr/>
        </p:nvSpPr>
        <p:spPr>
          <a:xfrm>
            <a:off x="457200" y="591671"/>
            <a:ext cx="7306235" cy="414804"/>
          </a:xfrm>
          <a:prstGeom prst="rect">
            <a:avLst/>
          </a:prstGeom>
          <a:noFill/>
        </p:spPr>
        <p:txBody>
          <a:bodyPr wrap="square" rtlCol="0">
            <a:spAutoFit/>
          </a:bodyPr>
          <a:lstStyle/>
          <a:p>
            <a:r>
              <a:rPr lang="zh-CN" altLang="en-US" sz="2000" dirty="0">
                <a:solidFill>
                  <a:srgbClr val="0033CC"/>
                </a:solidFill>
              </a:rPr>
              <a:t>不同的机器系统不同，同一指令系统中不同指令也可能不同。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wipe(down)">
                                      <p:cBhvr>
                                        <p:cTn id="12" dur="5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wipe(down)">
                                      <p:cBhvr>
                                        <p:cTn id="17" dur="500"/>
                                        <p:tgtEl>
                                          <p:spTgt spid="71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wipe(down)">
                                      <p:cBhvr>
                                        <p:cTn id="22" dur="5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171">
                                            <p:txEl>
                                              <p:pRg st="3" end="3"/>
                                            </p:txEl>
                                          </p:spTgt>
                                        </p:tgtEl>
                                        <p:attrNameLst>
                                          <p:attrName>style.visibility</p:attrName>
                                        </p:attrNameLst>
                                      </p:cBhvr>
                                      <p:to>
                                        <p:strVal val="visible"/>
                                      </p:to>
                                    </p:set>
                                    <p:animEffect transition="in" filter="wipe(down)">
                                      <p:cBhvr>
                                        <p:cTn id="27" dur="500"/>
                                        <p:tgtEl>
                                          <p:spTgt spid="7171">
                                            <p:txEl>
                                              <p:pRg st="3" end="3"/>
                                            </p:txEl>
                                          </p:spTgt>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171">
                                            <p:txEl>
                                              <p:pRg st="4" end="4"/>
                                            </p:txEl>
                                          </p:spTgt>
                                        </p:tgtEl>
                                        <p:attrNameLst>
                                          <p:attrName>style.visibility</p:attrName>
                                        </p:attrNameLst>
                                      </p:cBhvr>
                                      <p:to>
                                        <p:strVal val="visible"/>
                                      </p:to>
                                    </p:set>
                                    <p:animEffect transition="in" filter="wipe(down)">
                                      <p:cBhvr>
                                        <p:cTn id="36" dur="500"/>
                                        <p:tgtEl>
                                          <p:spTgt spid="7171">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171">
                                            <p:txEl>
                                              <p:pRg st="5" end="5"/>
                                            </p:txEl>
                                          </p:spTgt>
                                        </p:tgtEl>
                                        <p:attrNameLst>
                                          <p:attrName>style.visibility</p:attrName>
                                        </p:attrNameLst>
                                      </p:cBhvr>
                                      <p:to>
                                        <p:strVal val="visible"/>
                                      </p:to>
                                    </p:set>
                                    <p:animEffect transition="in" filter="wipe(down)">
                                      <p:cBhvr>
                                        <p:cTn id="41" dur="500"/>
                                        <p:tgtEl>
                                          <p:spTgt spid="7171">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7171">
                                            <p:txEl>
                                              <p:pRg st="6" end="6"/>
                                            </p:txEl>
                                          </p:spTgt>
                                        </p:tgtEl>
                                        <p:attrNameLst>
                                          <p:attrName>style.visibility</p:attrName>
                                        </p:attrNameLst>
                                      </p:cBhvr>
                                      <p:to>
                                        <p:strVal val="visible"/>
                                      </p:to>
                                    </p:set>
                                    <p:animEffect transition="in" filter="wipe(down)">
                                      <p:cBhvr>
                                        <p:cTn id="46" dur="500"/>
                                        <p:tgtEl>
                                          <p:spTgt spid="7171">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171">
                                            <p:txEl>
                                              <p:pRg st="7" end="7"/>
                                            </p:txEl>
                                          </p:spTgt>
                                        </p:tgtEl>
                                        <p:attrNameLst>
                                          <p:attrName>style.visibility</p:attrName>
                                        </p:attrNameLst>
                                      </p:cBhvr>
                                      <p:to>
                                        <p:strVal val="visible"/>
                                      </p:to>
                                    </p:set>
                                    <p:animEffect transition="in" filter="wipe(down)">
                                      <p:cBhvr>
                                        <p:cTn id="51" dur="500"/>
                                        <p:tgtEl>
                                          <p:spTgt spid="7171">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7171">
                                            <p:txEl>
                                              <p:pRg st="8" end="8"/>
                                            </p:txEl>
                                          </p:spTgt>
                                        </p:tgtEl>
                                        <p:attrNameLst>
                                          <p:attrName>style.visibility</p:attrName>
                                        </p:attrNameLst>
                                      </p:cBhvr>
                                      <p:to>
                                        <p:strVal val="visible"/>
                                      </p:to>
                                    </p:set>
                                    <p:animEffect transition="in" filter="wipe(down)">
                                      <p:cBhvr>
                                        <p:cTn id="56" dur="500"/>
                                        <p:tgtEl>
                                          <p:spTgt spid="7171">
                                            <p:txEl>
                                              <p:pRg st="8" end="8"/>
                                            </p:txEl>
                                          </p:spTgt>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down)">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7172">
                                            <p:txEl>
                                              <p:pRg st="0" end="0"/>
                                            </p:txEl>
                                          </p:spTgt>
                                        </p:tgtEl>
                                        <p:attrNameLst>
                                          <p:attrName>style.visibility</p:attrName>
                                        </p:attrNameLst>
                                      </p:cBhvr>
                                      <p:to>
                                        <p:strVal val="visible"/>
                                      </p:to>
                                    </p:set>
                                    <p:animEffect transition="in" filter="wipe(down)">
                                      <p:cBhvr>
                                        <p:cTn id="65" dur="500"/>
                                        <p:tgtEl>
                                          <p:spTgt spid="7172">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7172">
                                            <p:txEl>
                                              <p:pRg st="1" end="1"/>
                                            </p:txEl>
                                          </p:spTgt>
                                        </p:tgtEl>
                                        <p:attrNameLst>
                                          <p:attrName>style.visibility</p:attrName>
                                        </p:attrNameLst>
                                      </p:cBhvr>
                                      <p:to>
                                        <p:strVal val="visible"/>
                                      </p:to>
                                    </p:set>
                                    <p:animEffect transition="in" filter="wipe(down)">
                                      <p:cBhvr>
                                        <p:cTn id="70" dur="500"/>
                                        <p:tgtEl>
                                          <p:spTgt spid="7172">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7172">
                                            <p:txEl>
                                              <p:pRg st="2" end="2"/>
                                            </p:txEl>
                                          </p:spTgt>
                                        </p:tgtEl>
                                        <p:attrNameLst>
                                          <p:attrName>style.visibility</p:attrName>
                                        </p:attrNameLst>
                                      </p:cBhvr>
                                      <p:to>
                                        <p:strVal val="visible"/>
                                      </p:to>
                                    </p:set>
                                    <p:animEffect transition="in" filter="wipe(down)">
                                      <p:cBhvr>
                                        <p:cTn id="75" dur="500"/>
                                        <p:tgtEl>
                                          <p:spTgt spid="7172">
                                            <p:txEl>
                                              <p:pRg st="2" end="2"/>
                                            </p:txEl>
                                          </p:spTgt>
                                        </p:tgtEl>
                                      </p:cBhvr>
                                    </p:animEffect>
                                  </p:childTnLst>
                                </p:cTn>
                              </p:par>
                            </p:childTnLst>
                          </p:cTn>
                        </p:par>
                        <p:par>
                          <p:cTn id="76" fill="hold">
                            <p:stCondLst>
                              <p:cond delay="500"/>
                            </p:stCondLst>
                            <p:childTnLst>
                              <p:par>
                                <p:cTn id="77" presetID="22" presetClass="entr" presetSubtype="4"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down)">
                                      <p:cBhvr>
                                        <p:cTn id="79" dur="5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7172">
                                            <p:txEl>
                                              <p:pRg st="3" end="3"/>
                                            </p:txEl>
                                          </p:spTgt>
                                        </p:tgtEl>
                                        <p:attrNameLst>
                                          <p:attrName>style.visibility</p:attrName>
                                        </p:attrNameLst>
                                      </p:cBhvr>
                                      <p:to>
                                        <p:strVal val="visible"/>
                                      </p:to>
                                    </p:set>
                                    <p:animEffect transition="in" filter="wipe(down)">
                                      <p:cBhvr>
                                        <p:cTn id="84" dur="500"/>
                                        <p:tgtEl>
                                          <p:spTgt spid="7172">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172">
                                            <p:txEl>
                                              <p:pRg st="4" end="4"/>
                                            </p:txEl>
                                          </p:spTgt>
                                        </p:tgtEl>
                                        <p:attrNameLst>
                                          <p:attrName>style.visibility</p:attrName>
                                        </p:attrNameLst>
                                      </p:cBhvr>
                                      <p:to>
                                        <p:strVal val="visible"/>
                                      </p:to>
                                    </p:set>
                                    <p:animEffect transition="in" filter="wipe(down)">
                                      <p:cBhvr>
                                        <p:cTn id="89" dur="500"/>
                                        <p:tgtEl>
                                          <p:spTgt spid="7172">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7172">
                                            <p:txEl>
                                              <p:pRg st="5" end="5"/>
                                            </p:txEl>
                                          </p:spTgt>
                                        </p:tgtEl>
                                        <p:attrNameLst>
                                          <p:attrName>style.visibility</p:attrName>
                                        </p:attrNameLst>
                                      </p:cBhvr>
                                      <p:to>
                                        <p:strVal val="visible"/>
                                      </p:to>
                                    </p:set>
                                    <p:animEffect transition="in" filter="wipe(down)">
                                      <p:cBhvr>
                                        <p:cTn id="94" dur="500"/>
                                        <p:tgtEl>
                                          <p:spTgt spid="7172">
                                            <p:txEl>
                                              <p:pRg st="5" end="5"/>
                                            </p:txEl>
                                          </p:spTgt>
                                        </p:tgtEl>
                                      </p:cBhvr>
                                    </p:animEffec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wipe(down)">
                                      <p:cBhvr>
                                        <p:cTn id="98" dur="500"/>
                                        <p:tgtEl>
                                          <p:spTgt spid="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7172">
                                            <p:txEl>
                                              <p:pRg st="6" end="6"/>
                                            </p:txEl>
                                          </p:spTgt>
                                        </p:tgtEl>
                                        <p:attrNameLst>
                                          <p:attrName>style.visibility</p:attrName>
                                        </p:attrNameLst>
                                      </p:cBhvr>
                                      <p:to>
                                        <p:strVal val="visible"/>
                                      </p:to>
                                    </p:set>
                                    <p:animEffect transition="in" filter="wipe(down)">
                                      <p:cBhvr>
                                        <p:cTn id="103" dur="500"/>
                                        <p:tgtEl>
                                          <p:spTgt spid="7172">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7172">
                                            <p:txEl>
                                              <p:pRg st="7" end="7"/>
                                            </p:txEl>
                                          </p:spTgt>
                                        </p:tgtEl>
                                        <p:attrNameLst>
                                          <p:attrName>style.visibility</p:attrName>
                                        </p:attrNameLst>
                                      </p:cBhvr>
                                      <p:to>
                                        <p:strVal val="visible"/>
                                      </p:to>
                                    </p:set>
                                    <p:animEffect transition="in" filter="wipe(down)">
                                      <p:cBhvr>
                                        <p:cTn id="108" dur="500"/>
                                        <p:tgtEl>
                                          <p:spTgt spid="71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body" idx="1"/>
          </p:nvPr>
        </p:nvSpPr>
        <p:spPr>
          <a:xfrm>
            <a:off x="125413" y="847725"/>
            <a:ext cx="4510087" cy="2760663"/>
          </a:xfrm>
        </p:spPr>
        <p:txBody>
          <a:bodyPr/>
          <a:lstStyle/>
          <a:p>
            <a:pPr>
              <a:lnSpc>
                <a:spcPct val="110000"/>
              </a:lnSpc>
            </a:pPr>
            <a:r>
              <a:rPr lang="zh-CN" altLang="en-US" dirty="0" smtClean="0">
                <a:latin typeface="微软雅黑" panose="020B0503020204020204" pitchFamily="34" charset="-122"/>
                <a:ea typeface="微软雅黑" panose="020B0503020204020204" pitchFamily="34" charset="-122"/>
              </a:rPr>
              <a:t>共有</a:t>
            </a:r>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种指令格式</a:t>
            </a:r>
            <a:endParaRPr lang="en-US" altLang="zh-CN" dirty="0" smtClean="0">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smtClean="0">
                <a:solidFill>
                  <a:srgbClr val="0033CC"/>
                </a:solidFill>
                <a:latin typeface="微软雅黑" panose="020B0503020204020204" pitchFamily="34" charset="-122"/>
                <a:ea typeface="微软雅黑" panose="020B0503020204020204" pitchFamily="34" charset="-122"/>
              </a:rPr>
              <a:t>R-</a:t>
            </a:r>
            <a:r>
              <a:rPr lang="zh-CN" altLang="en-US" dirty="0" smtClean="0">
                <a:solidFill>
                  <a:srgbClr val="0033CC"/>
                </a:solidFill>
                <a:latin typeface="微软雅黑" panose="020B0503020204020204" pitchFamily="34" charset="-122"/>
                <a:ea typeface="微软雅黑" panose="020B0503020204020204" pitchFamily="34" charset="-122"/>
              </a:rPr>
              <a:t>型为寄存器操作数指令</a:t>
            </a:r>
            <a:endParaRPr lang="en-US" altLang="zh-CN" dirty="0" smtClean="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smtClean="0">
                <a:solidFill>
                  <a:srgbClr val="0033CC"/>
                </a:solidFill>
                <a:latin typeface="微软雅黑" panose="020B0503020204020204" pitchFamily="34" charset="-122"/>
                <a:ea typeface="微软雅黑" panose="020B0503020204020204" pitchFamily="34" charset="-122"/>
              </a:rPr>
              <a:t>I-</a:t>
            </a:r>
            <a:r>
              <a:rPr lang="zh-CN" altLang="en-US" dirty="0" smtClean="0">
                <a:solidFill>
                  <a:srgbClr val="0033CC"/>
                </a:solidFill>
                <a:latin typeface="微软雅黑" panose="020B0503020204020204" pitchFamily="34" charset="-122"/>
                <a:ea typeface="微软雅黑" panose="020B0503020204020204" pitchFamily="34" charset="-122"/>
              </a:rPr>
              <a:t>型为短立即数</a:t>
            </a:r>
            <a:r>
              <a:rPr lang="zh-CN" altLang="en-US" dirty="0" smtClean="0">
                <a:solidFill>
                  <a:srgbClr val="C00000"/>
                </a:solidFill>
                <a:latin typeface="微软雅黑" panose="020B0503020204020204" pitchFamily="34" charset="-122"/>
                <a:ea typeface="微软雅黑" panose="020B0503020204020204" pitchFamily="34" charset="-122"/>
              </a:rPr>
              <a:t>或</a:t>
            </a:r>
            <a:r>
              <a:rPr lang="zh-CN" altLang="en-US" dirty="0" smtClean="0">
                <a:solidFill>
                  <a:srgbClr val="0033CC"/>
                </a:solidFill>
                <a:latin typeface="微软雅黑" panose="020B0503020204020204" pitchFamily="34" charset="-122"/>
                <a:ea typeface="微软雅黑" panose="020B0503020204020204" pitchFamily="34" charset="-122"/>
              </a:rPr>
              <a:t>装入（</a:t>
            </a:r>
            <a:r>
              <a:rPr lang="en-US" altLang="zh-CN" dirty="0" smtClean="0">
                <a:solidFill>
                  <a:srgbClr val="0033CC"/>
                </a:solidFill>
                <a:latin typeface="微软雅黑" panose="020B0503020204020204" pitchFamily="34" charset="-122"/>
                <a:ea typeface="微软雅黑" panose="020B0503020204020204" pitchFamily="34" charset="-122"/>
              </a:rPr>
              <a:t>Load</a:t>
            </a:r>
            <a:r>
              <a:rPr lang="zh-CN" altLang="en-US" dirty="0" smtClean="0">
                <a:solidFill>
                  <a:srgbClr val="0033CC"/>
                </a:solidFill>
                <a:latin typeface="微软雅黑" panose="020B0503020204020204" pitchFamily="34" charset="-122"/>
                <a:ea typeface="微软雅黑" panose="020B0503020204020204" pitchFamily="34" charset="-122"/>
              </a:rPr>
              <a:t>）指令</a:t>
            </a:r>
            <a:endParaRPr lang="en-US" altLang="zh-CN" dirty="0" smtClean="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smtClean="0">
                <a:solidFill>
                  <a:srgbClr val="0033CC"/>
                </a:solidFill>
                <a:latin typeface="微软雅黑" panose="020B0503020204020204" pitchFamily="34" charset="-122"/>
                <a:ea typeface="微软雅黑" panose="020B0503020204020204" pitchFamily="34" charset="-122"/>
              </a:rPr>
              <a:t>S-</a:t>
            </a:r>
            <a:r>
              <a:rPr lang="zh-CN" altLang="en-US" dirty="0" smtClean="0">
                <a:solidFill>
                  <a:srgbClr val="0033CC"/>
                </a:solidFill>
                <a:latin typeface="微软雅黑" panose="020B0503020204020204" pitchFamily="34" charset="-122"/>
                <a:ea typeface="微软雅黑" panose="020B0503020204020204" pitchFamily="34" charset="-122"/>
              </a:rPr>
              <a:t>型为存储（</a:t>
            </a:r>
            <a:r>
              <a:rPr lang="en-US" altLang="zh-CN" dirty="0" smtClean="0">
                <a:solidFill>
                  <a:srgbClr val="0033CC"/>
                </a:solidFill>
                <a:latin typeface="微软雅黑" panose="020B0503020204020204" pitchFamily="34" charset="-122"/>
                <a:ea typeface="微软雅黑" panose="020B0503020204020204" pitchFamily="34" charset="-122"/>
              </a:rPr>
              <a:t>Store</a:t>
            </a:r>
            <a:r>
              <a:rPr lang="zh-CN" altLang="en-US" dirty="0" smtClean="0">
                <a:solidFill>
                  <a:srgbClr val="0033CC"/>
                </a:solidFill>
                <a:latin typeface="微软雅黑" panose="020B0503020204020204" pitchFamily="34" charset="-122"/>
                <a:ea typeface="微软雅黑" panose="020B0503020204020204" pitchFamily="34" charset="-122"/>
              </a:rPr>
              <a:t>）指令</a:t>
            </a:r>
            <a:endParaRPr lang="en-US" altLang="zh-CN" dirty="0" smtClean="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smtClean="0">
                <a:solidFill>
                  <a:srgbClr val="0033CC"/>
                </a:solidFill>
                <a:latin typeface="微软雅黑" panose="020B0503020204020204" pitchFamily="34" charset="-122"/>
                <a:ea typeface="微软雅黑" panose="020B0503020204020204" pitchFamily="34" charset="-122"/>
              </a:rPr>
              <a:t>B-</a:t>
            </a:r>
            <a:r>
              <a:rPr lang="zh-CN" altLang="en-US" dirty="0" smtClean="0">
                <a:solidFill>
                  <a:srgbClr val="0033CC"/>
                </a:solidFill>
                <a:latin typeface="微软雅黑" panose="020B0503020204020204" pitchFamily="34" charset="-122"/>
                <a:ea typeface="微软雅黑" panose="020B0503020204020204" pitchFamily="34" charset="-122"/>
              </a:rPr>
              <a:t>型为条件跳转指令</a:t>
            </a:r>
            <a:endParaRPr lang="en-US" altLang="zh-CN" dirty="0" smtClean="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smtClean="0">
                <a:solidFill>
                  <a:srgbClr val="0033CC"/>
                </a:solidFill>
                <a:latin typeface="微软雅黑" panose="020B0503020204020204" pitchFamily="34" charset="-122"/>
                <a:ea typeface="微软雅黑" panose="020B0503020204020204" pitchFamily="34" charset="-122"/>
              </a:rPr>
              <a:t>U-</a:t>
            </a:r>
            <a:r>
              <a:rPr lang="zh-CN" altLang="en-US" dirty="0" smtClean="0">
                <a:solidFill>
                  <a:srgbClr val="0033CC"/>
                </a:solidFill>
                <a:latin typeface="微软雅黑" panose="020B0503020204020204" pitchFamily="34" charset="-122"/>
                <a:ea typeface="微软雅黑" panose="020B0503020204020204" pitchFamily="34" charset="-122"/>
              </a:rPr>
              <a:t>型为长立即数操作指令</a:t>
            </a:r>
            <a:endParaRPr lang="en-US" altLang="zh-CN" dirty="0" smtClean="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smtClean="0">
                <a:solidFill>
                  <a:srgbClr val="0033CC"/>
                </a:solidFill>
                <a:latin typeface="微软雅黑" panose="020B0503020204020204" pitchFamily="34" charset="-122"/>
                <a:ea typeface="微软雅黑" panose="020B0503020204020204" pitchFamily="34" charset="-122"/>
              </a:rPr>
              <a:t>J-</a:t>
            </a:r>
            <a:r>
              <a:rPr lang="zh-CN" altLang="en-US" dirty="0" smtClean="0">
                <a:solidFill>
                  <a:srgbClr val="0033CC"/>
                </a:solidFill>
                <a:latin typeface="微软雅黑" panose="020B0503020204020204" pitchFamily="34" charset="-122"/>
                <a:ea typeface="微软雅黑" panose="020B0503020204020204" pitchFamily="34" charset="-122"/>
              </a:rPr>
              <a:t>型为无条件跳转指令</a:t>
            </a:r>
            <a:endParaRPr lang="en-US" altLang="zh-CN" dirty="0" smtClean="0">
              <a:latin typeface="微软雅黑" panose="020B0503020204020204" pitchFamily="34" charset="-122"/>
              <a:ea typeface="微软雅黑" panose="020B0503020204020204" pitchFamily="34" charset="-122"/>
            </a:endParaRPr>
          </a:p>
        </p:txBody>
      </p:sp>
      <p:sp>
        <p:nvSpPr>
          <p:cNvPr id="131075"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32</a:t>
            </a:r>
            <a:r>
              <a:rPr lang="zh-CN" altLang="en-US" sz="2600" smtClean="0">
                <a:ea typeface="宋体" panose="02010600030101010101" pitchFamily="2" charset="-122"/>
              </a:rPr>
              <a:t>位</a:t>
            </a:r>
            <a:r>
              <a:rPr lang="en-US" altLang="zh-CN" sz="2600" smtClean="0">
                <a:ea typeface="宋体" panose="02010600030101010101" pitchFamily="2" charset="-122"/>
              </a:rPr>
              <a:t>RISC-V</a:t>
            </a:r>
            <a:r>
              <a:rPr lang="zh-CN" altLang="en-US" sz="2600" smtClean="0">
                <a:ea typeface="宋体" panose="02010600030101010101" pitchFamily="2" charset="-122"/>
              </a:rPr>
              <a:t>指令格式</a:t>
            </a:r>
          </a:p>
        </p:txBody>
      </p:sp>
      <p:grpSp>
        <p:nvGrpSpPr>
          <p:cNvPr id="2" name="组合 1"/>
          <p:cNvGrpSpPr/>
          <p:nvPr/>
        </p:nvGrpSpPr>
        <p:grpSpPr>
          <a:xfrm>
            <a:off x="125413" y="4032250"/>
            <a:ext cx="8974137" cy="2517775"/>
            <a:chOff x="125413" y="4032250"/>
            <a:chExt cx="8974137" cy="2517775"/>
          </a:xfrm>
        </p:grpSpPr>
        <p:pic>
          <p:nvPicPr>
            <p:cNvPr id="1310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4032250"/>
              <a:ext cx="8974137"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矩形 1"/>
            <p:cNvSpPr>
              <a:spLocks noChangeArrowheads="1"/>
            </p:cNvSpPr>
            <p:nvPr/>
          </p:nvSpPr>
          <p:spPr bwMode="auto">
            <a:xfrm>
              <a:off x="7581900" y="4394200"/>
              <a:ext cx="1409700" cy="1987550"/>
            </a:xfrm>
            <a:prstGeom prst="rect">
              <a:avLst/>
            </a:prstGeom>
            <a:solidFill>
              <a:schemeClr val="accent2">
                <a:alpha val="20000"/>
              </a:scheme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1078" name="矩形 7"/>
            <p:cNvSpPr>
              <a:spLocks noChangeArrowheads="1"/>
            </p:cNvSpPr>
            <p:nvPr/>
          </p:nvSpPr>
          <p:spPr bwMode="auto">
            <a:xfrm>
              <a:off x="6172200" y="4394200"/>
              <a:ext cx="1409700" cy="660400"/>
            </a:xfrm>
            <a:prstGeom prst="rect">
              <a:avLst/>
            </a:prstGeom>
            <a:solidFill>
              <a:schemeClr val="accent1">
                <a:alpha val="20000"/>
              </a:scheme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1079" name="矩形 8"/>
            <p:cNvSpPr>
              <a:spLocks noChangeArrowheads="1"/>
            </p:cNvSpPr>
            <p:nvPr/>
          </p:nvSpPr>
          <p:spPr bwMode="auto">
            <a:xfrm>
              <a:off x="4025900" y="4394200"/>
              <a:ext cx="1212850" cy="1350963"/>
            </a:xfrm>
            <a:prstGeom prst="rect">
              <a:avLst/>
            </a:prstGeom>
            <a:solidFill>
              <a:srgbClr val="388A36">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1080" name="矩形 9"/>
            <p:cNvSpPr>
              <a:spLocks noChangeArrowheads="1"/>
            </p:cNvSpPr>
            <p:nvPr/>
          </p:nvSpPr>
          <p:spPr bwMode="auto">
            <a:xfrm>
              <a:off x="5245100" y="4413250"/>
              <a:ext cx="933450" cy="1308100"/>
            </a:xfrm>
            <a:prstGeom prst="rect">
              <a:avLst/>
            </a:prstGeom>
            <a:solidFill>
              <a:srgbClr val="7030A0">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1081" name="矩形 10"/>
            <p:cNvSpPr>
              <a:spLocks noChangeArrowheads="1"/>
            </p:cNvSpPr>
            <p:nvPr/>
          </p:nvSpPr>
          <p:spPr bwMode="auto">
            <a:xfrm>
              <a:off x="6172200" y="5745163"/>
              <a:ext cx="1409700" cy="660400"/>
            </a:xfrm>
            <a:prstGeom prst="rect">
              <a:avLst/>
            </a:prstGeom>
            <a:solidFill>
              <a:schemeClr val="accent1">
                <a:alpha val="20000"/>
              </a:scheme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1082" name="矩形 11"/>
            <p:cNvSpPr>
              <a:spLocks noChangeArrowheads="1"/>
            </p:cNvSpPr>
            <p:nvPr/>
          </p:nvSpPr>
          <p:spPr bwMode="auto">
            <a:xfrm>
              <a:off x="2635250" y="4389438"/>
              <a:ext cx="1390650" cy="334962"/>
            </a:xfrm>
            <a:prstGeom prst="rect">
              <a:avLst/>
            </a:prstGeom>
            <a:solidFill>
              <a:srgbClr val="00B0F0">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1083" name="矩形 12"/>
            <p:cNvSpPr>
              <a:spLocks noChangeArrowheads="1"/>
            </p:cNvSpPr>
            <p:nvPr/>
          </p:nvSpPr>
          <p:spPr bwMode="auto">
            <a:xfrm>
              <a:off x="2635250" y="5094288"/>
              <a:ext cx="1384300" cy="627062"/>
            </a:xfrm>
            <a:prstGeom prst="rect">
              <a:avLst/>
            </a:prstGeom>
            <a:solidFill>
              <a:srgbClr val="00B0F0">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1084" name="矩形 13"/>
            <p:cNvSpPr>
              <a:spLocks noChangeArrowheads="1"/>
            </p:cNvSpPr>
            <p:nvPr/>
          </p:nvSpPr>
          <p:spPr bwMode="auto">
            <a:xfrm>
              <a:off x="571500" y="4389438"/>
              <a:ext cx="2070100" cy="334962"/>
            </a:xfrm>
            <a:prstGeom prst="rect">
              <a:avLst/>
            </a:prstGeom>
            <a:solidFill>
              <a:srgbClr val="7030A0">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grpSp>
      <p:sp>
        <p:nvSpPr>
          <p:cNvPr id="131085" name="矩形 2"/>
          <p:cNvSpPr>
            <a:spLocks noChangeArrowheads="1"/>
          </p:cNvSpPr>
          <p:nvPr/>
        </p:nvSpPr>
        <p:spPr bwMode="auto">
          <a:xfrm>
            <a:off x="4864100" y="844550"/>
            <a:ext cx="4127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lnSpc>
                <a:spcPct val="110000"/>
              </a:lnSpc>
            </a:pPr>
            <a:r>
              <a:rPr lang="en-US" altLang="zh-CN" dirty="0">
                <a:solidFill>
                  <a:srgbClr val="C00000"/>
                </a:solidFill>
                <a:latin typeface="微软雅黑" panose="020B0503020204020204" pitchFamily="34" charset="-122"/>
                <a:ea typeface="微软雅黑" panose="020B0503020204020204" pitchFamily="34" charset="-122"/>
              </a:rPr>
              <a:t>opcode</a:t>
            </a:r>
            <a:r>
              <a:rPr lang="zh-CN" altLang="en-US" dirty="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操作码字段</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10000"/>
              </a:lnSpc>
            </a:pPr>
            <a:r>
              <a:rPr lang="en-US" altLang="zh-CN" dirty="0" err="1">
                <a:solidFill>
                  <a:srgbClr val="C00000"/>
                </a:solidFill>
                <a:latin typeface="微软雅黑" panose="020B0503020204020204" pitchFamily="34" charset="-122"/>
                <a:ea typeface="微软雅黑" panose="020B0503020204020204" pitchFamily="34" charset="-122"/>
              </a:rPr>
              <a:t>rd</a:t>
            </a:r>
            <a:r>
              <a:rPr lang="zh-CN" altLang="zh-CN"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rs1</a:t>
            </a:r>
            <a:r>
              <a:rPr lang="zh-CN" altLang="zh-CN" dirty="0">
                <a:solidFill>
                  <a:srgbClr val="C00000"/>
                </a:solidFill>
                <a:latin typeface="微软雅黑" panose="020B0503020204020204" pitchFamily="34" charset="-122"/>
                <a:ea typeface="微软雅黑" panose="020B0503020204020204" pitchFamily="34" charset="-122"/>
              </a:rPr>
              <a:t>和</a:t>
            </a:r>
            <a:r>
              <a:rPr lang="en-US" altLang="zh-CN" dirty="0">
                <a:solidFill>
                  <a:srgbClr val="C00000"/>
                </a:solidFill>
                <a:latin typeface="微软雅黑" panose="020B0503020204020204" pitchFamily="34" charset="-122"/>
                <a:ea typeface="微软雅黑" panose="020B0503020204020204" pitchFamily="34" charset="-122"/>
              </a:rPr>
              <a:t>rs2</a:t>
            </a:r>
            <a:r>
              <a:rPr lang="zh-CN" altLang="en-US" dirty="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通用寄存器编号</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10000"/>
              </a:lnSpc>
            </a:pPr>
            <a:r>
              <a:rPr lang="en-US" altLang="zh-CN" dirty="0" err="1">
                <a:solidFill>
                  <a:srgbClr val="C00000"/>
                </a:solidFill>
                <a:latin typeface="微软雅黑" panose="020B0503020204020204" pitchFamily="34" charset="-122"/>
                <a:ea typeface="微软雅黑" panose="020B0503020204020204" pitchFamily="34" charset="-122"/>
              </a:rPr>
              <a:t>imm</a:t>
            </a:r>
            <a:r>
              <a:rPr lang="zh-CN" altLang="en-US" dirty="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立即数，其位数在括号</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solidFill>
                  <a:srgbClr val="000000"/>
                </a:solidFill>
                <a:latin typeface="微软雅黑" panose="020B0503020204020204" pitchFamily="34" charset="-122"/>
                <a:ea typeface="微软雅黑" panose="020B0503020204020204" pitchFamily="34" charset="-122"/>
              </a:rPr>
              <a:t>中表示</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10000"/>
              </a:lnSpc>
            </a:pPr>
            <a:r>
              <a:rPr lang="en-US" altLang="zh-CN" dirty="0">
                <a:solidFill>
                  <a:srgbClr val="C00000"/>
                </a:solidFill>
                <a:latin typeface="微软雅黑" panose="020B0503020204020204" pitchFamily="34" charset="-122"/>
                <a:ea typeface="微软雅黑" panose="020B0503020204020204" pitchFamily="34" charset="-122"/>
              </a:rPr>
              <a:t>funct3</a:t>
            </a:r>
            <a:r>
              <a:rPr lang="zh-CN" altLang="zh-CN" dirty="0">
                <a:solidFill>
                  <a:srgbClr val="C00000"/>
                </a:solidFill>
                <a:latin typeface="微软雅黑" panose="020B0503020204020204" pitchFamily="34" charset="-122"/>
                <a:ea typeface="微软雅黑" panose="020B0503020204020204" pitchFamily="34" charset="-122"/>
              </a:rPr>
              <a:t>和</a:t>
            </a:r>
            <a:r>
              <a:rPr lang="en-US" altLang="zh-CN" dirty="0">
                <a:solidFill>
                  <a:srgbClr val="C00000"/>
                </a:solidFill>
                <a:latin typeface="微软雅黑" panose="020B0503020204020204" pitchFamily="34" charset="-122"/>
                <a:ea typeface="微软雅黑" panose="020B0503020204020204" pitchFamily="34" charset="-122"/>
              </a:rPr>
              <a:t>funct7</a:t>
            </a:r>
            <a:r>
              <a:rPr lang="zh-CN" altLang="en-US" dirty="0">
                <a:solidFill>
                  <a:srgbClr val="000000"/>
                </a:solidFill>
                <a:latin typeface="微软雅黑" panose="020B0503020204020204" pitchFamily="34" charset="-122"/>
                <a:ea typeface="微软雅黑" panose="020B0503020204020204" pitchFamily="34" charset="-122"/>
              </a:rPr>
              <a:t>：</a:t>
            </a:r>
            <a:r>
              <a:rPr lang="zh-CN" altLang="zh-CN" dirty="0">
                <a:solidFill>
                  <a:srgbClr val="000000"/>
                </a:solidFill>
                <a:latin typeface="微软雅黑" panose="020B0503020204020204" pitchFamily="34" charset="-122"/>
                <a:ea typeface="微软雅黑" panose="020B0503020204020204" pitchFamily="34" charset="-122"/>
              </a:rPr>
              <a:t>分别表示</a:t>
            </a:r>
            <a:r>
              <a:rPr lang="en-US" altLang="zh-CN" dirty="0">
                <a:solidFill>
                  <a:srgbClr val="000000"/>
                </a:solidFill>
                <a:latin typeface="微软雅黑" panose="020B0503020204020204" pitchFamily="34" charset="-122"/>
                <a:ea typeface="微软雅黑" panose="020B0503020204020204" pitchFamily="34" charset="-122"/>
              </a:rPr>
              <a:t>3</a:t>
            </a:r>
            <a:r>
              <a:rPr lang="zh-CN" altLang="zh-CN" dirty="0">
                <a:solidFill>
                  <a:srgbClr val="000000"/>
                </a:solidFill>
                <a:latin typeface="微软雅黑" panose="020B0503020204020204" pitchFamily="34" charset="-122"/>
                <a:ea typeface="微软雅黑" panose="020B0503020204020204" pitchFamily="34" charset="-122"/>
              </a:rPr>
              <a:t>位功能码和</a:t>
            </a:r>
            <a:r>
              <a:rPr lang="en-US" altLang="zh-CN" dirty="0">
                <a:solidFill>
                  <a:srgbClr val="000000"/>
                </a:solidFill>
                <a:latin typeface="微软雅黑" panose="020B0503020204020204" pitchFamily="34" charset="-122"/>
                <a:ea typeface="微软雅黑" panose="020B0503020204020204" pitchFamily="34" charset="-122"/>
              </a:rPr>
              <a:t>7</a:t>
            </a:r>
            <a:r>
              <a:rPr lang="zh-CN" altLang="zh-CN" dirty="0">
                <a:solidFill>
                  <a:srgbClr val="000000"/>
                </a:solidFill>
                <a:latin typeface="微软雅黑" panose="020B0503020204020204" pitchFamily="34" charset="-122"/>
                <a:ea typeface="微软雅黑" panose="020B0503020204020204" pitchFamily="34" charset="-122"/>
              </a:rPr>
              <a:t>位功能码，和</a:t>
            </a:r>
            <a:r>
              <a:rPr lang="en-US" altLang="zh-CN" dirty="0">
                <a:solidFill>
                  <a:srgbClr val="000000"/>
                </a:solidFill>
                <a:latin typeface="微软雅黑" panose="020B0503020204020204" pitchFamily="34" charset="-122"/>
                <a:ea typeface="微软雅黑" panose="020B0503020204020204" pitchFamily="34" charset="-122"/>
              </a:rPr>
              <a:t>opcode</a:t>
            </a:r>
            <a:r>
              <a:rPr lang="zh-CN" altLang="zh-CN" dirty="0">
                <a:solidFill>
                  <a:srgbClr val="000000"/>
                </a:solidFill>
                <a:latin typeface="微软雅黑" panose="020B0503020204020204" pitchFamily="34" charset="-122"/>
                <a:ea typeface="微软雅黑" panose="020B0503020204020204" pitchFamily="34" charset="-122"/>
              </a:rPr>
              <a:t>字段一起定义指令的操作功能</a:t>
            </a:r>
          </a:p>
        </p:txBody>
      </p:sp>
    </p:spTree>
    <p:extLst>
      <p:ext uri="{BB962C8B-B14F-4D97-AF65-F5344CB8AC3E}">
        <p14:creationId xmlns:p14="http://schemas.microsoft.com/office/powerpoint/2010/main" val="38697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1074">
                                            <p:txEl>
                                              <p:pRg st="0" end="0"/>
                                            </p:txEl>
                                          </p:spTgt>
                                        </p:tgtEl>
                                        <p:attrNameLst>
                                          <p:attrName>style.visibility</p:attrName>
                                        </p:attrNameLst>
                                      </p:cBhvr>
                                      <p:to>
                                        <p:strVal val="visible"/>
                                      </p:to>
                                    </p:set>
                                    <p:animEffect transition="in" filter="wipe(down)">
                                      <p:cBhvr>
                                        <p:cTn id="7" dur="500"/>
                                        <p:tgtEl>
                                          <p:spTgt spid="1310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1074">
                                            <p:txEl>
                                              <p:pRg st="1" end="1"/>
                                            </p:txEl>
                                          </p:spTgt>
                                        </p:tgtEl>
                                        <p:attrNameLst>
                                          <p:attrName>style.visibility</p:attrName>
                                        </p:attrNameLst>
                                      </p:cBhvr>
                                      <p:to>
                                        <p:strVal val="visible"/>
                                      </p:to>
                                    </p:set>
                                    <p:animEffect transition="in" filter="wipe(down)">
                                      <p:cBhvr>
                                        <p:cTn id="17" dur="500"/>
                                        <p:tgtEl>
                                          <p:spTgt spid="13107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1074">
                                            <p:txEl>
                                              <p:pRg st="2" end="2"/>
                                            </p:txEl>
                                          </p:spTgt>
                                        </p:tgtEl>
                                        <p:attrNameLst>
                                          <p:attrName>style.visibility</p:attrName>
                                        </p:attrNameLst>
                                      </p:cBhvr>
                                      <p:to>
                                        <p:strVal val="visible"/>
                                      </p:to>
                                    </p:set>
                                    <p:animEffect transition="in" filter="wipe(down)">
                                      <p:cBhvr>
                                        <p:cTn id="22" dur="500"/>
                                        <p:tgtEl>
                                          <p:spTgt spid="13107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1074">
                                            <p:txEl>
                                              <p:pRg st="3" end="3"/>
                                            </p:txEl>
                                          </p:spTgt>
                                        </p:tgtEl>
                                        <p:attrNameLst>
                                          <p:attrName>style.visibility</p:attrName>
                                        </p:attrNameLst>
                                      </p:cBhvr>
                                      <p:to>
                                        <p:strVal val="visible"/>
                                      </p:to>
                                    </p:set>
                                    <p:animEffect transition="in" filter="wipe(down)">
                                      <p:cBhvr>
                                        <p:cTn id="27" dur="500"/>
                                        <p:tgtEl>
                                          <p:spTgt spid="13107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1074">
                                            <p:txEl>
                                              <p:pRg st="4" end="4"/>
                                            </p:txEl>
                                          </p:spTgt>
                                        </p:tgtEl>
                                        <p:attrNameLst>
                                          <p:attrName>style.visibility</p:attrName>
                                        </p:attrNameLst>
                                      </p:cBhvr>
                                      <p:to>
                                        <p:strVal val="visible"/>
                                      </p:to>
                                    </p:set>
                                    <p:animEffect transition="in" filter="wipe(down)">
                                      <p:cBhvr>
                                        <p:cTn id="32" dur="500"/>
                                        <p:tgtEl>
                                          <p:spTgt spid="13107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1074">
                                            <p:txEl>
                                              <p:pRg st="5" end="5"/>
                                            </p:txEl>
                                          </p:spTgt>
                                        </p:tgtEl>
                                        <p:attrNameLst>
                                          <p:attrName>style.visibility</p:attrName>
                                        </p:attrNameLst>
                                      </p:cBhvr>
                                      <p:to>
                                        <p:strVal val="visible"/>
                                      </p:to>
                                    </p:set>
                                    <p:animEffect transition="in" filter="wipe(down)">
                                      <p:cBhvr>
                                        <p:cTn id="37" dur="500"/>
                                        <p:tgtEl>
                                          <p:spTgt spid="13107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1074">
                                            <p:txEl>
                                              <p:pRg st="6" end="6"/>
                                            </p:txEl>
                                          </p:spTgt>
                                        </p:tgtEl>
                                        <p:attrNameLst>
                                          <p:attrName>style.visibility</p:attrName>
                                        </p:attrNameLst>
                                      </p:cBhvr>
                                      <p:to>
                                        <p:strVal val="visible"/>
                                      </p:to>
                                    </p:set>
                                    <p:animEffect transition="in" filter="wipe(down)">
                                      <p:cBhvr>
                                        <p:cTn id="42" dur="500"/>
                                        <p:tgtEl>
                                          <p:spTgt spid="13107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1085">
                                            <p:txEl>
                                              <p:pRg st="0" end="0"/>
                                            </p:txEl>
                                          </p:spTgt>
                                        </p:tgtEl>
                                        <p:attrNameLst>
                                          <p:attrName>style.visibility</p:attrName>
                                        </p:attrNameLst>
                                      </p:cBhvr>
                                      <p:to>
                                        <p:strVal val="visible"/>
                                      </p:to>
                                    </p:set>
                                    <p:animEffect transition="in" filter="wipe(down)">
                                      <p:cBhvr>
                                        <p:cTn id="47" dur="500"/>
                                        <p:tgtEl>
                                          <p:spTgt spid="13108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1085">
                                            <p:txEl>
                                              <p:pRg st="1" end="1"/>
                                            </p:txEl>
                                          </p:spTgt>
                                        </p:tgtEl>
                                        <p:attrNameLst>
                                          <p:attrName>style.visibility</p:attrName>
                                        </p:attrNameLst>
                                      </p:cBhvr>
                                      <p:to>
                                        <p:strVal val="visible"/>
                                      </p:to>
                                    </p:set>
                                    <p:animEffect transition="in" filter="wipe(down)">
                                      <p:cBhvr>
                                        <p:cTn id="52" dur="500"/>
                                        <p:tgtEl>
                                          <p:spTgt spid="13108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31085">
                                            <p:txEl>
                                              <p:pRg st="2" end="2"/>
                                            </p:txEl>
                                          </p:spTgt>
                                        </p:tgtEl>
                                        <p:attrNameLst>
                                          <p:attrName>style.visibility</p:attrName>
                                        </p:attrNameLst>
                                      </p:cBhvr>
                                      <p:to>
                                        <p:strVal val="visible"/>
                                      </p:to>
                                    </p:set>
                                    <p:animEffect transition="in" filter="wipe(down)">
                                      <p:cBhvr>
                                        <p:cTn id="57" dur="500"/>
                                        <p:tgtEl>
                                          <p:spTgt spid="13108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31085">
                                            <p:txEl>
                                              <p:pRg st="3" end="3"/>
                                            </p:txEl>
                                          </p:spTgt>
                                        </p:tgtEl>
                                        <p:attrNameLst>
                                          <p:attrName>style.visibility</p:attrName>
                                        </p:attrNameLst>
                                      </p:cBhvr>
                                      <p:to>
                                        <p:strVal val="visible"/>
                                      </p:to>
                                    </p:set>
                                    <p:animEffect transition="in" filter="wipe(down)">
                                      <p:cBhvr>
                                        <p:cTn id="62" dur="500"/>
                                        <p:tgtEl>
                                          <p:spTgt spid="1310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uiExpand="1" build="p"/>
      <p:bldP spid="13108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idx="1"/>
          </p:nvPr>
        </p:nvSpPr>
        <p:spPr>
          <a:xfrm>
            <a:off x="125413" y="509588"/>
            <a:ext cx="8556625" cy="2600325"/>
          </a:xfrm>
        </p:spPr>
        <p:txBody>
          <a:bodyPr/>
          <a:lstStyle/>
          <a:p>
            <a:pPr>
              <a:lnSpc>
                <a:spcPts val="2700"/>
              </a:lnSpc>
            </a:pPr>
            <a:r>
              <a:rPr lang="zh-CN" altLang="en-US" dirty="0" smtClean="0">
                <a:latin typeface="微软雅黑" panose="020B0503020204020204" pitchFamily="34" charset="-122"/>
                <a:ea typeface="微软雅黑" panose="020B0503020204020204" pitchFamily="34" charset="-122"/>
              </a:rPr>
              <a:t>共有</a:t>
            </a: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种指令格式。</a:t>
            </a:r>
            <a:endParaRPr lang="en-US" altLang="zh-CN" dirty="0" smtClean="0">
              <a:latin typeface="微软雅黑" panose="020B0503020204020204" pitchFamily="34" charset="-122"/>
              <a:ea typeface="微软雅黑" panose="020B0503020204020204" pitchFamily="34" charset="-122"/>
            </a:endParaRPr>
          </a:p>
          <a:p>
            <a:pPr>
              <a:lnSpc>
                <a:spcPts val="2700"/>
              </a:lnSpc>
            </a:pPr>
            <a:r>
              <a:rPr lang="en-US" altLang="zh-CN" dirty="0" smtClean="0">
                <a:latin typeface="微软雅黑" panose="020B0503020204020204" pitchFamily="34" charset="-122"/>
                <a:ea typeface="微软雅黑" panose="020B0503020204020204" pitchFamily="34" charset="-122"/>
              </a:rPr>
              <a:t>16</a:t>
            </a:r>
            <a:r>
              <a:rPr lang="zh-CN" altLang="en-US" dirty="0" smtClean="0">
                <a:latin typeface="微软雅黑" panose="020B0503020204020204" pitchFamily="34" charset="-122"/>
                <a:ea typeface="微软雅黑" panose="020B0503020204020204" pitchFamily="34" charset="-122"/>
              </a:rPr>
              <a:t>位指令中寄存器编号还是占</a:t>
            </a:r>
            <a:r>
              <a:rPr lang="en-US" altLang="zh-CN" dirty="0" smtClean="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位，还是有</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个通用寄存器，</a:t>
            </a:r>
            <a:r>
              <a:rPr lang="zh-CN" altLang="en-US" dirty="0" smtClean="0">
                <a:latin typeface="微软雅黑" panose="020B0503020204020204" pitchFamily="34" charset="-122"/>
                <a:ea typeface="微软雅黑" panose="020B0503020204020204" pitchFamily="34" charset="-122"/>
              </a:rPr>
              <a:t>还是</a:t>
            </a:r>
            <a:r>
              <a:rPr lang="en-US" altLang="zh-CN" dirty="0" smtClean="0">
                <a:latin typeface="微软雅黑" panose="020B0503020204020204" pitchFamily="34" charset="-122"/>
                <a:ea typeface="微软雅黑" panose="020B0503020204020204" pitchFamily="34" charset="-122"/>
              </a:rPr>
              <a:t>32</a:t>
            </a:r>
            <a:r>
              <a:rPr lang="zh-CN" altLang="en-US" dirty="0" smtClean="0">
                <a:latin typeface="微软雅黑" panose="020B0503020204020204" pitchFamily="34" charset="-122"/>
                <a:ea typeface="微软雅黑" panose="020B0503020204020204" pitchFamily="34" charset="-122"/>
              </a:rPr>
              <a:t>位架构，处理的还是</a:t>
            </a:r>
            <a:r>
              <a:rPr lang="en-US" altLang="zh-CN" dirty="0" smtClean="0">
                <a:latin typeface="微软雅黑" panose="020B0503020204020204" pitchFamily="34" charset="-122"/>
                <a:ea typeface="微软雅黑" panose="020B0503020204020204" pitchFamily="34" charset="-122"/>
              </a:rPr>
              <a:t>32</a:t>
            </a:r>
            <a:r>
              <a:rPr lang="zh-CN" altLang="en-US" dirty="0" smtClean="0">
                <a:latin typeface="微软雅黑" panose="020B0503020204020204" pitchFamily="34" charset="-122"/>
                <a:ea typeface="微软雅黑" panose="020B0503020204020204" pitchFamily="34" charset="-122"/>
              </a:rPr>
              <a:t>位数据。</a:t>
            </a:r>
            <a:endParaRPr lang="en-US" altLang="zh-CN" dirty="0" smtClean="0">
              <a:latin typeface="微软雅黑" panose="020B0503020204020204" pitchFamily="34" charset="-122"/>
              <a:ea typeface="微软雅黑" panose="020B0503020204020204" pitchFamily="34" charset="-122"/>
            </a:endParaRPr>
          </a:p>
          <a:p>
            <a:pPr>
              <a:lnSpc>
                <a:spcPts val="2700"/>
              </a:lnSpc>
            </a:pPr>
            <a:r>
              <a:rPr lang="zh-CN" altLang="en-US" dirty="0" smtClean="0">
                <a:latin typeface="微软雅黑" panose="020B0503020204020204" pitchFamily="34" charset="-122"/>
                <a:ea typeface="微软雅黑" panose="020B0503020204020204" pitchFamily="34" charset="-122"/>
              </a:rPr>
              <a:t>为了缩短指令长度，操作码</a:t>
            </a:r>
            <a:r>
              <a:rPr lang="en-US" altLang="zh-CN" dirty="0" smtClean="0">
                <a:latin typeface="微软雅黑" panose="020B0503020204020204" pitchFamily="34" charset="-122"/>
                <a:ea typeface="微软雅黑" panose="020B0503020204020204" pitchFamily="34" charset="-122"/>
              </a:rPr>
              <a:t>op</a:t>
            </a:r>
            <a:r>
              <a:rPr lang="zh-CN" altLang="en-US" dirty="0" smtClean="0">
                <a:latin typeface="微软雅黑" panose="020B0503020204020204" pitchFamily="34" charset="-122"/>
                <a:ea typeface="微软雅黑" panose="020B0503020204020204" pitchFamily="34" charset="-122"/>
              </a:rPr>
              <a:t>、功能码</a:t>
            </a:r>
            <a:r>
              <a:rPr lang="en-US" altLang="zh-CN" dirty="0" err="1" smtClean="0">
                <a:latin typeface="微软雅黑" panose="020B0503020204020204" pitchFamily="34" charset="-122"/>
                <a:ea typeface="微软雅黑" panose="020B0503020204020204" pitchFamily="34" charset="-122"/>
              </a:rPr>
              <a:t>funct</a:t>
            </a:r>
            <a:r>
              <a:rPr lang="zh-CN" altLang="en-US" dirty="0" smtClean="0">
                <a:latin typeface="微软雅黑" panose="020B0503020204020204" pitchFamily="34" charset="-122"/>
                <a:ea typeface="微软雅黑" panose="020B0503020204020204" pitchFamily="34" charset="-122"/>
              </a:rPr>
              <a:t>、立即数</a:t>
            </a:r>
            <a:r>
              <a:rPr lang="en-US" altLang="zh-CN" dirty="0" err="1" smtClean="0">
                <a:latin typeface="微软雅黑" panose="020B0503020204020204" pitchFamily="34" charset="-122"/>
                <a:ea typeface="微软雅黑" panose="020B0503020204020204" pitchFamily="34" charset="-122"/>
              </a:rPr>
              <a:t>imm</a:t>
            </a:r>
            <a:r>
              <a:rPr lang="zh-CN" altLang="en-US" dirty="0" smtClean="0">
                <a:latin typeface="微软雅黑" panose="020B0503020204020204" pitchFamily="34" charset="-122"/>
                <a:ea typeface="微软雅黑" panose="020B0503020204020204" pitchFamily="34" charset="-122"/>
              </a:rPr>
              <a:t>和另一部分寄存器编号的位数都减少了。</a:t>
            </a:r>
            <a:endParaRPr lang="en-US" altLang="zh-CN" dirty="0" smtClean="0">
              <a:latin typeface="微软雅黑" panose="020B0503020204020204" pitchFamily="34" charset="-122"/>
              <a:ea typeface="微软雅黑" panose="020B0503020204020204" pitchFamily="34" charset="-122"/>
            </a:endParaRPr>
          </a:p>
          <a:p>
            <a:pPr>
              <a:lnSpc>
                <a:spcPts val="2700"/>
              </a:lnSpc>
            </a:pPr>
            <a:r>
              <a:rPr lang="zh-CN" altLang="en-US" dirty="0" smtClean="0">
                <a:latin typeface="微软雅黑" panose="020B0503020204020204" pitchFamily="34" charset="-122"/>
                <a:ea typeface="微软雅黑" panose="020B0503020204020204" pitchFamily="34" charset="-122"/>
              </a:rPr>
              <a:t>每条</a:t>
            </a:r>
            <a:r>
              <a:rPr lang="en-US" altLang="zh-CN" dirty="0" smtClean="0">
                <a:latin typeface="微软雅黑" panose="020B0503020204020204" pitchFamily="34" charset="-122"/>
                <a:ea typeface="微软雅黑" panose="020B0503020204020204" pitchFamily="34" charset="-122"/>
              </a:rPr>
              <a:t>16</a:t>
            </a:r>
            <a:r>
              <a:rPr lang="zh-CN" altLang="en-US" dirty="0" smtClean="0">
                <a:latin typeface="微软雅黑" panose="020B0503020204020204" pitchFamily="34" charset="-122"/>
                <a:ea typeface="微软雅黑" panose="020B0503020204020204" pitchFamily="34" charset="-122"/>
              </a:rPr>
              <a:t>位指令都有功能完全相同的</a:t>
            </a:r>
            <a:r>
              <a:rPr lang="en-US" altLang="zh-CN" dirty="0" smtClean="0">
                <a:latin typeface="微软雅黑" panose="020B0503020204020204" pitchFamily="34" charset="-122"/>
                <a:ea typeface="微软雅黑" panose="020B0503020204020204" pitchFamily="34" charset="-122"/>
              </a:rPr>
              <a:t>32</a:t>
            </a:r>
            <a:r>
              <a:rPr lang="zh-CN" altLang="en-US" dirty="0" smtClean="0">
                <a:latin typeface="微软雅黑" panose="020B0503020204020204" pitchFamily="34" charset="-122"/>
                <a:ea typeface="微软雅黑" panose="020B0503020204020204" pitchFamily="34" charset="-122"/>
              </a:rPr>
              <a:t>位指令，在执行时由硬件先转换为</a:t>
            </a:r>
            <a:r>
              <a:rPr lang="en-US" altLang="zh-CN" dirty="0" smtClean="0">
                <a:latin typeface="微软雅黑" panose="020B0503020204020204" pitchFamily="34" charset="-122"/>
                <a:ea typeface="微软雅黑" panose="020B0503020204020204" pitchFamily="34" charset="-122"/>
              </a:rPr>
              <a:t>32</a:t>
            </a:r>
            <a:r>
              <a:rPr lang="zh-CN" altLang="en-US" dirty="0" smtClean="0">
                <a:latin typeface="微软雅黑" panose="020B0503020204020204" pitchFamily="34" charset="-122"/>
                <a:ea typeface="微软雅黑" panose="020B0503020204020204" pitchFamily="34" charset="-122"/>
              </a:rPr>
              <a:t>位指令再执行。</a:t>
            </a:r>
            <a:endParaRPr lang="en-US" altLang="zh-CN" dirty="0" smtClean="0">
              <a:solidFill>
                <a:srgbClr val="C00000"/>
              </a:solidFill>
              <a:latin typeface="微软雅黑" panose="020B0503020204020204" pitchFamily="34" charset="-122"/>
              <a:ea typeface="微软雅黑" panose="020B0503020204020204" pitchFamily="34" charset="-122"/>
            </a:endParaRPr>
          </a:p>
        </p:txBody>
      </p:sp>
      <p:sp>
        <p:nvSpPr>
          <p:cNvPr id="132099" name="Rectangle 2"/>
          <p:cNvSpPr>
            <a:spLocks noGrp="1" noChangeArrowheads="1"/>
          </p:cNvSpPr>
          <p:nvPr>
            <p:ph type="title"/>
          </p:nvPr>
        </p:nvSpPr>
        <p:spPr>
          <a:xfrm>
            <a:off x="1293813" y="109538"/>
            <a:ext cx="6556375" cy="400050"/>
          </a:xfrm>
        </p:spPr>
        <p:txBody>
          <a:bodyPr/>
          <a:lstStyle/>
          <a:p>
            <a:r>
              <a:rPr lang="en-US" altLang="zh-CN" sz="2600" dirty="0" smtClean="0">
                <a:ea typeface="宋体" panose="02010600030101010101" pitchFamily="2" charset="-122"/>
              </a:rPr>
              <a:t>16</a:t>
            </a:r>
            <a:r>
              <a:rPr lang="zh-CN" altLang="en-US" sz="2600" dirty="0" smtClean="0">
                <a:ea typeface="宋体" panose="02010600030101010101" pitchFamily="2" charset="-122"/>
              </a:rPr>
              <a:t>位</a:t>
            </a:r>
            <a:r>
              <a:rPr lang="en-US" altLang="zh-CN" sz="2600" dirty="0" smtClean="0">
                <a:ea typeface="宋体" panose="02010600030101010101" pitchFamily="2" charset="-122"/>
              </a:rPr>
              <a:t>RISC-V</a:t>
            </a:r>
            <a:r>
              <a:rPr lang="zh-CN" altLang="en-US" sz="2600" dirty="0" smtClean="0">
                <a:ea typeface="宋体" panose="02010600030101010101" pitchFamily="2" charset="-122"/>
              </a:rPr>
              <a:t>压缩指令格式</a:t>
            </a:r>
          </a:p>
        </p:txBody>
      </p:sp>
      <p:pic>
        <p:nvPicPr>
          <p:cNvPr id="1321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3653617"/>
            <a:ext cx="8556625"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99257" y="3292053"/>
            <a:ext cx="3374967" cy="400110"/>
          </a:xfrm>
          <a:prstGeom prst="rect">
            <a:avLst/>
          </a:prstGeom>
          <a:noFill/>
        </p:spPr>
        <p:txBody>
          <a:bodyPr wrap="square" rtlCol="0">
            <a:spAutoFit/>
          </a:bodyPr>
          <a:lstStyle/>
          <a:p>
            <a:pPr algn="l"/>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何</a:t>
            </a:r>
            <a:r>
              <a:rPr lang="zh-CN" altLang="en-US" sz="2000" dirty="0" smtClean="0">
                <a:latin typeface="微软雅黑" panose="020B0503020204020204" pitchFamily="34" charset="-122"/>
                <a:ea typeface="微软雅黑" panose="020B0503020204020204" pitchFamily="34" charset="-122"/>
              </a:rPr>
              <a:t>要</a:t>
            </a:r>
            <a:r>
              <a:rPr lang="zh-CN" altLang="en-US" sz="2000" dirty="0">
                <a:latin typeface="微软雅黑" panose="020B0503020204020204" pitchFamily="34" charset="-122"/>
                <a:ea typeface="微软雅黑" panose="020B0503020204020204" pitchFamily="34" charset="-122"/>
              </a:rPr>
              <a:t>设置</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位压缩</a:t>
            </a:r>
            <a:r>
              <a:rPr lang="zh-CN" altLang="en-US" sz="2000" dirty="0" smtClean="0">
                <a:latin typeface="微软雅黑" panose="020B0503020204020204" pitchFamily="34" charset="-122"/>
                <a:ea typeface="微软雅黑" panose="020B0503020204020204" pitchFamily="34" charset="-122"/>
              </a:rPr>
              <a:t>指令？</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532907" y="3253507"/>
            <a:ext cx="5333221" cy="400110"/>
          </a:xfrm>
          <a:prstGeom prst="rect">
            <a:avLst/>
          </a:prstGeom>
          <a:noFill/>
        </p:spPr>
        <p:txBody>
          <a:bodyPr wrap="square" rtlCol="0">
            <a:spAutoFit/>
          </a:bodyPr>
          <a:lstStyle/>
          <a:p>
            <a:r>
              <a:rPr lang="zh-CN" altLang="en-US" sz="2000" dirty="0">
                <a:solidFill>
                  <a:srgbClr val="C00000"/>
                </a:solidFill>
                <a:latin typeface="微软雅黑" panose="020B0503020204020204" pitchFamily="34" charset="-122"/>
                <a:ea typeface="微软雅黑" panose="020B0503020204020204" pitchFamily="34" charset="-122"/>
              </a:rPr>
              <a:t>目的</a:t>
            </a:r>
            <a:r>
              <a:rPr lang="zh-CN" altLang="en-US" sz="2000" dirty="0" smtClean="0">
                <a:solidFill>
                  <a:srgbClr val="C00000"/>
                </a:solidFill>
                <a:latin typeface="微软雅黑" panose="020B0503020204020204" pitchFamily="34" charset="-122"/>
                <a:ea typeface="微软雅黑" panose="020B0503020204020204" pitchFamily="34" charset="-122"/>
              </a:rPr>
              <a:t>是缩短</a:t>
            </a:r>
            <a:r>
              <a:rPr lang="zh-CN" altLang="en-US" sz="2000" dirty="0">
                <a:solidFill>
                  <a:srgbClr val="C00000"/>
                </a:solidFill>
                <a:latin typeface="微软雅黑" panose="020B0503020204020204" pitchFamily="34" charset="-122"/>
                <a:ea typeface="微软雅黑" panose="020B0503020204020204" pitchFamily="34" charset="-122"/>
              </a:rPr>
              <a:t>程序代码量，用少量时间换空间</a:t>
            </a:r>
            <a:r>
              <a:rPr lang="zh-CN" altLang="en-US" sz="2000" dirty="0" smtClean="0">
                <a:solidFill>
                  <a:srgbClr val="C00000"/>
                </a:solidFill>
                <a:latin typeface="微软雅黑" panose="020B0503020204020204" pitchFamily="34" charset="-122"/>
                <a:ea typeface="微软雅黑" panose="020B0503020204020204" pitchFamily="34" charset="-122"/>
              </a:rPr>
              <a:t>！</a:t>
            </a:r>
            <a:endParaRPr lang="zh-CN" altLang="en-US" sz="2000" dirty="0"/>
          </a:p>
        </p:txBody>
      </p:sp>
    </p:spTree>
    <p:extLst>
      <p:ext uri="{BB962C8B-B14F-4D97-AF65-F5344CB8AC3E}">
        <p14:creationId xmlns:p14="http://schemas.microsoft.com/office/powerpoint/2010/main" val="1152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2098">
                                            <p:txEl>
                                              <p:pRg st="0" end="0"/>
                                            </p:txEl>
                                          </p:spTgt>
                                        </p:tgtEl>
                                        <p:attrNameLst>
                                          <p:attrName>style.visibility</p:attrName>
                                        </p:attrNameLst>
                                      </p:cBhvr>
                                      <p:to>
                                        <p:strVal val="visible"/>
                                      </p:to>
                                    </p:set>
                                    <p:animEffect transition="in" filter="wipe(down)">
                                      <p:cBhvr>
                                        <p:cTn id="7" dur="500"/>
                                        <p:tgtEl>
                                          <p:spTgt spid="132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2100"/>
                                        </p:tgtEl>
                                        <p:attrNameLst>
                                          <p:attrName>style.visibility</p:attrName>
                                        </p:attrNameLst>
                                      </p:cBhvr>
                                      <p:to>
                                        <p:strVal val="visible"/>
                                      </p:to>
                                    </p:set>
                                    <p:animEffect transition="in" filter="wipe(down)">
                                      <p:cBhvr>
                                        <p:cTn id="12" dur="500"/>
                                        <p:tgtEl>
                                          <p:spTgt spid="132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2098">
                                            <p:txEl>
                                              <p:pRg st="1" end="1"/>
                                            </p:txEl>
                                          </p:spTgt>
                                        </p:tgtEl>
                                        <p:attrNameLst>
                                          <p:attrName>style.visibility</p:attrName>
                                        </p:attrNameLst>
                                      </p:cBhvr>
                                      <p:to>
                                        <p:strVal val="visible"/>
                                      </p:to>
                                    </p:set>
                                    <p:animEffect transition="in" filter="wipe(down)">
                                      <p:cBhvr>
                                        <p:cTn id="17" dur="500"/>
                                        <p:tgtEl>
                                          <p:spTgt spid="1320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2098">
                                            <p:txEl>
                                              <p:pRg st="2" end="2"/>
                                            </p:txEl>
                                          </p:spTgt>
                                        </p:tgtEl>
                                        <p:attrNameLst>
                                          <p:attrName>style.visibility</p:attrName>
                                        </p:attrNameLst>
                                      </p:cBhvr>
                                      <p:to>
                                        <p:strVal val="visible"/>
                                      </p:to>
                                    </p:set>
                                    <p:animEffect transition="in" filter="wipe(down)">
                                      <p:cBhvr>
                                        <p:cTn id="22" dur="500"/>
                                        <p:tgtEl>
                                          <p:spTgt spid="1320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2098">
                                            <p:txEl>
                                              <p:pRg st="3" end="3"/>
                                            </p:txEl>
                                          </p:spTgt>
                                        </p:tgtEl>
                                        <p:attrNameLst>
                                          <p:attrName>style.visibility</p:attrName>
                                        </p:attrNameLst>
                                      </p:cBhvr>
                                      <p:to>
                                        <p:strVal val="visible"/>
                                      </p:to>
                                    </p:set>
                                    <p:animEffect transition="in" filter="wipe(down)">
                                      <p:cBhvr>
                                        <p:cTn id="27" dur="500"/>
                                        <p:tgtEl>
                                          <p:spTgt spid="1320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uiExpand="1" build="p"/>
      <p:bldP spid="2"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1FD0291C-BB28-44F4-BB6A-381716DC0C95}"/>
              </a:ext>
            </a:extLst>
          </p:cNvPr>
          <p:cNvSpPr>
            <a:spLocks noGrp="1" noChangeArrowheads="1"/>
          </p:cNvSpPr>
          <p:nvPr>
            <p:ph type="body" idx="1"/>
          </p:nvPr>
        </p:nvSpPr>
        <p:spPr>
          <a:xfrm>
            <a:off x="125413" y="723900"/>
            <a:ext cx="4572000" cy="6024563"/>
          </a:xfrm>
        </p:spPr>
        <p:txBody>
          <a:bodyPr/>
          <a:lstStyle/>
          <a:p>
            <a:pPr>
              <a:lnSpc>
                <a:spcPts val="2700"/>
              </a:lnSpc>
              <a:defRPr/>
            </a:pPr>
            <a:r>
              <a:rPr lang="zh-CN" altLang="en-US" dirty="0">
                <a:latin typeface="微软雅黑" panose="020B0503020204020204" pitchFamily="34" charset="-122"/>
                <a:ea typeface="微软雅黑" panose="020B0503020204020204" pitchFamily="34" charset="-122"/>
              </a:rPr>
              <a:t>包含：</a:t>
            </a:r>
            <a:endParaRPr lang="en-US" altLang="zh-CN" dirty="0">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移位（</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Shifts</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算术运算（</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Arithmetic</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逻辑运算（</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Logical</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比较（</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Compare</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分支（</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Branch</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跳转链接（</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Jump &amp; Link</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同步（</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Synch</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环境（</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Environment</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控制状态寄存器（</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Control Status Register</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取数（</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Load</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lvl="1">
              <a:lnSpc>
                <a:spcPts val="2700"/>
              </a:lnSpc>
              <a:defRPr/>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存数（</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Store</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marL="457200" lvl="1" indent="0">
              <a:lnSpc>
                <a:spcPts val="2700"/>
              </a:lnSpc>
              <a:buFontTx/>
              <a:buNone/>
              <a:defRPr/>
            </a:pP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133123"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基础整数指令集（</a:t>
            </a:r>
            <a:r>
              <a:rPr lang="en-US" altLang="zh-CN" sz="2600" smtClean="0">
                <a:ea typeface="宋体" panose="02010600030101010101" pitchFamily="2" charset="-122"/>
              </a:rPr>
              <a:t>RV32I</a:t>
            </a:r>
            <a:r>
              <a:rPr lang="zh-CN" altLang="en-US" sz="2600" smtClean="0">
                <a:ea typeface="宋体" panose="02010600030101010101" pitchFamily="2" charset="-122"/>
              </a:rPr>
              <a:t>）</a:t>
            </a:r>
          </a:p>
        </p:txBody>
      </p:sp>
      <p:sp>
        <p:nvSpPr>
          <p:cNvPr id="133124" name="右大括号 1"/>
          <p:cNvSpPr>
            <a:spLocks/>
          </p:cNvSpPr>
          <p:nvPr/>
        </p:nvSpPr>
        <p:spPr bwMode="auto">
          <a:xfrm>
            <a:off x="3600450" y="1317625"/>
            <a:ext cx="282575" cy="1412875"/>
          </a:xfrm>
          <a:prstGeom prst="rightBrace">
            <a:avLst>
              <a:gd name="adj1" fmla="val 27199"/>
              <a:gd name="adj2" fmla="val 50000"/>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3125" name="矩形 2"/>
          <p:cNvSpPr>
            <a:spLocks noChangeArrowheads="1"/>
          </p:cNvSpPr>
          <p:nvPr/>
        </p:nvSpPr>
        <p:spPr bwMode="auto">
          <a:xfrm>
            <a:off x="3825875" y="1719263"/>
            <a:ext cx="1347788"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700"/>
              </a:lnSpc>
              <a:spcBef>
                <a:spcPct val="30000"/>
              </a:spcBef>
              <a:buSzPct val="75000"/>
            </a:pPr>
            <a:r>
              <a:rPr lang="zh-CN" altLang="en-US" sz="2200">
                <a:solidFill>
                  <a:srgbClr val="000000"/>
                </a:solidFill>
                <a:latin typeface="微软雅黑" panose="020B0503020204020204" pitchFamily="34" charset="-122"/>
                <a:ea typeface="微软雅黑" panose="020B0503020204020204" pitchFamily="34" charset="-122"/>
              </a:rPr>
              <a:t>整数运算类指令</a:t>
            </a:r>
            <a:endParaRPr lang="en-US" altLang="zh-CN" sz="2200">
              <a:solidFill>
                <a:srgbClr val="000000"/>
              </a:solidFill>
              <a:latin typeface="微软雅黑" panose="020B0503020204020204" pitchFamily="34" charset="-122"/>
              <a:ea typeface="微软雅黑" panose="020B0503020204020204" pitchFamily="34" charset="-122"/>
            </a:endParaRPr>
          </a:p>
        </p:txBody>
      </p:sp>
      <p:sp>
        <p:nvSpPr>
          <p:cNvPr id="133126" name="矩形 7"/>
          <p:cNvSpPr>
            <a:spLocks noChangeArrowheads="1"/>
          </p:cNvSpPr>
          <p:nvPr/>
        </p:nvSpPr>
        <p:spPr bwMode="auto">
          <a:xfrm>
            <a:off x="4114800" y="2903538"/>
            <a:ext cx="13477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700"/>
              </a:lnSpc>
              <a:spcBef>
                <a:spcPct val="30000"/>
              </a:spcBef>
              <a:buSzPct val="75000"/>
            </a:pPr>
            <a:r>
              <a:rPr lang="zh-CN" altLang="en-US" sz="2200">
                <a:solidFill>
                  <a:srgbClr val="000000"/>
                </a:solidFill>
                <a:latin typeface="微软雅黑" panose="020B0503020204020204" pitchFamily="34" charset="-122"/>
                <a:ea typeface="微软雅黑" panose="020B0503020204020204" pitchFamily="34" charset="-122"/>
              </a:rPr>
              <a:t>控制转移类指令</a:t>
            </a:r>
            <a:endParaRPr lang="en-US" altLang="zh-CN" sz="2200">
              <a:solidFill>
                <a:srgbClr val="000000"/>
              </a:solidFill>
              <a:latin typeface="微软雅黑" panose="020B0503020204020204" pitchFamily="34" charset="-122"/>
              <a:ea typeface="微软雅黑" panose="020B0503020204020204" pitchFamily="34" charset="-122"/>
            </a:endParaRPr>
          </a:p>
        </p:txBody>
      </p:sp>
      <p:sp>
        <p:nvSpPr>
          <p:cNvPr id="133127" name="右大括号 8"/>
          <p:cNvSpPr>
            <a:spLocks/>
          </p:cNvSpPr>
          <p:nvPr/>
        </p:nvSpPr>
        <p:spPr bwMode="auto">
          <a:xfrm>
            <a:off x="3876675" y="2928938"/>
            <a:ext cx="282575" cy="706437"/>
          </a:xfrm>
          <a:prstGeom prst="rightBrace">
            <a:avLst>
              <a:gd name="adj1" fmla="val 27234"/>
              <a:gd name="adj2" fmla="val 50000"/>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3128" name="矩形 9"/>
          <p:cNvSpPr>
            <a:spLocks noChangeArrowheads="1"/>
          </p:cNvSpPr>
          <p:nvPr/>
        </p:nvSpPr>
        <p:spPr bwMode="auto">
          <a:xfrm>
            <a:off x="2903538" y="5645150"/>
            <a:ext cx="25082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700"/>
              </a:lnSpc>
              <a:spcBef>
                <a:spcPct val="30000"/>
              </a:spcBef>
              <a:buSzPct val="75000"/>
            </a:pPr>
            <a:r>
              <a:rPr lang="zh-CN" altLang="en-US" sz="2200" dirty="0">
                <a:solidFill>
                  <a:srgbClr val="000000"/>
                </a:solidFill>
                <a:latin typeface="微软雅黑" panose="020B0503020204020204" pitchFamily="34" charset="-122"/>
                <a:ea typeface="微软雅黑" panose="020B0503020204020204" pitchFamily="34" charset="-122"/>
              </a:rPr>
              <a:t>存储访问类指令</a:t>
            </a:r>
            <a:endParaRPr lang="en-US" altLang="zh-CN" sz="2200" dirty="0">
              <a:solidFill>
                <a:srgbClr val="000000"/>
              </a:solidFill>
              <a:latin typeface="微软雅黑" panose="020B0503020204020204" pitchFamily="34" charset="-122"/>
              <a:ea typeface="微软雅黑" panose="020B0503020204020204" pitchFamily="34" charset="-122"/>
            </a:endParaRPr>
          </a:p>
        </p:txBody>
      </p:sp>
      <p:sp>
        <p:nvSpPr>
          <p:cNvPr id="133129" name="右大括号 10"/>
          <p:cNvSpPr>
            <a:spLocks/>
          </p:cNvSpPr>
          <p:nvPr/>
        </p:nvSpPr>
        <p:spPr bwMode="auto">
          <a:xfrm>
            <a:off x="2620963" y="5502275"/>
            <a:ext cx="282575" cy="704850"/>
          </a:xfrm>
          <a:prstGeom prst="rightBrace">
            <a:avLst>
              <a:gd name="adj1" fmla="val 27173"/>
              <a:gd name="adj2" fmla="val 50000"/>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3130" name="矩形 11"/>
          <p:cNvSpPr>
            <a:spLocks noChangeArrowheads="1"/>
          </p:cNvSpPr>
          <p:nvPr/>
        </p:nvSpPr>
        <p:spPr bwMode="auto">
          <a:xfrm>
            <a:off x="4098925" y="4354513"/>
            <a:ext cx="1446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700"/>
              </a:lnSpc>
              <a:spcBef>
                <a:spcPct val="30000"/>
              </a:spcBef>
              <a:buSzPct val="75000"/>
            </a:pPr>
            <a:r>
              <a:rPr lang="zh-CN" altLang="en-US" sz="2200" dirty="0">
                <a:solidFill>
                  <a:srgbClr val="000000"/>
                </a:solidFill>
                <a:latin typeface="微软雅黑" panose="020B0503020204020204" pitchFamily="34" charset="-122"/>
                <a:ea typeface="微软雅黑" panose="020B0503020204020204" pitchFamily="34" charset="-122"/>
              </a:rPr>
              <a:t>系统控制类指令</a:t>
            </a:r>
            <a:endParaRPr lang="en-US" altLang="zh-CN" sz="2200" dirty="0">
              <a:solidFill>
                <a:srgbClr val="000000"/>
              </a:solidFill>
              <a:latin typeface="微软雅黑" panose="020B0503020204020204" pitchFamily="34" charset="-122"/>
              <a:ea typeface="微软雅黑" panose="020B0503020204020204" pitchFamily="34" charset="-122"/>
            </a:endParaRPr>
          </a:p>
        </p:txBody>
      </p:sp>
      <p:sp>
        <p:nvSpPr>
          <p:cNvPr id="133131" name="右大括号 12"/>
          <p:cNvSpPr>
            <a:spLocks/>
          </p:cNvSpPr>
          <p:nvPr/>
        </p:nvSpPr>
        <p:spPr bwMode="auto">
          <a:xfrm>
            <a:off x="3843338" y="4003675"/>
            <a:ext cx="282575" cy="1355725"/>
          </a:xfrm>
          <a:prstGeom prst="rightBrace">
            <a:avLst>
              <a:gd name="adj1" fmla="val 27209"/>
              <a:gd name="adj2" fmla="val 50000"/>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4" name="矩形 3"/>
          <p:cNvSpPr>
            <a:spLocks noChangeArrowheads="1"/>
          </p:cNvSpPr>
          <p:nvPr/>
        </p:nvSpPr>
        <p:spPr bwMode="auto">
          <a:xfrm>
            <a:off x="5588000" y="766763"/>
            <a:ext cx="3430588" cy="58760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700"/>
              </a:lnSpc>
              <a:spcBef>
                <a:spcPts val="600"/>
              </a:spcBef>
            </a:pPr>
            <a:r>
              <a:rPr lang="en-US" altLang="zh-CN" sz="2000" dirty="0">
                <a:solidFill>
                  <a:srgbClr val="FC0128"/>
                </a:solidFill>
                <a:latin typeface="微软雅黑" panose="020B0503020204020204" pitchFamily="34" charset="-122"/>
                <a:ea typeface="微软雅黑" panose="020B0503020204020204" pitchFamily="34" charset="-122"/>
              </a:rPr>
              <a:t>RTL</a:t>
            </a:r>
            <a:r>
              <a:rPr lang="zh-CN" altLang="en-US" sz="2000" dirty="0">
                <a:solidFill>
                  <a:srgbClr val="FC0128"/>
                </a:solidFill>
                <a:latin typeface="微软雅黑" panose="020B0503020204020204" pitchFamily="34" charset="-122"/>
                <a:ea typeface="微软雅黑" panose="020B0503020204020204" pitchFamily="34" charset="-122"/>
              </a:rPr>
              <a:t>规定：</a:t>
            </a:r>
            <a:endParaRPr lang="en-US" altLang="zh-CN" sz="2000" dirty="0">
              <a:solidFill>
                <a:srgbClr val="FC0128"/>
              </a:solidFill>
              <a:latin typeface="微软雅黑" panose="020B0503020204020204" pitchFamily="34" charset="-122"/>
              <a:ea typeface="微软雅黑" panose="020B0503020204020204" pitchFamily="34" charset="-122"/>
            </a:endParaRPr>
          </a:p>
          <a:p>
            <a:pPr>
              <a:lnSpc>
                <a:spcPts val="2700"/>
              </a:lnSpc>
              <a:spcBef>
                <a:spcPts val="600"/>
              </a:spcBef>
            </a:pPr>
            <a:r>
              <a:rPr lang="en-US" altLang="zh-CN" sz="2000" dirty="0">
                <a:solidFill>
                  <a:srgbClr val="0033CC"/>
                </a:solidFill>
                <a:latin typeface="微软雅黑" panose="020B0503020204020204" pitchFamily="34" charset="-122"/>
                <a:ea typeface="微软雅黑" panose="020B0503020204020204" pitchFamily="34" charset="-122"/>
              </a:rPr>
              <a:t>R[r]</a:t>
            </a:r>
            <a:r>
              <a:rPr lang="zh-CN" altLang="en-US"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通用寄存器</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的</a:t>
            </a:r>
            <a:r>
              <a:rPr lang="zh-CN" altLang="en-US" sz="2000" dirty="0" smtClean="0">
                <a:solidFill>
                  <a:srgbClr val="000000"/>
                </a:solidFill>
                <a:latin typeface="微软雅黑" panose="020B0503020204020204" pitchFamily="34" charset="-122"/>
                <a:ea typeface="微软雅黑" panose="020B0503020204020204" pitchFamily="34" charset="-122"/>
              </a:rPr>
              <a:t>内容</a:t>
            </a:r>
            <a:endParaRPr lang="en-US" altLang="zh-CN" sz="2000" dirty="0" smtClean="0">
              <a:solidFill>
                <a:srgbClr val="000000"/>
              </a:solidFill>
              <a:latin typeface="微软雅黑" panose="020B0503020204020204" pitchFamily="34" charset="-122"/>
              <a:ea typeface="微软雅黑" panose="020B0503020204020204" pitchFamily="34" charset="-122"/>
            </a:endParaRPr>
          </a:p>
          <a:p>
            <a:pPr>
              <a:lnSpc>
                <a:spcPts val="2700"/>
              </a:lnSpc>
              <a:spcBef>
                <a:spcPts val="600"/>
              </a:spcBef>
            </a:pPr>
            <a:r>
              <a:rPr lang="en-US" altLang="zh-CN" sz="2000" dirty="0" smtClean="0">
                <a:solidFill>
                  <a:srgbClr val="0033CC"/>
                </a:solidFill>
                <a:latin typeface="微软雅黑" panose="020B0503020204020204" pitchFamily="34" charset="-122"/>
                <a:ea typeface="微软雅黑" panose="020B0503020204020204" pitchFamily="34" charset="-122"/>
              </a:rPr>
              <a:t>M[</a:t>
            </a:r>
            <a:r>
              <a:rPr lang="en-US" altLang="zh-CN" sz="2000" dirty="0" err="1" smtClean="0">
                <a:solidFill>
                  <a:srgbClr val="0033CC"/>
                </a:solidFill>
                <a:latin typeface="微软雅黑" panose="020B0503020204020204" pitchFamily="34" charset="-122"/>
                <a:ea typeface="微软雅黑" panose="020B0503020204020204" pitchFamily="34" charset="-122"/>
              </a:rPr>
              <a:t>addr</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存储单元</a:t>
            </a:r>
            <a:r>
              <a:rPr lang="en-US" altLang="zh-CN" sz="2000" dirty="0" err="1">
                <a:solidFill>
                  <a:srgbClr val="000000"/>
                </a:solidFill>
                <a:latin typeface="微软雅黑" panose="020B0503020204020204" pitchFamily="34" charset="-122"/>
                <a:ea typeface="微软雅黑" panose="020B0503020204020204" pitchFamily="34" charset="-122"/>
              </a:rPr>
              <a:t>addr</a:t>
            </a:r>
            <a:r>
              <a:rPr lang="zh-CN" altLang="en-US" sz="2000" dirty="0">
                <a:solidFill>
                  <a:srgbClr val="000000"/>
                </a:solidFill>
                <a:latin typeface="微软雅黑" panose="020B0503020204020204" pitchFamily="34" charset="-122"/>
                <a:ea typeface="微软雅黑" panose="020B0503020204020204" pitchFamily="34" charset="-122"/>
              </a:rPr>
              <a:t>的内容</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ts val="2700"/>
              </a:lnSpc>
              <a:spcBef>
                <a:spcPts val="600"/>
              </a:spcBef>
            </a:pPr>
            <a:r>
              <a:rPr lang="en-US" altLang="zh-CN" sz="2000" dirty="0">
                <a:solidFill>
                  <a:srgbClr val="0033CC"/>
                </a:solidFill>
                <a:latin typeface="微软雅黑" panose="020B0503020204020204" pitchFamily="34" charset="-122"/>
                <a:ea typeface="微软雅黑" panose="020B0503020204020204" pitchFamily="34" charset="-122"/>
              </a:rPr>
              <a:t>M[R[r]]</a:t>
            </a:r>
            <a:r>
              <a:rPr lang="zh-CN" altLang="en-US"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寄存器</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的内容所指存储单元的内容</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ts val="2700"/>
              </a:lnSpc>
              <a:spcBef>
                <a:spcPts val="600"/>
              </a:spcBef>
            </a:pPr>
            <a:r>
              <a:rPr lang="en-US" altLang="zh-CN" sz="2000" dirty="0">
                <a:solidFill>
                  <a:srgbClr val="0033CC"/>
                </a:solidFill>
                <a:latin typeface="微软雅黑" panose="020B0503020204020204" pitchFamily="34" charset="-122"/>
                <a:ea typeface="微软雅黑" panose="020B0503020204020204" pitchFamily="34" charset="-122"/>
              </a:rPr>
              <a:t>PC</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PC</a:t>
            </a:r>
            <a:r>
              <a:rPr lang="zh-CN" altLang="en-US" sz="2000" dirty="0">
                <a:solidFill>
                  <a:srgbClr val="000000"/>
                </a:solidFill>
                <a:latin typeface="微软雅黑" panose="020B0503020204020204" pitchFamily="34" charset="-122"/>
                <a:ea typeface="微软雅黑" panose="020B0503020204020204" pitchFamily="34" charset="-122"/>
              </a:rPr>
              <a:t>的内容</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ts val="2700"/>
              </a:lnSpc>
              <a:spcBef>
                <a:spcPts val="600"/>
              </a:spcBef>
            </a:pPr>
            <a:r>
              <a:rPr lang="en-US" altLang="zh-CN" sz="2000" dirty="0">
                <a:solidFill>
                  <a:srgbClr val="0033CC"/>
                </a:solidFill>
                <a:latin typeface="微软雅黑" panose="020B0503020204020204" pitchFamily="34" charset="-122"/>
                <a:ea typeface="微软雅黑" panose="020B0503020204020204" pitchFamily="34" charset="-122"/>
              </a:rPr>
              <a:t>M[PC]</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PC</a:t>
            </a:r>
            <a:r>
              <a:rPr lang="zh-CN" altLang="en-US" sz="2000" dirty="0">
                <a:solidFill>
                  <a:srgbClr val="000000"/>
                </a:solidFill>
                <a:latin typeface="微软雅黑" panose="020B0503020204020204" pitchFamily="34" charset="-122"/>
                <a:ea typeface="微软雅黑" panose="020B0503020204020204" pitchFamily="34" charset="-122"/>
              </a:rPr>
              <a:t>所指存储单元的内容</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ts val="2700"/>
              </a:lnSpc>
              <a:spcBef>
                <a:spcPts val="600"/>
              </a:spcBef>
            </a:pPr>
            <a:r>
              <a:rPr lang="en-US" altLang="zh-CN" sz="2000" dirty="0">
                <a:solidFill>
                  <a:srgbClr val="0033CC"/>
                </a:solidFill>
                <a:latin typeface="微软雅黑" panose="020B0503020204020204" pitchFamily="34" charset="-122"/>
                <a:ea typeface="微软雅黑" panose="020B0503020204020204" pitchFamily="34" charset="-122"/>
              </a:rPr>
              <a:t>SEXT[</a:t>
            </a:r>
            <a:r>
              <a:rPr lang="en-US" altLang="zh-CN" sz="2000" dirty="0" err="1">
                <a:solidFill>
                  <a:srgbClr val="0033CC"/>
                </a:solidFill>
                <a:latin typeface="微软雅黑" panose="020B0503020204020204" pitchFamily="34" charset="-122"/>
                <a:ea typeface="微软雅黑" panose="020B0503020204020204" pitchFamily="34" charset="-122"/>
              </a:rPr>
              <a:t>imm</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对</a:t>
            </a:r>
            <a:r>
              <a:rPr lang="en-US" altLang="zh-CN" sz="2000" dirty="0" err="1">
                <a:solidFill>
                  <a:srgbClr val="000000"/>
                </a:solidFill>
                <a:latin typeface="微软雅黑" panose="020B0503020204020204" pitchFamily="34" charset="-122"/>
                <a:ea typeface="微软雅黑" panose="020B0503020204020204" pitchFamily="34" charset="-122"/>
              </a:rPr>
              <a:t>imm</a:t>
            </a:r>
            <a:r>
              <a:rPr lang="zh-CN" altLang="en-US" sz="2000" dirty="0">
                <a:solidFill>
                  <a:srgbClr val="000000"/>
                </a:solidFill>
                <a:latin typeface="微软雅黑" panose="020B0503020204020204" pitchFamily="34" charset="-122"/>
                <a:ea typeface="微软雅黑" panose="020B0503020204020204" pitchFamily="34" charset="-122"/>
              </a:rPr>
              <a:t>进行符号扩展</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ts val="2700"/>
              </a:lnSpc>
              <a:spcBef>
                <a:spcPts val="600"/>
              </a:spcBef>
            </a:pPr>
            <a:r>
              <a:rPr lang="en-US" altLang="zh-CN" sz="2000" dirty="0">
                <a:solidFill>
                  <a:srgbClr val="0033CC"/>
                </a:solidFill>
                <a:latin typeface="微软雅黑" panose="020B0503020204020204" pitchFamily="34" charset="-122"/>
                <a:ea typeface="微软雅黑" panose="020B0503020204020204" pitchFamily="34" charset="-122"/>
              </a:rPr>
              <a:t>ZEXT[</a:t>
            </a:r>
            <a:r>
              <a:rPr lang="en-US" altLang="zh-CN" sz="2000" dirty="0" err="1">
                <a:solidFill>
                  <a:srgbClr val="0033CC"/>
                </a:solidFill>
                <a:latin typeface="微软雅黑" panose="020B0503020204020204" pitchFamily="34" charset="-122"/>
                <a:ea typeface="微软雅黑" panose="020B0503020204020204" pitchFamily="34" charset="-122"/>
              </a:rPr>
              <a:t>imm</a:t>
            </a:r>
            <a:r>
              <a:rPr lang="en-US" altLang="zh-CN"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：对</a:t>
            </a:r>
            <a:r>
              <a:rPr lang="en-US" altLang="zh-CN" sz="2000" dirty="0" err="1">
                <a:solidFill>
                  <a:srgbClr val="000000"/>
                </a:solidFill>
                <a:latin typeface="微软雅黑" panose="020B0503020204020204" pitchFamily="34" charset="-122"/>
                <a:ea typeface="微软雅黑" panose="020B0503020204020204" pitchFamily="34" charset="-122"/>
              </a:rPr>
              <a:t>imm</a:t>
            </a:r>
            <a:r>
              <a:rPr lang="zh-CN" altLang="en-US" sz="2000" dirty="0">
                <a:solidFill>
                  <a:srgbClr val="000000"/>
                </a:solidFill>
                <a:latin typeface="微软雅黑" panose="020B0503020204020204" pitchFamily="34" charset="-122"/>
                <a:ea typeface="微软雅黑" panose="020B0503020204020204" pitchFamily="34" charset="-122"/>
              </a:rPr>
              <a:t>进行零扩展</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ts val="2700"/>
              </a:lnSpc>
              <a:spcBef>
                <a:spcPts val="600"/>
              </a:spcBef>
            </a:pPr>
            <a:r>
              <a:rPr lang="zh-CN" altLang="en-US" sz="2000" dirty="0">
                <a:solidFill>
                  <a:srgbClr val="000000"/>
                </a:solidFill>
                <a:latin typeface="微软雅黑" panose="020B0503020204020204" pitchFamily="34" charset="-122"/>
                <a:ea typeface="微软雅黑" panose="020B0503020204020204" pitchFamily="34" charset="-122"/>
              </a:rPr>
              <a:t>传送方向用</a:t>
            </a:r>
            <a:r>
              <a:rPr lang="zh-CN" altLang="en-US" sz="2000" dirty="0">
                <a:solidFill>
                  <a:srgbClr val="0033CC"/>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表示，即传送源在右，传送目的在左</a:t>
            </a:r>
          </a:p>
        </p:txBody>
      </p:sp>
    </p:spTree>
    <p:extLst>
      <p:ext uri="{BB962C8B-B14F-4D97-AF65-F5344CB8AC3E}">
        <p14:creationId xmlns:p14="http://schemas.microsoft.com/office/powerpoint/2010/main" val="29571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wipe(left)">
                                      <p:cBhvr>
                                        <p:cTn id="7" dur="500"/>
                                        <p:tgtEl>
                                          <p:spTgt spid="1331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3125"/>
                                        </p:tgtEl>
                                        <p:attrNameLst>
                                          <p:attrName>style.visibility</p:attrName>
                                        </p:attrNameLst>
                                      </p:cBhvr>
                                      <p:to>
                                        <p:strVal val="visible"/>
                                      </p:to>
                                    </p:set>
                                    <p:animEffect transition="in" filter="wipe(left)">
                                      <p:cBhvr>
                                        <p:cTn id="10" dur="500"/>
                                        <p:tgtEl>
                                          <p:spTgt spid="1331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3127"/>
                                        </p:tgtEl>
                                        <p:attrNameLst>
                                          <p:attrName>style.visibility</p:attrName>
                                        </p:attrNameLst>
                                      </p:cBhvr>
                                      <p:to>
                                        <p:strVal val="visible"/>
                                      </p:to>
                                    </p:set>
                                    <p:animEffect transition="in" filter="wipe(left)">
                                      <p:cBhvr>
                                        <p:cTn id="15" dur="500"/>
                                        <p:tgtEl>
                                          <p:spTgt spid="1331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3126"/>
                                        </p:tgtEl>
                                        <p:attrNameLst>
                                          <p:attrName>style.visibility</p:attrName>
                                        </p:attrNameLst>
                                      </p:cBhvr>
                                      <p:to>
                                        <p:strVal val="visible"/>
                                      </p:to>
                                    </p:set>
                                    <p:animEffect transition="in" filter="wipe(left)">
                                      <p:cBhvr>
                                        <p:cTn id="18" dur="500"/>
                                        <p:tgtEl>
                                          <p:spTgt spid="1331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3130"/>
                                        </p:tgtEl>
                                        <p:attrNameLst>
                                          <p:attrName>style.visibility</p:attrName>
                                        </p:attrNameLst>
                                      </p:cBhvr>
                                      <p:to>
                                        <p:strVal val="visible"/>
                                      </p:to>
                                    </p:set>
                                    <p:animEffect transition="in" filter="wipe(left)">
                                      <p:cBhvr>
                                        <p:cTn id="23" dur="500"/>
                                        <p:tgtEl>
                                          <p:spTgt spid="13313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3131"/>
                                        </p:tgtEl>
                                        <p:attrNameLst>
                                          <p:attrName>style.visibility</p:attrName>
                                        </p:attrNameLst>
                                      </p:cBhvr>
                                      <p:to>
                                        <p:strVal val="visible"/>
                                      </p:to>
                                    </p:set>
                                    <p:animEffect transition="in" filter="wipe(left)">
                                      <p:cBhvr>
                                        <p:cTn id="26" dur="500"/>
                                        <p:tgtEl>
                                          <p:spTgt spid="1331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3128"/>
                                        </p:tgtEl>
                                        <p:attrNameLst>
                                          <p:attrName>style.visibility</p:attrName>
                                        </p:attrNameLst>
                                      </p:cBhvr>
                                      <p:to>
                                        <p:strVal val="visible"/>
                                      </p:to>
                                    </p:set>
                                    <p:animEffect transition="in" filter="wipe(left)">
                                      <p:cBhvr>
                                        <p:cTn id="31" dur="500"/>
                                        <p:tgtEl>
                                          <p:spTgt spid="1331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3129"/>
                                        </p:tgtEl>
                                        <p:attrNameLst>
                                          <p:attrName>style.visibility</p:attrName>
                                        </p:attrNameLst>
                                      </p:cBhvr>
                                      <p:to>
                                        <p:strVal val="visible"/>
                                      </p:to>
                                    </p:set>
                                    <p:animEffect transition="in" filter="wipe(left)">
                                      <p:cBhvr>
                                        <p:cTn id="34" dur="500"/>
                                        <p:tgtEl>
                                          <p:spTgt spid="13312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bg/>
                                          </p:spTgt>
                                        </p:tgtEl>
                                        <p:attrNameLst>
                                          <p:attrName>style.visibility</p:attrName>
                                        </p:attrNameLst>
                                      </p:cBhvr>
                                      <p:to>
                                        <p:strVal val="visible"/>
                                      </p:to>
                                    </p:set>
                                    <p:animEffect transition="in" filter="randombar(horizontal)">
                                      <p:cBhvr>
                                        <p:cTn id="39" dur="500"/>
                                        <p:tgtEl>
                                          <p:spTgt spid="4">
                                            <p:bg/>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47" dur="500"/>
                                        <p:tgtEl>
                                          <p:spTgt spid="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62" dur="5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67" dur="500"/>
                                        <p:tgtEl>
                                          <p:spTgt spid="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72" dur="500"/>
                                        <p:tgtEl>
                                          <p:spTgt spid="4">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77" dur="500"/>
                                        <p:tgtEl>
                                          <p:spTgt spid="4">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8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nimBg="1"/>
      <p:bldP spid="133125" grpId="0"/>
      <p:bldP spid="133126" grpId="0"/>
      <p:bldP spid="133127" grpId="0" animBg="1"/>
      <p:bldP spid="133128" grpId="0"/>
      <p:bldP spid="133129" grpId="0" animBg="1"/>
      <p:bldP spid="133130" grpId="0"/>
      <p:bldP spid="133131" grpId="0" animBg="1"/>
      <p:bldP spid="4" grpId="0" uiExpand="1"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xfrm>
            <a:off x="63500" y="1162050"/>
            <a:ext cx="461963" cy="4184650"/>
          </a:xfrm>
        </p:spPr>
        <p:txBody>
          <a:bodyPr/>
          <a:lstStyle/>
          <a:p>
            <a:pPr marL="0" indent="0">
              <a:lnSpc>
                <a:spcPts val="27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整数运算类指令</a:t>
            </a:r>
            <a:endParaRPr lang="en-US" altLang="zh-CN" dirty="0" smtClean="0">
              <a:latin typeface="微软雅黑" panose="020B0503020204020204" pitchFamily="34" charset="-122"/>
              <a:ea typeface="微软雅黑" panose="020B0503020204020204" pitchFamily="34" charset="-122"/>
            </a:endParaRPr>
          </a:p>
        </p:txBody>
      </p:sp>
      <p:sp>
        <p:nvSpPr>
          <p:cNvPr id="134147"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基础整数指令集（</a:t>
            </a:r>
            <a:r>
              <a:rPr lang="en-US" altLang="zh-CN" sz="2600" smtClean="0">
                <a:ea typeface="宋体" panose="02010600030101010101" pitchFamily="2" charset="-122"/>
              </a:rPr>
              <a:t>RV32I</a:t>
            </a:r>
            <a:r>
              <a:rPr lang="zh-CN" altLang="en-US" sz="2600" smtClean="0">
                <a:ea typeface="宋体" panose="02010600030101010101" pitchFamily="2" charset="-122"/>
              </a:rPr>
              <a:t>）</a:t>
            </a:r>
          </a:p>
        </p:txBody>
      </p:sp>
      <p:grpSp>
        <p:nvGrpSpPr>
          <p:cNvPr id="134148" name="组合 3"/>
          <p:cNvGrpSpPr>
            <a:grpSpLocks/>
          </p:cNvGrpSpPr>
          <p:nvPr/>
        </p:nvGrpSpPr>
        <p:grpSpPr bwMode="auto">
          <a:xfrm>
            <a:off x="400050" y="581025"/>
            <a:ext cx="8743950" cy="6276975"/>
            <a:chOff x="587141" y="581258"/>
            <a:chExt cx="8556859" cy="6276742"/>
          </a:xfrm>
        </p:grpSpPr>
        <p:pic>
          <p:nvPicPr>
            <p:cNvPr id="1341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41" y="581258"/>
              <a:ext cx="8556859" cy="627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0" name="矩形 1"/>
            <p:cNvSpPr>
              <a:spLocks noChangeArrowheads="1"/>
            </p:cNvSpPr>
            <p:nvPr/>
          </p:nvSpPr>
          <p:spPr bwMode="auto">
            <a:xfrm>
              <a:off x="711199" y="828842"/>
              <a:ext cx="7585777" cy="561808"/>
            </a:xfrm>
            <a:prstGeom prst="rect">
              <a:avLst/>
            </a:prstGeom>
            <a:solidFill>
              <a:schemeClr val="accent2">
                <a:alpha val="20000"/>
              </a:scheme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4151" name="矩形 1"/>
            <p:cNvSpPr>
              <a:spLocks noChangeArrowheads="1"/>
            </p:cNvSpPr>
            <p:nvPr/>
          </p:nvSpPr>
          <p:spPr bwMode="auto">
            <a:xfrm>
              <a:off x="711198" y="1390650"/>
              <a:ext cx="7585777" cy="1670050"/>
            </a:xfrm>
            <a:prstGeom prst="rect">
              <a:avLst/>
            </a:prstGeom>
            <a:solidFill>
              <a:srgbClr val="C000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4152" name="矩形 1"/>
            <p:cNvSpPr>
              <a:spLocks noChangeArrowheads="1"/>
            </p:cNvSpPr>
            <p:nvPr/>
          </p:nvSpPr>
          <p:spPr bwMode="auto">
            <a:xfrm>
              <a:off x="711197" y="3924300"/>
              <a:ext cx="7585777" cy="2743200"/>
            </a:xfrm>
            <a:prstGeom prst="rect">
              <a:avLst/>
            </a:prstGeom>
            <a:solidFill>
              <a:srgbClr val="3C7845">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34153" name="矩形 1"/>
            <p:cNvSpPr>
              <a:spLocks noChangeArrowheads="1"/>
            </p:cNvSpPr>
            <p:nvPr/>
          </p:nvSpPr>
          <p:spPr bwMode="auto">
            <a:xfrm>
              <a:off x="711197" y="3066950"/>
              <a:ext cx="7585777" cy="857349"/>
            </a:xfrm>
            <a:prstGeom prst="rect">
              <a:avLst/>
            </a:prstGeom>
            <a:solidFill>
              <a:srgbClr val="FFFF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grpSp>
    </p:spTree>
    <p:extLst>
      <p:ext uri="{BB962C8B-B14F-4D97-AF65-F5344CB8AC3E}">
        <p14:creationId xmlns:p14="http://schemas.microsoft.com/office/powerpoint/2010/main" val="6002026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body" idx="1"/>
          </p:nvPr>
        </p:nvSpPr>
        <p:spPr>
          <a:xfrm>
            <a:off x="101600" y="665163"/>
            <a:ext cx="4835525" cy="473075"/>
          </a:xfrm>
        </p:spPr>
        <p:txBody>
          <a:bodyPr/>
          <a:lstStyle/>
          <a:p>
            <a:pPr marL="0" indent="0">
              <a:lnSpc>
                <a:spcPts val="2700"/>
              </a:lnSpc>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U</a:t>
            </a:r>
            <a:r>
              <a:rPr lang="zh-CN" altLang="en-US" dirty="0" smtClean="0">
                <a:latin typeface="微软雅黑" panose="020B0503020204020204" pitchFamily="34" charset="-122"/>
                <a:ea typeface="微软雅黑" panose="020B0503020204020204" pitchFamily="34" charset="-122"/>
              </a:rPr>
              <a:t>型指令共</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条</a:t>
            </a:r>
            <a:endParaRPr lang="en-US" altLang="zh-CN" dirty="0" smtClean="0">
              <a:latin typeface="微软雅黑" panose="020B0503020204020204" pitchFamily="34" charset="-122"/>
              <a:ea typeface="微软雅黑" panose="020B0503020204020204" pitchFamily="34" charset="-122"/>
            </a:endParaRPr>
          </a:p>
          <a:p>
            <a:pPr marL="457200" lvl="1" indent="0">
              <a:lnSpc>
                <a:spcPts val="2700"/>
              </a:lnSpc>
              <a:buFontTx/>
              <a:buNone/>
            </a:pPr>
            <a:endParaRPr lang="en-US" altLang="zh-CN" dirty="0" smtClean="0">
              <a:solidFill>
                <a:srgbClr val="C00000"/>
              </a:solidFill>
              <a:latin typeface="微软雅黑" panose="020B0503020204020204" pitchFamily="34" charset="-122"/>
              <a:ea typeface="微软雅黑" panose="020B0503020204020204" pitchFamily="34" charset="-122"/>
            </a:endParaRPr>
          </a:p>
        </p:txBody>
      </p:sp>
      <p:sp>
        <p:nvSpPr>
          <p:cNvPr id="135171"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基础整数指令集（</a:t>
            </a:r>
            <a:r>
              <a:rPr lang="en-US" altLang="zh-CN" sz="2600" smtClean="0">
                <a:ea typeface="宋体" panose="02010600030101010101" pitchFamily="2" charset="-122"/>
              </a:rPr>
              <a:t>RV32I</a:t>
            </a:r>
            <a:r>
              <a:rPr lang="zh-CN" altLang="en-US" sz="2600" smtClean="0">
                <a:ea typeface="宋体" panose="02010600030101010101" pitchFamily="2" charset="-122"/>
              </a:rPr>
              <a:t>）</a:t>
            </a:r>
          </a:p>
        </p:txBody>
      </p:sp>
      <p:pic>
        <p:nvPicPr>
          <p:cNvPr id="13517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1028700"/>
            <a:ext cx="90932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101600" y="2262188"/>
            <a:ext cx="89852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2000" dirty="0" err="1">
                <a:solidFill>
                  <a:srgbClr val="C00000"/>
                </a:solidFill>
                <a:latin typeface="微软雅黑" panose="020B0503020204020204" pitchFamily="34" charset="-122"/>
                <a:ea typeface="微软雅黑" panose="020B0503020204020204" pitchFamily="34" charset="-122"/>
              </a:rPr>
              <a:t>lui</a:t>
            </a: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rd</a:t>
            </a:r>
            <a:r>
              <a:rPr lang="en-US" altLang="zh-CN" sz="2000" dirty="0">
                <a:solidFill>
                  <a:srgbClr val="C00000"/>
                </a:solidFill>
                <a:latin typeface="微软雅黑" panose="020B0503020204020204" pitchFamily="34" charset="-122"/>
                <a:ea typeface="微软雅黑" panose="020B0503020204020204" pitchFamily="34" charset="-122"/>
              </a:rPr>
              <a:t>, imm20</a:t>
            </a:r>
            <a:r>
              <a:rPr lang="zh-CN" altLang="en-US" sz="2000" dirty="0">
                <a:solidFill>
                  <a:srgbClr val="000000"/>
                </a:solidFill>
                <a:latin typeface="微软雅黑" panose="020B0503020204020204" pitchFamily="34" charset="-122"/>
                <a:ea typeface="微软雅黑" panose="020B0503020204020204" pitchFamily="34" charset="-122"/>
              </a:rPr>
              <a:t>：将立即数</a:t>
            </a:r>
            <a:r>
              <a:rPr lang="en-US" altLang="zh-CN" sz="2000" dirty="0">
                <a:solidFill>
                  <a:srgbClr val="000000"/>
                </a:solidFill>
                <a:latin typeface="微软雅黑" panose="020B0503020204020204" pitchFamily="34" charset="-122"/>
                <a:ea typeface="微软雅黑" panose="020B0503020204020204" pitchFamily="34" charset="-122"/>
              </a:rPr>
              <a:t>imm20</a:t>
            </a:r>
            <a:r>
              <a:rPr lang="zh-CN" altLang="en-US" sz="2000" dirty="0">
                <a:solidFill>
                  <a:srgbClr val="000000"/>
                </a:solidFill>
                <a:latin typeface="微软雅黑" panose="020B0503020204020204" pitchFamily="34" charset="-122"/>
                <a:ea typeface="微软雅黑" panose="020B0503020204020204" pitchFamily="34" charset="-122"/>
              </a:rPr>
              <a:t>存到</a:t>
            </a:r>
            <a:r>
              <a:rPr lang="en-US" altLang="zh-CN" sz="2000" dirty="0" err="1">
                <a:solidFill>
                  <a:srgbClr val="000000"/>
                </a:solidFill>
                <a:latin typeface="微软雅黑" panose="020B0503020204020204" pitchFamily="34" charset="-122"/>
                <a:ea typeface="微软雅黑" panose="020B0503020204020204" pitchFamily="34" charset="-122"/>
              </a:rPr>
              <a:t>rd</a:t>
            </a:r>
            <a:r>
              <a:rPr lang="zh-CN" altLang="en-US" sz="2000" dirty="0">
                <a:solidFill>
                  <a:srgbClr val="000000"/>
                </a:solidFill>
                <a:latin typeface="微软雅黑" panose="020B0503020204020204" pitchFamily="34" charset="-122"/>
                <a:ea typeface="微软雅黑" panose="020B0503020204020204" pitchFamily="34" charset="-122"/>
              </a:rPr>
              <a:t>寄存器高</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位，低</a:t>
            </a:r>
            <a:r>
              <a:rPr lang="en-US" altLang="zh-CN" sz="2000" dirty="0">
                <a:solidFill>
                  <a:srgbClr val="000000"/>
                </a:solidFill>
                <a:latin typeface="微软雅黑" panose="020B0503020204020204" pitchFamily="34" charset="-122"/>
                <a:ea typeface="微软雅黑" panose="020B0503020204020204" pitchFamily="34" charset="-122"/>
              </a:rPr>
              <a:t>12</a:t>
            </a:r>
            <a:r>
              <a:rPr lang="zh-CN" altLang="en-US" sz="2000" dirty="0">
                <a:solidFill>
                  <a:srgbClr val="000000"/>
                </a:solidFill>
                <a:latin typeface="微软雅黑" panose="020B0503020204020204" pitchFamily="34" charset="-122"/>
                <a:ea typeface="微软雅黑" panose="020B0503020204020204" pitchFamily="34" charset="-122"/>
              </a:rPr>
              <a:t>位为</a:t>
            </a:r>
            <a:r>
              <a:rPr lang="en-US" altLang="zh-CN" sz="2000" dirty="0">
                <a:solidFill>
                  <a:srgbClr val="000000"/>
                </a:solidFill>
                <a:latin typeface="微软雅黑" panose="020B0503020204020204" pitchFamily="34" charset="-122"/>
                <a:ea typeface="微软雅黑" panose="020B0503020204020204" pitchFamily="34" charset="-122"/>
              </a:rPr>
              <a:t>0</a:t>
            </a:r>
            <a:r>
              <a:rPr lang="zh-CN" altLang="en-US" sz="2000" dirty="0">
                <a:solidFill>
                  <a:srgbClr val="000000"/>
                </a:solidFill>
                <a:latin typeface="微软雅黑" panose="020B0503020204020204" pitchFamily="34" charset="-122"/>
                <a:ea typeface="微软雅黑" panose="020B0503020204020204" pitchFamily="34" charset="-122"/>
              </a:rPr>
              <a:t>。该指令和“</a:t>
            </a:r>
            <a:r>
              <a:rPr lang="en-US" altLang="zh-CN" sz="2000" dirty="0" err="1">
                <a:solidFill>
                  <a:srgbClr val="000000"/>
                </a:solidFill>
                <a:latin typeface="微软雅黑" panose="020B0503020204020204" pitchFamily="34" charset="-122"/>
                <a:ea typeface="微软雅黑" panose="020B0503020204020204" pitchFamily="34" charset="-122"/>
              </a:rPr>
              <a:t>addi</a:t>
            </a:r>
            <a:r>
              <a:rPr lang="en-US" altLang="zh-CN" sz="2000" dirty="0">
                <a:solidFill>
                  <a:srgbClr val="000000"/>
                </a:solidFill>
                <a:latin typeface="微软雅黑" panose="020B0503020204020204" pitchFamily="34" charset="-122"/>
                <a:ea typeface="微软雅黑" panose="020B0503020204020204" pitchFamily="34" charset="-122"/>
              </a:rPr>
              <a:t> </a:t>
            </a:r>
            <a:r>
              <a:rPr lang="en-US" altLang="zh-CN" sz="2000" dirty="0" err="1">
                <a:solidFill>
                  <a:srgbClr val="000000"/>
                </a:solidFill>
                <a:latin typeface="微软雅黑" panose="020B0503020204020204" pitchFamily="34" charset="-122"/>
                <a:ea typeface="微软雅黑" panose="020B0503020204020204" pitchFamily="34" charset="-122"/>
              </a:rPr>
              <a:t>rd</a:t>
            </a:r>
            <a:r>
              <a:rPr lang="en-US" altLang="zh-CN" sz="2000" dirty="0">
                <a:solidFill>
                  <a:srgbClr val="000000"/>
                </a:solidFill>
                <a:latin typeface="微软雅黑" panose="020B0503020204020204" pitchFamily="34" charset="-122"/>
                <a:ea typeface="微软雅黑" panose="020B0503020204020204" pitchFamily="34" charset="-122"/>
              </a:rPr>
              <a:t>, rs1, imm12”</a:t>
            </a:r>
            <a:r>
              <a:rPr lang="zh-CN" altLang="en-US" sz="2000" dirty="0">
                <a:solidFill>
                  <a:srgbClr val="000000"/>
                </a:solidFill>
                <a:latin typeface="微软雅黑" panose="020B0503020204020204" pitchFamily="34" charset="-122"/>
                <a:ea typeface="微软雅黑" panose="020B0503020204020204" pitchFamily="34" charset="-122"/>
              </a:rPr>
              <a:t>结合，可以实现对一个</a:t>
            </a:r>
            <a:r>
              <a:rPr lang="en-US" altLang="zh-CN" sz="2000" dirty="0">
                <a:solidFill>
                  <a:srgbClr val="000000"/>
                </a:solidFill>
                <a:latin typeface="微软雅黑" panose="020B0503020204020204" pitchFamily="34" charset="-122"/>
                <a:ea typeface="微软雅黑" panose="020B0503020204020204" pitchFamily="34" charset="-122"/>
              </a:rPr>
              <a:t>32</a:t>
            </a:r>
            <a:r>
              <a:rPr lang="zh-CN" altLang="en-US" sz="2000" dirty="0">
                <a:solidFill>
                  <a:srgbClr val="000000"/>
                </a:solidFill>
                <a:latin typeface="微软雅黑" panose="020B0503020204020204" pitchFamily="34" charset="-122"/>
                <a:ea typeface="微软雅黑" panose="020B0503020204020204" pitchFamily="34" charset="-122"/>
              </a:rPr>
              <a:t>位变量赋初值。</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ts val="2800"/>
              </a:lnSpc>
              <a:spcBef>
                <a:spcPts val="600"/>
              </a:spcBef>
            </a:pPr>
            <a:r>
              <a:rPr lang="zh-CN" altLang="en-US" sz="2000" dirty="0" smtClean="0">
                <a:solidFill>
                  <a:srgbClr val="FF0000"/>
                </a:solidFill>
                <a:latin typeface="微软雅黑" panose="020B0503020204020204" pitchFamily="34" charset="-122"/>
                <a:ea typeface="微软雅黑" panose="020B0503020204020204" pitchFamily="34" charset="-122"/>
              </a:rPr>
              <a:t>例：</a:t>
            </a:r>
            <a:r>
              <a:rPr lang="zh-CN" altLang="en-US" sz="2000" dirty="0" smtClean="0">
                <a:solidFill>
                  <a:srgbClr val="0033CC"/>
                </a:solidFill>
                <a:latin typeface="微软雅黑" panose="020B0503020204020204" pitchFamily="34" charset="-122"/>
                <a:ea typeface="微软雅黑" panose="020B0503020204020204" pitchFamily="34" charset="-122"/>
              </a:rPr>
              <a:t>给</a:t>
            </a:r>
            <a:r>
              <a:rPr lang="zh-CN" altLang="en-US" sz="2000" dirty="0">
                <a:solidFill>
                  <a:srgbClr val="0033CC"/>
                </a:solidFill>
                <a:latin typeface="微软雅黑" panose="020B0503020204020204" pitchFamily="34" charset="-122"/>
                <a:ea typeface="微软雅黑" panose="020B0503020204020204" pitchFamily="34" charset="-122"/>
              </a:rPr>
              <a:t>出</a:t>
            </a:r>
            <a:r>
              <a:rPr lang="en-US" altLang="zh-CN" sz="2000" dirty="0">
                <a:solidFill>
                  <a:srgbClr val="0033CC"/>
                </a:solidFill>
                <a:latin typeface="微软雅黑" panose="020B0503020204020204" pitchFamily="34" charset="-122"/>
                <a:ea typeface="微软雅黑" panose="020B0503020204020204" pitchFamily="34" charset="-122"/>
              </a:rPr>
              <a:t>C</a:t>
            </a:r>
            <a:r>
              <a:rPr lang="zh-CN" altLang="en-US" sz="2000" dirty="0">
                <a:solidFill>
                  <a:srgbClr val="0033CC"/>
                </a:solidFill>
                <a:latin typeface="微软雅黑" panose="020B0503020204020204" pitchFamily="34" charset="-122"/>
                <a:ea typeface="微软雅黑" panose="020B0503020204020204" pitchFamily="34" charset="-122"/>
              </a:rPr>
              <a:t>语句“</a:t>
            </a:r>
            <a:r>
              <a:rPr lang="en-US" altLang="zh-CN" sz="2000" dirty="0" err="1">
                <a:solidFill>
                  <a:srgbClr val="0033CC"/>
                </a:solidFill>
                <a:latin typeface="微软雅黑" panose="020B0503020204020204" pitchFamily="34" charset="-122"/>
                <a:ea typeface="微软雅黑" panose="020B0503020204020204" pitchFamily="34" charset="-122"/>
              </a:rPr>
              <a:t>int</a:t>
            </a:r>
            <a:r>
              <a:rPr lang="en-US" altLang="zh-CN" sz="2000" dirty="0">
                <a:solidFill>
                  <a:srgbClr val="0033CC"/>
                </a:solidFill>
                <a:latin typeface="微软雅黑" panose="020B0503020204020204" pitchFamily="34" charset="-122"/>
                <a:ea typeface="微软雅黑" panose="020B0503020204020204" pitchFamily="34" charset="-122"/>
              </a:rPr>
              <a:t> x=-8191;”</a:t>
            </a:r>
            <a:r>
              <a:rPr lang="zh-CN" altLang="en-US" sz="2000" dirty="0">
                <a:solidFill>
                  <a:srgbClr val="0033CC"/>
                </a:solidFill>
                <a:latin typeface="微软雅黑" panose="020B0503020204020204" pitchFamily="34" charset="-122"/>
                <a:ea typeface="微软雅黑" panose="020B0503020204020204" pitchFamily="34" charset="-122"/>
              </a:rPr>
              <a:t>对应的</a:t>
            </a:r>
            <a:r>
              <a:rPr lang="en-US" altLang="zh-CN" sz="2000" dirty="0">
                <a:solidFill>
                  <a:srgbClr val="0033CC"/>
                </a:solidFill>
                <a:latin typeface="微软雅黑" panose="020B0503020204020204" pitchFamily="34" charset="-122"/>
                <a:ea typeface="微软雅黑" panose="020B0503020204020204" pitchFamily="34" charset="-122"/>
              </a:rPr>
              <a:t>RISC-V</a:t>
            </a:r>
            <a:r>
              <a:rPr lang="zh-CN" altLang="en-US" sz="2000" dirty="0">
                <a:solidFill>
                  <a:srgbClr val="0033CC"/>
                </a:solidFill>
                <a:latin typeface="微软雅黑" panose="020B0503020204020204" pitchFamily="34" charset="-122"/>
                <a:ea typeface="微软雅黑" panose="020B0503020204020204" pitchFamily="34" charset="-122"/>
              </a:rPr>
              <a:t>机器级代码。</a:t>
            </a:r>
            <a:endParaRPr lang="en-US" altLang="zh-CN" sz="2000" dirty="0">
              <a:solidFill>
                <a:srgbClr val="0033CC"/>
              </a:solidFill>
              <a:latin typeface="微软雅黑" panose="020B0503020204020204" pitchFamily="34" charset="-122"/>
              <a:ea typeface="微软雅黑" panose="020B0503020204020204" pitchFamily="34" charset="-122"/>
            </a:endParaRPr>
          </a:p>
          <a:p>
            <a:pPr>
              <a:lnSpc>
                <a:spcPts val="2800"/>
              </a:lnSpc>
              <a:spcBef>
                <a:spcPts val="600"/>
              </a:spcBef>
            </a:pPr>
            <a:r>
              <a:rPr lang="zh-CN" altLang="en-US" sz="2000" dirty="0">
                <a:solidFill>
                  <a:srgbClr val="FC0128"/>
                </a:solidFill>
                <a:latin typeface="微软雅黑" panose="020B0503020204020204" pitchFamily="34" charset="-122"/>
                <a:ea typeface="微软雅黑" panose="020B0503020204020204" pitchFamily="34" charset="-122"/>
              </a:rPr>
              <a:t>解：</a:t>
            </a:r>
            <a:r>
              <a:rPr lang="en-US" altLang="zh-CN" sz="2000" dirty="0">
                <a:solidFill>
                  <a:srgbClr val="0033CC"/>
                </a:solidFill>
                <a:latin typeface="微软雅黑" panose="020B0503020204020204" pitchFamily="34" charset="-122"/>
                <a:ea typeface="微软雅黑" panose="020B0503020204020204" pitchFamily="34" charset="-122"/>
              </a:rPr>
              <a:t>C</a:t>
            </a:r>
            <a:r>
              <a:rPr lang="zh-CN" altLang="en-US" sz="2000" dirty="0">
                <a:solidFill>
                  <a:srgbClr val="0033CC"/>
                </a:solidFill>
                <a:latin typeface="微软雅黑" panose="020B0503020204020204" pitchFamily="34" charset="-122"/>
                <a:ea typeface="微软雅黑" panose="020B0503020204020204" pitchFamily="34" charset="-122"/>
              </a:rPr>
              <a:t>语句“</a:t>
            </a:r>
            <a:r>
              <a:rPr lang="en-US" altLang="zh-CN" sz="2000" dirty="0" err="1">
                <a:solidFill>
                  <a:srgbClr val="0033CC"/>
                </a:solidFill>
                <a:latin typeface="微软雅黑" panose="020B0503020204020204" pitchFamily="34" charset="-122"/>
                <a:ea typeface="微软雅黑" panose="020B0503020204020204" pitchFamily="34" charset="-122"/>
              </a:rPr>
              <a:t>int</a:t>
            </a:r>
            <a:r>
              <a:rPr lang="en-US" altLang="zh-CN" sz="2000" dirty="0">
                <a:solidFill>
                  <a:srgbClr val="0033CC"/>
                </a:solidFill>
                <a:latin typeface="微软雅黑" panose="020B0503020204020204" pitchFamily="34" charset="-122"/>
                <a:ea typeface="微软雅黑" panose="020B0503020204020204" pitchFamily="34" charset="-122"/>
              </a:rPr>
              <a:t> x=-8191;”</a:t>
            </a:r>
            <a:r>
              <a:rPr lang="zh-CN" altLang="en-US" sz="2000" dirty="0">
                <a:solidFill>
                  <a:srgbClr val="0033CC"/>
                </a:solidFill>
                <a:latin typeface="微软雅黑" panose="020B0503020204020204" pitchFamily="34" charset="-122"/>
                <a:ea typeface="微软雅黑" panose="020B0503020204020204" pitchFamily="34" charset="-122"/>
              </a:rPr>
              <a:t>对应的</a:t>
            </a:r>
            <a:r>
              <a:rPr lang="en-US" altLang="zh-CN" sz="2000" dirty="0">
                <a:solidFill>
                  <a:srgbClr val="0033CC"/>
                </a:solidFill>
                <a:latin typeface="微软雅黑" panose="020B0503020204020204" pitchFamily="34" charset="-122"/>
                <a:ea typeface="微软雅黑" panose="020B0503020204020204" pitchFamily="34" charset="-122"/>
              </a:rPr>
              <a:t>RISC-V</a:t>
            </a:r>
            <a:r>
              <a:rPr lang="zh-CN" altLang="en-US" sz="2000" dirty="0">
                <a:solidFill>
                  <a:srgbClr val="0033CC"/>
                </a:solidFill>
                <a:latin typeface="微软雅黑" panose="020B0503020204020204" pitchFamily="34" charset="-122"/>
                <a:ea typeface="微软雅黑" panose="020B0503020204020204" pitchFamily="34" charset="-122"/>
              </a:rPr>
              <a:t>机器指令和汇编指令为：</a:t>
            </a:r>
          </a:p>
          <a:p>
            <a:pPr>
              <a:lnSpc>
                <a:spcPts val="2800"/>
              </a:lnSpc>
              <a:spcBef>
                <a:spcPts val="600"/>
              </a:spcBef>
            </a:pPr>
            <a:r>
              <a:rPr lang="en-US" altLang="zh-CN" sz="1600" dirty="0">
                <a:solidFill>
                  <a:srgbClr val="FC0128"/>
                </a:solidFill>
                <a:latin typeface="微软雅黑" panose="020B0503020204020204" pitchFamily="34" charset="-122"/>
                <a:ea typeface="微软雅黑" panose="020B0503020204020204" pitchFamily="34" charset="-122"/>
              </a:rPr>
              <a:t>1111 1111 1111 1111 1110 </a:t>
            </a:r>
            <a:r>
              <a:rPr lang="en-US" altLang="zh-CN" sz="1600" dirty="0">
                <a:solidFill>
                  <a:srgbClr val="0033CC"/>
                </a:solidFill>
                <a:latin typeface="微软雅黑" panose="020B0503020204020204" pitchFamily="34" charset="-122"/>
                <a:ea typeface="微软雅黑" panose="020B0503020204020204" pitchFamily="34" charset="-122"/>
              </a:rPr>
              <a:t>00101</a:t>
            </a:r>
            <a:r>
              <a:rPr lang="en-US" altLang="zh-CN" sz="1600" dirty="0">
                <a:solidFill>
                  <a:srgbClr val="000000"/>
                </a:solidFill>
                <a:latin typeface="微软雅黑" panose="020B0503020204020204" pitchFamily="34" charset="-122"/>
                <a:ea typeface="微软雅黑" panose="020B0503020204020204" pitchFamily="34" charset="-122"/>
              </a:rPr>
              <a:t> 0110111  </a:t>
            </a:r>
            <a:r>
              <a:rPr lang="en-US" altLang="zh-CN" sz="1600" dirty="0" err="1">
                <a:solidFill>
                  <a:srgbClr val="FF0000"/>
                </a:solidFill>
                <a:latin typeface="微软雅黑" panose="020B0503020204020204" pitchFamily="34" charset="-122"/>
                <a:ea typeface="微软雅黑" panose="020B0503020204020204" pitchFamily="34" charset="-122"/>
              </a:rPr>
              <a:t>lui</a:t>
            </a:r>
            <a:r>
              <a:rPr lang="en-US" altLang="zh-CN" sz="1600" dirty="0">
                <a:solidFill>
                  <a:srgbClr val="FF0000"/>
                </a:solidFill>
                <a:latin typeface="微软雅黑" panose="020B0503020204020204" pitchFamily="34" charset="-122"/>
                <a:ea typeface="微软雅黑" panose="020B0503020204020204" pitchFamily="34" charset="-122"/>
              </a:rPr>
              <a:t> x5, 1048574 </a:t>
            </a:r>
            <a:r>
              <a:rPr lang="en-US" altLang="zh-CN" sz="1600" dirty="0">
                <a:solidFill>
                  <a:srgbClr val="0033CC"/>
                </a:solidFill>
                <a:latin typeface="微软雅黑" panose="020B0503020204020204" pitchFamily="34" charset="-122"/>
                <a:ea typeface="微软雅黑" panose="020B0503020204020204" pitchFamily="34" charset="-122"/>
              </a:rPr>
              <a:t>#R[x5]←FFFF E000H</a:t>
            </a:r>
          </a:p>
          <a:p>
            <a:pPr>
              <a:lnSpc>
                <a:spcPts val="2800"/>
              </a:lnSpc>
              <a:spcBef>
                <a:spcPts val="600"/>
              </a:spcBef>
            </a:pPr>
            <a:r>
              <a:rPr lang="en-US" altLang="zh-CN" sz="1600" dirty="0">
                <a:solidFill>
                  <a:srgbClr val="7030A0"/>
                </a:solidFill>
                <a:latin typeface="微软雅黑" panose="020B0503020204020204" pitchFamily="34" charset="-122"/>
                <a:ea typeface="微软雅黑" panose="020B0503020204020204" pitchFamily="34" charset="-122"/>
              </a:rPr>
              <a:t>0000 0000 0001 </a:t>
            </a:r>
            <a:r>
              <a:rPr lang="en-US" altLang="zh-CN" sz="1600" dirty="0">
                <a:solidFill>
                  <a:srgbClr val="000000"/>
                </a:solidFill>
                <a:latin typeface="微软雅黑" panose="020B0503020204020204" pitchFamily="34" charset="-122"/>
                <a:ea typeface="微软雅黑" panose="020B0503020204020204" pitchFamily="34" charset="-122"/>
              </a:rPr>
              <a:t>00101 000 </a:t>
            </a:r>
            <a:r>
              <a:rPr lang="en-US" altLang="zh-CN" sz="1600" dirty="0">
                <a:solidFill>
                  <a:srgbClr val="0033CC"/>
                </a:solidFill>
                <a:latin typeface="微软雅黑" panose="020B0503020204020204" pitchFamily="34" charset="-122"/>
                <a:ea typeface="微软雅黑" panose="020B0503020204020204" pitchFamily="34" charset="-122"/>
              </a:rPr>
              <a:t>00101</a:t>
            </a:r>
            <a:r>
              <a:rPr lang="en-US" altLang="zh-CN" sz="1600" dirty="0">
                <a:solidFill>
                  <a:srgbClr val="000000"/>
                </a:solidFill>
                <a:latin typeface="微软雅黑" panose="020B0503020204020204" pitchFamily="34" charset="-122"/>
                <a:ea typeface="微软雅黑" panose="020B0503020204020204" pitchFamily="34" charset="-122"/>
              </a:rPr>
              <a:t> 0010011  </a:t>
            </a:r>
            <a:r>
              <a:rPr lang="en-US" altLang="zh-CN" sz="1600" dirty="0" err="1">
                <a:solidFill>
                  <a:srgbClr val="FF0000"/>
                </a:solidFill>
                <a:latin typeface="微软雅黑" panose="020B0503020204020204" pitchFamily="34" charset="-122"/>
                <a:ea typeface="微软雅黑" panose="020B0503020204020204" pitchFamily="34" charset="-122"/>
              </a:rPr>
              <a:t>addi</a:t>
            </a:r>
            <a:r>
              <a:rPr lang="en-US" altLang="zh-CN" sz="1600" dirty="0">
                <a:solidFill>
                  <a:srgbClr val="FF0000"/>
                </a:solidFill>
                <a:latin typeface="微软雅黑" panose="020B0503020204020204" pitchFamily="34" charset="-122"/>
                <a:ea typeface="微软雅黑" panose="020B0503020204020204" pitchFamily="34" charset="-122"/>
              </a:rPr>
              <a:t> x5, x5, 1 </a:t>
            </a:r>
            <a:r>
              <a:rPr lang="en-US" altLang="zh-CN" sz="1600" dirty="0">
                <a:solidFill>
                  <a:srgbClr val="0033CC"/>
                </a:solidFill>
                <a:latin typeface="微软雅黑" panose="020B0503020204020204" pitchFamily="34" charset="-122"/>
                <a:ea typeface="微软雅黑" panose="020B0503020204020204" pitchFamily="34" charset="-122"/>
              </a:rPr>
              <a:t>#R[x5]←R[x5]+SEXT[001H]</a:t>
            </a:r>
          </a:p>
          <a:p>
            <a:pPr>
              <a:lnSpc>
                <a:spcPts val="2800"/>
              </a:lnSpc>
              <a:spcBef>
                <a:spcPts val="600"/>
              </a:spcBef>
            </a:pPr>
            <a:endParaRPr lang="zh-CN" altLang="en-US" sz="2000" dirty="0">
              <a:solidFill>
                <a:srgbClr val="0033CC"/>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347663" y="5429250"/>
            <a:ext cx="8234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rgbClr val="0033CC"/>
                </a:solidFill>
                <a:latin typeface="微软雅黑" panose="020B0503020204020204" pitchFamily="34" charset="-122"/>
                <a:ea typeface="微软雅黑" panose="020B0503020204020204" pitchFamily="34" charset="-122"/>
              </a:rPr>
              <a:t>-8191</a:t>
            </a:r>
            <a:r>
              <a:rPr lang="zh-CN" altLang="en-US" sz="2000">
                <a:solidFill>
                  <a:srgbClr val="0033CC"/>
                </a:solidFill>
                <a:latin typeface="微软雅黑" panose="020B0503020204020204" pitchFamily="34" charset="-122"/>
                <a:ea typeface="微软雅黑" panose="020B0503020204020204" pitchFamily="34" charset="-122"/>
              </a:rPr>
              <a:t>的机器数为：</a:t>
            </a:r>
            <a:r>
              <a:rPr lang="en-US" altLang="zh-CN" sz="2000">
                <a:solidFill>
                  <a:srgbClr val="FC0128"/>
                </a:solidFill>
                <a:latin typeface="微软雅黑" panose="020B0503020204020204" pitchFamily="34" charset="-122"/>
                <a:ea typeface="微软雅黑" panose="020B0503020204020204" pitchFamily="34" charset="-122"/>
              </a:rPr>
              <a:t>1111 1111 1111 1111 1110 </a:t>
            </a:r>
            <a:r>
              <a:rPr lang="en-US" altLang="zh-CN" sz="2000">
                <a:solidFill>
                  <a:srgbClr val="7030A0"/>
                </a:solidFill>
                <a:latin typeface="微软雅黑" panose="020B0503020204020204" pitchFamily="34" charset="-122"/>
                <a:ea typeface="微软雅黑" panose="020B0503020204020204" pitchFamily="34" charset="-122"/>
              </a:rPr>
              <a:t>0000 0000 0001</a:t>
            </a:r>
            <a:endParaRPr lang="zh-CN" altLang="en-US" sz="2000">
              <a:solidFill>
                <a:srgbClr val="7030A0"/>
              </a:solidFill>
              <a:latin typeface="微软雅黑" panose="020B0503020204020204" pitchFamily="34" charset="-122"/>
              <a:ea typeface="微软雅黑" panose="020B0503020204020204" pitchFamily="34" charset="-122"/>
            </a:endParaRPr>
          </a:p>
        </p:txBody>
      </p:sp>
      <p:cxnSp>
        <p:nvCxnSpPr>
          <p:cNvPr id="7" name="直接箭头连接符 6">
            <a:extLst>
              <a:ext uri="{FF2B5EF4-FFF2-40B4-BE49-F238E27FC236}">
                <a16:creationId xmlns:a16="http://schemas.microsoft.com/office/drawing/2014/main" id="{D6FA8588-9411-4ACB-909C-FF55C75C615A}"/>
              </a:ext>
            </a:extLst>
          </p:cNvPr>
          <p:cNvCxnSpPr>
            <a:cxnSpLocks/>
          </p:cNvCxnSpPr>
          <p:nvPr/>
        </p:nvCxnSpPr>
        <p:spPr bwMode="auto">
          <a:xfrm flipH="1" flipV="1">
            <a:off x="2197100" y="4271963"/>
            <a:ext cx="1554163" cy="1216025"/>
          </a:xfrm>
          <a:prstGeom prst="straightConnector1">
            <a:avLst/>
          </a:prstGeom>
          <a:ln w="28575">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18" name="直接箭头连接符 17">
            <a:extLst>
              <a:ext uri="{FF2B5EF4-FFF2-40B4-BE49-F238E27FC236}">
                <a16:creationId xmlns:a16="http://schemas.microsoft.com/office/drawing/2014/main" id="{AF41E3E6-868F-499E-ADD1-4482CC850F4A}"/>
              </a:ext>
            </a:extLst>
          </p:cNvPr>
          <p:cNvCxnSpPr>
            <a:cxnSpLocks/>
          </p:cNvCxnSpPr>
          <p:nvPr/>
        </p:nvCxnSpPr>
        <p:spPr bwMode="auto">
          <a:xfrm flipH="1" flipV="1">
            <a:off x="1293813" y="4697413"/>
            <a:ext cx="4916487" cy="806450"/>
          </a:xfrm>
          <a:prstGeom prst="straightConnector1">
            <a:avLst/>
          </a:prstGeom>
          <a:ln w="28575">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26" name="矩形 25"/>
          <p:cNvSpPr>
            <a:spLocks noChangeArrowheads="1"/>
          </p:cNvSpPr>
          <p:nvPr/>
        </p:nvSpPr>
        <p:spPr bwMode="auto">
          <a:xfrm>
            <a:off x="6538913" y="4932363"/>
            <a:ext cx="2428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2000">
                <a:solidFill>
                  <a:srgbClr val="FC0128"/>
                </a:solidFill>
                <a:latin typeface="微软雅黑" panose="020B0503020204020204" pitchFamily="34" charset="-122"/>
                <a:ea typeface="微软雅黑" panose="020B0503020204020204" pitchFamily="34" charset="-122"/>
              </a:rPr>
              <a:t>SEXT</a:t>
            </a:r>
            <a:r>
              <a:rPr lang="zh-CN" altLang="en-US" sz="2000">
                <a:solidFill>
                  <a:srgbClr val="FC0128"/>
                </a:solidFill>
                <a:latin typeface="微软雅黑" panose="020B0503020204020204" pitchFamily="34" charset="-122"/>
                <a:ea typeface="微软雅黑" panose="020B0503020204020204" pitchFamily="34" charset="-122"/>
              </a:rPr>
              <a:t>表示符号扩展</a:t>
            </a:r>
          </a:p>
        </p:txBody>
      </p:sp>
      <p:sp>
        <p:nvSpPr>
          <p:cNvPr id="10" name="矩形 9"/>
          <p:cNvSpPr>
            <a:spLocks noChangeArrowheads="1"/>
          </p:cNvSpPr>
          <p:nvPr/>
        </p:nvSpPr>
        <p:spPr bwMode="auto">
          <a:xfrm>
            <a:off x="79375" y="5907088"/>
            <a:ext cx="898525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2000" dirty="0" err="1">
                <a:solidFill>
                  <a:srgbClr val="C00000"/>
                </a:solidFill>
                <a:latin typeface="微软雅黑" panose="020B0503020204020204" pitchFamily="34" charset="-122"/>
                <a:ea typeface="微软雅黑" panose="020B0503020204020204" pitchFamily="34" charset="-122"/>
              </a:rPr>
              <a:t>auipc</a:t>
            </a: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rd</a:t>
            </a:r>
            <a:r>
              <a:rPr lang="en-US" altLang="zh-CN" sz="2000" dirty="0">
                <a:solidFill>
                  <a:srgbClr val="C00000"/>
                </a:solidFill>
                <a:latin typeface="微软雅黑" panose="020B0503020204020204" pitchFamily="34" charset="-122"/>
                <a:ea typeface="微软雅黑" panose="020B0503020204020204" pitchFamily="34" charset="-122"/>
              </a:rPr>
              <a:t>, imm20</a:t>
            </a:r>
            <a:r>
              <a:rPr lang="zh-CN" altLang="en-US" sz="2000" dirty="0">
                <a:solidFill>
                  <a:srgbClr val="000000"/>
                </a:solidFill>
                <a:latin typeface="微软雅黑" panose="020B0503020204020204" pitchFamily="34" charset="-122"/>
                <a:ea typeface="微软雅黑" panose="020B0503020204020204" pitchFamily="34" charset="-122"/>
              </a:rPr>
              <a:t>：将立即数</a:t>
            </a:r>
            <a:r>
              <a:rPr lang="en-US" altLang="zh-CN" sz="2000" dirty="0">
                <a:solidFill>
                  <a:srgbClr val="000000"/>
                </a:solidFill>
                <a:latin typeface="微软雅黑" panose="020B0503020204020204" pitchFamily="34" charset="-122"/>
                <a:ea typeface="微软雅黑" panose="020B0503020204020204" pitchFamily="34" charset="-122"/>
              </a:rPr>
              <a:t>imm20</a:t>
            </a:r>
            <a:r>
              <a:rPr lang="zh-CN" altLang="en-US" sz="2000" dirty="0">
                <a:solidFill>
                  <a:srgbClr val="000000"/>
                </a:solidFill>
                <a:latin typeface="微软雅黑" panose="020B0503020204020204" pitchFamily="34" charset="-122"/>
                <a:ea typeface="微软雅黑" panose="020B0503020204020204" pitchFamily="34" charset="-122"/>
              </a:rPr>
              <a:t>加到</a:t>
            </a:r>
            <a:r>
              <a:rPr lang="en-US" altLang="zh-CN" sz="2000" dirty="0">
                <a:solidFill>
                  <a:srgbClr val="000000"/>
                </a:solidFill>
                <a:latin typeface="微软雅黑" panose="020B0503020204020204" pitchFamily="34" charset="-122"/>
                <a:ea typeface="微软雅黑" panose="020B0503020204020204" pitchFamily="34" charset="-122"/>
              </a:rPr>
              <a:t>PC</a:t>
            </a:r>
            <a:r>
              <a:rPr lang="zh-CN" altLang="en-US" sz="2000" dirty="0">
                <a:solidFill>
                  <a:srgbClr val="000000"/>
                </a:solidFill>
                <a:latin typeface="微软雅黑" panose="020B0503020204020204" pitchFamily="34" charset="-122"/>
                <a:ea typeface="微软雅黑" panose="020B0503020204020204" pitchFamily="34" charset="-122"/>
              </a:rPr>
              <a:t>的高</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位上，结果存</a:t>
            </a:r>
            <a:r>
              <a:rPr lang="en-US" altLang="zh-CN" sz="2000" dirty="0" err="1">
                <a:solidFill>
                  <a:srgbClr val="000000"/>
                </a:solidFill>
                <a:latin typeface="微软雅黑" panose="020B0503020204020204" pitchFamily="34" charset="-122"/>
                <a:ea typeface="微软雅黑" panose="020B0503020204020204" pitchFamily="34" charset="-122"/>
              </a:rPr>
              <a:t>rd</a:t>
            </a:r>
            <a:r>
              <a:rPr lang="zh-CN" altLang="en-US" sz="2000" dirty="0" smtClean="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50800" y="6358494"/>
            <a:ext cx="354029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zh-CN" altLang="en-US" sz="2000" dirty="0" smtClean="0">
                <a:solidFill>
                  <a:srgbClr val="000000"/>
                </a:solidFill>
                <a:latin typeface="微软雅黑" panose="020B0503020204020204" pitchFamily="34" charset="-122"/>
                <a:ea typeface="微软雅黑" panose="020B0503020204020204" pitchFamily="34" charset="-122"/>
              </a:rPr>
              <a:t>指令</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rPr>
              <a:t>auipc</a:t>
            </a:r>
            <a:r>
              <a:rPr lang="en-US" altLang="zh-CN" sz="2000" dirty="0">
                <a:solidFill>
                  <a:srgbClr val="000000"/>
                </a:solidFill>
                <a:latin typeface="微软雅黑" panose="020B0503020204020204" pitchFamily="34" charset="-122"/>
                <a:ea typeface="微软雅黑" panose="020B0503020204020204" pitchFamily="34" charset="-122"/>
              </a:rPr>
              <a:t> x10, </a:t>
            </a:r>
            <a:r>
              <a:rPr lang="en-US" altLang="zh-CN" sz="2000" dirty="0" smtClean="0">
                <a:solidFill>
                  <a:srgbClr val="000000"/>
                </a:solidFill>
                <a:latin typeface="微软雅黑" panose="020B0503020204020204" pitchFamily="34" charset="-122"/>
                <a:ea typeface="微软雅黑" panose="020B0503020204020204" pitchFamily="34" charset="-122"/>
              </a:rPr>
              <a:t>0”</a:t>
            </a:r>
            <a:r>
              <a:rPr lang="zh-CN" altLang="en-US" sz="2000" dirty="0" smtClean="0">
                <a:solidFill>
                  <a:srgbClr val="000000"/>
                </a:solidFill>
                <a:latin typeface="微软雅黑" panose="020B0503020204020204" pitchFamily="34" charset="-122"/>
                <a:ea typeface="微软雅黑" panose="020B0503020204020204" pitchFamily="34" charset="-122"/>
              </a:rPr>
              <a:t>作用？</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3619673" y="6358494"/>
            <a:ext cx="4901969" cy="422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zh-CN" altLang="en-US" sz="2000" dirty="0" smtClean="0">
                <a:solidFill>
                  <a:srgbClr val="FF0000"/>
                </a:solidFill>
                <a:latin typeface="微软雅黑" panose="020B0503020204020204" pitchFamily="34" charset="-122"/>
                <a:ea typeface="微软雅黑" panose="020B0503020204020204" pitchFamily="34" charset="-122"/>
              </a:rPr>
              <a:t>获取</a:t>
            </a:r>
            <a:r>
              <a:rPr lang="zh-CN" altLang="en-US" sz="2000" dirty="0">
                <a:solidFill>
                  <a:srgbClr val="FF0000"/>
                </a:solidFill>
                <a:latin typeface="微软雅黑" panose="020B0503020204020204" pitchFamily="34" charset="-122"/>
                <a:ea typeface="微软雅黑" panose="020B0503020204020204" pitchFamily="34" charset="-122"/>
              </a:rPr>
              <a:t>当前</a:t>
            </a:r>
            <a:r>
              <a:rPr lang="en-US" altLang="zh-CN" sz="2000" dirty="0">
                <a:solidFill>
                  <a:srgbClr val="FF0000"/>
                </a:solidFill>
                <a:latin typeface="微软雅黑" panose="020B0503020204020204" pitchFamily="34" charset="-122"/>
                <a:ea typeface="微软雅黑" panose="020B0503020204020204" pitchFamily="34" charset="-122"/>
              </a:rPr>
              <a:t>PC</a:t>
            </a:r>
            <a:r>
              <a:rPr lang="zh-CN" altLang="en-US" sz="2000" dirty="0">
                <a:solidFill>
                  <a:srgbClr val="FF0000"/>
                </a:solidFill>
                <a:latin typeface="微软雅黑" panose="020B0503020204020204" pitchFamily="34" charset="-122"/>
                <a:ea typeface="微软雅黑" panose="020B0503020204020204" pitchFamily="34" charset="-122"/>
              </a:rPr>
              <a:t>的内容，存入寄存器</a:t>
            </a:r>
            <a:r>
              <a:rPr lang="en-US" altLang="zh-CN" sz="2000" dirty="0">
                <a:solidFill>
                  <a:srgbClr val="FF0000"/>
                </a:solidFill>
                <a:latin typeface="微软雅黑" panose="020B0503020204020204" pitchFamily="34" charset="-122"/>
                <a:ea typeface="微软雅黑" panose="020B0503020204020204" pitchFamily="34" charset="-122"/>
              </a:rPr>
              <a:t>x10</a:t>
            </a:r>
            <a:r>
              <a:rPr lang="zh-CN" altLang="en-US" sz="2000" dirty="0">
                <a:solidFill>
                  <a:srgbClr val="FF0000"/>
                </a:solidFill>
                <a:latin typeface="微软雅黑" panose="020B0503020204020204" pitchFamily="34" charset="-122"/>
                <a:ea typeface="微软雅黑" panose="020B0503020204020204" pitchFamily="34" charset="-122"/>
              </a:rPr>
              <a:t>中。</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4186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4" presetClass="entr" presetSubtype="1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randombar(horizontal)">
                                      <p:cBhvr>
                                        <p:cTn id="45" dur="500"/>
                                        <p:tgtEl>
                                          <p:spTgt spid="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randombar(horizontal)">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randombar(horizontal)">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randombar(horizontal)">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P spid="10" grpId="0"/>
      <p:bldP spid="11"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xfrm>
            <a:off x="101600" y="608013"/>
            <a:ext cx="8272463" cy="473075"/>
          </a:xfrm>
        </p:spPr>
        <p:txBody>
          <a:bodyPr/>
          <a:lstStyle/>
          <a:p>
            <a:pPr marL="0" indent="0">
              <a:lnSpc>
                <a:spcPts val="2700"/>
              </a:lnSpc>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I </a:t>
            </a:r>
            <a:r>
              <a:rPr lang="zh-CN" altLang="en-US" dirty="0" smtClean="0">
                <a:latin typeface="微软雅黑" panose="020B0503020204020204" pitchFamily="34" charset="-122"/>
                <a:ea typeface="微软雅黑" panose="020B0503020204020204" pitchFamily="34" charset="-122"/>
              </a:rPr>
              <a:t>型指令共</a:t>
            </a:r>
            <a:r>
              <a:rPr lang="en-US" altLang="zh-CN" dirty="0" smtClean="0">
                <a:latin typeface="微软雅黑" panose="020B0503020204020204" pitchFamily="34" charset="-122"/>
                <a:ea typeface="微软雅黑" panose="020B0503020204020204" pitchFamily="34" charset="-122"/>
              </a:rPr>
              <a:t>9</a:t>
            </a:r>
            <a:r>
              <a:rPr lang="zh-CN" altLang="en-US" dirty="0" smtClean="0">
                <a:latin typeface="微软雅黑" panose="020B0503020204020204" pitchFamily="34" charset="-122"/>
                <a:ea typeface="微软雅黑" panose="020B0503020204020204" pitchFamily="34" charset="-122"/>
              </a:rPr>
              <a:t>条，其中三条是移位指令。</a:t>
            </a:r>
            <a:endParaRPr lang="en-US" altLang="zh-CN" dirty="0" smtClean="0">
              <a:latin typeface="微软雅黑" panose="020B0503020204020204" pitchFamily="34" charset="-122"/>
              <a:ea typeface="微软雅黑" panose="020B0503020204020204" pitchFamily="34" charset="-122"/>
            </a:endParaRPr>
          </a:p>
          <a:p>
            <a:pPr marL="457200" lvl="1" indent="0">
              <a:lnSpc>
                <a:spcPts val="2700"/>
              </a:lnSpc>
              <a:buFontTx/>
              <a:buNone/>
            </a:pPr>
            <a:endParaRPr lang="en-US" altLang="zh-CN" dirty="0" smtClean="0">
              <a:solidFill>
                <a:srgbClr val="C00000"/>
              </a:solidFill>
              <a:latin typeface="微软雅黑" panose="020B0503020204020204" pitchFamily="34" charset="-122"/>
              <a:ea typeface="微软雅黑" panose="020B0503020204020204" pitchFamily="34" charset="-122"/>
            </a:endParaRPr>
          </a:p>
        </p:txBody>
      </p:sp>
      <p:sp>
        <p:nvSpPr>
          <p:cNvPr id="136195" name="Rectangle 2"/>
          <p:cNvSpPr>
            <a:spLocks noGrp="1" noChangeArrowheads="1"/>
          </p:cNvSpPr>
          <p:nvPr>
            <p:ph type="title"/>
          </p:nvPr>
        </p:nvSpPr>
        <p:spPr>
          <a:xfrm>
            <a:off x="1293813" y="109538"/>
            <a:ext cx="6556375" cy="400050"/>
          </a:xfrm>
        </p:spPr>
        <p:txBody>
          <a:bodyPr/>
          <a:lstStyle/>
          <a:p>
            <a:r>
              <a:rPr lang="en-US" altLang="zh-CN" sz="2600" dirty="0" smtClean="0">
                <a:ea typeface="宋体" panose="02010600030101010101" pitchFamily="2" charset="-122"/>
              </a:rPr>
              <a:t>RISC-V</a:t>
            </a:r>
            <a:r>
              <a:rPr lang="zh-CN" altLang="en-US" sz="2600" dirty="0" smtClean="0">
                <a:ea typeface="宋体" panose="02010600030101010101" pitchFamily="2" charset="-122"/>
              </a:rPr>
              <a:t>基础整数指令集（</a:t>
            </a:r>
            <a:r>
              <a:rPr lang="en-US" altLang="zh-CN" sz="2600" dirty="0" smtClean="0">
                <a:ea typeface="宋体" panose="02010600030101010101" pitchFamily="2" charset="-122"/>
              </a:rPr>
              <a:t>RV32I</a:t>
            </a:r>
            <a:r>
              <a:rPr lang="zh-CN" altLang="en-US" sz="2600" dirty="0" smtClean="0">
                <a:ea typeface="宋体" panose="02010600030101010101" pitchFamily="2" charset="-122"/>
              </a:rPr>
              <a:t>）</a:t>
            </a:r>
          </a:p>
        </p:txBody>
      </p:sp>
      <p:sp>
        <p:nvSpPr>
          <p:cNvPr id="3" name="矩形 2"/>
          <p:cNvSpPr>
            <a:spLocks noChangeArrowheads="1"/>
          </p:cNvSpPr>
          <p:nvPr/>
        </p:nvSpPr>
        <p:spPr bwMode="auto">
          <a:xfrm>
            <a:off x="217488" y="4510520"/>
            <a:ext cx="868203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zh-CN" altLang="en-US" sz="2000" dirty="0">
                <a:solidFill>
                  <a:srgbClr val="C00000"/>
                </a:solidFill>
                <a:latin typeface="微软雅黑" panose="020B0503020204020204" pitchFamily="34" charset="-122"/>
                <a:ea typeface="微软雅黑" panose="020B0503020204020204" pitchFamily="34" charset="-122"/>
              </a:rPr>
              <a:t>操作码</a:t>
            </a:r>
            <a:r>
              <a:rPr lang="en-US" altLang="zh-CN" sz="2000" dirty="0">
                <a:solidFill>
                  <a:srgbClr val="C00000"/>
                </a:solidFill>
                <a:latin typeface="微软雅黑" panose="020B0503020204020204" pitchFamily="34" charset="-122"/>
                <a:ea typeface="微软雅黑" panose="020B0503020204020204" pitchFamily="34" charset="-122"/>
              </a:rPr>
              <a:t>opcode</a:t>
            </a:r>
            <a:r>
              <a:rPr lang="zh-CN" altLang="en-US" sz="2000" dirty="0">
                <a:solidFill>
                  <a:srgbClr val="000000"/>
                </a:solidFill>
                <a:latin typeface="微软雅黑" panose="020B0503020204020204" pitchFamily="34" charset="-122"/>
                <a:ea typeface="微软雅黑" panose="020B0503020204020204" pitchFamily="34" charset="-122"/>
              </a:rPr>
              <a:t>：都是</a:t>
            </a:r>
            <a:r>
              <a:rPr lang="en-US" altLang="zh-CN" sz="2000" dirty="0">
                <a:solidFill>
                  <a:srgbClr val="000000"/>
                </a:solidFill>
                <a:latin typeface="微软雅黑" panose="020B0503020204020204" pitchFamily="34" charset="-122"/>
                <a:ea typeface="微软雅黑" panose="020B0503020204020204" pitchFamily="34" charset="-122"/>
              </a:rPr>
              <a:t>0010011</a:t>
            </a:r>
            <a:r>
              <a:rPr lang="zh-CN" altLang="en-US" sz="2000" dirty="0">
                <a:solidFill>
                  <a:srgbClr val="000000"/>
                </a:solidFill>
                <a:latin typeface="微软雅黑" panose="020B0503020204020204" pitchFamily="34" charset="-122"/>
                <a:ea typeface="微软雅黑" panose="020B0503020204020204" pitchFamily="34" charset="-122"/>
              </a:rPr>
              <a:t>，其功能由</a:t>
            </a:r>
            <a:r>
              <a:rPr lang="en-US" altLang="zh-CN" sz="2000" dirty="0">
                <a:solidFill>
                  <a:srgbClr val="000000"/>
                </a:solidFill>
                <a:latin typeface="微软雅黑" panose="020B0503020204020204" pitchFamily="34" charset="-122"/>
                <a:ea typeface="微软雅黑" panose="020B0503020204020204" pitchFamily="34" charset="-122"/>
              </a:rPr>
              <a:t>funct3</a:t>
            </a:r>
            <a:r>
              <a:rPr lang="zh-CN" altLang="en-US" sz="2000" dirty="0">
                <a:solidFill>
                  <a:srgbClr val="000000"/>
                </a:solidFill>
                <a:latin typeface="微软雅黑" panose="020B0503020204020204" pitchFamily="34" charset="-122"/>
                <a:ea typeface="微软雅黑" panose="020B0503020204020204" pitchFamily="34" charset="-122"/>
              </a:rPr>
              <a:t>指定，而当</a:t>
            </a:r>
            <a:r>
              <a:rPr lang="en-US" altLang="zh-CN" sz="2000" dirty="0">
                <a:solidFill>
                  <a:srgbClr val="000000"/>
                </a:solidFill>
                <a:latin typeface="微软雅黑" panose="020B0503020204020204" pitchFamily="34" charset="-122"/>
                <a:ea typeface="微软雅黑" panose="020B0503020204020204" pitchFamily="34" charset="-122"/>
              </a:rPr>
              <a:t>funct3=101</a:t>
            </a:r>
            <a:r>
              <a:rPr lang="zh-CN" altLang="en-US" sz="2000" dirty="0">
                <a:solidFill>
                  <a:srgbClr val="000000"/>
                </a:solidFill>
                <a:latin typeface="微软雅黑" panose="020B0503020204020204" pitchFamily="34" charset="-122"/>
                <a:ea typeface="微软雅黑" panose="020B0503020204020204" pitchFamily="34" charset="-122"/>
              </a:rPr>
              <a:t>时</a:t>
            </a:r>
            <a:r>
              <a:rPr lang="zh-CN" altLang="en-US" sz="2000" dirty="0" smtClean="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由</a:t>
            </a:r>
            <a:r>
              <a:rPr lang="zh-CN" altLang="en-US" sz="2000" dirty="0" smtClean="0">
                <a:solidFill>
                  <a:srgbClr val="000000"/>
                </a:solidFill>
                <a:latin typeface="微软雅黑" panose="020B0503020204020204" pitchFamily="34" charset="-122"/>
                <a:ea typeface="微软雅黑" panose="020B0503020204020204" pitchFamily="34" charset="-122"/>
              </a:rPr>
              <a:t>高</a:t>
            </a:r>
            <a:r>
              <a:rPr lang="en-US" altLang="zh-CN" sz="2000" dirty="0">
                <a:solidFill>
                  <a:srgbClr val="000000"/>
                </a:solidFill>
                <a:latin typeface="微软雅黑" panose="020B0503020204020204" pitchFamily="34" charset="-122"/>
                <a:ea typeface="微软雅黑" panose="020B0503020204020204" pitchFamily="34" charset="-122"/>
              </a:rPr>
              <a:t>7</a:t>
            </a:r>
            <a:r>
              <a:rPr lang="zh-CN" altLang="en-US" sz="2000" dirty="0">
                <a:solidFill>
                  <a:srgbClr val="000000"/>
                </a:solidFill>
                <a:latin typeface="微软雅黑" panose="020B0503020204020204" pitchFamily="34" charset="-122"/>
                <a:ea typeface="微软雅黑" panose="020B0503020204020204" pitchFamily="34" charset="-122"/>
              </a:rPr>
              <a:t>位区分是算术右移（</a:t>
            </a:r>
            <a:r>
              <a:rPr lang="en-US" altLang="zh-CN" sz="2000" dirty="0" err="1">
                <a:solidFill>
                  <a:srgbClr val="000000"/>
                </a:solidFill>
                <a:latin typeface="微软雅黑" panose="020B0503020204020204" pitchFamily="34" charset="-122"/>
                <a:ea typeface="微软雅黑" panose="020B0503020204020204" pitchFamily="34" charset="-122"/>
              </a:rPr>
              <a:t>srai</a:t>
            </a:r>
            <a:r>
              <a:rPr lang="zh-CN" altLang="en-US" sz="2000" dirty="0">
                <a:solidFill>
                  <a:srgbClr val="000000"/>
                </a:solidFill>
                <a:latin typeface="微软雅黑" panose="020B0503020204020204" pitchFamily="34" charset="-122"/>
                <a:ea typeface="微软雅黑" panose="020B0503020204020204" pitchFamily="34" charset="-122"/>
              </a:rPr>
              <a:t>）还是逻辑右移（</a:t>
            </a:r>
            <a:r>
              <a:rPr lang="en-US" altLang="zh-CN" sz="2000" dirty="0" err="1">
                <a:solidFill>
                  <a:srgbClr val="000000"/>
                </a:solidFill>
                <a:latin typeface="微软雅黑" panose="020B0503020204020204" pitchFamily="34" charset="-122"/>
                <a:ea typeface="微软雅黑" panose="020B0503020204020204" pitchFamily="34" charset="-122"/>
              </a:rPr>
              <a:t>srli</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227013" y="5315383"/>
            <a:ext cx="87058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imm[11:0]</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12</a:t>
            </a:r>
            <a:r>
              <a:rPr lang="zh-CN" altLang="en-US" sz="2000">
                <a:solidFill>
                  <a:srgbClr val="000000"/>
                </a:solidFill>
                <a:latin typeface="微软雅黑" panose="020B0503020204020204" pitchFamily="34" charset="-122"/>
                <a:ea typeface="微软雅黑" panose="020B0503020204020204" pitchFamily="34" charset="-122"/>
              </a:rPr>
              <a:t>位立即数，</a:t>
            </a:r>
            <a:r>
              <a:rPr lang="zh-CN" altLang="en-US" sz="2000">
                <a:solidFill>
                  <a:srgbClr val="FF0000"/>
                </a:solidFill>
                <a:latin typeface="微软雅黑" panose="020B0503020204020204" pitchFamily="34" charset="-122"/>
                <a:ea typeface="微软雅黑" panose="020B0503020204020204" pitchFamily="34" charset="-122"/>
              </a:rPr>
              <a:t>符号扩展为</a:t>
            </a:r>
            <a:r>
              <a:rPr lang="en-US" altLang="zh-CN" sz="2000">
                <a:solidFill>
                  <a:srgbClr val="FF0000"/>
                </a:solidFill>
                <a:latin typeface="微软雅黑" panose="020B0503020204020204" pitchFamily="34" charset="-122"/>
                <a:ea typeface="微软雅黑" panose="020B0503020204020204" pitchFamily="34" charset="-122"/>
              </a:rPr>
              <a:t>32</a:t>
            </a:r>
            <a:r>
              <a:rPr lang="zh-CN" altLang="en-US" sz="2000">
                <a:solidFill>
                  <a:srgbClr val="FF0000"/>
                </a:solidFill>
                <a:latin typeface="微软雅黑" panose="020B0503020204020204" pitchFamily="34" charset="-122"/>
                <a:ea typeface="微软雅黑" panose="020B0503020204020204" pitchFamily="34" charset="-122"/>
              </a:rPr>
              <a:t>位</a:t>
            </a:r>
            <a:r>
              <a:rPr lang="zh-CN" altLang="en-US" sz="2000">
                <a:solidFill>
                  <a:srgbClr val="000000"/>
                </a:solidFill>
                <a:latin typeface="微软雅黑" panose="020B0503020204020204" pitchFamily="34" charset="-122"/>
                <a:ea typeface="微软雅黑" panose="020B0503020204020204" pitchFamily="34" charset="-122"/>
              </a:rPr>
              <a:t>，作为第</a:t>
            </a:r>
            <a:r>
              <a:rPr lang="en-US" altLang="zh-CN" sz="2000">
                <a:solidFill>
                  <a:srgbClr val="000000"/>
                </a:solidFill>
                <a:latin typeface="微软雅黑" panose="020B0503020204020204" pitchFamily="34" charset="-122"/>
                <a:ea typeface="微软雅黑" panose="020B0503020204020204" pitchFamily="34" charset="-122"/>
              </a:rPr>
              <a:t>2</a:t>
            </a:r>
            <a:r>
              <a:rPr lang="zh-CN" altLang="en-US" sz="2000">
                <a:solidFill>
                  <a:srgbClr val="000000"/>
                </a:solidFill>
                <a:latin typeface="微软雅黑" panose="020B0503020204020204" pitchFamily="34" charset="-122"/>
                <a:ea typeface="微软雅黑" panose="020B0503020204020204" pitchFamily="34" charset="-122"/>
              </a:rPr>
              <a:t>个源操作数，和</a:t>
            </a:r>
            <a:r>
              <a:rPr lang="en-US" altLang="zh-CN" sz="2000">
                <a:solidFill>
                  <a:srgbClr val="000000"/>
                </a:solidFill>
                <a:latin typeface="微软雅黑" panose="020B0503020204020204" pitchFamily="34" charset="-122"/>
                <a:ea typeface="微软雅黑" panose="020B0503020204020204" pitchFamily="34" charset="-122"/>
              </a:rPr>
              <a:t>R[rs1]</a:t>
            </a:r>
            <a:r>
              <a:rPr lang="zh-CN" altLang="en-US" sz="2000">
                <a:solidFill>
                  <a:srgbClr val="000000"/>
                </a:solidFill>
                <a:latin typeface="微软雅黑" panose="020B0503020204020204" pitchFamily="34" charset="-122"/>
                <a:ea typeface="微软雅黑" panose="020B0503020204020204" pitchFamily="34" charset="-122"/>
              </a:rPr>
              <a:t>（寄存器</a:t>
            </a:r>
            <a:r>
              <a:rPr lang="en-US" altLang="zh-CN" sz="2000">
                <a:solidFill>
                  <a:srgbClr val="000000"/>
                </a:solidFill>
                <a:latin typeface="微软雅黑" panose="020B0503020204020204" pitchFamily="34" charset="-122"/>
                <a:ea typeface="微软雅黑" panose="020B0503020204020204" pitchFamily="34" charset="-122"/>
              </a:rPr>
              <a:t>rs1</a:t>
            </a:r>
            <a:r>
              <a:rPr lang="zh-CN" altLang="en-US" sz="2000">
                <a:solidFill>
                  <a:srgbClr val="000000"/>
                </a:solidFill>
                <a:latin typeface="微软雅黑" panose="020B0503020204020204" pitchFamily="34" charset="-122"/>
                <a:ea typeface="微软雅黑" panose="020B0503020204020204" pitchFamily="34" charset="-122"/>
              </a:rPr>
              <a:t>中的内容）进行运算，结果存</a:t>
            </a:r>
            <a:r>
              <a:rPr lang="en-US" altLang="zh-CN" sz="2000">
                <a:solidFill>
                  <a:srgbClr val="000000"/>
                </a:solidFill>
                <a:latin typeface="微软雅黑" panose="020B0503020204020204" pitchFamily="34" charset="-122"/>
                <a:ea typeface="微软雅黑" panose="020B0503020204020204" pitchFamily="34" charset="-122"/>
              </a:rPr>
              <a:t>rd</a:t>
            </a:r>
            <a:r>
              <a:rPr lang="zh-CN" altLang="en-US" sz="2000">
                <a:solidFill>
                  <a:srgbClr val="000000"/>
                </a:solidFill>
                <a:latin typeface="微软雅黑" panose="020B0503020204020204" pitchFamily="34" charset="-122"/>
                <a:ea typeface="微软雅黑" panose="020B0503020204020204" pitchFamily="34" charset="-122"/>
              </a:rPr>
              <a:t>。</a:t>
            </a:r>
            <a:endParaRPr lang="en-US" altLang="zh-CN" sz="2000">
              <a:solidFill>
                <a:srgbClr val="000000"/>
              </a:solidFill>
              <a:latin typeface="微软雅黑" panose="020B0503020204020204" pitchFamily="34" charset="-122"/>
              <a:ea typeface="微软雅黑" panose="020B0503020204020204" pitchFamily="34" charset="-122"/>
            </a:endParaRPr>
          </a:p>
        </p:txBody>
      </p:sp>
      <p:pic>
        <p:nvPicPr>
          <p:cNvPr id="1361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9283"/>
            <a:ext cx="898525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a:spLocks noChangeArrowheads="1"/>
          </p:cNvSpPr>
          <p:nvPr/>
        </p:nvSpPr>
        <p:spPr bwMode="auto">
          <a:xfrm>
            <a:off x="238125" y="6083733"/>
            <a:ext cx="86836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zh-CN" altLang="en-US" sz="2000" dirty="0" smtClean="0">
                <a:solidFill>
                  <a:schemeClr val="tx1"/>
                </a:solidFill>
                <a:latin typeface="微软雅黑" panose="020B0503020204020204" pitchFamily="34" charset="-122"/>
                <a:ea typeface="微软雅黑" panose="020B0503020204020204" pitchFamily="34" charset="-122"/>
              </a:rPr>
              <a:t>移位指令用</a:t>
            </a:r>
            <a:r>
              <a:rPr lang="en-US" altLang="zh-CN" sz="2000" dirty="0" err="1" smtClean="0">
                <a:solidFill>
                  <a:srgbClr val="C00000"/>
                </a:solidFill>
                <a:latin typeface="微软雅黑" panose="020B0503020204020204" pitchFamily="34" charset="-122"/>
                <a:ea typeface="微软雅黑" panose="020B0503020204020204" pitchFamily="34" charset="-122"/>
              </a:rPr>
              <a:t>shamt</a:t>
            </a:r>
            <a:r>
              <a:rPr lang="zh-CN" altLang="en-US" sz="2000" dirty="0" smtClean="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指示</a:t>
            </a:r>
            <a:r>
              <a:rPr lang="zh-CN" altLang="en-US" sz="2000" dirty="0" smtClean="0">
                <a:solidFill>
                  <a:srgbClr val="000000"/>
                </a:solidFill>
                <a:latin typeface="微软雅黑" panose="020B0503020204020204" pitchFamily="34" charset="-122"/>
                <a:ea typeface="微软雅黑" panose="020B0503020204020204" pitchFamily="34" charset="-122"/>
              </a:rPr>
              <a:t>移位位数。因为</a:t>
            </a:r>
            <a:r>
              <a:rPr lang="zh-CN" altLang="en-US" sz="2000" dirty="0">
                <a:solidFill>
                  <a:srgbClr val="000000"/>
                </a:solidFill>
                <a:latin typeface="微软雅黑" panose="020B0503020204020204" pitchFamily="34" charset="-122"/>
                <a:ea typeface="微软雅黑" panose="020B0503020204020204" pitchFamily="34" charset="-122"/>
              </a:rPr>
              <a:t>最多移</a:t>
            </a:r>
            <a:r>
              <a:rPr lang="en-US" altLang="zh-CN" sz="2000" dirty="0">
                <a:solidFill>
                  <a:srgbClr val="000000"/>
                </a:solidFill>
                <a:latin typeface="微软雅黑" panose="020B0503020204020204" pitchFamily="34" charset="-122"/>
                <a:ea typeface="微软雅黑" panose="020B0503020204020204" pitchFamily="34" charset="-122"/>
              </a:rPr>
              <a:t>31</a:t>
            </a:r>
            <a:r>
              <a:rPr lang="zh-CN" altLang="en-US" sz="2000" dirty="0">
                <a:solidFill>
                  <a:srgbClr val="000000"/>
                </a:solidFill>
                <a:latin typeface="微软雅黑" panose="020B0503020204020204" pitchFamily="34" charset="-122"/>
                <a:ea typeface="微软雅黑" panose="020B0503020204020204" pitchFamily="34" charset="-122"/>
              </a:rPr>
              <a:t>位，故用</a:t>
            </a:r>
            <a:r>
              <a:rPr lang="en-US" altLang="zh-CN" sz="2000" dirty="0">
                <a:solidFill>
                  <a:srgbClr val="000000"/>
                </a:solidFill>
                <a:latin typeface="微软雅黑" panose="020B0503020204020204" pitchFamily="34" charset="-122"/>
                <a:ea typeface="微软雅黑" panose="020B0503020204020204" pitchFamily="34" charset="-122"/>
              </a:rPr>
              <a:t>5</a:t>
            </a:r>
            <a:r>
              <a:rPr lang="zh-CN" altLang="en-US" sz="2000" dirty="0">
                <a:solidFill>
                  <a:srgbClr val="000000"/>
                </a:solidFill>
                <a:latin typeface="微软雅黑" panose="020B0503020204020204" pitchFamily="34" charset="-122"/>
                <a:ea typeface="微软雅黑" panose="020B0503020204020204" pitchFamily="34" charset="-122"/>
              </a:rPr>
              <a:t>位即可。</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4073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293813" y="109538"/>
            <a:ext cx="6556375" cy="373062"/>
          </a:xfrm>
        </p:spPr>
        <p:txBody>
          <a:bodyPr/>
          <a:lstStyle/>
          <a:p>
            <a:r>
              <a:rPr lang="en-US" altLang="zh-CN" smtClean="0">
                <a:ea typeface="宋体" panose="02010600030101010101" pitchFamily="2" charset="-122"/>
              </a:rPr>
              <a:t>RISC-V</a:t>
            </a:r>
            <a:r>
              <a:rPr lang="zh-CN" altLang="en-US" smtClean="0">
                <a:ea typeface="宋体" panose="02010600030101010101" pitchFamily="2" charset="-122"/>
              </a:rPr>
              <a:t>基础整数指令集（</a:t>
            </a:r>
            <a:r>
              <a:rPr lang="en-US" altLang="zh-CN" smtClean="0">
                <a:ea typeface="宋体" panose="02010600030101010101" pitchFamily="2" charset="-122"/>
              </a:rPr>
              <a:t>RV32I</a:t>
            </a:r>
            <a:r>
              <a:rPr lang="zh-CN" altLang="en-US" smtClean="0">
                <a:ea typeface="宋体" panose="02010600030101010101" pitchFamily="2" charset="-122"/>
              </a:rPr>
              <a:t>）</a:t>
            </a:r>
          </a:p>
        </p:txBody>
      </p:sp>
      <p:sp>
        <p:nvSpPr>
          <p:cNvPr id="9" name="矩形 8"/>
          <p:cNvSpPr>
            <a:spLocks noChangeArrowheads="1"/>
          </p:cNvSpPr>
          <p:nvPr/>
        </p:nvSpPr>
        <p:spPr bwMode="auto">
          <a:xfrm>
            <a:off x="158750" y="750051"/>
            <a:ext cx="8826500" cy="350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zh-CN" altLang="en-US" sz="2000" dirty="0">
                <a:solidFill>
                  <a:srgbClr val="FF0000"/>
                </a:solidFill>
                <a:latin typeface="微软雅黑" panose="020B0503020204020204" pitchFamily="34" charset="-122"/>
                <a:ea typeface="微软雅黑" panose="020B0503020204020204" pitchFamily="34" charset="-122"/>
              </a:rPr>
              <a:t>举例：</a:t>
            </a:r>
            <a:r>
              <a:rPr lang="zh-CN" altLang="en-US" sz="2000" dirty="0">
                <a:solidFill>
                  <a:srgbClr val="0033CC"/>
                </a:solidFill>
                <a:latin typeface="微软雅黑" panose="020B0503020204020204" pitchFamily="34" charset="-122"/>
                <a:ea typeface="微软雅黑" panose="020B0503020204020204" pitchFamily="34" charset="-122"/>
              </a:rPr>
              <a:t>请给出</a:t>
            </a:r>
            <a:r>
              <a:rPr lang="en-US" altLang="zh-CN" sz="2000" dirty="0">
                <a:solidFill>
                  <a:srgbClr val="0033CC"/>
                </a:solidFill>
                <a:latin typeface="微软雅黑" panose="020B0503020204020204" pitchFamily="34" charset="-122"/>
                <a:ea typeface="微软雅黑" panose="020B0503020204020204" pitchFamily="34" charset="-122"/>
              </a:rPr>
              <a:t>C</a:t>
            </a:r>
            <a:r>
              <a:rPr lang="zh-CN" altLang="en-US" sz="2000" dirty="0">
                <a:solidFill>
                  <a:srgbClr val="0033CC"/>
                </a:solidFill>
                <a:latin typeface="微软雅黑" panose="020B0503020204020204" pitchFamily="34" charset="-122"/>
                <a:ea typeface="微软雅黑" panose="020B0503020204020204" pitchFamily="34" charset="-122"/>
              </a:rPr>
              <a:t>语句“</a:t>
            </a:r>
            <a:r>
              <a:rPr lang="en-US" altLang="zh-CN" sz="2000" dirty="0" err="1">
                <a:solidFill>
                  <a:srgbClr val="0033CC"/>
                </a:solidFill>
                <a:latin typeface="微软雅黑" panose="020B0503020204020204" pitchFamily="34" charset="-122"/>
                <a:ea typeface="微软雅黑" panose="020B0503020204020204" pitchFamily="34" charset="-122"/>
              </a:rPr>
              <a:t>int</a:t>
            </a:r>
            <a:r>
              <a:rPr lang="en-US" altLang="zh-CN" sz="2000" dirty="0">
                <a:solidFill>
                  <a:srgbClr val="0033CC"/>
                </a:solidFill>
                <a:latin typeface="微软雅黑" panose="020B0503020204020204" pitchFamily="34" charset="-122"/>
                <a:ea typeface="微软雅黑" panose="020B0503020204020204" pitchFamily="34" charset="-122"/>
              </a:rPr>
              <a:t> x=8191;”</a:t>
            </a:r>
            <a:r>
              <a:rPr lang="zh-CN" altLang="en-US" sz="2000" dirty="0">
                <a:solidFill>
                  <a:srgbClr val="0033CC"/>
                </a:solidFill>
                <a:latin typeface="微软雅黑" panose="020B0503020204020204" pitchFamily="34" charset="-122"/>
                <a:ea typeface="微软雅黑" panose="020B0503020204020204" pitchFamily="34" charset="-122"/>
              </a:rPr>
              <a:t>对应的</a:t>
            </a:r>
            <a:r>
              <a:rPr lang="en-US" altLang="zh-CN" sz="2000" dirty="0">
                <a:solidFill>
                  <a:srgbClr val="0033CC"/>
                </a:solidFill>
                <a:latin typeface="微软雅黑" panose="020B0503020204020204" pitchFamily="34" charset="-122"/>
                <a:ea typeface="微软雅黑" panose="020B0503020204020204" pitchFamily="34" charset="-122"/>
              </a:rPr>
              <a:t>RISC-V</a:t>
            </a:r>
            <a:r>
              <a:rPr lang="zh-CN" altLang="en-US" sz="2000" dirty="0">
                <a:solidFill>
                  <a:srgbClr val="0033CC"/>
                </a:solidFill>
                <a:latin typeface="微软雅黑" panose="020B0503020204020204" pitchFamily="34" charset="-122"/>
                <a:ea typeface="微软雅黑" panose="020B0503020204020204" pitchFamily="34" charset="-122"/>
              </a:rPr>
              <a:t>机器级代码。</a:t>
            </a:r>
            <a:endParaRPr lang="en-US" altLang="zh-CN" sz="2000" dirty="0">
              <a:solidFill>
                <a:srgbClr val="0033CC"/>
              </a:solidFill>
              <a:latin typeface="微软雅黑" panose="020B0503020204020204" pitchFamily="34" charset="-122"/>
              <a:ea typeface="微软雅黑" panose="020B0503020204020204" pitchFamily="34" charset="-122"/>
            </a:endParaRPr>
          </a:p>
          <a:p>
            <a:pPr>
              <a:lnSpc>
                <a:spcPts val="2800"/>
              </a:lnSpc>
              <a:spcBef>
                <a:spcPts val="600"/>
              </a:spcBef>
            </a:pPr>
            <a:endParaRPr lang="en-US" altLang="zh-CN" sz="2000" dirty="0">
              <a:solidFill>
                <a:srgbClr val="0033CC"/>
              </a:solidFill>
              <a:latin typeface="微软雅黑" panose="020B0503020204020204" pitchFamily="34" charset="-122"/>
              <a:ea typeface="微软雅黑" panose="020B0503020204020204" pitchFamily="34" charset="-122"/>
            </a:endParaRPr>
          </a:p>
          <a:p>
            <a:pPr>
              <a:lnSpc>
                <a:spcPts val="2800"/>
              </a:lnSpc>
              <a:spcBef>
                <a:spcPts val="600"/>
              </a:spcBef>
            </a:pPr>
            <a:endParaRPr lang="en-US" altLang="zh-CN" sz="2000" dirty="0">
              <a:solidFill>
                <a:srgbClr val="0033CC"/>
              </a:solidFill>
              <a:latin typeface="微软雅黑" panose="020B0503020204020204" pitchFamily="34" charset="-122"/>
              <a:ea typeface="微软雅黑" panose="020B0503020204020204" pitchFamily="34" charset="-122"/>
            </a:endParaRPr>
          </a:p>
          <a:p>
            <a:pPr>
              <a:lnSpc>
                <a:spcPts val="2800"/>
              </a:lnSpc>
              <a:spcBef>
                <a:spcPts val="600"/>
              </a:spcBef>
            </a:pPr>
            <a:endParaRPr lang="en-US" altLang="zh-CN" sz="2000" dirty="0">
              <a:solidFill>
                <a:srgbClr val="0033CC"/>
              </a:solidFill>
              <a:latin typeface="微软雅黑" panose="020B0503020204020204" pitchFamily="34" charset="-122"/>
              <a:ea typeface="微软雅黑" panose="020B0503020204020204" pitchFamily="34" charset="-122"/>
            </a:endParaRPr>
          </a:p>
          <a:p>
            <a:pPr>
              <a:lnSpc>
                <a:spcPts val="2800"/>
              </a:lnSpc>
              <a:spcBef>
                <a:spcPts val="600"/>
              </a:spcBef>
            </a:pPr>
            <a:r>
              <a:rPr lang="zh-CN" altLang="en-US" sz="2000" dirty="0" smtClean="0">
                <a:solidFill>
                  <a:srgbClr val="0033CC"/>
                </a:solidFill>
                <a:latin typeface="微软雅黑" panose="020B0503020204020204" pitchFamily="34" charset="-122"/>
                <a:ea typeface="微软雅黑" panose="020B0503020204020204" pitchFamily="34" charset="-122"/>
              </a:rPr>
              <a:t>用下面两条</a:t>
            </a:r>
            <a:r>
              <a:rPr lang="zh-CN" altLang="en-US" sz="2000" dirty="0">
                <a:solidFill>
                  <a:srgbClr val="0033CC"/>
                </a:solidFill>
                <a:latin typeface="微软雅黑" panose="020B0503020204020204" pitchFamily="34" charset="-122"/>
                <a:ea typeface="微软雅黑" panose="020B0503020204020204" pitchFamily="34" charset="-122"/>
              </a:rPr>
              <a:t>指令实现“</a:t>
            </a:r>
            <a:r>
              <a:rPr lang="en-US" altLang="zh-CN" sz="2000" dirty="0" err="1">
                <a:solidFill>
                  <a:srgbClr val="0033CC"/>
                </a:solidFill>
                <a:latin typeface="微软雅黑" panose="020B0503020204020204" pitchFamily="34" charset="-122"/>
                <a:ea typeface="微软雅黑" panose="020B0503020204020204" pitchFamily="34" charset="-122"/>
              </a:rPr>
              <a:t>int</a:t>
            </a:r>
            <a:r>
              <a:rPr lang="en-US" altLang="zh-CN" sz="2000" dirty="0">
                <a:solidFill>
                  <a:srgbClr val="0033CC"/>
                </a:solidFill>
                <a:latin typeface="微软雅黑" panose="020B0503020204020204" pitchFamily="34" charset="-122"/>
                <a:ea typeface="微软雅黑" panose="020B0503020204020204" pitchFamily="34" charset="-122"/>
              </a:rPr>
              <a:t> x=8191</a:t>
            </a:r>
            <a:r>
              <a:rPr lang="en-US" altLang="zh-CN" sz="2000" dirty="0" smtClean="0">
                <a:solidFill>
                  <a:srgbClr val="0033CC"/>
                </a:solidFill>
                <a:latin typeface="微软雅黑" panose="020B0503020204020204" pitchFamily="34" charset="-122"/>
                <a:ea typeface="微软雅黑" panose="020B0503020204020204" pitchFamily="34" charset="-122"/>
              </a:rPr>
              <a:t>;”</a:t>
            </a:r>
          </a:p>
          <a:p>
            <a:pPr>
              <a:lnSpc>
                <a:spcPts val="2800"/>
              </a:lnSpc>
              <a:spcBef>
                <a:spcPts val="600"/>
              </a:spcBef>
            </a:pPr>
            <a:r>
              <a:rPr lang="en-US" altLang="zh-CN" sz="1600" dirty="0" smtClean="0">
                <a:solidFill>
                  <a:srgbClr val="7030A0"/>
                </a:solidFill>
                <a:latin typeface="微软雅黑" panose="020B0503020204020204" pitchFamily="34" charset="-122"/>
                <a:ea typeface="微软雅黑" panose="020B0503020204020204" pitchFamily="34" charset="-122"/>
              </a:rPr>
              <a:t>0000 </a:t>
            </a:r>
            <a:r>
              <a:rPr lang="en-US" altLang="zh-CN" sz="1600" dirty="0">
                <a:solidFill>
                  <a:srgbClr val="7030A0"/>
                </a:solidFill>
                <a:latin typeface="微软雅黑" panose="020B0503020204020204" pitchFamily="34" charset="-122"/>
                <a:ea typeface="微软雅黑" panose="020B0503020204020204" pitchFamily="34" charset="-122"/>
              </a:rPr>
              <a:t>0000 0000 0000 0001 </a:t>
            </a:r>
            <a:r>
              <a:rPr lang="en-US" altLang="zh-CN" sz="1600" dirty="0">
                <a:solidFill>
                  <a:srgbClr val="0033CC"/>
                </a:solidFill>
                <a:latin typeface="微软雅黑" panose="020B0503020204020204" pitchFamily="34" charset="-122"/>
                <a:ea typeface="微软雅黑" panose="020B0503020204020204" pitchFamily="34" charset="-122"/>
              </a:rPr>
              <a:t>00101</a:t>
            </a:r>
            <a:r>
              <a:rPr lang="en-US" altLang="zh-CN" sz="1600" dirty="0">
                <a:solidFill>
                  <a:srgbClr val="000000"/>
                </a:solidFill>
                <a:latin typeface="微软雅黑" panose="020B0503020204020204" pitchFamily="34" charset="-122"/>
                <a:ea typeface="微软雅黑" panose="020B0503020204020204" pitchFamily="34" charset="-122"/>
              </a:rPr>
              <a:t> 0110111  </a:t>
            </a:r>
            <a:r>
              <a:rPr lang="en-US" altLang="zh-CN" sz="1600" dirty="0" err="1">
                <a:solidFill>
                  <a:srgbClr val="FF0000"/>
                </a:solidFill>
                <a:latin typeface="微软雅黑" panose="020B0503020204020204" pitchFamily="34" charset="-122"/>
                <a:ea typeface="微软雅黑" panose="020B0503020204020204" pitchFamily="34" charset="-122"/>
              </a:rPr>
              <a:t>lui</a:t>
            </a:r>
            <a:r>
              <a:rPr lang="en-US" altLang="zh-CN" sz="1600" dirty="0">
                <a:solidFill>
                  <a:srgbClr val="FF0000"/>
                </a:solidFill>
                <a:latin typeface="微软雅黑" panose="020B0503020204020204" pitchFamily="34" charset="-122"/>
                <a:ea typeface="微软雅黑" panose="020B0503020204020204" pitchFamily="34" charset="-122"/>
              </a:rPr>
              <a:t> x5, 1 </a:t>
            </a:r>
            <a:r>
              <a:rPr lang="en-US" altLang="zh-CN" sz="1600" dirty="0">
                <a:solidFill>
                  <a:srgbClr val="0033CC"/>
                </a:solidFill>
                <a:latin typeface="微软雅黑" panose="020B0503020204020204" pitchFamily="34" charset="-122"/>
                <a:ea typeface="微软雅黑" panose="020B0503020204020204" pitchFamily="34" charset="-122"/>
              </a:rPr>
              <a:t>#R[x5]← 0000 1000H</a:t>
            </a:r>
          </a:p>
          <a:p>
            <a:pPr>
              <a:lnSpc>
                <a:spcPts val="2800"/>
              </a:lnSpc>
              <a:spcBef>
                <a:spcPts val="600"/>
              </a:spcBef>
            </a:pPr>
            <a:r>
              <a:rPr lang="en-US" altLang="zh-CN" sz="1600" dirty="0">
                <a:solidFill>
                  <a:srgbClr val="FC0128"/>
                </a:solidFill>
                <a:latin typeface="微软雅黑" panose="020B0503020204020204" pitchFamily="34" charset="-122"/>
                <a:ea typeface="微软雅黑" panose="020B0503020204020204" pitchFamily="34" charset="-122"/>
              </a:rPr>
              <a:t>1111 1111 1111</a:t>
            </a:r>
            <a:r>
              <a:rPr lang="en-US" altLang="zh-CN" sz="1600" dirty="0">
                <a:solidFill>
                  <a:srgbClr val="7030A0"/>
                </a:solidFill>
                <a:latin typeface="微软雅黑" panose="020B0503020204020204" pitchFamily="34" charset="-122"/>
                <a:ea typeface="微软雅黑" panose="020B0503020204020204" pitchFamily="34" charset="-122"/>
              </a:rPr>
              <a:t> </a:t>
            </a:r>
            <a:r>
              <a:rPr lang="en-US" altLang="zh-CN" sz="1600" dirty="0">
                <a:solidFill>
                  <a:srgbClr val="000000"/>
                </a:solidFill>
                <a:latin typeface="微软雅黑" panose="020B0503020204020204" pitchFamily="34" charset="-122"/>
                <a:ea typeface="微软雅黑" panose="020B0503020204020204" pitchFamily="34" charset="-122"/>
              </a:rPr>
              <a:t>00101 000 </a:t>
            </a:r>
            <a:r>
              <a:rPr lang="en-US" altLang="zh-CN" sz="1600" dirty="0">
                <a:solidFill>
                  <a:srgbClr val="0033CC"/>
                </a:solidFill>
                <a:latin typeface="微软雅黑" panose="020B0503020204020204" pitchFamily="34" charset="-122"/>
                <a:ea typeface="微软雅黑" panose="020B0503020204020204" pitchFamily="34" charset="-122"/>
              </a:rPr>
              <a:t>00101</a:t>
            </a:r>
            <a:r>
              <a:rPr lang="en-US" altLang="zh-CN" sz="1600" dirty="0">
                <a:solidFill>
                  <a:srgbClr val="000000"/>
                </a:solidFill>
                <a:latin typeface="微软雅黑" panose="020B0503020204020204" pitchFamily="34" charset="-122"/>
                <a:ea typeface="微软雅黑" panose="020B0503020204020204" pitchFamily="34" charset="-122"/>
              </a:rPr>
              <a:t> 0010011  </a:t>
            </a:r>
            <a:r>
              <a:rPr lang="en-US" altLang="zh-CN" sz="1600" dirty="0" err="1">
                <a:solidFill>
                  <a:srgbClr val="FF0000"/>
                </a:solidFill>
                <a:latin typeface="微软雅黑" panose="020B0503020204020204" pitchFamily="34" charset="-122"/>
                <a:ea typeface="微软雅黑" panose="020B0503020204020204" pitchFamily="34" charset="-122"/>
              </a:rPr>
              <a:t>addi</a:t>
            </a:r>
            <a:r>
              <a:rPr lang="en-US" altLang="zh-CN" sz="1600" dirty="0">
                <a:solidFill>
                  <a:srgbClr val="FF0000"/>
                </a:solidFill>
                <a:latin typeface="微软雅黑" panose="020B0503020204020204" pitchFamily="34" charset="-122"/>
                <a:ea typeface="微软雅黑" panose="020B0503020204020204" pitchFamily="34" charset="-122"/>
              </a:rPr>
              <a:t> x5, x5,-1</a:t>
            </a:r>
            <a:r>
              <a:rPr lang="en-US" altLang="zh-CN" sz="1600" dirty="0">
                <a:solidFill>
                  <a:srgbClr val="0033CC"/>
                </a:solidFill>
                <a:latin typeface="微软雅黑" panose="020B0503020204020204" pitchFamily="34" charset="-122"/>
                <a:ea typeface="微软雅黑" panose="020B0503020204020204" pitchFamily="34" charset="-122"/>
              </a:rPr>
              <a:t>#R[x5]←R[x5]+SEXT[FFFH]</a:t>
            </a:r>
          </a:p>
          <a:p>
            <a:pPr>
              <a:lnSpc>
                <a:spcPts val="2800"/>
              </a:lnSpc>
              <a:spcBef>
                <a:spcPts val="600"/>
              </a:spcBef>
            </a:pPr>
            <a:endParaRPr lang="zh-CN" altLang="en-US" sz="2000" dirty="0">
              <a:solidFill>
                <a:srgbClr val="0033CC"/>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158750" y="1227138"/>
            <a:ext cx="8655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2000">
                <a:solidFill>
                  <a:srgbClr val="FC0128"/>
                </a:solidFill>
                <a:latin typeface="微软雅黑" panose="020B0503020204020204" pitchFamily="34" charset="-122"/>
                <a:ea typeface="微软雅黑" panose="020B0503020204020204" pitchFamily="34" charset="-122"/>
              </a:rPr>
              <a:t>解：</a:t>
            </a:r>
            <a:r>
              <a:rPr lang="en-US" altLang="zh-CN" sz="2000">
                <a:solidFill>
                  <a:srgbClr val="0033CC"/>
                </a:solidFill>
                <a:latin typeface="微软雅黑" panose="020B0503020204020204" pitchFamily="34" charset="-122"/>
                <a:ea typeface="微软雅黑" panose="020B0503020204020204" pitchFamily="34" charset="-122"/>
              </a:rPr>
              <a:t>8191</a:t>
            </a:r>
            <a:r>
              <a:rPr lang="zh-CN" altLang="en-US" sz="2000">
                <a:solidFill>
                  <a:srgbClr val="0033CC"/>
                </a:solidFill>
                <a:latin typeface="微软雅黑" panose="020B0503020204020204" pitchFamily="34" charset="-122"/>
                <a:ea typeface="微软雅黑" panose="020B0503020204020204" pitchFamily="34" charset="-122"/>
              </a:rPr>
              <a:t>的机器数为：</a:t>
            </a:r>
            <a:r>
              <a:rPr lang="en-US" altLang="zh-CN" sz="2000">
                <a:solidFill>
                  <a:srgbClr val="7030A0"/>
                </a:solidFill>
                <a:latin typeface="微软雅黑" panose="020B0503020204020204" pitchFamily="34" charset="-122"/>
                <a:ea typeface="微软雅黑" panose="020B0503020204020204" pitchFamily="34" charset="-122"/>
              </a:rPr>
              <a:t>0000 0000 0000 0000 0001 </a:t>
            </a:r>
            <a:r>
              <a:rPr lang="en-US" altLang="zh-CN" sz="2000">
                <a:solidFill>
                  <a:srgbClr val="FC0128"/>
                </a:solidFill>
                <a:latin typeface="微软雅黑" panose="020B0503020204020204" pitchFamily="34" charset="-122"/>
                <a:ea typeface="微软雅黑" panose="020B0503020204020204" pitchFamily="34" charset="-122"/>
              </a:rPr>
              <a:t>1111 1111 1111</a:t>
            </a:r>
            <a:endParaRPr lang="zh-CN" altLang="en-US" sz="2000">
              <a:solidFill>
                <a:srgbClr val="7030A0"/>
              </a:solidFill>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223838" y="1627188"/>
            <a:ext cx="8855075"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2000" dirty="0" err="1">
                <a:solidFill>
                  <a:srgbClr val="C00000"/>
                </a:solidFill>
                <a:latin typeface="微软雅黑" panose="020B0503020204020204" pitchFamily="34" charset="-122"/>
                <a:ea typeface="微软雅黑" panose="020B0503020204020204" pitchFamily="34" charset="-122"/>
              </a:rPr>
              <a:t>lui</a:t>
            </a: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err="1">
                <a:solidFill>
                  <a:srgbClr val="C00000"/>
                </a:solidFill>
                <a:latin typeface="微软雅黑" panose="020B0503020204020204" pitchFamily="34" charset="-122"/>
                <a:ea typeface="微软雅黑" panose="020B0503020204020204" pitchFamily="34" charset="-122"/>
              </a:rPr>
              <a:t>rd</a:t>
            </a:r>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smtClean="0">
                <a:solidFill>
                  <a:srgbClr val="C00000"/>
                </a:solidFill>
                <a:latin typeface="微软雅黑" panose="020B0503020204020204" pitchFamily="34" charset="-122"/>
                <a:ea typeface="微软雅黑" panose="020B0503020204020204" pitchFamily="34" charset="-122"/>
              </a:rPr>
              <a:t>imm20</a:t>
            </a:r>
            <a:r>
              <a:rPr lang="zh-CN" altLang="en-US" sz="2000" dirty="0" smtClean="0">
                <a:solidFill>
                  <a:srgbClr val="000000"/>
                </a:solidFill>
                <a:latin typeface="微软雅黑" panose="020B0503020204020204" pitchFamily="34" charset="-122"/>
                <a:ea typeface="微软雅黑" panose="020B0503020204020204" pitchFamily="34" charset="-122"/>
              </a:rPr>
              <a:t>将</a:t>
            </a:r>
            <a:r>
              <a:rPr lang="zh-CN" altLang="en-US" sz="2000" dirty="0">
                <a:solidFill>
                  <a:srgbClr val="000000"/>
                </a:solidFill>
                <a:latin typeface="微软雅黑" panose="020B0503020204020204" pitchFamily="34" charset="-122"/>
                <a:ea typeface="微软雅黑" panose="020B0503020204020204" pitchFamily="34" charset="-122"/>
              </a:rPr>
              <a:t>立即数</a:t>
            </a:r>
            <a:r>
              <a:rPr lang="en-US" altLang="zh-CN" sz="2000" dirty="0">
                <a:solidFill>
                  <a:srgbClr val="000000"/>
                </a:solidFill>
                <a:latin typeface="微软雅黑" panose="020B0503020204020204" pitchFamily="34" charset="-122"/>
                <a:ea typeface="微软雅黑" panose="020B0503020204020204" pitchFamily="34" charset="-122"/>
              </a:rPr>
              <a:t>imm20</a:t>
            </a:r>
            <a:r>
              <a:rPr lang="zh-CN" altLang="en-US" sz="2000" dirty="0">
                <a:solidFill>
                  <a:srgbClr val="000000"/>
                </a:solidFill>
                <a:latin typeface="微软雅黑" panose="020B0503020204020204" pitchFamily="34" charset="-122"/>
                <a:ea typeface="微软雅黑" panose="020B0503020204020204" pitchFamily="34" charset="-122"/>
              </a:rPr>
              <a:t>存到</a:t>
            </a:r>
            <a:r>
              <a:rPr lang="en-US" altLang="zh-CN" sz="2000" dirty="0" err="1">
                <a:solidFill>
                  <a:srgbClr val="000000"/>
                </a:solidFill>
                <a:latin typeface="微软雅黑" panose="020B0503020204020204" pitchFamily="34" charset="-122"/>
                <a:ea typeface="微软雅黑" panose="020B0503020204020204" pitchFamily="34" charset="-122"/>
              </a:rPr>
              <a:t>rd</a:t>
            </a:r>
            <a:r>
              <a:rPr lang="zh-CN" altLang="en-US" sz="2000" dirty="0">
                <a:solidFill>
                  <a:srgbClr val="000000"/>
                </a:solidFill>
                <a:latin typeface="微软雅黑" panose="020B0503020204020204" pitchFamily="34" charset="-122"/>
                <a:ea typeface="微软雅黑" panose="020B0503020204020204" pitchFamily="34" charset="-122"/>
              </a:rPr>
              <a:t>寄存器高</a:t>
            </a:r>
            <a:r>
              <a:rPr lang="en-US" altLang="zh-CN" sz="2000" dirty="0">
                <a:solidFill>
                  <a:srgbClr val="000000"/>
                </a:solidFill>
                <a:latin typeface="微软雅黑" panose="020B0503020204020204" pitchFamily="34" charset="-122"/>
                <a:ea typeface="微软雅黑" panose="020B0503020204020204" pitchFamily="34" charset="-122"/>
              </a:rPr>
              <a:t>20</a:t>
            </a:r>
            <a:r>
              <a:rPr lang="zh-CN" altLang="en-US" sz="2000" dirty="0">
                <a:solidFill>
                  <a:srgbClr val="000000"/>
                </a:solidFill>
                <a:latin typeface="微软雅黑" panose="020B0503020204020204" pitchFamily="34" charset="-122"/>
                <a:ea typeface="微软雅黑" panose="020B0503020204020204" pitchFamily="34" charset="-122"/>
              </a:rPr>
              <a:t>位，低</a:t>
            </a:r>
            <a:r>
              <a:rPr lang="en-US" altLang="zh-CN" sz="2000" dirty="0">
                <a:solidFill>
                  <a:srgbClr val="000000"/>
                </a:solidFill>
                <a:latin typeface="微软雅黑" panose="020B0503020204020204" pitchFamily="34" charset="-122"/>
                <a:ea typeface="微软雅黑" panose="020B0503020204020204" pitchFamily="34" charset="-122"/>
              </a:rPr>
              <a:t>12</a:t>
            </a:r>
            <a:r>
              <a:rPr lang="zh-CN" altLang="en-US" sz="2000" dirty="0">
                <a:solidFill>
                  <a:srgbClr val="000000"/>
                </a:solidFill>
                <a:latin typeface="微软雅黑" panose="020B0503020204020204" pitchFamily="34" charset="-122"/>
                <a:ea typeface="微软雅黑" panose="020B0503020204020204" pitchFamily="34" charset="-122"/>
              </a:rPr>
              <a:t>位为</a:t>
            </a:r>
            <a:r>
              <a:rPr lang="en-US" altLang="zh-CN" sz="2000" dirty="0">
                <a:solidFill>
                  <a:srgbClr val="000000"/>
                </a:solidFill>
                <a:latin typeface="微软雅黑" panose="020B0503020204020204" pitchFamily="34" charset="-122"/>
                <a:ea typeface="微软雅黑" panose="020B0503020204020204" pitchFamily="34" charset="-122"/>
              </a:rPr>
              <a:t>0</a:t>
            </a:r>
            <a:r>
              <a:rPr lang="zh-CN" altLang="en-US" sz="2000" dirty="0" smtClean="0">
                <a:solidFill>
                  <a:srgbClr val="000000"/>
                </a:solidFill>
                <a:latin typeface="微软雅黑" panose="020B0503020204020204" pitchFamily="34" charset="-122"/>
                <a:ea typeface="微软雅黑" panose="020B0503020204020204" pitchFamily="34" charset="-122"/>
              </a:rPr>
              <a:t>。再结合</a:t>
            </a:r>
            <a:r>
              <a:rPr lang="en-US" altLang="zh-CN" sz="2000" dirty="0" err="1" smtClean="0">
                <a:solidFill>
                  <a:schemeClr val="accent1"/>
                </a:solidFill>
                <a:latin typeface="微软雅黑" panose="020B0503020204020204" pitchFamily="34" charset="-122"/>
                <a:ea typeface="微软雅黑" panose="020B0503020204020204" pitchFamily="34" charset="-122"/>
              </a:rPr>
              <a:t>addi</a:t>
            </a:r>
            <a:r>
              <a:rPr lang="en-US" altLang="zh-CN" sz="2000" dirty="0" smtClean="0">
                <a:solidFill>
                  <a:schemeClr val="accent1"/>
                </a:solidFill>
                <a:latin typeface="微软雅黑" panose="020B0503020204020204" pitchFamily="34" charset="-122"/>
                <a:ea typeface="微软雅黑" panose="020B0503020204020204" pitchFamily="34" charset="-122"/>
              </a:rPr>
              <a:t> </a:t>
            </a:r>
            <a:r>
              <a:rPr lang="en-US" altLang="zh-CN" sz="2000" dirty="0" err="1">
                <a:solidFill>
                  <a:schemeClr val="accent1"/>
                </a:solidFill>
                <a:latin typeface="微软雅黑" panose="020B0503020204020204" pitchFamily="34" charset="-122"/>
                <a:ea typeface="微软雅黑" panose="020B0503020204020204" pitchFamily="34" charset="-122"/>
              </a:rPr>
              <a:t>rd</a:t>
            </a:r>
            <a:r>
              <a:rPr lang="en-US" altLang="zh-CN" sz="2000" dirty="0">
                <a:solidFill>
                  <a:schemeClr val="accent1"/>
                </a:solidFill>
                <a:latin typeface="微软雅黑" panose="020B0503020204020204" pitchFamily="34" charset="-122"/>
                <a:ea typeface="微软雅黑" panose="020B0503020204020204" pitchFamily="34" charset="-122"/>
              </a:rPr>
              <a:t>, rs1, </a:t>
            </a:r>
            <a:r>
              <a:rPr lang="en-US" altLang="zh-CN" sz="2000" dirty="0" smtClean="0">
                <a:solidFill>
                  <a:schemeClr val="accent1"/>
                </a:solidFill>
                <a:latin typeface="微软雅黑" panose="020B0503020204020204" pitchFamily="34" charset="-122"/>
                <a:ea typeface="微软雅黑" panose="020B0503020204020204" pitchFamily="34" charset="-122"/>
              </a:rPr>
              <a:t>imm12</a:t>
            </a:r>
            <a:r>
              <a:rPr lang="zh-CN" altLang="en-US" sz="2000" dirty="0" smtClean="0">
                <a:solidFill>
                  <a:srgbClr val="000000"/>
                </a:solidFill>
                <a:latin typeface="微软雅黑" panose="020B0503020204020204" pitchFamily="34" charset="-122"/>
                <a:ea typeface="微软雅黑" panose="020B0503020204020204" pitchFamily="34" charset="-122"/>
              </a:rPr>
              <a:t>将低</a:t>
            </a:r>
            <a:r>
              <a:rPr lang="en-US" altLang="zh-CN" sz="2000" dirty="0" smtClean="0">
                <a:solidFill>
                  <a:srgbClr val="000000"/>
                </a:solidFill>
                <a:latin typeface="微软雅黑" panose="020B0503020204020204" pitchFamily="34" charset="-122"/>
                <a:ea typeface="微软雅黑" panose="020B0503020204020204" pitchFamily="34" charset="-122"/>
              </a:rPr>
              <a:t>12</a:t>
            </a:r>
            <a:r>
              <a:rPr lang="zh-CN" altLang="en-US" sz="2000" dirty="0" smtClean="0">
                <a:solidFill>
                  <a:srgbClr val="000000"/>
                </a:solidFill>
                <a:latin typeface="微软雅黑" panose="020B0503020204020204" pitchFamily="34" charset="-122"/>
                <a:ea typeface="微软雅黑" panose="020B0503020204020204" pitchFamily="34" charset="-122"/>
              </a:rPr>
              <a:t>位存入，</a:t>
            </a:r>
            <a:r>
              <a:rPr lang="zh-CN" altLang="en-US" sz="2000" dirty="0">
                <a:solidFill>
                  <a:srgbClr val="000000"/>
                </a:solidFill>
                <a:latin typeface="微软雅黑" panose="020B0503020204020204" pitchFamily="34" charset="-122"/>
                <a:ea typeface="微软雅黑" panose="020B0503020204020204" pitchFamily="34" charset="-122"/>
              </a:rPr>
              <a:t>可以实现对一个</a:t>
            </a:r>
            <a:r>
              <a:rPr lang="en-US" altLang="zh-CN" sz="2000" dirty="0">
                <a:solidFill>
                  <a:srgbClr val="000000"/>
                </a:solidFill>
                <a:latin typeface="微软雅黑" panose="020B0503020204020204" pitchFamily="34" charset="-122"/>
                <a:ea typeface="微软雅黑" panose="020B0503020204020204" pitchFamily="34" charset="-122"/>
              </a:rPr>
              <a:t>32</a:t>
            </a:r>
            <a:r>
              <a:rPr lang="zh-CN" altLang="en-US" sz="2000" dirty="0">
                <a:solidFill>
                  <a:srgbClr val="000000"/>
                </a:solidFill>
                <a:latin typeface="微软雅黑" panose="020B0503020204020204" pitchFamily="34" charset="-122"/>
                <a:ea typeface="微软雅黑" panose="020B0503020204020204" pitchFamily="34" charset="-122"/>
              </a:rPr>
              <a:t>位变量赋初值。</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82550" y="3808413"/>
            <a:ext cx="899636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3000"/>
              </a:lnSpc>
            </a:pPr>
            <a:r>
              <a:rPr lang="zh-CN" altLang="en-US" sz="1900" dirty="0" smtClean="0">
                <a:solidFill>
                  <a:srgbClr val="FF0000"/>
                </a:solidFill>
                <a:latin typeface="微软雅黑" panose="020B0503020204020204" pitchFamily="34" charset="-122"/>
                <a:ea typeface="微软雅黑" panose="020B0503020204020204" pitchFamily="34" charset="-122"/>
              </a:rPr>
              <a:t>错误！</a:t>
            </a:r>
            <a:r>
              <a:rPr lang="zh-CN" altLang="en-US" sz="1900" dirty="0" smtClean="0">
                <a:solidFill>
                  <a:srgbClr val="000000"/>
                </a:solidFill>
                <a:latin typeface="微软雅黑" panose="020B0503020204020204" pitchFamily="34" charset="-122"/>
                <a:ea typeface="微软雅黑" panose="020B0503020204020204" pitchFamily="34" charset="-122"/>
              </a:rPr>
              <a:t>低</a:t>
            </a:r>
            <a:r>
              <a:rPr lang="en-US" altLang="zh-CN" sz="1900" dirty="0">
                <a:solidFill>
                  <a:srgbClr val="000000"/>
                </a:solidFill>
                <a:latin typeface="微软雅黑" panose="020B0503020204020204" pitchFamily="34" charset="-122"/>
                <a:ea typeface="微软雅黑" panose="020B0503020204020204" pitchFamily="34" charset="-122"/>
              </a:rPr>
              <a:t>12</a:t>
            </a:r>
            <a:r>
              <a:rPr lang="zh-CN" altLang="en-US" sz="1900" dirty="0">
                <a:solidFill>
                  <a:srgbClr val="000000"/>
                </a:solidFill>
                <a:latin typeface="微软雅黑" panose="020B0503020204020204" pitchFamily="34" charset="-122"/>
                <a:ea typeface="微软雅黑" panose="020B0503020204020204" pitchFamily="34" charset="-122"/>
              </a:rPr>
              <a:t>位中第一位为</a:t>
            </a:r>
            <a:r>
              <a:rPr lang="en-US" altLang="zh-CN" sz="1900" dirty="0">
                <a:solidFill>
                  <a:srgbClr val="000000"/>
                </a:solidFill>
                <a:latin typeface="微软雅黑" panose="020B0503020204020204" pitchFamily="34" charset="-122"/>
                <a:ea typeface="微软雅黑" panose="020B0503020204020204" pitchFamily="34" charset="-122"/>
              </a:rPr>
              <a:t>1</a:t>
            </a:r>
            <a:r>
              <a:rPr lang="zh-CN" altLang="en-US" sz="1900" dirty="0">
                <a:solidFill>
                  <a:srgbClr val="000000"/>
                </a:solidFill>
                <a:latin typeface="微软雅黑" panose="020B0503020204020204" pitchFamily="34" charset="-122"/>
                <a:ea typeface="微软雅黑" panose="020B0503020204020204" pitchFamily="34" charset="-122"/>
              </a:rPr>
              <a:t>，</a:t>
            </a:r>
            <a:r>
              <a:rPr lang="en-US" altLang="zh-CN" sz="1900" dirty="0" err="1">
                <a:solidFill>
                  <a:srgbClr val="000000"/>
                </a:solidFill>
                <a:latin typeface="微软雅黑" panose="020B0503020204020204" pitchFamily="34" charset="-122"/>
                <a:ea typeface="微软雅黑" panose="020B0503020204020204" pitchFamily="34" charset="-122"/>
              </a:rPr>
              <a:t>addi</a:t>
            </a:r>
            <a:r>
              <a:rPr lang="zh-CN" altLang="en-US" sz="1900" dirty="0">
                <a:solidFill>
                  <a:srgbClr val="000000"/>
                </a:solidFill>
                <a:latin typeface="微软雅黑" panose="020B0503020204020204" pitchFamily="34" charset="-122"/>
                <a:ea typeface="微软雅黑" panose="020B0503020204020204" pitchFamily="34" charset="-122"/>
              </a:rPr>
              <a:t>按符号</a:t>
            </a:r>
            <a:r>
              <a:rPr lang="zh-CN" altLang="en-US" sz="1900" dirty="0" smtClean="0">
                <a:solidFill>
                  <a:srgbClr val="000000"/>
                </a:solidFill>
                <a:latin typeface="微软雅黑" panose="020B0503020204020204" pitchFamily="34" charset="-122"/>
                <a:ea typeface="微软雅黑" panose="020B0503020204020204" pitchFamily="34" charset="-122"/>
              </a:rPr>
              <a:t>扩展为</a:t>
            </a:r>
            <a:r>
              <a:rPr lang="en-US" altLang="zh-CN" sz="1900" dirty="0" smtClean="0">
                <a:solidFill>
                  <a:srgbClr val="000000"/>
                </a:solidFill>
                <a:latin typeface="微软雅黑" panose="020B0503020204020204" pitchFamily="34" charset="-122"/>
                <a:ea typeface="微软雅黑" panose="020B0503020204020204" pitchFamily="34" charset="-122"/>
              </a:rPr>
              <a:t>32</a:t>
            </a:r>
            <a:r>
              <a:rPr lang="zh-CN" altLang="en-US" sz="1900" dirty="0" smtClean="0">
                <a:solidFill>
                  <a:srgbClr val="000000"/>
                </a:solidFill>
                <a:latin typeface="微软雅黑" panose="020B0503020204020204" pitchFamily="34" charset="-122"/>
                <a:ea typeface="微软雅黑" panose="020B0503020204020204" pitchFamily="34" charset="-122"/>
              </a:rPr>
              <a:t>位</a:t>
            </a:r>
            <a:r>
              <a:rPr lang="en-US" altLang="zh-CN" sz="1900" dirty="0" smtClean="0">
                <a:solidFill>
                  <a:srgbClr val="000000"/>
                </a:solidFill>
                <a:latin typeface="微软雅黑" panose="020B0503020204020204" pitchFamily="34" charset="-122"/>
                <a:ea typeface="微软雅黑" panose="020B0503020204020204" pitchFamily="34" charset="-122"/>
              </a:rPr>
              <a:t>1</a:t>
            </a:r>
            <a:r>
              <a:rPr lang="zh-CN" altLang="en-US" sz="1900" dirty="0" smtClean="0">
                <a:solidFill>
                  <a:srgbClr val="000000"/>
                </a:solidFill>
                <a:latin typeface="微软雅黑" panose="020B0503020204020204" pitchFamily="34" charset="-122"/>
                <a:ea typeface="微软雅黑" panose="020B0503020204020204" pitchFamily="34" charset="-122"/>
              </a:rPr>
              <a:t>即</a:t>
            </a:r>
            <a:r>
              <a:rPr lang="en-US" altLang="zh-CN" sz="1900" dirty="0" smtClean="0">
                <a:solidFill>
                  <a:schemeClr val="accent1"/>
                </a:solidFill>
                <a:latin typeface="微软雅黑" panose="020B0503020204020204" pitchFamily="34" charset="-122"/>
                <a:ea typeface="微软雅黑" panose="020B0503020204020204" pitchFamily="34" charset="-122"/>
              </a:rPr>
              <a:t>-1</a:t>
            </a:r>
            <a:r>
              <a:rPr lang="zh-CN" altLang="en-US" sz="1900" dirty="0" smtClean="0">
                <a:solidFill>
                  <a:srgbClr val="000000"/>
                </a:solidFill>
                <a:latin typeface="微软雅黑" panose="020B0503020204020204" pitchFamily="34" charset="-122"/>
                <a:ea typeface="微软雅黑" panose="020B0503020204020204" pitchFamily="34" charset="-122"/>
              </a:rPr>
              <a:t>，相加</a:t>
            </a:r>
            <a:r>
              <a:rPr lang="zh-CN" altLang="en-US" sz="1900" dirty="0">
                <a:solidFill>
                  <a:srgbClr val="000000"/>
                </a:solidFill>
                <a:latin typeface="微软雅黑" panose="020B0503020204020204" pitchFamily="34" charset="-122"/>
                <a:ea typeface="微软雅黑" panose="020B0503020204020204" pitchFamily="34" charset="-122"/>
              </a:rPr>
              <a:t>的</a:t>
            </a:r>
            <a:r>
              <a:rPr lang="zh-CN" altLang="en-US" sz="1900" dirty="0" smtClean="0">
                <a:solidFill>
                  <a:srgbClr val="000000"/>
                </a:solidFill>
                <a:latin typeface="微软雅黑" panose="020B0503020204020204" pitchFamily="34" charset="-122"/>
                <a:ea typeface="微软雅黑" panose="020B0503020204020204" pitchFamily="34" charset="-122"/>
              </a:rPr>
              <a:t>结果</a:t>
            </a:r>
            <a:r>
              <a:rPr lang="zh-CN" altLang="en-US" sz="1900" dirty="0">
                <a:solidFill>
                  <a:srgbClr val="000000"/>
                </a:solidFill>
                <a:latin typeface="微软雅黑" panose="020B0503020204020204" pitchFamily="34" charset="-122"/>
                <a:ea typeface="微软雅黑" panose="020B0503020204020204" pitchFamily="34" charset="-122"/>
              </a:rPr>
              <a:t>为</a:t>
            </a:r>
            <a:r>
              <a:rPr lang="en-US" altLang="zh-CN" sz="1900" dirty="0">
                <a:solidFill>
                  <a:srgbClr val="000000"/>
                </a:solidFill>
                <a:latin typeface="微软雅黑" panose="020B0503020204020204" pitchFamily="34" charset="-122"/>
                <a:ea typeface="微软雅黑" panose="020B0503020204020204" pitchFamily="34" charset="-122"/>
              </a:rPr>
              <a:t>4095</a:t>
            </a:r>
            <a:r>
              <a:rPr lang="zh-CN" altLang="en-US" sz="1900" dirty="0" smtClean="0">
                <a:solidFill>
                  <a:srgbClr val="000000"/>
                </a:solidFill>
                <a:latin typeface="微软雅黑" panose="020B0503020204020204" pitchFamily="34" charset="-122"/>
                <a:ea typeface="微软雅黑" panose="020B0503020204020204" pitchFamily="34" charset="-122"/>
              </a:rPr>
              <a:t>。</a:t>
            </a:r>
            <a:endParaRPr lang="en-US" altLang="zh-CN" sz="1900" dirty="0">
              <a:solidFill>
                <a:srgbClr val="000000"/>
              </a:solidFill>
              <a:latin typeface="微软雅黑" panose="020B0503020204020204" pitchFamily="34" charset="-122"/>
              <a:ea typeface="微软雅黑" panose="020B0503020204020204" pitchFamily="34" charset="-122"/>
            </a:endParaRPr>
          </a:p>
          <a:p>
            <a:pPr>
              <a:lnSpc>
                <a:spcPts val="3000"/>
              </a:lnSpc>
            </a:pP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可利用</a:t>
            </a:r>
            <a:r>
              <a:rPr lang="en-US" altLang="zh-CN" sz="1900" dirty="0" err="1">
                <a:solidFill>
                  <a:schemeClr val="accent2">
                    <a:lumMod val="50000"/>
                  </a:schemeClr>
                </a:solidFill>
                <a:latin typeface="微软雅黑" panose="020B0503020204020204" pitchFamily="34" charset="-122"/>
                <a:ea typeface="微软雅黑" panose="020B0503020204020204" pitchFamily="34" charset="-122"/>
              </a:rPr>
              <a:t>addi</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符号扩展特性进行调整！因为 </a:t>
            </a: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imm12</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范围为</a:t>
            </a: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-2048~2048</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，故可用</a:t>
            </a:r>
            <a:r>
              <a:rPr lang="en-US" altLang="zh-CN" sz="1900" dirty="0" err="1">
                <a:solidFill>
                  <a:schemeClr val="accent2">
                    <a:lumMod val="50000"/>
                  </a:schemeClr>
                </a:solidFill>
                <a:latin typeface="微软雅黑" panose="020B0503020204020204" pitchFamily="34" charset="-122"/>
                <a:ea typeface="微软雅黑" panose="020B0503020204020204" pitchFamily="34" charset="-122"/>
              </a:rPr>
              <a:t>lui</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先装入一个距离目标常数小于</a:t>
            </a: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2048</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的数，再通过 </a:t>
            </a:r>
            <a:r>
              <a:rPr lang="en-US" altLang="zh-CN" sz="1900" dirty="0" err="1">
                <a:solidFill>
                  <a:schemeClr val="accent2">
                    <a:lumMod val="50000"/>
                  </a:schemeClr>
                </a:solidFill>
                <a:latin typeface="微软雅黑" panose="020B0503020204020204" pitchFamily="34" charset="-122"/>
                <a:ea typeface="微软雅黑" panose="020B0503020204020204" pitchFamily="34" charset="-122"/>
              </a:rPr>
              <a:t>addi</a:t>
            </a: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进行 </a:t>
            </a:r>
            <a:r>
              <a:rPr lang="zh-CN" altLang="en-US" sz="1900" dirty="0">
                <a:solidFill>
                  <a:schemeClr val="tx1"/>
                </a:solidFill>
                <a:latin typeface="微软雅黑" panose="020B0503020204020204" pitchFamily="34" charset="-122"/>
                <a:ea typeface="微软雅黑" panose="020B0503020204020204" pitchFamily="34" charset="-122"/>
              </a:rPr>
              <a:t>加</a:t>
            </a:r>
            <a:r>
              <a:rPr lang="zh-CN" altLang="en-US" sz="1900" dirty="0">
                <a:solidFill>
                  <a:srgbClr val="FF0000"/>
                </a:solidFill>
                <a:latin typeface="微软雅黑" panose="020B0503020204020204" pitchFamily="34" charset="-122"/>
                <a:ea typeface="微软雅黑" panose="020B0503020204020204" pitchFamily="34" charset="-122"/>
              </a:rPr>
              <a:t> 或 </a:t>
            </a:r>
            <a:r>
              <a:rPr lang="zh-CN" altLang="en-US" sz="1900" dirty="0">
                <a:solidFill>
                  <a:srgbClr val="081D58"/>
                </a:solidFill>
                <a:latin typeface="微软雅黑" panose="020B0503020204020204" pitchFamily="34" charset="-122"/>
                <a:ea typeface="微软雅黑" panose="020B0503020204020204" pitchFamily="34" charset="-122"/>
              </a:rPr>
              <a:t>减（</a:t>
            </a:r>
            <a:r>
              <a:rPr lang="en-US" altLang="zh-CN" sz="1900" dirty="0">
                <a:solidFill>
                  <a:srgbClr val="081D58"/>
                </a:solidFill>
                <a:latin typeface="微软雅黑" panose="020B0503020204020204" pitchFamily="34" charset="-122"/>
                <a:ea typeface="微软雅黑" panose="020B0503020204020204" pitchFamily="34" charset="-122"/>
              </a:rPr>
              <a:t>imm12</a:t>
            </a:r>
            <a:r>
              <a:rPr lang="zh-CN" altLang="en-US" sz="1900" dirty="0">
                <a:solidFill>
                  <a:srgbClr val="081D58"/>
                </a:solidFill>
                <a:latin typeface="微软雅黑" panose="020B0503020204020204" pitchFamily="34" charset="-122"/>
                <a:ea typeface="微软雅黑" panose="020B0503020204020204" pitchFamily="34" charset="-122"/>
              </a:rPr>
              <a:t>为负时）</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来调整！</a:t>
            </a:r>
            <a:endParaRPr lang="en-US" altLang="zh-CN" sz="1900" dirty="0">
              <a:solidFill>
                <a:schemeClr val="accent2">
                  <a:lumMod val="50000"/>
                </a:schemeClr>
              </a:solidFill>
              <a:latin typeface="微软雅黑" panose="020B0503020204020204" pitchFamily="34" charset="-122"/>
              <a:ea typeface="微软雅黑" panose="020B0503020204020204" pitchFamily="34" charset="-122"/>
            </a:endParaRPr>
          </a:p>
          <a:p>
            <a:pPr>
              <a:lnSpc>
                <a:spcPts val="3000"/>
              </a:lnSpc>
            </a:pP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这里 </a:t>
            </a: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8191=8192-1</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，故可先装入</a:t>
            </a: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8192</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，再用 </a:t>
            </a:r>
            <a:r>
              <a:rPr lang="en-US" altLang="zh-CN" sz="1900" dirty="0" err="1">
                <a:solidFill>
                  <a:schemeClr val="accent2">
                    <a:lumMod val="50000"/>
                  </a:schemeClr>
                </a:solidFill>
                <a:latin typeface="微软雅黑" panose="020B0503020204020204" pitchFamily="34" charset="-122"/>
                <a:ea typeface="微软雅黑" panose="020B0503020204020204" pitchFamily="34" charset="-122"/>
              </a:rPr>
              <a:t>addi</a:t>
            </a: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减</a:t>
            </a: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1 </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（加全</a:t>
            </a: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1</a:t>
            </a:r>
            <a:r>
              <a:rPr lang="zh-CN" altLang="en-US" sz="1900" dirty="0">
                <a:solidFill>
                  <a:schemeClr val="accent2">
                    <a:lumMod val="50000"/>
                  </a:schemeClr>
                </a:solidFill>
                <a:latin typeface="微软雅黑" panose="020B0503020204020204" pitchFamily="34" charset="-122"/>
                <a:ea typeface="微软雅黑" panose="020B0503020204020204" pitchFamily="34" charset="-122"/>
              </a:rPr>
              <a:t>）！</a:t>
            </a:r>
          </a:p>
        </p:txBody>
      </p:sp>
      <p:sp>
        <p:nvSpPr>
          <p:cNvPr id="6" name="矩形 5"/>
          <p:cNvSpPr>
            <a:spLocks noChangeArrowheads="1"/>
          </p:cNvSpPr>
          <p:nvPr/>
        </p:nvSpPr>
        <p:spPr bwMode="auto">
          <a:xfrm>
            <a:off x="60325" y="5853113"/>
            <a:ext cx="90233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0000 0000 0000 0000 0010 </a:t>
            </a:r>
            <a:r>
              <a:rPr lang="en-US" altLang="zh-CN" sz="1600">
                <a:solidFill>
                  <a:srgbClr val="0033CC"/>
                </a:solidFill>
                <a:latin typeface="微软雅黑" panose="020B0503020204020204" pitchFamily="34" charset="-122"/>
                <a:ea typeface="微软雅黑" panose="020B0503020204020204" pitchFamily="34" charset="-122"/>
              </a:rPr>
              <a:t>00101</a:t>
            </a:r>
            <a:r>
              <a:rPr lang="en-US" altLang="zh-CN" sz="1600">
                <a:solidFill>
                  <a:srgbClr val="000000"/>
                </a:solidFill>
                <a:latin typeface="微软雅黑" panose="020B0503020204020204" pitchFamily="34" charset="-122"/>
                <a:ea typeface="微软雅黑" panose="020B0503020204020204" pitchFamily="34" charset="-122"/>
              </a:rPr>
              <a:t> 0110111  </a:t>
            </a:r>
            <a:r>
              <a:rPr lang="en-US" altLang="zh-CN" sz="1600">
                <a:solidFill>
                  <a:srgbClr val="FF0000"/>
                </a:solidFill>
                <a:latin typeface="微软雅黑" panose="020B0503020204020204" pitchFamily="34" charset="-122"/>
                <a:ea typeface="微软雅黑" panose="020B0503020204020204" pitchFamily="34" charset="-122"/>
              </a:rPr>
              <a:t>lui x5, 2 </a:t>
            </a:r>
            <a:r>
              <a:rPr lang="en-US" altLang="zh-CN" sz="1600">
                <a:solidFill>
                  <a:srgbClr val="0033CC"/>
                </a:solidFill>
                <a:latin typeface="微软雅黑" panose="020B0503020204020204" pitchFamily="34" charset="-122"/>
                <a:ea typeface="微软雅黑" panose="020B0503020204020204" pitchFamily="34" charset="-122"/>
              </a:rPr>
              <a:t>#R[x5]← 0000 2000H</a:t>
            </a:r>
          </a:p>
          <a:p>
            <a:pPr>
              <a:lnSpc>
                <a:spcPts val="2800"/>
              </a:lnSpc>
              <a:spcBef>
                <a:spcPts val="600"/>
              </a:spcBef>
            </a:pPr>
            <a:r>
              <a:rPr lang="en-US" altLang="zh-CN" sz="1600">
                <a:solidFill>
                  <a:srgbClr val="FC0128"/>
                </a:solidFill>
                <a:latin typeface="微软雅黑" panose="020B0503020204020204" pitchFamily="34" charset="-122"/>
                <a:ea typeface="微软雅黑" panose="020B0503020204020204" pitchFamily="34" charset="-122"/>
              </a:rPr>
              <a:t>1111 1111 1111</a:t>
            </a:r>
            <a:r>
              <a:rPr lang="en-US" altLang="zh-CN" sz="1600">
                <a:solidFill>
                  <a:srgbClr val="7030A0"/>
                </a:solidFill>
                <a:latin typeface="微软雅黑" panose="020B0503020204020204" pitchFamily="34" charset="-122"/>
                <a:ea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rPr>
              <a:t>00101 000 </a:t>
            </a:r>
            <a:r>
              <a:rPr lang="en-US" altLang="zh-CN" sz="1600">
                <a:solidFill>
                  <a:srgbClr val="0033CC"/>
                </a:solidFill>
                <a:latin typeface="微软雅黑" panose="020B0503020204020204" pitchFamily="34" charset="-122"/>
                <a:ea typeface="微软雅黑" panose="020B0503020204020204" pitchFamily="34" charset="-122"/>
              </a:rPr>
              <a:t>00101</a:t>
            </a:r>
            <a:r>
              <a:rPr lang="en-US" altLang="zh-CN" sz="1600">
                <a:solidFill>
                  <a:srgbClr val="000000"/>
                </a:solidFill>
                <a:latin typeface="微软雅黑" panose="020B0503020204020204" pitchFamily="34" charset="-122"/>
                <a:ea typeface="微软雅黑" panose="020B0503020204020204" pitchFamily="34" charset="-122"/>
              </a:rPr>
              <a:t> 0010011  </a:t>
            </a:r>
            <a:r>
              <a:rPr lang="en-US" altLang="zh-CN" sz="1600">
                <a:solidFill>
                  <a:srgbClr val="FF0000"/>
                </a:solidFill>
                <a:latin typeface="微软雅黑" panose="020B0503020204020204" pitchFamily="34" charset="-122"/>
                <a:ea typeface="微软雅黑" panose="020B0503020204020204" pitchFamily="34" charset="-122"/>
              </a:rPr>
              <a:t>addi x5, x5,-1</a:t>
            </a:r>
            <a:r>
              <a:rPr lang="en-US" altLang="zh-CN" sz="1600">
                <a:solidFill>
                  <a:srgbClr val="0033CC"/>
                </a:solidFill>
                <a:latin typeface="微软雅黑" panose="020B0503020204020204" pitchFamily="34" charset="-122"/>
                <a:ea typeface="微软雅黑" panose="020B0503020204020204" pitchFamily="34" charset="-122"/>
              </a:rPr>
              <a:t>#R[x5]←R[x5]+SEXT[FFFH]</a:t>
            </a:r>
          </a:p>
        </p:txBody>
      </p:sp>
    </p:spTree>
    <p:extLst>
      <p:ext uri="{BB962C8B-B14F-4D97-AF65-F5344CB8AC3E}">
        <p14:creationId xmlns:p14="http://schemas.microsoft.com/office/powerpoint/2010/main" val="2417957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17" dur="500"/>
                                        <p:tgtEl>
                                          <p:spTgt spid="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randombar(horizontal)">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randombar(horizontal)">
                                      <p:cBhvr>
                                        <p:cTn id="27" dur="500"/>
                                        <p:tgtEl>
                                          <p:spTgt spid="9">
                                            <p:txEl>
                                              <p:pRg st="5" end="5"/>
                                            </p:txEl>
                                          </p:spTgt>
                                        </p:tgtEl>
                                      </p:cBhvr>
                                    </p:animEffect>
                                  </p:childTnLst>
                                </p:cTn>
                              </p:par>
                            </p:childTnLst>
                          </p:cTn>
                        </p:par>
                        <p:par>
                          <p:cTn id="28" fill="hold" nodeType="withGroup">
                            <p:stCondLst>
                              <p:cond delay="500"/>
                            </p:stCondLst>
                            <p:childTnLst>
                              <p:par>
                                <p:cTn id="29" presetID="14" presetClass="entr" presetSubtype="10" fill="hold" nodeType="after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randombar(horizontal)">
                                      <p:cBhvr>
                                        <p:cTn id="31" dur="500"/>
                                        <p:tgtEl>
                                          <p:spTgt spid="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6" dur="500"/>
                                        <p:tgtEl>
                                          <p:spTgt spid="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randombar(horizontal)">
                                      <p:cBhvr>
                                        <p:cTn id="41" dur="500"/>
                                        <p:tgtEl>
                                          <p:spTgt spid="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6" dur="500"/>
                                        <p:tgtEl>
                                          <p:spTgt spid="5">
                                            <p:txEl>
                                              <p:pRg st="2" end="2"/>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randombar(horizontal)">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build="p"/>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基础整数指令集（</a:t>
            </a:r>
            <a:r>
              <a:rPr lang="en-US" altLang="zh-CN" sz="2600" smtClean="0">
                <a:ea typeface="宋体" panose="02010600030101010101" pitchFamily="2" charset="-122"/>
              </a:rPr>
              <a:t>RV32I</a:t>
            </a:r>
            <a:r>
              <a:rPr lang="zh-CN" altLang="en-US" sz="2600" smtClean="0">
                <a:ea typeface="宋体" panose="02010600030101010101" pitchFamily="2" charset="-122"/>
              </a:rPr>
              <a:t>）</a:t>
            </a:r>
          </a:p>
        </p:txBody>
      </p:sp>
      <p:sp>
        <p:nvSpPr>
          <p:cNvPr id="3" name="矩形 2"/>
          <p:cNvSpPr>
            <a:spLocks noChangeArrowheads="1"/>
          </p:cNvSpPr>
          <p:nvPr/>
        </p:nvSpPr>
        <p:spPr bwMode="auto">
          <a:xfrm>
            <a:off x="74613" y="4459288"/>
            <a:ext cx="898048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zh-CN" altLang="en-US" sz="2000">
                <a:solidFill>
                  <a:srgbClr val="C00000"/>
                </a:solidFill>
                <a:latin typeface="微软雅黑" panose="020B0503020204020204" pitchFamily="34" charset="-122"/>
                <a:ea typeface="微软雅黑" panose="020B0503020204020204" pitchFamily="34" charset="-122"/>
              </a:rPr>
              <a:t>操作码</a:t>
            </a:r>
            <a:r>
              <a:rPr lang="en-US" altLang="zh-CN" sz="2000">
                <a:solidFill>
                  <a:srgbClr val="C00000"/>
                </a:solidFill>
                <a:latin typeface="微软雅黑" panose="020B0503020204020204" pitchFamily="34" charset="-122"/>
                <a:ea typeface="微软雅黑" panose="020B0503020204020204" pitchFamily="34" charset="-122"/>
              </a:rPr>
              <a:t>opcode</a:t>
            </a:r>
            <a:r>
              <a:rPr lang="zh-CN" altLang="en-US" sz="2000">
                <a:solidFill>
                  <a:srgbClr val="000000"/>
                </a:solidFill>
                <a:latin typeface="微软雅黑" panose="020B0503020204020204" pitchFamily="34" charset="-122"/>
                <a:ea typeface="微软雅黑" panose="020B0503020204020204" pitchFamily="34" charset="-122"/>
              </a:rPr>
              <a:t>：都是</a:t>
            </a:r>
            <a:r>
              <a:rPr lang="en-US" altLang="zh-CN" sz="2000">
                <a:solidFill>
                  <a:srgbClr val="000000"/>
                </a:solidFill>
                <a:latin typeface="微软雅黑" panose="020B0503020204020204" pitchFamily="34" charset="-122"/>
                <a:ea typeface="微软雅黑" panose="020B0503020204020204" pitchFamily="34" charset="-122"/>
              </a:rPr>
              <a:t>0110011</a:t>
            </a:r>
            <a:r>
              <a:rPr lang="zh-CN" altLang="en-US" sz="2000">
                <a:solidFill>
                  <a:srgbClr val="000000"/>
                </a:solidFill>
                <a:latin typeface="微软雅黑" panose="020B0503020204020204" pitchFamily="34" charset="-122"/>
                <a:ea typeface="微软雅黑" panose="020B0503020204020204" pitchFamily="34" charset="-122"/>
              </a:rPr>
              <a:t>，其功能由</a:t>
            </a:r>
            <a:r>
              <a:rPr lang="en-US" altLang="zh-CN" sz="2000">
                <a:solidFill>
                  <a:srgbClr val="000000"/>
                </a:solidFill>
                <a:latin typeface="微软雅黑" panose="020B0503020204020204" pitchFamily="34" charset="-122"/>
                <a:ea typeface="微软雅黑" panose="020B0503020204020204" pitchFamily="34" charset="-122"/>
              </a:rPr>
              <a:t>funct3</a:t>
            </a:r>
            <a:r>
              <a:rPr lang="zh-CN" altLang="en-US" sz="2000">
                <a:solidFill>
                  <a:srgbClr val="000000"/>
                </a:solidFill>
                <a:latin typeface="微软雅黑" panose="020B0503020204020204" pitchFamily="34" charset="-122"/>
                <a:ea typeface="微软雅黑" panose="020B0503020204020204" pitchFamily="34" charset="-122"/>
              </a:rPr>
              <a:t>指定，而当</a:t>
            </a:r>
            <a:r>
              <a:rPr lang="en-US" altLang="zh-CN" sz="2000">
                <a:solidFill>
                  <a:srgbClr val="000000"/>
                </a:solidFill>
                <a:latin typeface="微软雅黑" panose="020B0503020204020204" pitchFamily="34" charset="-122"/>
                <a:ea typeface="微软雅黑" panose="020B0503020204020204" pitchFamily="34" charset="-122"/>
              </a:rPr>
              <a:t>funct3=000</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101</a:t>
            </a:r>
            <a:r>
              <a:rPr lang="zh-CN" altLang="en-US" sz="2000">
                <a:solidFill>
                  <a:srgbClr val="000000"/>
                </a:solidFill>
                <a:latin typeface="微软雅黑" panose="020B0503020204020204" pitchFamily="34" charset="-122"/>
                <a:ea typeface="微软雅黑" panose="020B0503020204020204" pitchFamily="34" charset="-122"/>
              </a:rPr>
              <a:t>时，再由</a:t>
            </a:r>
            <a:r>
              <a:rPr lang="en-US" altLang="zh-CN" sz="2000">
                <a:solidFill>
                  <a:srgbClr val="000000"/>
                </a:solidFill>
                <a:latin typeface="微软雅黑" panose="020B0503020204020204" pitchFamily="34" charset="-122"/>
                <a:ea typeface="微软雅黑" panose="020B0503020204020204" pitchFamily="34" charset="-122"/>
              </a:rPr>
              <a:t>funct7</a:t>
            </a:r>
            <a:r>
              <a:rPr lang="zh-CN" altLang="en-US" sz="2000">
                <a:solidFill>
                  <a:srgbClr val="000000"/>
                </a:solidFill>
                <a:latin typeface="微软雅黑" panose="020B0503020204020204" pitchFamily="34" charset="-122"/>
                <a:ea typeface="微软雅黑" panose="020B0503020204020204" pitchFamily="34" charset="-122"/>
              </a:rPr>
              <a:t>区分是加（</a:t>
            </a:r>
            <a:r>
              <a:rPr lang="en-US" altLang="zh-CN" sz="2000">
                <a:solidFill>
                  <a:srgbClr val="000000"/>
                </a:solidFill>
                <a:latin typeface="微软雅黑" panose="020B0503020204020204" pitchFamily="34" charset="-122"/>
                <a:ea typeface="微软雅黑" panose="020B0503020204020204" pitchFamily="34" charset="-122"/>
              </a:rPr>
              <a:t>add</a:t>
            </a:r>
            <a:r>
              <a:rPr lang="zh-CN" altLang="en-US" sz="2000">
                <a:solidFill>
                  <a:srgbClr val="000000"/>
                </a:solidFill>
                <a:latin typeface="微软雅黑" panose="020B0503020204020204" pitchFamily="34" charset="-122"/>
                <a:ea typeface="微软雅黑" panose="020B0503020204020204" pitchFamily="34" charset="-122"/>
              </a:rPr>
              <a:t>）还是减（</a:t>
            </a:r>
            <a:r>
              <a:rPr lang="en-US" altLang="zh-CN" sz="2000">
                <a:solidFill>
                  <a:srgbClr val="000000"/>
                </a:solidFill>
                <a:latin typeface="微软雅黑" panose="020B0503020204020204" pitchFamily="34" charset="-122"/>
                <a:ea typeface="微软雅黑" panose="020B0503020204020204" pitchFamily="34" charset="-122"/>
              </a:rPr>
              <a:t>sub</a:t>
            </a:r>
            <a:r>
              <a:rPr lang="zh-CN" altLang="en-US" sz="2000">
                <a:solidFill>
                  <a:srgbClr val="000000"/>
                </a:solidFill>
                <a:latin typeface="微软雅黑" panose="020B0503020204020204" pitchFamily="34" charset="-122"/>
                <a:ea typeface="微软雅黑" panose="020B0503020204020204" pitchFamily="34" charset="-122"/>
              </a:rPr>
              <a:t>）、逻辑右移（</a:t>
            </a:r>
            <a:r>
              <a:rPr lang="en-US" altLang="zh-CN" sz="2000">
                <a:solidFill>
                  <a:srgbClr val="000000"/>
                </a:solidFill>
                <a:latin typeface="微软雅黑" panose="020B0503020204020204" pitchFamily="34" charset="-122"/>
                <a:ea typeface="微软雅黑" panose="020B0503020204020204" pitchFamily="34" charset="-122"/>
              </a:rPr>
              <a:t>srl</a:t>
            </a:r>
            <a:r>
              <a:rPr lang="zh-CN" altLang="en-US" sz="2000">
                <a:solidFill>
                  <a:srgbClr val="000000"/>
                </a:solidFill>
                <a:latin typeface="微软雅黑" panose="020B0503020204020204" pitchFamily="34" charset="-122"/>
                <a:ea typeface="微软雅黑" panose="020B0503020204020204" pitchFamily="34" charset="-122"/>
              </a:rPr>
              <a:t>）还是算术右移（</a:t>
            </a:r>
            <a:r>
              <a:rPr lang="en-US" altLang="zh-CN" sz="2000">
                <a:solidFill>
                  <a:srgbClr val="000000"/>
                </a:solidFill>
                <a:latin typeface="微软雅黑" panose="020B0503020204020204" pitchFamily="34" charset="-122"/>
                <a:ea typeface="微软雅黑" panose="020B0503020204020204" pitchFamily="34" charset="-122"/>
              </a:rPr>
              <a:t>sra</a:t>
            </a:r>
            <a:r>
              <a:rPr lang="zh-CN" altLang="en-US" sz="2000">
                <a:solidFill>
                  <a:srgbClr val="000000"/>
                </a:solidFill>
                <a:latin typeface="微软雅黑" panose="020B0503020204020204" pitchFamily="34" charset="-122"/>
                <a:ea typeface="微软雅黑" panose="020B0503020204020204" pitchFamily="34" charset="-122"/>
              </a:rPr>
              <a:t>）。</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74612" y="5599113"/>
            <a:ext cx="8980488"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2000" dirty="0">
                <a:solidFill>
                  <a:srgbClr val="C00000"/>
                </a:solidFill>
                <a:latin typeface="微软雅黑" panose="020B0503020204020204" pitchFamily="34" charset="-122"/>
                <a:ea typeface="微软雅黑" panose="020B0503020204020204" pitchFamily="34" charset="-122"/>
              </a:rPr>
              <a:t>rs1</a:t>
            </a: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rs2</a:t>
            </a: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err="1">
                <a:solidFill>
                  <a:srgbClr val="C00000"/>
                </a:solidFill>
                <a:latin typeface="微软雅黑" panose="020B0503020204020204" pitchFamily="34" charset="-122"/>
                <a:ea typeface="微软雅黑" panose="020B0503020204020204" pitchFamily="34" charset="-122"/>
              </a:rPr>
              <a:t>rd</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5</a:t>
            </a:r>
            <a:r>
              <a:rPr lang="zh-CN" altLang="en-US" sz="2000" dirty="0">
                <a:solidFill>
                  <a:srgbClr val="000000"/>
                </a:solidFill>
                <a:latin typeface="微软雅黑" panose="020B0503020204020204" pitchFamily="34" charset="-122"/>
                <a:ea typeface="微软雅黑" panose="020B0503020204020204" pitchFamily="34" charset="-122"/>
              </a:rPr>
              <a:t>位通用寄存编号，共</a:t>
            </a:r>
            <a:r>
              <a:rPr lang="en-US" altLang="zh-CN" sz="2000" dirty="0">
                <a:solidFill>
                  <a:srgbClr val="000000"/>
                </a:solidFill>
                <a:latin typeface="微软雅黑" panose="020B0503020204020204" pitchFamily="34" charset="-122"/>
                <a:ea typeface="微软雅黑" panose="020B0503020204020204" pitchFamily="34" charset="-122"/>
              </a:rPr>
              <a:t>32</a:t>
            </a:r>
            <a:r>
              <a:rPr lang="zh-CN" altLang="en-US" sz="2000" dirty="0">
                <a:solidFill>
                  <a:srgbClr val="000000"/>
                </a:solidFill>
                <a:latin typeface="微软雅黑" panose="020B0503020204020204" pitchFamily="34" charset="-122"/>
                <a:ea typeface="微软雅黑" panose="020B0503020204020204" pitchFamily="34" charset="-122"/>
              </a:rPr>
              <a:t>个；两个源操作数分别在</a:t>
            </a:r>
            <a:r>
              <a:rPr lang="en-US" altLang="zh-CN" sz="2000" dirty="0">
                <a:solidFill>
                  <a:srgbClr val="000000"/>
                </a:solidFill>
                <a:latin typeface="微软雅黑" panose="020B0503020204020204" pitchFamily="34" charset="-122"/>
                <a:ea typeface="微软雅黑" panose="020B0503020204020204" pitchFamily="34" charset="-122"/>
              </a:rPr>
              <a:t>rs1</a:t>
            </a:r>
            <a:r>
              <a:rPr lang="zh-CN" altLang="en-US" sz="2000" dirty="0">
                <a:solidFill>
                  <a:srgbClr val="000000"/>
                </a:solidFill>
                <a:latin typeface="微软雅黑" panose="020B0503020204020204" pitchFamily="34" charset="-122"/>
                <a:ea typeface="微软雅黑" panose="020B0503020204020204" pitchFamily="34" charset="-122"/>
              </a:rPr>
              <a:t>和</a:t>
            </a:r>
            <a:r>
              <a:rPr lang="en-US" altLang="zh-CN" sz="2000" dirty="0">
                <a:solidFill>
                  <a:srgbClr val="000000"/>
                </a:solidFill>
                <a:latin typeface="微软雅黑" panose="020B0503020204020204" pitchFamily="34" charset="-122"/>
                <a:ea typeface="微软雅黑" panose="020B0503020204020204" pitchFamily="34" charset="-122"/>
              </a:rPr>
              <a:t>rs2</a:t>
            </a:r>
            <a:r>
              <a:rPr lang="zh-CN" altLang="en-US" sz="2000" dirty="0">
                <a:solidFill>
                  <a:srgbClr val="000000"/>
                </a:solidFill>
                <a:latin typeface="微软雅黑" panose="020B0503020204020204" pitchFamily="34" charset="-122"/>
                <a:ea typeface="微软雅黑" panose="020B0503020204020204" pitchFamily="34" charset="-122"/>
              </a:rPr>
              <a:t>寄存器中，结果存</a:t>
            </a:r>
            <a:r>
              <a:rPr lang="en-US" altLang="zh-CN" sz="2000" dirty="0" err="1">
                <a:solidFill>
                  <a:srgbClr val="000000"/>
                </a:solidFill>
                <a:latin typeface="微软雅黑" panose="020B0503020204020204" pitchFamily="34" charset="-122"/>
                <a:ea typeface="微软雅黑" panose="020B0503020204020204" pitchFamily="34" charset="-122"/>
              </a:rPr>
              <a:t>rd</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2000" dirty="0" err="1">
                <a:solidFill>
                  <a:srgbClr val="C00000"/>
                </a:solidFill>
                <a:latin typeface="微软雅黑" panose="020B0503020204020204" pitchFamily="34" charset="-122"/>
                <a:ea typeface="微软雅黑" panose="020B0503020204020204" pitchFamily="34" charset="-122"/>
              </a:rPr>
              <a:t>sll</a:t>
            </a:r>
            <a:r>
              <a:rPr lang="zh-CN" altLang="en-US" sz="2000" dirty="0">
                <a:solidFill>
                  <a:srgbClr val="000000"/>
                </a:solidFill>
                <a:latin typeface="微软雅黑" panose="020B0503020204020204" pitchFamily="34" charset="-122"/>
                <a:ea typeface="微软雅黑" panose="020B0503020204020204" pitchFamily="34" charset="-122"/>
              </a:rPr>
              <a:t>：逻辑左移</a:t>
            </a:r>
            <a:r>
              <a:rPr lang="zh-CN" altLang="en-US" sz="2000" dirty="0" smtClean="0">
                <a:solidFill>
                  <a:srgbClr val="000000"/>
                </a:solidFill>
                <a:latin typeface="微软雅黑" panose="020B0503020204020204" pitchFamily="34" charset="-122"/>
                <a:ea typeface="微软雅黑" panose="020B0503020204020204" pitchFamily="34" charset="-122"/>
              </a:rPr>
              <a:t>指令</a:t>
            </a:r>
            <a:endParaRPr lang="en-US" altLang="zh-CN" sz="2000" dirty="0">
              <a:solidFill>
                <a:srgbClr val="000000"/>
              </a:solidFill>
              <a:latin typeface="微软雅黑" panose="020B0503020204020204" pitchFamily="34" charset="-122"/>
              <a:ea typeface="微软雅黑" panose="020B0503020204020204" pitchFamily="34" charset="-122"/>
            </a:endParaRPr>
          </a:p>
        </p:txBody>
      </p:sp>
      <p:pic>
        <p:nvPicPr>
          <p:cNvPr id="13824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885825"/>
            <a:ext cx="8782050" cy="35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6" name="Rectangle 3"/>
          <p:cNvSpPr>
            <a:spLocks noGrp="1" noChangeArrowheads="1"/>
          </p:cNvSpPr>
          <p:nvPr>
            <p:ph type="body" idx="1"/>
          </p:nvPr>
        </p:nvSpPr>
        <p:spPr>
          <a:xfrm>
            <a:off x="101600" y="569913"/>
            <a:ext cx="8272463" cy="473075"/>
          </a:xfrm>
        </p:spPr>
        <p:txBody>
          <a:bodyPr/>
          <a:lstStyle/>
          <a:p>
            <a:pPr marL="0" indent="0">
              <a:lnSpc>
                <a:spcPts val="2700"/>
              </a:lnSpc>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型指令共</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条</a:t>
            </a:r>
            <a:endParaRPr lang="en-US" altLang="zh-CN" dirty="0" smtClean="0">
              <a:latin typeface="微软雅黑" panose="020B0503020204020204" pitchFamily="34" charset="-122"/>
              <a:ea typeface="微软雅黑" panose="020B0503020204020204" pitchFamily="34" charset="-122"/>
            </a:endParaRPr>
          </a:p>
          <a:p>
            <a:pPr marL="457200" lvl="1" indent="0">
              <a:lnSpc>
                <a:spcPts val="2700"/>
              </a:lnSpc>
              <a:buFontTx/>
              <a:buNone/>
            </a:pPr>
            <a:endParaRPr lang="en-US" altLang="zh-CN" dirty="0" smtClean="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50831" y="6416615"/>
            <a:ext cx="2164862" cy="400110"/>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无算术左移</a:t>
            </a:r>
            <a:r>
              <a:rPr lang="zh-CN" altLang="en-US" sz="2000" dirty="0" smtClean="0">
                <a:solidFill>
                  <a:srgbClr val="FF0000"/>
                </a:solidFill>
                <a:latin typeface="微软雅黑" panose="020B0503020204020204" pitchFamily="34" charset="-122"/>
                <a:ea typeface="微软雅黑" panose="020B0503020204020204" pitchFamily="34" charset="-122"/>
              </a:rPr>
              <a:t>指令</a:t>
            </a:r>
            <a:r>
              <a:rPr lang="en-US" altLang="zh-CN" sz="2000" dirty="0" smtClean="0">
                <a:solidFill>
                  <a:srgbClr val="FF0000"/>
                </a:solidFill>
                <a:latin typeface="微软雅黑" panose="020B0503020204020204" pitchFamily="34" charset="-122"/>
                <a:ea typeface="微软雅黑" panose="020B0503020204020204" pitchFamily="34" charset="-122"/>
              </a:rPr>
              <a:t>? </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15693" y="6418691"/>
            <a:ext cx="4556369" cy="400110"/>
          </a:xfrm>
          <a:prstGeom prst="rect">
            <a:avLst/>
          </a:prstGeom>
          <a:noFill/>
        </p:spPr>
        <p:txBody>
          <a:bodyPr wrap="square" rtlCol="0">
            <a:spAutoFit/>
          </a:bodyPr>
          <a:lstStyle/>
          <a:p>
            <a:r>
              <a:rPr lang="zh-CN" altLang="en-US" sz="2000" dirty="0" smtClean="0">
                <a:solidFill>
                  <a:srgbClr val="000000"/>
                </a:solidFill>
                <a:latin typeface="微软雅黑" panose="020B0503020204020204" pitchFamily="34" charset="-122"/>
                <a:ea typeface="微软雅黑" panose="020B0503020204020204" pitchFamily="34" charset="-122"/>
              </a:rPr>
              <a:t>因</a:t>
            </a:r>
            <a:r>
              <a:rPr lang="zh-CN" altLang="en-US" sz="2000" dirty="0">
                <a:solidFill>
                  <a:srgbClr val="000000"/>
                </a:solidFill>
                <a:latin typeface="微软雅黑" panose="020B0503020204020204" pitchFamily="34" charset="-122"/>
                <a:ea typeface="微软雅黑" panose="020B0503020204020204" pitchFamily="34" charset="-122"/>
              </a:rPr>
              <a:t>逻辑左移和算术左移结果完全相同</a:t>
            </a:r>
            <a:r>
              <a:rPr lang="zh-CN" altLang="en-US" sz="2000" dirty="0" smtClean="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3917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12" dur="500"/>
                                        <p:tgtEl>
                                          <p:spTgt spid="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基础整数指令集（</a:t>
            </a:r>
            <a:r>
              <a:rPr lang="en-US" altLang="zh-CN" sz="2600" smtClean="0">
                <a:ea typeface="宋体" panose="02010600030101010101" pitchFamily="2" charset="-122"/>
              </a:rPr>
              <a:t>RV32I</a:t>
            </a:r>
            <a:r>
              <a:rPr lang="zh-CN" altLang="en-US" sz="2600" smtClean="0">
                <a:ea typeface="宋体" panose="02010600030101010101" pitchFamily="2" charset="-122"/>
              </a:rPr>
              <a:t>）</a:t>
            </a:r>
          </a:p>
        </p:txBody>
      </p:sp>
      <p:sp>
        <p:nvSpPr>
          <p:cNvPr id="9" name="矩形 8"/>
          <p:cNvSpPr>
            <a:spLocks noChangeArrowheads="1"/>
          </p:cNvSpPr>
          <p:nvPr/>
        </p:nvSpPr>
        <p:spPr bwMode="auto">
          <a:xfrm>
            <a:off x="109538" y="2154238"/>
            <a:ext cx="8826500"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zh-CN" altLang="en-US" sz="2000">
                <a:solidFill>
                  <a:srgbClr val="FF0000"/>
                </a:solidFill>
                <a:latin typeface="微软雅黑" panose="020B0503020204020204" pitchFamily="34" charset="-122"/>
                <a:ea typeface="微软雅黑" panose="020B0503020204020204" pitchFamily="34" charset="-122"/>
              </a:rPr>
              <a:t>举例：</a:t>
            </a:r>
            <a:r>
              <a:rPr lang="zh-CN" altLang="en-US" sz="2000">
                <a:solidFill>
                  <a:srgbClr val="0033CC"/>
                </a:solidFill>
                <a:latin typeface="微软雅黑" panose="020B0503020204020204" pitchFamily="34" charset="-122"/>
                <a:ea typeface="微软雅黑" panose="020B0503020204020204" pitchFamily="34" charset="-122"/>
              </a:rPr>
              <a:t>假定变量</a:t>
            </a:r>
            <a:r>
              <a:rPr lang="en-US" altLang="zh-CN" sz="2000">
                <a:solidFill>
                  <a:srgbClr val="0033CC"/>
                </a:solidFill>
                <a:latin typeface="微软雅黑" panose="020B0503020204020204" pitchFamily="34" charset="-122"/>
                <a:ea typeface="微软雅黑" panose="020B0503020204020204" pitchFamily="34" charset="-122"/>
              </a:rPr>
              <a:t>x</a:t>
            </a:r>
            <a:r>
              <a:rPr lang="zh-CN" altLang="en-US" sz="2000">
                <a:solidFill>
                  <a:srgbClr val="0033CC"/>
                </a:solidFill>
                <a:latin typeface="微软雅黑" panose="020B0503020204020204" pitchFamily="34" charset="-122"/>
                <a:ea typeface="微软雅黑" panose="020B0503020204020204" pitchFamily="34" charset="-122"/>
              </a:rPr>
              <a:t>、</a:t>
            </a:r>
            <a:r>
              <a:rPr lang="en-US" altLang="zh-CN" sz="2000">
                <a:solidFill>
                  <a:srgbClr val="0033CC"/>
                </a:solidFill>
                <a:latin typeface="微软雅黑" panose="020B0503020204020204" pitchFamily="34" charset="-122"/>
                <a:ea typeface="微软雅黑" panose="020B0503020204020204" pitchFamily="34" charset="-122"/>
              </a:rPr>
              <a:t>y</a:t>
            </a:r>
            <a:r>
              <a:rPr lang="zh-CN" altLang="en-US" sz="2000">
                <a:solidFill>
                  <a:srgbClr val="0033CC"/>
                </a:solidFill>
                <a:latin typeface="微软雅黑" panose="020B0503020204020204" pitchFamily="34" charset="-122"/>
                <a:ea typeface="微软雅黑" panose="020B0503020204020204" pitchFamily="34" charset="-122"/>
              </a:rPr>
              <a:t>和</a:t>
            </a:r>
            <a:r>
              <a:rPr lang="en-US" altLang="zh-CN" sz="2000">
                <a:solidFill>
                  <a:srgbClr val="0033CC"/>
                </a:solidFill>
                <a:latin typeface="微软雅黑" panose="020B0503020204020204" pitchFamily="34" charset="-122"/>
                <a:ea typeface="微软雅黑" panose="020B0503020204020204" pitchFamily="34" charset="-122"/>
              </a:rPr>
              <a:t>z</a:t>
            </a:r>
            <a:r>
              <a:rPr lang="zh-CN" altLang="en-US" sz="2000">
                <a:solidFill>
                  <a:srgbClr val="0033CC"/>
                </a:solidFill>
                <a:latin typeface="微软雅黑" panose="020B0503020204020204" pitchFamily="34" charset="-122"/>
                <a:ea typeface="微软雅黑" panose="020B0503020204020204" pitchFamily="34" charset="-122"/>
              </a:rPr>
              <a:t>都是</a:t>
            </a:r>
            <a:r>
              <a:rPr lang="en-US" altLang="zh-CN" sz="2000">
                <a:solidFill>
                  <a:srgbClr val="0033CC"/>
                </a:solidFill>
                <a:latin typeface="微软雅黑" panose="020B0503020204020204" pitchFamily="34" charset="-122"/>
                <a:ea typeface="微软雅黑" panose="020B0503020204020204" pitchFamily="34" charset="-122"/>
              </a:rPr>
              <a:t>long long</a:t>
            </a:r>
            <a:r>
              <a:rPr lang="zh-CN" altLang="en-US" sz="2000">
                <a:solidFill>
                  <a:srgbClr val="0033CC"/>
                </a:solidFill>
                <a:latin typeface="微软雅黑" panose="020B0503020204020204" pitchFamily="34" charset="-122"/>
                <a:ea typeface="微软雅黑" panose="020B0503020204020204" pitchFamily="34" charset="-122"/>
              </a:rPr>
              <a:t>型，占</a:t>
            </a:r>
            <a:r>
              <a:rPr lang="en-US" altLang="zh-CN" sz="2000">
                <a:solidFill>
                  <a:srgbClr val="0033CC"/>
                </a:solidFill>
                <a:latin typeface="微软雅黑" panose="020B0503020204020204" pitchFamily="34" charset="-122"/>
                <a:ea typeface="微软雅黑" panose="020B0503020204020204" pitchFamily="34" charset="-122"/>
              </a:rPr>
              <a:t>64</a:t>
            </a:r>
            <a:r>
              <a:rPr lang="zh-CN" altLang="en-US" sz="2000">
                <a:solidFill>
                  <a:srgbClr val="0033CC"/>
                </a:solidFill>
                <a:latin typeface="微软雅黑" panose="020B0503020204020204" pitchFamily="34" charset="-122"/>
                <a:ea typeface="微软雅黑" panose="020B0503020204020204" pitchFamily="34" charset="-122"/>
              </a:rPr>
              <a:t>位，</a:t>
            </a:r>
            <a:r>
              <a:rPr lang="en-US" altLang="zh-CN" sz="2000">
                <a:solidFill>
                  <a:srgbClr val="0033CC"/>
                </a:solidFill>
                <a:latin typeface="微软雅黑" panose="020B0503020204020204" pitchFamily="34" charset="-122"/>
                <a:ea typeface="微软雅黑" panose="020B0503020204020204" pitchFamily="34" charset="-122"/>
              </a:rPr>
              <a:t>x</a:t>
            </a:r>
            <a:r>
              <a:rPr lang="zh-CN" altLang="en-US" sz="2000">
                <a:solidFill>
                  <a:srgbClr val="0033CC"/>
                </a:solidFill>
                <a:latin typeface="微软雅黑" panose="020B0503020204020204" pitchFamily="34" charset="-122"/>
                <a:ea typeface="微软雅黑" panose="020B0503020204020204" pitchFamily="34" charset="-122"/>
              </a:rPr>
              <a:t>的高、低</a:t>
            </a:r>
            <a:r>
              <a:rPr lang="en-US" altLang="zh-CN" sz="2000">
                <a:solidFill>
                  <a:srgbClr val="0033CC"/>
                </a:solidFill>
                <a:latin typeface="微软雅黑" panose="020B0503020204020204" pitchFamily="34" charset="-122"/>
                <a:ea typeface="微软雅黑" panose="020B0503020204020204" pitchFamily="34" charset="-122"/>
              </a:rPr>
              <a:t>32</a:t>
            </a:r>
            <a:r>
              <a:rPr lang="zh-CN" altLang="en-US" sz="2000">
                <a:solidFill>
                  <a:srgbClr val="0033CC"/>
                </a:solidFill>
                <a:latin typeface="微软雅黑" panose="020B0503020204020204" pitchFamily="34" charset="-122"/>
                <a:ea typeface="微软雅黑" panose="020B0503020204020204" pitchFamily="34" charset="-122"/>
              </a:rPr>
              <a:t>位分别存放在寄存器</a:t>
            </a:r>
            <a:r>
              <a:rPr lang="en-US" altLang="zh-CN" sz="2000">
                <a:solidFill>
                  <a:srgbClr val="0033CC"/>
                </a:solidFill>
                <a:latin typeface="微软雅黑" panose="020B0503020204020204" pitchFamily="34" charset="-122"/>
                <a:ea typeface="微软雅黑" panose="020B0503020204020204" pitchFamily="34" charset="-122"/>
              </a:rPr>
              <a:t>x13</a:t>
            </a:r>
            <a:r>
              <a:rPr lang="zh-CN" altLang="en-US" sz="2000">
                <a:solidFill>
                  <a:srgbClr val="0033CC"/>
                </a:solidFill>
                <a:latin typeface="微软雅黑" panose="020B0503020204020204" pitchFamily="34" charset="-122"/>
                <a:ea typeface="微软雅黑" panose="020B0503020204020204" pitchFamily="34" charset="-122"/>
              </a:rPr>
              <a:t>、</a:t>
            </a:r>
            <a:r>
              <a:rPr lang="en-US" altLang="zh-CN" sz="2000">
                <a:solidFill>
                  <a:srgbClr val="0033CC"/>
                </a:solidFill>
                <a:latin typeface="微软雅黑" panose="020B0503020204020204" pitchFamily="34" charset="-122"/>
                <a:ea typeface="微软雅黑" panose="020B0503020204020204" pitchFamily="34" charset="-122"/>
              </a:rPr>
              <a:t>x12</a:t>
            </a:r>
            <a:r>
              <a:rPr lang="zh-CN" altLang="en-US" sz="2000">
                <a:solidFill>
                  <a:srgbClr val="0033CC"/>
                </a:solidFill>
                <a:latin typeface="微软雅黑" panose="020B0503020204020204" pitchFamily="34" charset="-122"/>
                <a:ea typeface="微软雅黑" panose="020B0503020204020204" pitchFamily="34" charset="-122"/>
              </a:rPr>
              <a:t>中；</a:t>
            </a:r>
            <a:r>
              <a:rPr lang="en-US" altLang="zh-CN" sz="2000">
                <a:solidFill>
                  <a:srgbClr val="0033CC"/>
                </a:solidFill>
                <a:latin typeface="微软雅黑" panose="020B0503020204020204" pitchFamily="34" charset="-122"/>
                <a:ea typeface="微软雅黑" panose="020B0503020204020204" pitchFamily="34" charset="-122"/>
              </a:rPr>
              <a:t>y</a:t>
            </a:r>
            <a:r>
              <a:rPr lang="zh-CN" altLang="en-US" sz="2000">
                <a:solidFill>
                  <a:srgbClr val="0033CC"/>
                </a:solidFill>
                <a:latin typeface="微软雅黑" panose="020B0503020204020204" pitchFamily="34" charset="-122"/>
                <a:ea typeface="微软雅黑" panose="020B0503020204020204" pitchFamily="34" charset="-122"/>
              </a:rPr>
              <a:t>的高、低</a:t>
            </a:r>
            <a:r>
              <a:rPr lang="en-US" altLang="zh-CN" sz="2000">
                <a:solidFill>
                  <a:srgbClr val="0033CC"/>
                </a:solidFill>
                <a:latin typeface="微软雅黑" panose="020B0503020204020204" pitchFamily="34" charset="-122"/>
                <a:ea typeface="微软雅黑" panose="020B0503020204020204" pitchFamily="34" charset="-122"/>
              </a:rPr>
              <a:t>32</a:t>
            </a:r>
            <a:r>
              <a:rPr lang="zh-CN" altLang="en-US" sz="2000">
                <a:solidFill>
                  <a:srgbClr val="0033CC"/>
                </a:solidFill>
                <a:latin typeface="微软雅黑" panose="020B0503020204020204" pitchFamily="34" charset="-122"/>
                <a:ea typeface="微软雅黑" panose="020B0503020204020204" pitchFamily="34" charset="-122"/>
              </a:rPr>
              <a:t>位分别存放在寄存器</a:t>
            </a:r>
            <a:r>
              <a:rPr lang="en-US" altLang="zh-CN" sz="2000">
                <a:solidFill>
                  <a:srgbClr val="0033CC"/>
                </a:solidFill>
                <a:latin typeface="微软雅黑" panose="020B0503020204020204" pitchFamily="34" charset="-122"/>
                <a:ea typeface="微软雅黑" panose="020B0503020204020204" pitchFamily="34" charset="-122"/>
              </a:rPr>
              <a:t>x15</a:t>
            </a:r>
            <a:r>
              <a:rPr lang="zh-CN" altLang="en-US" sz="2000">
                <a:solidFill>
                  <a:srgbClr val="0033CC"/>
                </a:solidFill>
                <a:latin typeface="微软雅黑" panose="020B0503020204020204" pitchFamily="34" charset="-122"/>
                <a:ea typeface="微软雅黑" panose="020B0503020204020204" pitchFamily="34" charset="-122"/>
              </a:rPr>
              <a:t>、</a:t>
            </a:r>
            <a:r>
              <a:rPr lang="en-US" altLang="zh-CN" sz="2000">
                <a:solidFill>
                  <a:srgbClr val="0033CC"/>
                </a:solidFill>
                <a:latin typeface="微软雅黑" panose="020B0503020204020204" pitchFamily="34" charset="-122"/>
                <a:ea typeface="微软雅黑" panose="020B0503020204020204" pitchFamily="34" charset="-122"/>
              </a:rPr>
              <a:t>x14</a:t>
            </a:r>
            <a:r>
              <a:rPr lang="zh-CN" altLang="en-US" sz="2000">
                <a:solidFill>
                  <a:srgbClr val="0033CC"/>
                </a:solidFill>
                <a:latin typeface="微软雅黑" panose="020B0503020204020204" pitchFamily="34" charset="-122"/>
                <a:ea typeface="微软雅黑" panose="020B0503020204020204" pitchFamily="34" charset="-122"/>
              </a:rPr>
              <a:t>中；</a:t>
            </a:r>
            <a:r>
              <a:rPr lang="en-US" altLang="zh-CN" sz="2000">
                <a:solidFill>
                  <a:srgbClr val="0033CC"/>
                </a:solidFill>
                <a:latin typeface="微软雅黑" panose="020B0503020204020204" pitchFamily="34" charset="-122"/>
                <a:ea typeface="微软雅黑" panose="020B0503020204020204" pitchFamily="34" charset="-122"/>
              </a:rPr>
              <a:t>z</a:t>
            </a:r>
            <a:r>
              <a:rPr lang="zh-CN" altLang="en-US" sz="2000">
                <a:solidFill>
                  <a:srgbClr val="0033CC"/>
                </a:solidFill>
                <a:latin typeface="微软雅黑" panose="020B0503020204020204" pitchFamily="34" charset="-122"/>
                <a:ea typeface="微软雅黑" panose="020B0503020204020204" pitchFamily="34" charset="-122"/>
              </a:rPr>
              <a:t>的高、低</a:t>
            </a:r>
            <a:r>
              <a:rPr lang="en-US" altLang="zh-CN" sz="2000">
                <a:solidFill>
                  <a:srgbClr val="0033CC"/>
                </a:solidFill>
                <a:latin typeface="微软雅黑" panose="020B0503020204020204" pitchFamily="34" charset="-122"/>
                <a:ea typeface="微软雅黑" panose="020B0503020204020204" pitchFamily="34" charset="-122"/>
              </a:rPr>
              <a:t>32</a:t>
            </a:r>
            <a:r>
              <a:rPr lang="zh-CN" altLang="en-US" sz="2000">
                <a:solidFill>
                  <a:srgbClr val="0033CC"/>
                </a:solidFill>
                <a:latin typeface="微软雅黑" panose="020B0503020204020204" pitchFamily="34" charset="-122"/>
                <a:ea typeface="微软雅黑" panose="020B0503020204020204" pitchFamily="34" charset="-122"/>
              </a:rPr>
              <a:t>位分别存放在寄存器</a:t>
            </a:r>
            <a:r>
              <a:rPr lang="en-US" altLang="zh-CN" sz="2000">
                <a:solidFill>
                  <a:srgbClr val="0033CC"/>
                </a:solidFill>
                <a:latin typeface="微软雅黑" panose="020B0503020204020204" pitchFamily="34" charset="-122"/>
                <a:ea typeface="微软雅黑" panose="020B0503020204020204" pitchFamily="34" charset="-122"/>
              </a:rPr>
              <a:t>x11</a:t>
            </a:r>
            <a:r>
              <a:rPr lang="zh-CN" altLang="en-US" sz="2000">
                <a:solidFill>
                  <a:srgbClr val="0033CC"/>
                </a:solidFill>
                <a:latin typeface="微软雅黑" panose="020B0503020204020204" pitchFamily="34" charset="-122"/>
                <a:ea typeface="微软雅黑" panose="020B0503020204020204" pitchFamily="34" charset="-122"/>
              </a:rPr>
              <a:t>、</a:t>
            </a:r>
            <a:r>
              <a:rPr lang="en-US" altLang="zh-CN" sz="2000">
                <a:solidFill>
                  <a:srgbClr val="0033CC"/>
                </a:solidFill>
                <a:latin typeface="微软雅黑" panose="020B0503020204020204" pitchFamily="34" charset="-122"/>
                <a:ea typeface="微软雅黑" panose="020B0503020204020204" pitchFamily="34" charset="-122"/>
              </a:rPr>
              <a:t>x10</a:t>
            </a:r>
            <a:r>
              <a:rPr lang="zh-CN" altLang="en-US" sz="2000">
                <a:solidFill>
                  <a:srgbClr val="0033CC"/>
                </a:solidFill>
                <a:latin typeface="微软雅黑" panose="020B0503020204020204" pitchFamily="34" charset="-122"/>
                <a:ea typeface="微软雅黑" panose="020B0503020204020204" pitchFamily="34" charset="-122"/>
              </a:rPr>
              <a:t>中，请写出</a:t>
            </a:r>
            <a:r>
              <a:rPr lang="en-US" altLang="zh-CN" sz="2000">
                <a:solidFill>
                  <a:srgbClr val="0033CC"/>
                </a:solidFill>
                <a:latin typeface="微软雅黑" panose="020B0503020204020204" pitchFamily="34" charset="-122"/>
                <a:ea typeface="微软雅黑" panose="020B0503020204020204" pitchFamily="34" charset="-122"/>
              </a:rPr>
              <a:t>C</a:t>
            </a:r>
            <a:r>
              <a:rPr lang="zh-CN" altLang="en-US" sz="2000">
                <a:solidFill>
                  <a:srgbClr val="0033CC"/>
                </a:solidFill>
                <a:latin typeface="微软雅黑" panose="020B0503020204020204" pitchFamily="34" charset="-122"/>
                <a:ea typeface="微软雅黑" panose="020B0503020204020204" pitchFamily="34" charset="-122"/>
              </a:rPr>
              <a:t>语句“</a:t>
            </a:r>
            <a:r>
              <a:rPr lang="en-US" altLang="zh-CN" sz="2000">
                <a:solidFill>
                  <a:srgbClr val="0033CC"/>
                </a:solidFill>
                <a:latin typeface="微软雅黑" panose="020B0503020204020204" pitchFamily="34" charset="-122"/>
                <a:ea typeface="微软雅黑" panose="020B0503020204020204" pitchFamily="34" charset="-122"/>
              </a:rPr>
              <a:t>z=x+y;”</a:t>
            </a:r>
            <a:r>
              <a:rPr lang="zh-CN" altLang="en-US" sz="2000">
                <a:solidFill>
                  <a:srgbClr val="0033CC"/>
                </a:solidFill>
                <a:latin typeface="微软雅黑" panose="020B0503020204020204" pitchFamily="34" charset="-122"/>
                <a:ea typeface="微软雅黑" panose="020B0503020204020204" pitchFamily="34" charset="-122"/>
              </a:rPr>
              <a:t>对应的</a:t>
            </a:r>
            <a:r>
              <a:rPr lang="en-US" altLang="zh-CN" sz="2000">
                <a:solidFill>
                  <a:srgbClr val="0033CC"/>
                </a:solidFill>
                <a:latin typeface="微软雅黑" panose="020B0503020204020204" pitchFamily="34" charset="-122"/>
                <a:ea typeface="微软雅黑" panose="020B0503020204020204" pitchFamily="34" charset="-122"/>
              </a:rPr>
              <a:t>32</a:t>
            </a:r>
            <a:r>
              <a:rPr lang="zh-CN" altLang="en-US" sz="2000">
                <a:solidFill>
                  <a:srgbClr val="0033CC"/>
                </a:solidFill>
                <a:latin typeface="微软雅黑" panose="020B0503020204020204" pitchFamily="34" charset="-122"/>
                <a:ea typeface="微软雅黑" panose="020B0503020204020204" pitchFamily="34" charset="-122"/>
              </a:rPr>
              <a:t>位字长</a:t>
            </a:r>
            <a:r>
              <a:rPr lang="en-US" altLang="zh-CN" sz="2000">
                <a:solidFill>
                  <a:srgbClr val="0033CC"/>
                </a:solidFill>
                <a:latin typeface="微软雅黑" panose="020B0503020204020204" pitchFamily="34" charset="-122"/>
                <a:ea typeface="微软雅黑" panose="020B0503020204020204" pitchFamily="34" charset="-122"/>
              </a:rPr>
              <a:t>RISC-V</a:t>
            </a:r>
            <a:r>
              <a:rPr lang="zh-CN" altLang="en-US" sz="2000">
                <a:solidFill>
                  <a:srgbClr val="0033CC"/>
                </a:solidFill>
                <a:latin typeface="微软雅黑" panose="020B0503020204020204" pitchFamily="34" charset="-122"/>
                <a:ea typeface="微软雅黑" panose="020B0503020204020204" pitchFamily="34" charset="-122"/>
              </a:rPr>
              <a:t>机器级代码。</a:t>
            </a:r>
            <a:endParaRPr lang="en-US" altLang="zh-CN" sz="2000">
              <a:solidFill>
                <a:srgbClr val="0033CC"/>
              </a:solidFill>
              <a:latin typeface="微软雅黑" panose="020B0503020204020204" pitchFamily="34" charset="-122"/>
              <a:ea typeface="微软雅黑" panose="020B0503020204020204" pitchFamily="34" charset="-122"/>
            </a:endParaRPr>
          </a:p>
          <a:p>
            <a:pPr>
              <a:lnSpc>
                <a:spcPts val="2800"/>
              </a:lnSpc>
              <a:spcBef>
                <a:spcPts val="600"/>
              </a:spcBef>
            </a:pPr>
            <a:r>
              <a:rPr lang="zh-CN" altLang="en-US" sz="2000">
                <a:solidFill>
                  <a:srgbClr val="FC0128"/>
                </a:solidFill>
                <a:latin typeface="微软雅黑" panose="020B0503020204020204" pitchFamily="34" charset="-122"/>
                <a:ea typeface="微软雅黑" panose="020B0503020204020204" pitchFamily="34" charset="-122"/>
              </a:rPr>
              <a:t>解：</a:t>
            </a:r>
            <a:r>
              <a:rPr lang="zh-CN" altLang="en-US" sz="2000">
                <a:solidFill>
                  <a:srgbClr val="0033CC"/>
                </a:solidFill>
                <a:latin typeface="微软雅黑" panose="020B0503020204020204" pitchFamily="34" charset="-122"/>
                <a:ea typeface="微软雅黑" panose="020B0503020204020204" pitchFamily="34" charset="-122"/>
              </a:rPr>
              <a:t>可通过</a:t>
            </a:r>
            <a:r>
              <a:rPr lang="en-US" altLang="zh-CN" sz="2000">
                <a:solidFill>
                  <a:srgbClr val="0033CC"/>
                </a:solidFill>
                <a:latin typeface="微软雅黑" panose="020B0503020204020204" pitchFamily="34" charset="-122"/>
                <a:ea typeface="微软雅黑" panose="020B0503020204020204" pitchFamily="34" charset="-122"/>
              </a:rPr>
              <a:t>sltu</a:t>
            </a:r>
            <a:r>
              <a:rPr lang="zh-CN" altLang="en-US" sz="2000">
                <a:solidFill>
                  <a:srgbClr val="0033CC"/>
                </a:solidFill>
                <a:latin typeface="微软雅黑" panose="020B0503020204020204" pitchFamily="34" charset="-122"/>
                <a:ea typeface="微软雅黑" panose="020B0503020204020204" pitchFamily="34" charset="-122"/>
              </a:rPr>
              <a:t>指令将低</a:t>
            </a:r>
            <a:r>
              <a:rPr lang="en-US" altLang="zh-CN" sz="2000">
                <a:solidFill>
                  <a:srgbClr val="0033CC"/>
                </a:solidFill>
                <a:latin typeface="微软雅黑" panose="020B0503020204020204" pitchFamily="34" charset="-122"/>
                <a:ea typeface="微软雅黑" panose="020B0503020204020204" pitchFamily="34" charset="-122"/>
              </a:rPr>
              <a:t>32</a:t>
            </a:r>
            <a:r>
              <a:rPr lang="zh-CN" altLang="en-US" sz="2000">
                <a:solidFill>
                  <a:srgbClr val="0033CC"/>
                </a:solidFill>
                <a:latin typeface="微软雅黑" panose="020B0503020204020204" pitchFamily="34" charset="-122"/>
                <a:ea typeface="微软雅黑" panose="020B0503020204020204" pitchFamily="34" charset="-122"/>
              </a:rPr>
              <a:t>位的进位加入到高</a:t>
            </a:r>
            <a:r>
              <a:rPr lang="en-US" altLang="zh-CN" sz="2000">
                <a:solidFill>
                  <a:srgbClr val="0033CC"/>
                </a:solidFill>
                <a:latin typeface="微软雅黑" panose="020B0503020204020204" pitchFamily="34" charset="-122"/>
                <a:ea typeface="微软雅黑" panose="020B0503020204020204" pitchFamily="34" charset="-122"/>
              </a:rPr>
              <a:t>32</a:t>
            </a:r>
            <a:r>
              <a:rPr lang="zh-CN" altLang="en-US" sz="2000">
                <a:solidFill>
                  <a:srgbClr val="0033CC"/>
                </a:solidFill>
                <a:latin typeface="微软雅黑" panose="020B0503020204020204" pitchFamily="34" charset="-122"/>
                <a:ea typeface="微软雅黑" panose="020B0503020204020204" pitchFamily="34" charset="-122"/>
              </a:rPr>
              <a:t>位中。</a:t>
            </a:r>
            <a:endParaRPr lang="en-US" altLang="zh-CN" sz="2000">
              <a:solidFill>
                <a:srgbClr val="0033CC"/>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0000000 </a:t>
            </a:r>
            <a:r>
              <a:rPr lang="en-US" altLang="zh-CN" sz="1600">
                <a:solidFill>
                  <a:srgbClr val="FC0128"/>
                </a:solidFill>
                <a:latin typeface="微软雅黑" panose="020B0503020204020204" pitchFamily="34" charset="-122"/>
                <a:ea typeface="微软雅黑" panose="020B0503020204020204" pitchFamily="34" charset="-122"/>
              </a:rPr>
              <a:t>01110</a:t>
            </a:r>
            <a:r>
              <a:rPr lang="en-US" altLang="zh-CN" sz="1600">
                <a:solidFill>
                  <a:srgbClr val="C00000"/>
                </a:solidFill>
                <a:latin typeface="微软雅黑" panose="020B0503020204020204" pitchFamily="34" charset="-122"/>
                <a:ea typeface="微软雅黑" panose="020B0503020204020204" pitchFamily="34" charset="-122"/>
              </a:rPr>
              <a:t> 01100 </a:t>
            </a:r>
            <a:r>
              <a:rPr lang="en-US" altLang="zh-CN" sz="1600">
                <a:solidFill>
                  <a:srgbClr val="7030A0"/>
                </a:solidFill>
                <a:latin typeface="微软雅黑" panose="020B0503020204020204" pitchFamily="34" charset="-122"/>
                <a:ea typeface="微软雅黑" panose="020B0503020204020204" pitchFamily="34" charset="-122"/>
              </a:rPr>
              <a:t>000 </a:t>
            </a:r>
            <a:r>
              <a:rPr lang="en-US" altLang="zh-CN" sz="1600">
                <a:solidFill>
                  <a:srgbClr val="2E5C35"/>
                </a:solidFill>
                <a:latin typeface="微软雅黑" panose="020B0503020204020204" pitchFamily="34" charset="-122"/>
                <a:ea typeface="微软雅黑" panose="020B0503020204020204" pitchFamily="34" charset="-122"/>
              </a:rPr>
              <a:t>01010</a:t>
            </a:r>
            <a:r>
              <a:rPr lang="en-US" altLang="zh-CN" sz="1600">
                <a:solidFill>
                  <a:srgbClr val="7030A0"/>
                </a:solidFill>
                <a:latin typeface="微软雅黑" panose="020B0503020204020204" pitchFamily="34" charset="-122"/>
                <a:ea typeface="微软雅黑" panose="020B0503020204020204" pitchFamily="34" charset="-122"/>
              </a:rPr>
              <a:t> 0110011 add </a:t>
            </a:r>
            <a:r>
              <a:rPr lang="en-US" altLang="zh-CN" sz="1600">
                <a:solidFill>
                  <a:srgbClr val="2E5C35"/>
                </a:solidFill>
                <a:latin typeface="微软雅黑" panose="020B0503020204020204" pitchFamily="34" charset="-122"/>
                <a:ea typeface="微软雅黑" panose="020B0503020204020204" pitchFamily="34" charset="-122"/>
              </a:rPr>
              <a:t>x10</a:t>
            </a:r>
            <a:r>
              <a:rPr lang="en-US" altLang="zh-CN" sz="1600">
                <a:solidFill>
                  <a:srgbClr val="7030A0"/>
                </a:solidFill>
                <a:latin typeface="微软雅黑" panose="020B0503020204020204" pitchFamily="34" charset="-122"/>
                <a:ea typeface="微软雅黑" panose="020B0503020204020204" pitchFamily="34" charset="-122"/>
              </a:rPr>
              <a:t>,</a:t>
            </a:r>
            <a:r>
              <a:rPr lang="en-US" altLang="zh-CN" sz="1600">
                <a:solidFill>
                  <a:srgbClr val="C00000"/>
                </a:solidFill>
                <a:latin typeface="微软雅黑" panose="020B0503020204020204" pitchFamily="34" charset="-122"/>
                <a:ea typeface="微软雅黑" panose="020B0503020204020204" pitchFamily="34" charset="-122"/>
              </a:rPr>
              <a:t>x12,</a:t>
            </a:r>
            <a:r>
              <a:rPr lang="en-US" altLang="zh-CN" sz="1600">
                <a:solidFill>
                  <a:srgbClr val="FF0000"/>
                </a:solidFill>
                <a:latin typeface="微软雅黑" panose="020B0503020204020204" pitchFamily="34" charset="-122"/>
                <a:ea typeface="微软雅黑" panose="020B0503020204020204" pitchFamily="34" charset="-122"/>
              </a:rPr>
              <a:t>x14</a:t>
            </a:r>
            <a:r>
              <a:rPr lang="en-US" altLang="zh-CN" sz="1600">
                <a:solidFill>
                  <a:srgbClr val="7030A0"/>
                </a:solidFill>
                <a:latin typeface="微软雅黑" panose="020B0503020204020204" pitchFamily="34" charset="-122"/>
                <a:ea typeface="微软雅黑" panose="020B0503020204020204" pitchFamily="34" charset="-122"/>
              </a:rPr>
              <a:t> #R[x10]←R[x12]+R[x14]</a:t>
            </a:r>
          </a:p>
          <a:p>
            <a:pPr>
              <a:lnSpc>
                <a:spcPts val="28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0000000 </a:t>
            </a:r>
            <a:r>
              <a:rPr lang="en-US" altLang="zh-CN" sz="1600">
                <a:solidFill>
                  <a:srgbClr val="FC0128"/>
                </a:solidFill>
                <a:latin typeface="微软雅黑" panose="020B0503020204020204" pitchFamily="34" charset="-122"/>
                <a:ea typeface="微软雅黑" panose="020B0503020204020204" pitchFamily="34" charset="-122"/>
              </a:rPr>
              <a:t>01100</a:t>
            </a:r>
            <a:r>
              <a:rPr lang="en-US" altLang="zh-CN" sz="1600">
                <a:solidFill>
                  <a:srgbClr val="7030A0"/>
                </a:solidFill>
                <a:latin typeface="微软雅黑" panose="020B0503020204020204" pitchFamily="34" charset="-122"/>
                <a:ea typeface="微软雅黑" panose="020B0503020204020204" pitchFamily="34" charset="-122"/>
              </a:rPr>
              <a:t> </a:t>
            </a:r>
            <a:r>
              <a:rPr lang="en-US" altLang="zh-CN" sz="1600">
                <a:solidFill>
                  <a:srgbClr val="C00000"/>
                </a:solidFill>
                <a:latin typeface="微软雅黑" panose="020B0503020204020204" pitchFamily="34" charset="-122"/>
                <a:ea typeface="微软雅黑" panose="020B0503020204020204" pitchFamily="34" charset="-122"/>
              </a:rPr>
              <a:t>01010</a:t>
            </a:r>
            <a:r>
              <a:rPr lang="en-US" altLang="zh-CN" sz="1600">
                <a:solidFill>
                  <a:srgbClr val="7030A0"/>
                </a:solidFill>
                <a:latin typeface="微软雅黑" panose="020B0503020204020204" pitchFamily="34" charset="-122"/>
                <a:ea typeface="微软雅黑" panose="020B0503020204020204" pitchFamily="34" charset="-122"/>
              </a:rPr>
              <a:t> 011</a:t>
            </a:r>
            <a:r>
              <a:rPr lang="en-US" altLang="zh-CN" sz="1600">
                <a:solidFill>
                  <a:srgbClr val="2E5C35"/>
                </a:solidFill>
                <a:latin typeface="微软雅黑" panose="020B0503020204020204" pitchFamily="34" charset="-122"/>
                <a:ea typeface="微软雅黑" panose="020B0503020204020204" pitchFamily="34" charset="-122"/>
              </a:rPr>
              <a:t> 01011 </a:t>
            </a:r>
            <a:r>
              <a:rPr lang="en-US" altLang="zh-CN" sz="1600">
                <a:solidFill>
                  <a:srgbClr val="7030A0"/>
                </a:solidFill>
                <a:latin typeface="微软雅黑" panose="020B0503020204020204" pitchFamily="34" charset="-122"/>
                <a:ea typeface="微软雅黑" panose="020B0503020204020204" pitchFamily="34" charset="-122"/>
              </a:rPr>
              <a:t>0110011 sltu </a:t>
            </a:r>
            <a:r>
              <a:rPr lang="en-US" altLang="zh-CN" sz="1600">
                <a:solidFill>
                  <a:srgbClr val="2E5C35"/>
                </a:solidFill>
                <a:latin typeface="微软雅黑" panose="020B0503020204020204" pitchFamily="34" charset="-122"/>
                <a:ea typeface="微软雅黑" panose="020B0503020204020204" pitchFamily="34" charset="-122"/>
              </a:rPr>
              <a:t>x11</a:t>
            </a:r>
            <a:r>
              <a:rPr lang="en-US" altLang="zh-CN" sz="1600">
                <a:solidFill>
                  <a:srgbClr val="7030A0"/>
                </a:solidFill>
                <a:latin typeface="微软雅黑" panose="020B0503020204020204" pitchFamily="34" charset="-122"/>
                <a:ea typeface="微软雅黑" panose="020B0503020204020204" pitchFamily="34" charset="-122"/>
              </a:rPr>
              <a:t>,</a:t>
            </a:r>
            <a:r>
              <a:rPr lang="en-US" altLang="zh-CN" sz="1600">
                <a:solidFill>
                  <a:srgbClr val="C00000"/>
                </a:solidFill>
                <a:latin typeface="微软雅黑" panose="020B0503020204020204" pitchFamily="34" charset="-122"/>
                <a:ea typeface="微软雅黑" panose="020B0503020204020204" pitchFamily="34" charset="-122"/>
              </a:rPr>
              <a:t>x10</a:t>
            </a:r>
            <a:r>
              <a:rPr lang="en-US" altLang="zh-CN" sz="1600">
                <a:solidFill>
                  <a:srgbClr val="7030A0"/>
                </a:solidFill>
                <a:latin typeface="微软雅黑" panose="020B0503020204020204" pitchFamily="34" charset="-122"/>
                <a:ea typeface="微软雅黑" panose="020B0503020204020204" pitchFamily="34" charset="-122"/>
              </a:rPr>
              <a:t>,</a:t>
            </a:r>
            <a:r>
              <a:rPr lang="en-US" altLang="zh-CN" sz="1600">
                <a:solidFill>
                  <a:srgbClr val="FF0000"/>
                </a:solidFill>
                <a:latin typeface="微软雅黑" panose="020B0503020204020204" pitchFamily="34" charset="-122"/>
                <a:ea typeface="微软雅黑" panose="020B0503020204020204" pitchFamily="34" charset="-122"/>
              </a:rPr>
              <a:t>x12</a:t>
            </a:r>
            <a:r>
              <a:rPr lang="en-US" altLang="zh-CN" sz="1600">
                <a:solidFill>
                  <a:srgbClr val="7030A0"/>
                </a:solidFill>
                <a:latin typeface="微软雅黑" panose="020B0503020204020204" pitchFamily="34" charset="-122"/>
                <a:ea typeface="微软雅黑" panose="020B0503020204020204" pitchFamily="34" charset="-122"/>
              </a:rPr>
              <a:t> #</a:t>
            </a:r>
            <a:r>
              <a:rPr lang="zh-CN" altLang="en-US" sz="1600">
                <a:solidFill>
                  <a:srgbClr val="7030A0"/>
                </a:solidFill>
                <a:latin typeface="微软雅黑" panose="020B0503020204020204" pitchFamily="34" charset="-122"/>
                <a:ea typeface="微软雅黑" panose="020B0503020204020204" pitchFamily="34" charset="-122"/>
              </a:rPr>
              <a:t>若</a:t>
            </a:r>
            <a:r>
              <a:rPr lang="en-US" altLang="zh-CN" sz="1600">
                <a:solidFill>
                  <a:srgbClr val="7030A0"/>
                </a:solidFill>
                <a:latin typeface="微软雅黑" panose="020B0503020204020204" pitchFamily="34" charset="-122"/>
                <a:ea typeface="微软雅黑" panose="020B0503020204020204" pitchFamily="34" charset="-122"/>
              </a:rPr>
              <a:t>R[x10]&lt;R[x12]</a:t>
            </a:r>
            <a:r>
              <a:rPr lang="zh-CN" altLang="en-US" sz="1600">
                <a:solidFill>
                  <a:srgbClr val="7030A0"/>
                </a:solidFill>
                <a:latin typeface="微软雅黑" panose="020B0503020204020204" pitchFamily="34" charset="-122"/>
                <a:ea typeface="微软雅黑" panose="020B0503020204020204" pitchFamily="34" charset="-122"/>
              </a:rPr>
              <a:t>，则 </a:t>
            </a:r>
            <a:endParaRPr lang="en-US" altLang="zh-CN" sz="1600">
              <a:solidFill>
                <a:srgbClr val="7030A0"/>
              </a:solidFill>
              <a:latin typeface="微软雅黑" panose="020B0503020204020204" pitchFamily="34" charset="-122"/>
              <a:ea typeface="微软雅黑" panose="020B0503020204020204" pitchFamily="34" charset="-122"/>
            </a:endParaRPr>
          </a:p>
          <a:p>
            <a:pPr>
              <a:lnSpc>
                <a:spcPts val="22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                                                                        #  R[x11]←1</a:t>
            </a:r>
            <a:r>
              <a:rPr lang="zh-CN" altLang="en-US" sz="1600">
                <a:solidFill>
                  <a:srgbClr val="FF0000"/>
                </a:solidFill>
                <a:latin typeface="微软雅黑" panose="020B0503020204020204" pitchFamily="34" charset="-122"/>
                <a:ea typeface="微软雅黑" panose="020B0503020204020204" pitchFamily="34" charset="-122"/>
              </a:rPr>
              <a:t>（若和比加数小，则一定有进位）</a:t>
            </a:r>
            <a:endParaRPr lang="en-US" altLang="zh-CN" sz="1600">
              <a:solidFill>
                <a:srgbClr val="FF0000"/>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0000000</a:t>
            </a:r>
            <a:r>
              <a:rPr lang="en-US" altLang="zh-CN" sz="1600">
                <a:solidFill>
                  <a:srgbClr val="FC0128"/>
                </a:solidFill>
                <a:latin typeface="微软雅黑" panose="020B0503020204020204" pitchFamily="34" charset="-122"/>
                <a:ea typeface="微软雅黑" panose="020B0503020204020204" pitchFamily="34" charset="-122"/>
              </a:rPr>
              <a:t> 01111 </a:t>
            </a:r>
            <a:r>
              <a:rPr lang="en-US" altLang="zh-CN" sz="1600">
                <a:solidFill>
                  <a:srgbClr val="C00000"/>
                </a:solidFill>
                <a:latin typeface="微软雅黑" panose="020B0503020204020204" pitchFamily="34" charset="-122"/>
                <a:ea typeface="微软雅黑" panose="020B0503020204020204" pitchFamily="34" charset="-122"/>
              </a:rPr>
              <a:t>01101</a:t>
            </a:r>
            <a:r>
              <a:rPr lang="en-US" altLang="zh-CN" sz="1600">
                <a:solidFill>
                  <a:srgbClr val="7030A0"/>
                </a:solidFill>
                <a:latin typeface="微软雅黑" panose="020B0503020204020204" pitchFamily="34" charset="-122"/>
                <a:ea typeface="微软雅黑" panose="020B0503020204020204" pitchFamily="34" charset="-122"/>
              </a:rPr>
              <a:t> 000 </a:t>
            </a:r>
            <a:r>
              <a:rPr lang="en-US" altLang="zh-CN" sz="1600">
                <a:solidFill>
                  <a:srgbClr val="2E5C35"/>
                </a:solidFill>
                <a:latin typeface="微软雅黑" panose="020B0503020204020204" pitchFamily="34" charset="-122"/>
                <a:ea typeface="微软雅黑" panose="020B0503020204020204" pitchFamily="34" charset="-122"/>
              </a:rPr>
              <a:t>10000</a:t>
            </a:r>
            <a:r>
              <a:rPr lang="en-US" altLang="zh-CN" sz="1600">
                <a:solidFill>
                  <a:srgbClr val="7030A0"/>
                </a:solidFill>
                <a:latin typeface="微软雅黑" panose="020B0503020204020204" pitchFamily="34" charset="-122"/>
                <a:ea typeface="微软雅黑" panose="020B0503020204020204" pitchFamily="34" charset="-122"/>
              </a:rPr>
              <a:t> 0110011 add</a:t>
            </a:r>
            <a:r>
              <a:rPr lang="en-US" altLang="zh-CN" sz="1600">
                <a:solidFill>
                  <a:srgbClr val="2E5C35"/>
                </a:solidFill>
                <a:latin typeface="微软雅黑" panose="020B0503020204020204" pitchFamily="34" charset="-122"/>
                <a:ea typeface="微软雅黑" panose="020B0503020204020204" pitchFamily="34" charset="-122"/>
              </a:rPr>
              <a:t> x16</a:t>
            </a:r>
            <a:r>
              <a:rPr lang="en-US" altLang="zh-CN" sz="1600">
                <a:solidFill>
                  <a:srgbClr val="7030A0"/>
                </a:solidFill>
                <a:latin typeface="微软雅黑" panose="020B0503020204020204" pitchFamily="34" charset="-122"/>
                <a:ea typeface="微软雅黑" panose="020B0503020204020204" pitchFamily="34" charset="-122"/>
              </a:rPr>
              <a:t>,</a:t>
            </a:r>
            <a:r>
              <a:rPr lang="en-US" altLang="zh-CN" sz="1600">
                <a:solidFill>
                  <a:srgbClr val="C00000"/>
                </a:solidFill>
                <a:latin typeface="微软雅黑" panose="020B0503020204020204" pitchFamily="34" charset="-122"/>
                <a:ea typeface="微软雅黑" panose="020B0503020204020204" pitchFamily="34" charset="-122"/>
              </a:rPr>
              <a:t>x13</a:t>
            </a:r>
            <a:r>
              <a:rPr lang="en-US" altLang="zh-CN" sz="1600">
                <a:solidFill>
                  <a:srgbClr val="7030A0"/>
                </a:solidFill>
                <a:latin typeface="微软雅黑" panose="020B0503020204020204" pitchFamily="34" charset="-122"/>
                <a:ea typeface="微软雅黑" panose="020B0503020204020204" pitchFamily="34" charset="-122"/>
              </a:rPr>
              <a:t>,</a:t>
            </a:r>
            <a:r>
              <a:rPr lang="en-US" altLang="zh-CN" sz="1600">
                <a:solidFill>
                  <a:srgbClr val="FF0000"/>
                </a:solidFill>
                <a:latin typeface="微软雅黑" panose="020B0503020204020204" pitchFamily="34" charset="-122"/>
                <a:ea typeface="微软雅黑" panose="020B0503020204020204" pitchFamily="34" charset="-122"/>
              </a:rPr>
              <a:t>x15</a:t>
            </a:r>
            <a:r>
              <a:rPr lang="en-US" altLang="zh-CN" sz="1600">
                <a:solidFill>
                  <a:srgbClr val="7030A0"/>
                </a:solidFill>
                <a:latin typeface="微软雅黑" panose="020B0503020204020204" pitchFamily="34" charset="-122"/>
                <a:ea typeface="微软雅黑" panose="020B0503020204020204" pitchFamily="34" charset="-122"/>
              </a:rPr>
              <a:t> #R[x16]←R[x13]+R[x15]</a:t>
            </a:r>
          </a:p>
          <a:p>
            <a:pPr>
              <a:lnSpc>
                <a:spcPts val="28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0000000 </a:t>
            </a:r>
            <a:r>
              <a:rPr lang="en-US" altLang="zh-CN" sz="1600">
                <a:solidFill>
                  <a:srgbClr val="FC0128"/>
                </a:solidFill>
                <a:latin typeface="微软雅黑" panose="020B0503020204020204" pitchFamily="34" charset="-122"/>
                <a:ea typeface="微软雅黑" panose="020B0503020204020204" pitchFamily="34" charset="-122"/>
              </a:rPr>
              <a:t>10000</a:t>
            </a:r>
            <a:r>
              <a:rPr lang="en-US" altLang="zh-CN" sz="1600">
                <a:solidFill>
                  <a:srgbClr val="7030A0"/>
                </a:solidFill>
                <a:latin typeface="微软雅黑" panose="020B0503020204020204" pitchFamily="34" charset="-122"/>
                <a:ea typeface="微软雅黑" panose="020B0503020204020204" pitchFamily="34" charset="-122"/>
              </a:rPr>
              <a:t> </a:t>
            </a:r>
            <a:r>
              <a:rPr lang="en-US" altLang="zh-CN" sz="1600">
                <a:solidFill>
                  <a:srgbClr val="C00000"/>
                </a:solidFill>
                <a:latin typeface="微软雅黑" panose="020B0503020204020204" pitchFamily="34" charset="-122"/>
                <a:ea typeface="微软雅黑" panose="020B0503020204020204" pitchFamily="34" charset="-122"/>
              </a:rPr>
              <a:t>01011</a:t>
            </a:r>
            <a:r>
              <a:rPr lang="en-US" altLang="zh-CN" sz="1600">
                <a:solidFill>
                  <a:srgbClr val="7030A0"/>
                </a:solidFill>
                <a:latin typeface="微软雅黑" panose="020B0503020204020204" pitchFamily="34" charset="-122"/>
                <a:ea typeface="微软雅黑" panose="020B0503020204020204" pitchFamily="34" charset="-122"/>
              </a:rPr>
              <a:t> 000</a:t>
            </a:r>
            <a:r>
              <a:rPr lang="en-US" altLang="zh-CN" sz="1600">
                <a:solidFill>
                  <a:srgbClr val="2E5C35"/>
                </a:solidFill>
                <a:latin typeface="微软雅黑" panose="020B0503020204020204" pitchFamily="34" charset="-122"/>
                <a:ea typeface="微软雅黑" panose="020B0503020204020204" pitchFamily="34" charset="-122"/>
              </a:rPr>
              <a:t> 01011 </a:t>
            </a:r>
            <a:r>
              <a:rPr lang="en-US" altLang="zh-CN" sz="1600">
                <a:solidFill>
                  <a:srgbClr val="7030A0"/>
                </a:solidFill>
                <a:latin typeface="微软雅黑" panose="020B0503020204020204" pitchFamily="34" charset="-122"/>
                <a:ea typeface="微软雅黑" panose="020B0503020204020204" pitchFamily="34" charset="-122"/>
              </a:rPr>
              <a:t>0110011 add </a:t>
            </a:r>
            <a:r>
              <a:rPr lang="en-US" altLang="zh-CN" sz="1600">
                <a:solidFill>
                  <a:srgbClr val="2E5C35"/>
                </a:solidFill>
                <a:latin typeface="微软雅黑" panose="020B0503020204020204" pitchFamily="34" charset="-122"/>
                <a:ea typeface="微软雅黑" panose="020B0503020204020204" pitchFamily="34" charset="-122"/>
              </a:rPr>
              <a:t>x11</a:t>
            </a:r>
            <a:r>
              <a:rPr lang="en-US" altLang="zh-CN" sz="1600">
                <a:solidFill>
                  <a:srgbClr val="7030A0"/>
                </a:solidFill>
                <a:latin typeface="微软雅黑" panose="020B0503020204020204" pitchFamily="34" charset="-122"/>
                <a:ea typeface="微软雅黑" panose="020B0503020204020204" pitchFamily="34" charset="-122"/>
              </a:rPr>
              <a:t>,</a:t>
            </a:r>
            <a:r>
              <a:rPr lang="en-US" altLang="zh-CN" sz="1600">
                <a:solidFill>
                  <a:srgbClr val="C00000"/>
                </a:solidFill>
                <a:latin typeface="微软雅黑" panose="020B0503020204020204" pitchFamily="34" charset="-122"/>
                <a:ea typeface="微软雅黑" panose="020B0503020204020204" pitchFamily="34" charset="-122"/>
              </a:rPr>
              <a:t>x11</a:t>
            </a:r>
            <a:r>
              <a:rPr lang="en-US" altLang="zh-CN" sz="1600">
                <a:solidFill>
                  <a:srgbClr val="7030A0"/>
                </a:solidFill>
                <a:latin typeface="微软雅黑" panose="020B0503020204020204" pitchFamily="34" charset="-122"/>
                <a:ea typeface="微软雅黑" panose="020B0503020204020204" pitchFamily="34" charset="-122"/>
              </a:rPr>
              <a:t>,</a:t>
            </a:r>
            <a:r>
              <a:rPr lang="en-US" altLang="zh-CN" sz="1600">
                <a:solidFill>
                  <a:srgbClr val="FF0000"/>
                </a:solidFill>
                <a:latin typeface="微软雅黑" panose="020B0503020204020204" pitchFamily="34" charset="-122"/>
                <a:ea typeface="微软雅黑" panose="020B0503020204020204" pitchFamily="34" charset="-122"/>
              </a:rPr>
              <a:t>x16</a:t>
            </a:r>
            <a:r>
              <a:rPr lang="en-US" altLang="zh-CN" sz="1600">
                <a:solidFill>
                  <a:srgbClr val="7030A0"/>
                </a:solidFill>
                <a:latin typeface="微软雅黑" panose="020B0503020204020204" pitchFamily="34" charset="-122"/>
                <a:ea typeface="微软雅黑" panose="020B0503020204020204" pitchFamily="34" charset="-122"/>
              </a:rPr>
              <a:t> #R[x11]←R[x11]+R[x16]</a:t>
            </a:r>
            <a:endParaRPr lang="en-US" altLang="zh-CN" sz="1600">
              <a:solidFill>
                <a:srgbClr val="0033CC"/>
              </a:solidFill>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60325" y="684213"/>
            <a:ext cx="88534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2000" dirty="0">
                <a:solidFill>
                  <a:srgbClr val="000000"/>
                </a:solidFill>
                <a:latin typeface="微软雅黑" panose="020B0503020204020204" pitchFamily="34" charset="-122"/>
                <a:ea typeface="微软雅黑" panose="020B0503020204020204" pitchFamily="34" charset="-122"/>
              </a:rPr>
              <a:t>4</a:t>
            </a:r>
            <a:r>
              <a:rPr lang="zh-CN" altLang="en-US" sz="2000" dirty="0">
                <a:solidFill>
                  <a:srgbClr val="000000"/>
                </a:solidFill>
                <a:latin typeface="微软雅黑" panose="020B0503020204020204" pitchFamily="34" charset="-122"/>
                <a:ea typeface="微软雅黑" panose="020B0503020204020204" pitchFamily="34" charset="-122"/>
              </a:rPr>
              <a:t>条比较指令：带符号小于（</a:t>
            </a:r>
            <a:r>
              <a:rPr lang="en-US" altLang="zh-CN" sz="2000" dirty="0" err="1">
                <a:solidFill>
                  <a:srgbClr val="000000"/>
                </a:solidFill>
                <a:latin typeface="微软雅黑" panose="020B0503020204020204" pitchFamily="34" charset="-122"/>
                <a:ea typeface="微软雅黑" panose="020B0503020204020204" pitchFamily="34" charset="-122"/>
              </a:rPr>
              <a:t>slt</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rPr>
              <a:t>slti</a:t>
            </a:r>
            <a:r>
              <a:rPr lang="zh-CN" altLang="en-US" sz="2000" dirty="0">
                <a:solidFill>
                  <a:srgbClr val="000000"/>
                </a:solidFill>
                <a:latin typeface="微软雅黑" panose="020B0503020204020204" pitchFamily="34" charset="-122"/>
                <a:ea typeface="微软雅黑" panose="020B0503020204020204" pitchFamily="34" charset="-122"/>
              </a:rPr>
              <a:t>）、无符号小于（</a:t>
            </a:r>
            <a:r>
              <a:rPr lang="en-US" altLang="zh-CN" sz="2000" dirty="0" err="1">
                <a:solidFill>
                  <a:srgbClr val="000000"/>
                </a:solidFill>
                <a:latin typeface="微软雅黑" panose="020B0503020204020204" pitchFamily="34" charset="-122"/>
                <a:ea typeface="微软雅黑" panose="020B0503020204020204" pitchFamily="34" charset="-122"/>
              </a:rPr>
              <a:t>sltu</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rPr>
              <a:t>sltiu</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139269" name="矩形 1"/>
          <p:cNvSpPr>
            <a:spLocks noChangeArrowheads="1"/>
          </p:cNvSpPr>
          <p:nvPr/>
        </p:nvSpPr>
        <p:spPr bwMode="auto">
          <a:xfrm>
            <a:off x="60325" y="1182688"/>
            <a:ext cx="89249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3000"/>
              </a:lnSpc>
            </a:pPr>
            <a:r>
              <a:rPr lang="zh-CN" altLang="en-US" sz="2000" dirty="0">
                <a:solidFill>
                  <a:srgbClr val="0033CC"/>
                </a:solidFill>
                <a:latin typeface="微软雅黑" panose="020B0503020204020204" pitchFamily="34" charset="-122"/>
                <a:ea typeface="微软雅黑" panose="020B0503020204020204" pitchFamily="34" charset="-122"/>
              </a:rPr>
              <a:t>例如，“</a:t>
            </a:r>
            <a:r>
              <a:rPr lang="en-US" altLang="zh-CN" sz="2000" dirty="0" err="1">
                <a:solidFill>
                  <a:srgbClr val="0033CC"/>
                </a:solidFill>
                <a:latin typeface="微软雅黑" panose="020B0503020204020204" pitchFamily="34" charset="-122"/>
                <a:ea typeface="微软雅黑" panose="020B0503020204020204" pitchFamily="34" charset="-122"/>
              </a:rPr>
              <a:t>sltiu</a:t>
            </a:r>
            <a:r>
              <a:rPr lang="en-US" altLang="zh-CN" sz="2000" dirty="0">
                <a:solidFill>
                  <a:srgbClr val="0033CC"/>
                </a:solidFill>
                <a:latin typeface="微软雅黑" panose="020B0503020204020204" pitchFamily="34" charset="-122"/>
                <a:ea typeface="微软雅黑" panose="020B0503020204020204" pitchFamily="34" charset="-122"/>
              </a:rPr>
              <a:t> </a:t>
            </a:r>
            <a:r>
              <a:rPr lang="en-US" altLang="zh-CN" sz="2000" dirty="0" err="1">
                <a:solidFill>
                  <a:srgbClr val="0033CC"/>
                </a:solidFill>
                <a:latin typeface="微软雅黑" panose="020B0503020204020204" pitchFamily="34" charset="-122"/>
                <a:ea typeface="微软雅黑" panose="020B0503020204020204" pitchFamily="34" charset="-122"/>
              </a:rPr>
              <a:t>rd</a:t>
            </a:r>
            <a:r>
              <a:rPr lang="en-US" altLang="zh-CN" sz="2000" dirty="0">
                <a:solidFill>
                  <a:srgbClr val="0033CC"/>
                </a:solidFill>
                <a:latin typeface="微软雅黑" panose="020B0503020204020204" pitchFamily="34" charset="-122"/>
                <a:ea typeface="微软雅黑" panose="020B0503020204020204" pitchFamily="34" charset="-122"/>
              </a:rPr>
              <a:t>, rs1, imm12”</a:t>
            </a:r>
            <a:r>
              <a:rPr lang="zh-CN" altLang="en-US" sz="2000" dirty="0">
                <a:solidFill>
                  <a:srgbClr val="0033CC"/>
                </a:solidFill>
                <a:latin typeface="微软雅黑" panose="020B0503020204020204" pitchFamily="34" charset="-122"/>
                <a:ea typeface="微软雅黑" panose="020B0503020204020204" pitchFamily="34" charset="-122"/>
              </a:rPr>
              <a:t>功能为：将</a:t>
            </a:r>
            <a:r>
              <a:rPr lang="en-US" altLang="zh-CN" sz="2000" dirty="0">
                <a:solidFill>
                  <a:srgbClr val="0033CC"/>
                </a:solidFill>
                <a:latin typeface="微软雅黑" panose="020B0503020204020204" pitchFamily="34" charset="-122"/>
                <a:ea typeface="微软雅黑" panose="020B0503020204020204" pitchFamily="34" charset="-122"/>
              </a:rPr>
              <a:t>rs1</a:t>
            </a:r>
            <a:r>
              <a:rPr lang="zh-CN" altLang="en-US" sz="2000" dirty="0">
                <a:solidFill>
                  <a:srgbClr val="0033CC"/>
                </a:solidFill>
                <a:latin typeface="微软雅黑" panose="020B0503020204020204" pitchFamily="34" charset="-122"/>
                <a:ea typeface="微软雅黑" panose="020B0503020204020204" pitchFamily="34" charset="-122"/>
              </a:rPr>
              <a:t>内容与</a:t>
            </a:r>
            <a:r>
              <a:rPr lang="en-US" altLang="zh-CN" sz="2000" dirty="0">
                <a:solidFill>
                  <a:srgbClr val="FC0128"/>
                </a:solidFill>
                <a:latin typeface="微软雅黑" panose="020B0503020204020204" pitchFamily="34" charset="-122"/>
                <a:ea typeface="微软雅黑" panose="020B0503020204020204" pitchFamily="34" charset="-122"/>
              </a:rPr>
              <a:t>imm12</a:t>
            </a:r>
            <a:r>
              <a:rPr lang="zh-CN" altLang="en-US" sz="2000" dirty="0">
                <a:solidFill>
                  <a:srgbClr val="FC0128"/>
                </a:solidFill>
                <a:latin typeface="微软雅黑" panose="020B0503020204020204" pitchFamily="34" charset="-122"/>
                <a:ea typeface="微软雅黑" panose="020B0503020204020204" pitchFamily="34" charset="-122"/>
              </a:rPr>
              <a:t>符号扩展</a:t>
            </a:r>
            <a:r>
              <a:rPr lang="zh-CN" altLang="en-US" sz="2000" dirty="0">
                <a:solidFill>
                  <a:srgbClr val="0033CC"/>
                </a:solidFill>
                <a:latin typeface="微软雅黑" panose="020B0503020204020204" pitchFamily="34" charset="-122"/>
                <a:ea typeface="微软雅黑" panose="020B0503020204020204" pitchFamily="34" charset="-122"/>
              </a:rPr>
              <a:t>结果</a:t>
            </a:r>
            <a:r>
              <a:rPr lang="zh-CN" altLang="en-US" sz="2000" dirty="0">
                <a:solidFill>
                  <a:srgbClr val="FC0128"/>
                </a:solidFill>
                <a:latin typeface="微软雅黑" panose="020B0503020204020204" pitchFamily="34" charset="-122"/>
                <a:ea typeface="微软雅黑" panose="020B0503020204020204" pitchFamily="34" charset="-122"/>
              </a:rPr>
              <a:t>按无符号整数比较</a:t>
            </a:r>
            <a:r>
              <a:rPr lang="zh-CN" altLang="en-US" sz="2000" dirty="0">
                <a:solidFill>
                  <a:srgbClr val="0033CC"/>
                </a:solidFill>
                <a:latin typeface="微软雅黑" panose="020B0503020204020204" pitchFamily="34" charset="-122"/>
                <a:ea typeface="微软雅黑" panose="020B0503020204020204" pitchFamily="34" charset="-122"/>
              </a:rPr>
              <a:t>，若小于，则</a:t>
            </a:r>
            <a:r>
              <a:rPr lang="en-US" altLang="zh-CN" sz="2000" dirty="0">
                <a:solidFill>
                  <a:srgbClr val="0033CC"/>
                </a:solidFill>
                <a:latin typeface="微软雅黑" panose="020B0503020204020204" pitchFamily="34" charset="-122"/>
                <a:ea typeface="微软雅黑" panose="020B0503020204020204" pitchFamily="34" charset="-122"/>
              </a:rPr>
              <a:t>1</a:t>
            </a:r>
            <a:r>
              <a:rPr lang="zh-CN" altLang="en-US" sz="2000" dirty="0">
                <a:solidFill>
                  <a:srgbClr val="0033CC"/>
                </a:solidFill>
                <a:latin typeface="微软雅黑" panose="020B0503020204020204" pitchFamily="34" charset="-122"/>
                <a:ea typeface="微软雅黑" panose="020B0503020204020204" pitchFamily="34" charset="-122"/>
              </a:rPr>
              <a:t>存入</a:t>
            </a:r>
            <a:r>
              <a:rPr lang="en-US" altLang="zh-CN" sz="2000" dirty="0" err="1">
                <a:solidFill>
                  <a:srgbClr val="0033CC"/>
                </a:solidFill>
                <a:latin typeface="微软雅黑" panose="020B0503020204020204" pitchFamily="34" charset="-122"/>
                <a:ea typeface="微软雅黑" panose="020B0503020204020204" pitchFamily="34" charset="-122"/>
              </a:rPr>
              <a:t>rd</a:t>
            </a:r>
            <a:r>
              <a:rPr lang="zh-CN" altLang="en-US" sz="2000" dirty="0">
                <a:solidFill>
                  <a:srgbClr val="0033CC"/>
                </a:solidFill>
                <a:latin typeface="微软雅黑" panose="020B0503020204020204" pitchFamily="34" charset="-122"/>
                <a:ea typeface="微软雅黑" panose="020B0503020204020204" pitchFamily="34" charset="-122"/>
              </a:rPr>
              <a:t>中；否则，</a:t>
            </a:r>
            <a:r>
              <a:rPr lang="en-US" altLang="zh-CN" sz="2000" dirty="0">
                <a:solidFill>
                  <a:srgbClr val="0033CC"/>
                </a:solidFill>
                <a:latin typeface="微软雅黑" panose="020B0503020204020204" pitchFamily="34" charset="-122"/>
                <a:ea typeface="微软雅黑" panose="020B0503020204020204" pitchFamily="34" charset="-122"/>
              </a:rPr>
              <a:t>0</a:t>
            </a:r>
            <a:r>
              <a:rPr lang="zh-CN" altLang="en-US" sz="2000" dirty="0">
                <a:solidFill>
                  <a:srgbClr val="0033CC"/>
                </a:solidFill>
                <a:latin typeface="微软雅黑" panose="020B0503020204020204" pitchFamily="34" charset="-122"/>
                <a:ea typeface="微软雅黑" panose="020B0503020204020204" pitchFamily="34" charset="-122"/>
              </a:rPr>
              <a:t>存入</a:t>
            </a:r>
            <a:r>
              <a:rPr lang="en-US" altLang="zh-CN" sz="2000" dirty="0" err="1">
                <a:solidFill>
                  <a:srgbClr val="0033CC"/>
                </a:solidFill>
                <a:latin typeface="微软雅黑" panose="020B0503020204020204" pitchFamily="34" charset="-122"/>
                <a:ea typeface="微软雅黑" panose="020B0503020204020204" pitchFamily="34" charset="-122"/>
              </a:rPr>
              <a:t>rd</a:t>
            </a:r>
            <a:r>
              <a:rPr lang="zh-CN" altLang="en-US" sz="2000" dirty="0">
                <a:solidFill>
                  <a:srgbClr val="0033CC"/>
                </a:solidFill>
                <a:latin typeface="微软雅黑" panose="020B0503020204020204" pitchFamily="34" charset="-122"/>
                <a:ea typeface="微软雅黑" panose="020B0503020204020204" pitchFamily="34" charset="-122"/>
              </a:rPr>
              <a:t>中。</a:t>
            </a:r>
          </a:p>
        </p:txBody>
      </p:sp>
    </p:spTree>
    <p:extLst>
      <p:ext uri="{BB962C8B-B14F-4D97-AF65-F5344CB8AC3E}">
        <p14:creationId xmlns:p14="http://schemas.microsoft.com/office/powerpoint/2010/main" val="8919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9269"/>
                                        </p:tgtEl>
                                        <p:attrNameLst>
                                          <p:attrName>style.visibility</p:attrName>
                                        </p:attrNameLst>
                                      </p:cBhvr>
                                      <p:to>
                                        <p:strVal val="visible"/>
                                      </p:to>
                                    </p:set>
                                    <p:animEffect transition="in" filter="wipe(down)">
                                      <p:cBhvr>
                                        <p:cTn id="12" dur="500"/>
                                        <p:tgtEl>
                                          <p:spTgt spid="13926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2" dur="5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randombar(horizontal)">
                                      <p:cBhvr>
                                        <p:cTn id="37" dur="500"/>
                                        <p:tgtEl>
                                          <p:spTgt spid="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randombar(horizontal)">
                                      <p:cBhvr>
                                        <p:cTn id="42" dur="500"/>
                                        <p:tgtEl>
                                          <p:spTgt spid="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randombar(horizontal)">
                                      <p:cBhvr>
                                        <p:cTn id="4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3" y="539750"/>
            <a:ext cx="8455025"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1" name="Rectangle 3"/>
          <p:cNvSpPr>
            <a:spLocks noGrp="1" noChangeArrowheads="1"/>
          </p:cNvSpPr>
          <p:nvPr>
            <p:ph type="body" idx="1"/>
          </p:nvPr>
        </p:nvSpPr>
        <p:spPr>
          <a:xfrm>
            <a:off x="63500" y="1162050"/>
            <a:ext cx="461963" cy="4184650"/>
          </a:xfrm>
        </p:spPr>
        <p:txBody>
          <a:bodyPr/>
          <a:lstStyle/>
          <a:p>
            <a:pPr marL="0" indent="0">
              <a:lnSpc>
                <a:spcPts val="27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控制转移类指令</a:t>
            </a:r>
            <a:endParaRPr lang="en-US" altLang="zh-CN" dirty="0" smtClean="0">
              <a:latin typeface="微软雅黑" panose="020B0503020204020204" pitchFamily="34" charset="-122"/>
              <a:ea typeface="微软雅黑" panose="020B0503020204020204" pitchFamily="34" charset="-122"/>
            </a:endParaRPr>
          </a:p>
          <a:p>
            <a:pPr marL="457200" lvl="1" indent="0">
              <a:lnSpc>
                <a:spcPts val="2700"/>
              </a:lnSpc>
              <a:buFontTx/>
              <a:buNone/>
            </a:pPr>
            <a:endParaRPr lang="en-US" altLang="zh-CN" dirty="0" smtClean="0">
              <a:solidFill>
                <a:srgbClr val="C00000"/>
              </a:solidFill>
              <a:latin typeface="微软雅黑" panose="020B0503020204020204" pitchFamily="34" charset="-122"/>
              <a:ea typeface="微软雅黑" panose="020B0503020204020204" pitchFamily="34" charset="-122"/>
            </a:endParaRPr>
          </a:p>
        </p:txBody>
      </p:sp>
      <p:sp>
        <p:nvSpPr>
          <p:cNvPr id="140292"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基础整数指令集（</a:t>
            </a:r>
            <a:r>
              <a:rPr lang="en-US" altLang="zh-CN" sz="2600" smtClean="0">
                <a:ea typeface="宋体" panose="02010600030101010101" pitchFamily="2" charset="-122"/>
              </a:rPr>
              <a:t>RV32I</a:t>
            </a:r>
            <a:r>
              <a:rPr lang="zh-CN" altLang="en-US" sz="2600" smtClean="0">
                <a:ea typeface="宋体" panose="02010600030101010101" pitchFamily="2" charset="-122"/>
              </a:rPr>
              <a:t>）</a:t>
            </a:r>
          </a:p>
        </p:txBody>
      </p:sp>
      <p:grpSp>
        <p:nvGrpSpPr>
          <p:cNvPr id="140293" name="组合 3"/>
          <p:cNvGrpSpPr>
            <a:grpSpLocks/>
          </p:cNvGrpSpPr>
          <p:nvPr/>
        </p:nvGrpSpPr>
        <p:grpSpPr bwMode="auto">
          <a:xfrm>
            <a:off x="622300" y="904875"/>
            <a:ext cx="7656513" cy="2733675"/>
            <a:chOff x="805390" y="-5926310"/>
            <a:chExt cx="7491585" cy="4473263"/>
          </a:xfrm>
        </p:grpSpPr>
        <p:sp>
          <p:nvSpPr>
            <p:cNvPr id="140295" name="矩形 1"/>
            <p:cNvSpPr>
              <a:spLocks noChangeArrowheads="1"/>
            </p:cNvSpPr>
            <p:nvPr/>
          </p:nvSpPr>
          <p:spPr bwMode="auto">
            <a:xfrm>
              <a:off x="805390" y="-5281513"/>
              <a:ext cx="7491584" cy="615276"/>
            </a:xfrm>
            <a:prstGeom prst="rect">
              <a:avLst/>
            </a:prstGeom>
            <a:solidFill>
              <a:srgbClr val="C000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40296" name="矩形 1"/>
            <p:cNvSpPr>
              <a:spLocks noChangeArrowheads="1"/>
            </p:cNvSpPr>
            <p:nvPr/>
          </p:nvSpPr>
          <p:spPr bwMode="auto">
            <a:xfrm>
              <a:off x="805390" y="-4744223"/>
              <a:ext cx="7491584" cy="3291176"/>
            </a:xfrm>
            <a:prstGeom prst="rect">
              <a:avLst/>
            </a:prstGeom>
            <a:solidFill>
              <a:srgbClr val="FFFF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40297" name="矩形 1"/>
            <p:cNvSpPr>
              <a:spLocks noChangeArrowheads="1"/>
            </p:cNvSpPr>
            <p:nvPr/>
          </p:nvSpPr>
          <p:spPr bwMode="auto">
            <a:xfrm>
              <a:off x="805390" y="-5926310"/>
              <a:ext cx="7491585" cy="661540"/>
            </a:xfrm>
            <a:prstGeom prst="rect">
              <a:avLst/>
            </a:prstGeom>
            <a:solidFill>
              <a:schemeClr val="accent2">
                <a:alpha val="20000"/>
              </a:scheme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grpSp>
      <p:sp>
        <p:nvSpPr>
          <p:cNvPr id="11" name="矩形 10"/>
          <p:cNvSpPr>
            <a:spLocks noChangeArrowheads="1"/>
          </p:cNvSpPr>
          <p:nvPr/>
        </p:nvSpPr>
        <p:spPr bwMode="auto">
          <a:xfrm>
            <a:off x="166688" y="3784600"/>
            <a:ext cx="87566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J </a:t>
            </a:r>
            <a:r>
              <a:rPr lang="zh-CN" altLang="en-US" sz="2000">
                <a:solidFill>
                  <a:srgbClr val="C00000"/>
                </a:solidFill>
                <a:latin typeface="微软雅黑" panose="020B0503020204020204" pitchFamily="34" charset="-122"/>
                <a:ea typeface="微软雅黑" panose="020B0503020204020204" pitchFamily="34" charset="-122"/>
              </a:rPr>
              <a:t>型</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jal</a:t>
            </a:r>
            <a:r>
              <a:rPr lang="zh-CN" altLang="en-US" sz="2000">
                <a:solidFill>
                  <a:srgbClr val="000000"/>
                </a:solidFill>
                <a:latin typeface="微软雅黑" panose="020B0503020204020204" pitchFamily="34" charset="-122"/>
                <a:ea typeface="微软雅黑" panose="020B0503020204020204" pitchFamily="34" charset="-122"/>
              </a:rPr>
              <a:t> 功能为</a:t>
            </a:r>
            <a:r>
              <a:rPr lang="en-US" altLang="zh-CN" sz="2000">
                <a:solidFill>
                  <a:srgbClr val="000000"/>
                </a:solidFill>
                <a:latin typeface="微软雅黑" panose="020B0503020204020204" pitchFamily="34" charset="-122"/>
                <a:ea typeface="微软雅黑" panose="020B0503020204020204" pitchFamily="34" charset="-122"/>
              </a:rPr>
              <a:t>: PC←PC+SEXT[imm[20:1]</a:t>
            </a:r>
            <a:r>
              <a:rPr lang="en-US" altLang="zh-CN" sz="2000">
                <a:solidFill>
                  <a:srgbClr val="FF0000"/>
                </a:solidFill>
                <a:latin typeface="微软雅黑" panose="020B0503020204020204" pitchFamily="34" charset="-122"/>
                <a:ea typeface="微软雅黑" panose="020B0503020204020204" pitchFamily="34" charset="-122"/>
              </a:rPr>
              <a:t>&lt;&lt;1</a:t>
            </a:r>
            <a:r>
              <a:rPr lang="en-US" altLang="zh-CN" sz="2000">
                <a:solidFill>
                  <a:srgbClr val="00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R[rd]←PC+4</a:t>
            </a:r>
          </a:p>
          <a:p>
            <a:pPr>
              <a:lnSpc>
                <a:spcPts val="2800"/>
              </a:lnSpc>
              <a:spcBef>
                <a:spcPts val="600"/>
              </a:spcBef>
            </a:pPr>
            <a:r>
              <a:rPr lang="zh-CN" altLang="en-US" sz="2000">
                <a:solidFill>
                  <a:srgbClr val="000000"/>
                </a:solidFill>
                <a:latin typeface="微软雅黑" panose="020B0503020204020204" pitchFamily="34" charset="-122"/>
                <a:ea typeface="微软雅黑" panose="020B0503020204020204" pitchFamily="34" charset="-122"/>
              </a:rPr>
              <a:t>         </a:t>
            </a:r>
            <a:r>
              <a:rPr lang="en-US" altLang="zh-CN" sz="2000">
                <a:solidFill>
                  <a:srgbClr val="FF0000"/>
                </a:solidFill>
                <a:latin typeface="微软雅黑" panose="020B0503020204020204" pitchFamily="34" charset="-122"/>
                <a:ea typeface="微软雅黑" panose="020B0503020204020204" pitchFamily="34" charset="-122"/>
              </a:rPr>
              <a:t>rd</a:t>
            </a:r>
            <a:r>
              <a:rPr lang="zh-CN" altLang="en-US" sz="2000">
                <a:solidFill>
                  <a:srgbClr val="000000"/>
                </a:solidFill>
                <a:latin typeface="微软雅黑" panose="020B0503020204020204" pitchFamily="34" charset="-122"/>
                <a:ea typeface="微软雅黑" panose="020B0503020204020204" pitchFamily="34" charset="-122"/>
              </a:rPr>
              <a:t>指定为</a:t>
            </a:r>
            <a:r>
              <a:rPr lang="en-US" altLang="zh-CN" sz="2000">
                <a:solidFill>
                  <a:srgbClr val="FF0000"/>
                </a:solidFill>
                <a:latin typeface="微软雅黑" panose="020B0503020204020204" pitchFamily="34" charset="-122"/>
                <a:ea typeface="微软雅黑" panose="020B0503020204020204" pitchFamily="34" charset="-122"/>
              </a:rPr>
              <a:t>x1</a:t>
            </a:r>
            <a:r>
              <a:rPr lang="zh-CN" altLang="en-US" sz="2000">
                <a:solidFill>
                  <a:srgbClr val="000000"/>
                </a:solidFill>
                <a:latin typeface="微软雅黑" panose="020B0503020204020204" pitchFamily="34" charset="-122"/>
                <a:ea typeface="微软雅黑" panose="020B0503020204020204" pitchFamily="34" charset="-122"/>
              </a:rPr>
              <a:t>时可实现</a:t>
            </a:r>
            <a:r>
              <a:rPr lang="zh-CN" altLang="en-US" sz="2000">
                <a:solidFill>
                  <a:srgbClr val="FF0000"/>
                </a:solidFill>
                <a:latin typeface="微软雅黑" panose="020B0503020204020204" pitchFamily="34" charset="-122"/>
                <a:ea typeface="微软雅黑" panose="020B0503020204020204" pitchFamily="34" charset="-122"/>
              </a:rPr>
              <a:t>过程调用</a:t>
            </a:r>
            <a:r>
              <a:rPr lang="zh-CN" altLang="en-US" sz="2000">
                <a:solidFill>
                  <a:srgbClr val="000000"/>
                </a:solidFill>
                <a:latin typeface="微软雅黑" panose="020B0503020204020204" pitchFamily="34" charset="-122"/>
                <a:ea typeface="微软雅黑" panose="020B0503020204020204" pitchFamily="34" charset="-122"/>
              </a:rPr>
              <a:t>；指定为</a:t>
            </a:r>
            <a:r>
              <a:rPr lang="en-US" altLang="zh-CN" sz="2000">
                <a:solidFill>
                  <a:srgbClr val="FF0000"/>
                </a:solidFill>
                <a:latin typeface="微软雅黑" panose="020B0503020204020204" pitchFamily="34" charset="-122"/>
                <a:ea typeface="微软雅黑" panose="020B0503020204020204" pitchFamily="34" charset="-122"/>
              </a:rPr>
              <a:t>x0</a:t>
            </a:r>
            <a:r>
              <a:rPr lang="zh-CN" altLang="en-US" sz="2000">
                <a:solidFill>
                  <a:srgbClr val="000000"/>
                </a:solidFill>
                <a:latin typeface="微软雅黑" panose="020B0503020204020204" pitchFamily="34" charset="-122"/>
                <a:ea typeface="微软雅黑" panose="020B0503020204020204" pitchFamily="34" charset="-122"/>
              </a:rPr>
              <a:t>时，可实现</a:t>
            </a:r>
            <a:r>
              <a:rPr lang="zh-CN" altLang="en-US" sz="2000">
                <a:solidFill>
                  <a:srgbClr val="FF0000"/>
                </a:solidFill>
                <a:latin typeface="微软雅黑" panose="020B0503020204020204" pitchFamily="34" charset="-122"/>
                <a:ea typeface="微软雅黑" panose="020B0503020204020204" pitchFamily="34" charset="-122"/>
              </a:rPr>
              <a:t>无条件跳转</a:t>
            </a:r>
            <a:r>
              <a:rPr lang="zh-CN" altLang="en-US" sz="2000">
                <a:solidFill>
                  <a:srgbClr val="000000"/>
                </a:solidFill>
                <a:latin typeface="微软雅黑" panose="020B0503020204020204" pitchFamily="34" charset="-122"/>
                <a:ea typeface="微软雅黑" panose="020B0503020204020204" pitchFamily="34" charset="-122"/>
              </a:rPr>
              <a:t>。</a:t>
            </a:r>
            <a:endParaRPr lang="en-US" altLang="zh-CN" sz="2000">
              <a:solidFill>
                <a:srgbClr val="000000"/>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I </a:t>
            </a:r>
            <a:r>
              <a:rPr lang="zh-CN" altLang="en-US" sz="2000">
                <a:solidFill>
                  <a:srgbClr val="C00000"/>
                </a:solidFill>
                <a:latin typeface="微软雅黑" panose="020B0503020204020204" pitchFamily="34" charset="-122"/>
                <a:ea typeface="微软雅黑" panose="020B0503020204020204" pitchFamily="34" charset="-122"/>
              </a:rPr>
              <a:t>型</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jalr</a:t>
            </a:r>
            <a:r>
              <a:rPr lang="zh-CN" altLang="en-US" sz="2000">
                <a:solidFill>
                  <a:srgbClr val="000000"/>
                </a:solidFill>
                <a:latin typeface="微软雅黑" panose="020B0503020204020204" pitchFamily="34" charset="-122"/>
                <a:ea typeface="微软雅黑" panose="020B0503020204020204" pitchFamily="34" charset="-122"/>
              </a:rPr>
              <a:t>功能为</a:t>
            </a:r>
            <a:r>
              <a:rPr lang="en-US" altLang="zh-CN" sz="2000">
                <a:solidFill>
                  <a:srgbClr val="000000"/>
                </a:solidFill>
                <a:latin typeface="微软雅黑" panose="020B0503020204020204" pitchFamily="34" charset="-122"/>
                <a:ea typeface="微软雅黑" panose="020B0503020204020204" pitchFamily="34" charset="-122"/>
              </a:rPr>
              <a:t>: PC←R[rs1]+SEXT[imm[12]</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R[rd]←PC+4</a:t>
            </a:r>
          </a:p>
          <a:p>
            <a:pPr>
              <a:lnSpc>
                <a:spcPts val="2800"/>
              </a:lnSpc>
              <a:spcBef>
                <a:spcPts val="600"/>
              </a:spcBef>
            </a:pP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指令</a:t>
            </a:r>
            <a:r>
              <a:rPr lang="en-US" altLang="zh-CN" sz="2000">
                <a:solidFill>
                  <a:srgbClr val="FF0000"/>
                </a:solidFill>
                <a:latin typeface="微软雅黑" panose="020B0503020204020204" pitchFamily="34" charset="-122"/>
                <a:ea typeface="微软雅黑" panose="020B0503020204020204" pitchFamily="34" charset="-122"/>
              </a:rPr>
              <a:t>“jalr</a:t>
            </a:r>
            <a:r>
              <a:rPr lang="zh-CN" altLang="en-US" sz="2000">
                <a:solidFill>
                  <a:srgbClr val="FF0000"/>
                </a:solidFill>
                <a:latin typeface="微软雅黑" panose="020B0503020204020204" pitchFamily="34" charset="-122"/>
                <a:ea typeface="微软雅黑" panose="020B0503020204020204" pitchFamily="34" charset="-122"/>
              </a:rPr>
              <a:t> </a:t>
            </a:r>
            <a:r>
              <a:rPr lang="en-US" altLang="zh-CN" sz="2000">
                <a:solidFill>
                  <a:srgbClr val="FF0000"/>
                </a:solidFill>
                <a:latin typeface="微软雅黑" panose="020B0503020204020204" pitchFamily="34" charset="-122"/>
                <a:ea typeface="微软雅黑" panose="020B0503020204020204" pitchFamily="34" charset="-122"/>
              </a:rPr>
              <a:t>x0,x1,0”</a:t>
            </a:r>
            <a:r>
              <a:rPr lang="zh-CN" altLang="en-US" sz="2000">
                <a:solidFill>
                  <a:srgbClr val="000000"/>
                </a:solidFill>
                <a:latin typeface="微软雅黑" panose="020B0503020204020204" pitchFamily="34" charset="-122"/>
                <a:ea typeface="微软雅黑" panose="020B0503020204020204" pitchFamily="34" charset="-122"/>
              </a:rPr>
              <a:t>可实现过程调用的返回。</a:t>
            </a:r>
            <a:endParaRPr lang="en-US" altLang="zh-CN" sz="2000">
              <a:solidFill>
                <a:srgbClr val="000000"/>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B</a:t>
            </a:r>
            <a:r>
              <a:rPr lang="zh-CN" altLang="en-US" sz="2000">
                <a:solidFill>
                  <a:srgbClr val="C00000"/>
                </a:solidFill>
                <a:latin typeface="微软雅黑" panose="020B0503020204020204" pitchFamily="34" charset="-122"/>
                <a:ea typeface="微软雅黑" panose="020B0503020204020204" pitchFamily="34" charset="-122"/>
              </a:rPr>
              <a:t>型</a:t>
            </a:r>
            <a:r>
              <a:rPr lang="zh-CN" altLang="en-US" sz="2000">
                <a:solidFill>
                  <a:srgbClr val="000000"/>
                </a:solidFill>
                <a:latin typeface="微软雅黑" panose="020B0503020204020204" pitchFamily="34" charset="-122"/>
                <a:ea typeface="微软雅黑" panose="020B0503020204020204" pitchFamily="34" charset="-122"/>
              </a:rPr>
              <a:t>：皆为分支指令，其中，</a:t>
            </a:r>
            <a:r>
              <a:rPr lang="en-US" altLang="zh-CN" sz="2000">
                <a:solidFill>
                  <a:srgbClr val="000000"/>
                </a:solidFill>
                <a:latin typeface="微软雅黑" panose="020B0503020204020204" pitchFamily="34" charset="-122"/>
                <a:ea typeface="微软雅黑" panose="020B0503020204020204" pitchFamily="34" charset="-122"/>
              </a:rPr>
              <a:t>bltu</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bgeu</a:t>
            </a:r>
            <a:r>
              <a:rPr lang="zh-CN" altLang="en-US" sz="2000">
                <a:solidFill>
                  <a:srgbClr val="000000"/>
                </a:solidFill>
                <a:latin typeface="微软雅黑" panose="020B0503020204020204" pitchFamily="34" charset="-122"/>
                <a:ea typeface="微软雅黑" panose="020B0503020204020204" pitchFamily="34" charset="-122"/>
              </a:rPr>
              <a:t>分别为</a:t>
            </a:r>
            <a:r>
              <a:rPr lang="zh-CN" altLang="en-US" sz="2000">
                <a:solidFill>
                  <a:srgbClr val="C00000"/>
                </a:solidFill>
                <a:latin typeface="微软雅黑" panose="020B0503020204020204" pitchFamily="34" charset="-122"/>
                <a:ea typeface="微软雅黑" panose="020B0503020204020204" pitchFamily="34" charset="-122"/>
              </a:rPr>
              <a:t>无符号数比较小于</a:t>
            </a:r>
            <a:r>
              <a:rPr lang="zh-CN" altLang="en-US" sz="2000">
                <a:solidFill>
                  <a:srgbClr val="000000"/>
                </a:solidFill>
                <a:latin typeface="微软雅黑" panose="020B0503020204020204" pitchFamily="34" charset="-122"/>
                <a:ea typeface="微软雅黑" panose="020B0503020204020204" pitchFamily="34" charset="-122"/>
              </a:rPr>
              <a:t>、</a:t>
            </a:r>
            <a:r>
              <a:rPr lang="zh-CN" altLang="en-US" sz="2000">
                <a:solidFill>
                  <a:srgbClr val="C00000"/>
                </a:solidFill>
                <a:latin typeface="微软雅黑" panose="020B0503020204020204" pitchFamily="34" charset="-122"/>
                <a:ea typeface="微软雅黑" panose="020B0503020204020204" pitchFamily="34" charset="-122"/>
              </a:rPr>
              <a:t>大于等 </a:t>
            </a:r>
            <a:endParaRPr lang="en-US" altLang="zh-CN" sz="2000">
              <a:solidFill>
                <a:srgbClr val="C00000"/>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         </a:t>
            </a:r>
            <a:r>
              <a:rPr lang="zh-CN" altLang="en-US" sz="2000">
                <a:solidFill>
                  <a:srgbClr val="C00000"/>
                </a:solidFill>
                <a:latin typeface="微软雅黑" panose="020B0503020204020204" pitchFamily="34" charset="-122"/>
                <a:ea typeface="微软雅黑" panose="020B0503020204020204" pitchFamily="34" charset="-122"/>
              </a:rPr>
              <a:t>于</a:t>
            </a:r>
            <a:r>
              <a:rPr lang="zh-CN" altLang="en-US" sz="2000">
                <a:solidFill>
                  <a:srgbClr val="000000"/>
                </a:solidFill>
                <a:latin typeface="微软雅黑" panose="020B0503020204020204" pitchFamily="34" charset="-122"/>
                <a:ea typeface="微软雅黑" panose="020B0503020204020204" pitchFamily="34" charset="-122"/>
              </a:rPr>
              <a:t>转移。转移目标地址</a:t>
            </a:r>
            <a:r>
              <a:rPr lang="en-US" altLang="zh-CN" sz="2000">
                <a:solidFill>
                  <a:srgbClr val="000000"/>
                </a:solidFill>
                <a:latin typeface="微软雅黑" panose="020B0503020204020204" pitchFamily="34" charset="-122"/>
                <a:ea typeface="微软雅黑" panose="020B0503020204020204" pitchFamily="34" charset="-122"/>
              </a:rPr>
              <a:t>=PC+SEXT[imm[12:1]</a:t>
            </a:r>
            <a:r>
              <a:rPr lang="en-US" altLang="zh-CN" sz="2000">
                <a:solidFill>
                  <a:srgbClr val="FF0000"/>
                </a:solidFill>
                <a:latin typeface="微软雅黑" panose="020B0503020204020204" pitchFamily="34" charset="-122"/>
                <a:ea typeface="微软雅黑" panose="020B0503020204020204" pitchFamily="34" charset="-122"/>
              </a:rPr>
              <a:t>&lt;&lt;1</a:t>
            </a:r>
            <a:r>
              <a:rPr lang="en-US" altLang="zh-CN" sz="2000">
                <a:solidFill>
                  <a:srgbClr val="000000"/>
                </a:solidFill>
                <a:latin typeface="微软雅黑" panose="020B0503020204020204" pitchFamily="34" charset="-122"/>
                <a:ea typeface="微软雅黑" panose="020B0503020204020204" pitchFamily="34" charset="-122"/>
              </a:rPr>
              <a:t>]</a:t>
            </a:r>
          </a:p>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&lt;&lt;1</a:t>
            </a: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指令地址总是</a:t>
            </a:r>
            <a:r>
              <a:rPr lang="en-US" altLang="zh-CN" sz="2000">
                <a:solidFill>
                  <a:srgbClr val="000000"/>
                </a:solidFill>
                <a:latin typeface="微软雅黑" panose="020B0503020204020204" pitchFamily="34" charset="-122"/>
                <a:ea typeface="微软雅黑" panose="020B0503020204020204" pitchFamily="34" charset="-122"/>
              </a:rPr>
              <a:t>2</a:t>
            </a:r>
            <a:r>
              <a:rPr lang="zh-CN" altLang="en-US" sz="2000">
                <a:solidFill>
                  <a:srgbClr val="000000"/>
                </a:solidFill>
                <a:latin typeface="微软雅黑" panose="020B0503020204020204" pitchFamily="34" charset="-122"/>
                <a:ea typeface="微软雅黑" panose="020B0503020204020204" pitchFamily="34" charset="-122"/>
              </a:rPr>
              <a:t>的倍数（</a:t>
            </a:r>
            <a:r>
              <a:rPr lang="en-US" altLang="zh-CN" sz="2000">
                <a:solidFill>
                  <a:srgbClr val="000000"/>
                </a:solidFill>
                <a:latin typeface="微软雅黑" panose="020B0503020204020204" pitchFamily="34" charset="-122"/>
                <a:ea typeface="微软雅黑" panose="020B0503020204020204" pitchFamily="34" charset="-122"/>
              </a:rPr>
              <a:t>RV32G</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RV32C</a:t>
            </a:r>
            <a:r>
              <a:rPr lang="zh-CN" altLang="en-US" sz="2000">
                <a:solidFill>
                  <a:srgbClr val="000000"/>
                </a:solidFill>
                <a:latin typeface="微软雅黑" panose="020B0503020204020204" pitchFamily="34" charset="-122"/>
                <a:ea typeface="微软雅黑" panose="020B0503020204020204" pitchFamily="34" charset="-122"/>
              </a:rPr>
              <a:t>指令分别为</a:t>
            </a:r>
            <a:r>
              <a:rPr lang="en-US" altLang="zh-CN" sz="2000">
                <a:solidFill>
                  <a:srgbClr val="000000"/>
                </a:solidFill>
                <a:latin typeface="微软雅黑" panose="020B0503020204020204" pitchFamily="34" charset="-122"/>
                <a:ea typeface="微软雅黑" panose="020B0503020204020204" pitchFamily="34" charset="-122"/>
              </a:rPr>
              <a:t>4</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2</a:t>
            </a:r>
            <a:r>
              <a:rPr lang="zh-CN" altLang="en-US" sz="2000">
                <a:solidFill>
                  <a:srgbClr val="000000"/>
                </a:solidFill>
                <a:latin typeface="微软雅黑" panose="020B0503020204020204" pitchFamily="34" charset="-122"/>
                <a:ea typeface="微软雅黑" panose="020B0503020204020204" pitchFamily="34" charset="-122"/>
              </a:rPr>
              <a:t>字节长）</a:t>
            </a:r>
            <a:endParaRPr lang="en-US" altLang="zh-CN" sz="200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1263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par>
                          <p:cTn id="28" fill="hold" nodeType="withGroup">
                            <p:stCondLst>
                              <p:cond delay="500"/>
                            </p:stCondLst>
                            <p:childTnLst>
                              <p:par>
                                <p:cTn id="29" presetID="14" presetClass="entr" presetSubtype="10" fill="hold" nodeType="after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Effect transition="in" filter="randombar(horizontal)">
                                      <p:cBhvr>
                                        <p:cTn id="31" dur="500"/>
                                        <p:tgtEl>
                                          <p:spTgt spid="11">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nodeType="clickEffect">
                                  <p:stCondLst>
                                    <p:cond delay="0"/>
                                  </p:stCondLst>
                                  <p:childTnLst>
                                    <p:set>
                                      <p:cBhvr>
                                        <p:cTn id="35" dur="1" fill="hold">
                                          <p:stCondLst>
                                            <p:cond delay="0"/>
                                          </p:stCondLst>
                                        </p:cTn>
                                        <p:tgtEl>
                                          <p:spTgt spid="11">
                                            <p:txEl>
                                              <p:pRg st="6" end="6"/>
                                            </p:txEl>
                                          </p:spTgt>
                                        </p:tgtEl>
                                        <p:attrNameLst>
                                          <p:attrName>style.visibility</p:attrName>
                                        </p:attrNameLst>
                                      </p:cBhvr>
                                      <p:to>
                                        <p:strVal val="visible"/>
                                      </p:to>
                                    </p:set>
                                    <p:animEffect transition="in" filter="randombar(horizontal)">
                                      <p:cBhvr>
                                        <p:cTn id="36"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11200" y="114300"/>
            <a:ext cx="6610350" cy="368300"/>
          </a:xfrm>
          <a:noFill/>
        </p:spPr>
        <p:txBody>
          <a:bodyPr/>
          <a:lstStyle/>
          <a:p>
            <a:r>
              <a:rPr lang="zh-CN" altLang="en-US">
                <a:ea typeface="宋体" panose="02010600030101010101" pitchFamily="2" charset="-122"/>
              </a:rPr>
              <a:t>从指令执行周期看指令设计涉及的问题</a:t>
            </a:r>
            <a:endParaRPr lang="en-US" altLang="zh-CN">
              <a:ea typeface="宋体" panose="02010600030101010101" pitchFamily="2" charset="-122"/>
            </a:endParaRPr>
          </a:p>
        </p:txBody>
      </p:sp>
      <p:sp>
        <p:nvSpPr>
          <p:cNvPr id="8195" name="Rectangle 3"/>
          <p:cNvSpPr>
            <a:spLocks noChangeArrowheads="1"/>
          </p:cNvSpPr>
          <p:nvPr/>
        </p:nvSpPr>
        <p:spPr bwMode="auto">
          <a:xfrm>
            <a:off x="933450" y="10096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Fetch</a:t>
            </a:r>
          </a:p>
        </p:txBody>
      </p:sp>
      <p:sp>
        <p:nvSpPr>
          <p:cNvPr id="8196" name="Rectangle 4"/>
          <p:cNvSpPr>
            <a:spLocks noChangeArrowheads="1"/>
          </p:cNvSpPr>
          <p:nvPr/>
        </p:nvSpPr>
        <p:spPr bwMode="auto">
          <a:xfrm>
            <a:off x="933450" y="2000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Instruction</a:t>
            </a:r>
          </a:p>
          <a:p>
            <a:pPr algn="ctr">
              <a:lnSpc>
                <a:spcPct val="86000"/>
              </a:lnSpc>
              <a:spcBef>
                <a:spcPct val="40000"/>
              </a:spcBef>
            </a:pPr>
            <a:r>
              <a:rPr lang="en-US" altLang="zh-CN" sz="1800" i="1">
                <a:solidFill>
                  <a:schemeClr val="tx1"/>
                </a:solidFill>
              </a:rPr>
              <a:t>Decode</a:t>
            </a:r>
          </a:p>
        </p:txBody>
      </p:sp>
      <p:sp>
        <p:nvSpPr>
          <p:cNvPr id="8197" name="Rectangle 5"/>
          <p:cNvSpPr>
            <a:spLocks noChangeArrowheads="1"/>
          </p:cNvSpPr>
          <p:nvPr/>
        </p:nvSpPr>
        <p:spPr bwMode="auto">
          <a:xfrm>
            <a:off x="933450" y="2990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Operand</a:t>
            </a:r>
          </a:p>
          <a:p>
            <a:pPr algn="ctr">
              <a:lnSpc>
                <a:spcPct val="86000"/>
              </a:lnSpc>
              <a:spcBef>
                <a:spcPct val="40000"/>
              </a:spcBef>
            </a:pPr>
            <a:r>
              <a:rPr lang="en-US" altLang="zh-CN" sz="1800" i="1">
                <a:solidFill>
                  <a:schemeClr val="tx1"/>
                </a:solidFill>
              </a:rPr>
              <a:t>Fetch</a:t>
            </a:r>
          </a:p>
        </p:txBody>
      </p:sp>
      <p:sp>
        <p:nvSpPr>
          <p:cNvPr id="8198" name="Rectangle 6"/>
          <p:cNvSpPr>
            <a:spLocks noChangeArrowheads="1"/>
          </p:cNvSpPr>
          <p:nvPr/>
        </p:nvSpPr>
        <p:spPr bwMode="auto">
          <a:xfrm>
            <a:off x="933450" y="3981450"/>
            <a:ext cx="1574800"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8000"/>
              </a:lnSpc>
              <a:spcBef>
                <a:spcPct val="43000"/>
              </a:spcBef>
            </a:pPr>
            <a:r>
              <a:rPr lang="en-US" altLang="zh-CN" sz="1800" i="1">
                <a:solidFill>
                  <a:schemeClr val="tx1"/>
                </a:solidFill>
              </a:rPr>
              <a:t>Execute</a:t>
            </a:r>
          </a:p>
        </p:txBody>
      </p:sp>
      <p:sp>
        <p:nvSpPr>
          <p:cNvPr id="8199" name="Rectangle 7"/>
          <p:cNvSpPr>
            <a:spLocks noChangeArrowheads="1"/>
          </p:cNvSpPr>
          <p:nvPr/>
        </p:nvSpPr>
        <p:spPr bwMode="auto">
          <a:xfrm>
            <a:off x="933450" y="46672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Result</a:t>
            </a:r>
          </a:p>
          <a:p>
            <a:pPr algn="ctr">
              <a:lnSpc>
                <a:spcPct val="86000"/>
              </a:lnSpc>
              <a:spcBef>
                <a:spcPct val="40000"/>
              </a:spcBef>
            </a:pPr>
            <a:r>
              <a:rPr lang="en-US" altLang="zh-CN" sz="1800" i="1">
                <a:solidFill>
                  <a:schemeClr val="tx1"/>
                </a:solidFill>
              </a:rPr>
              <a:t>Store</a:t>
            </a:r>
          </a:p>
        </p:txBody>
      </p:sp>
      <p:sp>
        <p:nvSpPr>
          <p:cNvPr id="8200" name="Rectangle 8"/>
          <p:cNvSpPr>
            <a:spLocks noChangeArrowheads="1"/>
          </p:cNvSpPr>
          <p:nvPr/>
        </p:nvSpPr>
        <p:spPr bwMode="auto">
          <a:xfrm>
            <a:off x="933450" y="5657850"/>
            <a:ext cx="1574800" cy="646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lnSpc>
                <a:spcPct val="86000"/>
              </a:lnSpc>
              <a:spcBef>
                <a:spcPct val="40000"/>
              </a:spcBef>
            </a:pPr>
            <a:r>
              <a:rPr lang="en-US" altLang="zh-CN" sz="1800" i="1">
                <a:solidFill>
                  <a:schemeClr val="tx1"/>
                </a:solidFill>
              </a:rPr>
              <a:t>Next</a:t>
            </a:r>
          </a:p>
          <a:p>
            <a:pPr algn="ctr">
              <a:lnSpc>
                <a:spcPct val="86000"/>
              </a:lnSpc>
              <a:spcBef>
                <a:spcPct val="40000"/>
              </a:spcBef>
            </a:pPr>
            <a:r>
              <a:rPr lang="en-US" altLang="zh-CN" sz="1800" i="1">
                <a:solidFill>
                  <a:schemeClr val="tx1"/>
                </a:solidFill>
              </a:rPr>
              <a:t>Instruction</a:t>
            </a:r>
          </a:p>
        </p:txBody>
      </p:sp>
      <p:sp>
        <p:nvSpPr>
          <p:cNvPr id="8201" name="Line 9"/>
          <p:cNvSpPr>
            <a:spLocks noChangeShapeType="1"/>
          </p:cNvSpPr>
          <p:nvPr/>
        </p:nvSpPr>
        <p:spPr bwMode="auto">
          <a:xfrm>
            <a:off x="1676400" y="16891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0"/>
          <p:cNvSpPr>
            <a:spLocks noChangeShapeType="1"/>
          </p:cNvSpPr>
          <p:nvPr/>
        </p:nvSpPr>
        <p:spPr bwMode="auto">
          <a:xfrm>
            <a:off x="1676400" y="36703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1"/>
          <p:cNvSpPr>
            <a:spLocks noChangeShapeType="1"/>
          </p:cNvSpPr>
          <p:nvPr/>
        </p:nvSpPr>
        <p:spPr bwMode="auto">
          <a:xfrm>
            <a:off x="1676400" y="2679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12"/>
          <p:cNvSpPr>
            <a:spLocks noChangeShapeType="1"/>
          </p:cNvSpPr>
          <p:nvPr/>
        </p:nvSpPr>
        <p:spPr bwMode="auto">
          <a:xfrm>
            <a:off x="1676400" y="53467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13"/>
          <p:cNvSpPr>
            <a:spLocks noChangeShapeType="1"/>
          </p:cNvSpPr>
          <p:nvPr/>
        </p:nvSpPr>
        <p:spPr bwMode="auto">
          <a:xfrm>
            <a:off x="1676400" y="4279900"/>
            <a:ext cx="0" cy="355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4"/>
          <p:cNvSpPr>
            <a:spLocks noChangeShapeType="1"/>
          </p:cNvSpPr>
          <p:nvPr/>
        </p:nvSpPr>
        <p:spPr bwMode="auto">
          <a:xfrm>
            <a:off x="1676400" y="6337300"/>
            <a:ext cx="0" cy="12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Line 15"/>
          <p:cNvSpPr>
            <a:spLocks noChangeShapeType="1"/>
          </p:cNvSpPr>
          <p:nvPr/>
        </p:nvSpPr>
        <p:spPr bwMode="auto">
          <a:xfrm flipH="1">
            <a:off x="596900" y="6477000"/>
            <a:ext cx="1092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8" name="Line 16"/>
          <p:cNvSpPr>
            <a:spLocks noChangeShapeType="1"/>
          </p:cNvSpPr>
          <p:nvPr/>
        </p:nvSpPr>
        <p:spPr bwMode="auto">
          <a:xfrm flipV="1">
            <a:off x="609600" y="673100"/>
            <a:ext cx="0" cy="5816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Line 17"/>
          <p:cNvSpPr>
            <a:spLocks noChangeShapeType="1"/>
          </p:cNvSpPr>
          <p:nvPr/>
        </p:nvSpPr>
        <p:spPr bwMode="auto">
          <a:xfrm>
            <a:off x="622300" y="685800"/>
            <a:ext cx="1041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0" name="Line 18"/>
          <p:cNvSpPr>
            <a:spLocks noChangeShapeType="1"/>
          </p:cNvSpPr>
          <p:nvPr/>
        </p:nvSpPr>
        <p:spPr bwMode="auto">
          <a:xfrm>
            <a:off x="1676400" y="698500"/>
            <a:ext cx="0" cy="279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0227" name="Rectangle 19"/>
          <p:cNvSpPr>
            <a:spLocks noChangeArrowheads="1"/>
          </p:cNvSpPr>
          <p:nvPr/>
        </p:nvSpPr>
        <p:spPr bwMode="auto">
          <a:xfrm>
            <a:off x="3136900" y="1003300"/>
            <a:ext cx="5549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从存储器取指令</a:t>
            </a:r>
          </a:p>
        </p:txBody>
      </p:sp>
      <p:sp>
        <p:nvSpPr>
          <p:cNvPr id="350228" name="Rectangle 20"/>
          <p:cNvSpPr>
            <a:spLocks noChangeArrowheads="1"/>
          </p:cNvSpPr>
          <p:nvPr/>
        </p:nvSpPr>
        <p:spPr bwMode="auto">
          <a:xfrm>
            <a:off x="3136900" y="1993900"/>
            <a:ext cx="52387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对指令译码，以确定将要做什么操作</a:t>
            </a:r>
            <a:r>
              <a:rPr lang="zh-CN" altLang="en-US" sz="1800">
                <a:solidFill>
                  <a:schemeClr val="tx1"/>
                </a:solidFill>
              </a:rPr>
              <a:t> </a:t>
            </a:r>
          </a:p>
        </p:txBody>
      </p:sp>
      <p:sp>
        <p:nvSpPr>
          <p:cNvPr id="350229" name="Rectangle 21"/>
          <p:cNvSpPr>
            <a:spLocks noChangeArrowheads="1"/>
          </p:cNvSpPr>
          <p:nvPr/>
        </p:nvSpPr>
        <p:spPr bwMode="auto">
          <a:xfrm>
            <a:off x="3136900" y="2984500"/>
            <a:ext cx="532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计算操作数地址并取操作数</a:t>
            </a:r>
          </a:p>
        </p:txBody>
      </p:sp>
      <p:sp>
        <p:nvSpPr>
          <p:cNvPr id="350230" name="Rectangle 22"/>
          <p:cNvSpPr>
            <a:spLocks noChangeArrowheads="1"/>
          </p:cNvSpPr>
          <p:nvPr/>
        </p:nvSpPr>
        <p:spPr bwMode="auto">
          <a:xfrm>
            <a:off x="3136900" y="3898900"/>
            <a:ext cx="53213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进行相应计算，并得到标志位</a:t>
            </a:r>
          </a:p>
        </p:txBody>
      </p:sp>
      <p:sp>
        <p:nvSpPr>
          <p:cNvPr id="350231" name="Rectangle 23"/>
          <p:cNvSpPr>
            <a:spLocks noChangeArrowheads="1"/>
          </p:cNvSpPr>
          <p:nvPr/>
        </p:nvSpPr>
        <p:spPr bwMode="auto">
          <a:xfrm>
            <a:off x="3136900" y="4660900"/>
            <a:ext cx="5245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将计算结果保存到目的地</a:t>
            </a:r>
          </a:p>
        </p:txBody>
      </p:sp>
      <p:sp>
        <p:nvSpPr>
          <p:cNvPr id="350232" name="Rectangle 24"/>
          <p:cNvSpPr>
            <a:spLocks noChangeArrowheads="1"/>
          </p:cNvSpPr>
          <p:nvPr/>
        </p:nvSpPr>
        <p:spPr bwMode="auto">
          <a:xfrm>
            <a:off x="3136900" y="5651500"/>
            <a:ext cx="55959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just">
              <a:lnSpc>
                <a:spcPct val="97000"/>
              </a:lnSpc>
              <a:spcBef>
                <a:spcPct val="49000"/>
              </a:spcBef>
            </a:pPr>
            <a:r>
              <a:rPr lang="zh-CN" altLang="en-US" sz="2000">
                <a:solidFill>
                  <a:schemeClr val="tx1"/>
                </a:solidFill>
              </a:rPr>
              <a:t>计算下条指令地址（通常和取指令同时进行）</a:t>
            </a:r>
          </a:p>
        </p:txBody>
      </p:sp>
      <p:sp>
        <p:nvSpPr>
          <p:cNvPr id="350233" name="Text Box 25"/>
          <p:cNvSpPr txBox="1">
            <a:spLocks noChangeArrowheads="1"/>
          </p:cNvSpPr>
          <p:nvPr/>
        </p:nvSpPr>
        <p:spPr bwMode="auto">
          <a:xfrm>
            <a:off x="3201988" y="1393825"/>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指令地址、指令长度（定长</a:t>
            </a:r>
            <a:r>
              <a:rPr lang="en-US" altLang="zh-CN" sz="2000">
                <a:ea typeface="黑体" panose="02010609060101010101" pitchFamily="49" charset="-122"/>
              </a:rPr>
              <a:t>/</a:t>
            </a:r>
            <a:r>
              <a:rPr lang="zh-CN" altLang="en-US" sz="2000">
                <a:ea typeface="黑体" panose="02010609060101010101" pitchFamily="49" charset="-122"/>
              </a:rPr>
              <a:t>变长）</a:t>
            </a:r>
          </a:p>
        </p:txBody>
      </p:sp>
      <p:sp>
        <p:nvSpPr>
          <p:cNvPr id="350234" name="Text Box 26"/>
          <p:cNvSpPr txBox="1">
            <a:spLocks noChangeArrowheads="1"/>
          </p:cNvSpPr>
          <p:nvPr/>
        </p:nvSpPr>
        <p:spPr bwMode="auto">
          <a:xfrm>
            <a:off x="3205163" y="2435225"/>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指令格式、操作码编码、操作数类型</a:t>
            </a:r>
          </a:p>
        </p:txBody>
      </p:sp>
      <p:sp>
        <p:nvSpPr>
          <p:cNvPr id="350235" name="Text Box 27"/>
          <p:cNvSpPr txBox="1">
            <a:spLocks noChangeArrowheads="1"/>
          </p:cNvSpPr>
          <p:nvPr/>
        </p:nvSpPr>
        <p:spPr bwMode="auto">
          <a:xfrm>
            <a:off x="3186113" y="3452813"/>
            <a:ext cx="53578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地址码、寻址方式、操作数格式和存放方式</a:t>
            </a:r>
          </a:p>
        </p:txBody>
      </p:sp>
      <p:sp>
        <p:nvSpPr>
          <p:cNvPr id="350236" name="Text Box 28"/>
          <p:cNvSpPr txBox="1">
            <a:spLocks noChangeArrowheads="1"/>
          </p:cNvSpPr>
          <p:nvPr/>
        </p:nvSpPr>
        <p:spPr bwMode="auto">
          <a:xfrm>
            <a:off x="3243263" y="4310063"/>
            <a:ext cx="4545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操作类型、标志或条件码</a:t>
            </a:r>
          </a:p>
        </p:txBody>
      </p:sp>
      <p:sp>
        <p:nvSpPr>
          <p:cNvPr id="350237" name="Text Box 29"/>
          <p:cNvSpPr txBox="1">
            <a:spLocks noChangeArrowheads="1"/>
          </p:cNvSpPr>
          <p:nvPr/>
        </p:nvSpPr>
        <p:spPr bwMode="auto">
          <a:xfrm>
            <a:off x="3200400" y="5080000"/>
            <a:ext cx="4545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结果数据位置（目的操作数）</a:t>
            </a:r>
          </a:p>
        </p:txBody>
      </p:sp>
      <p:sp>
        <p:nvSpPr>
          <p:cNvPr id="350238" name="Text Box 30"/>
          <p:cNvSpPr txBox="1">
            <a:spLocks noChangeArrowheads="1"/>
          </p:cNvSpPr>
          <p:nvPr/>
        </p:nvSpPr>
        <p:spPr bwMode="auto">
          <a:xfrm>
            <a:off x="3159125" y="6049963"/>
            <a:ext cx="45450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2000">
                <a:ea typeface="黑体" panose="02010609060101010101" pitchFamily="49" charset="-122"/>
              </a:rPr>
              <a:t>下条指令地址（顺序 </a:t>
            </a:r>
            <a:r>
              <a:rPr lang="en-US" altLang="zh-CN" sz="2000">
                <a:ea typeface="黑体" panose="02010609060101010101" pitchFamily="49" charset="-122"/>
              </a:rPr>
              <a:t>/ </a:t>
            </a:r>
            <a:r>
              <a:rPr lang="zh-CN" altLang="en-US" sz="2000">
                <a:ea typeface="黑体" panose="02010609060101010101" pitchFamily="49" charset="-122"/>
              </a:rPr>
              <a:t>转移）</a:t>
            </a:r>
            <a:endParaRPr lang="en-US" altLang="zh-CN" sz="200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down)">
                                      <p:cBhvr>
                                        <p:cTn id="7" dur="500"/>
                                        <p:tgtEl>
                                          <p:spTgt spid="819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96"/>
                                        </p:tgtEl>
                                        <p:attrNameLst>
                                          <p:attrName>style.visibility</p:attrName>
                                        </p:attrNameLst>
                                      </p:cBhvr>
                                      <p:to>
                                        <p:strVal val="visible"/>
                                      </p:to>
                                    </p:set>
                                    <p:animEffect transition="in" filter="wipe(down)">
                                      <p:cBhvr>
                                        <p:cTn id="10" dur="500"/>
                                        <p:tgtEl>
                                          <p:spTgt spid="819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197"/>
                                        </p:tgtEl>
                                        <p:attrNameLst>
                                          <p:attrName>style.visibility</p:attrName>
                                        </p:attrNameLst>
                                      </p:cBhvr>
                                      <p:to>
                                        <p:strVal val="visible"/>
                                      </p:to>
                                    </p:set>
                                    <p:animEffect transition="in" filter="wipe(down)">
                                      <p:cBhvr>
                                        <p:cTn id="13" dur="500"/>
                                        <p:tgtEl>
                                          <p:spTgt spid="819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198"/>
                                        </p:tgtEl>
                                        <p:attrNameLst>
                                          <p:attrName>style.visibility</p:attrName>
                                        </p:attrNameLst>
                                      </p:cBhvr>
                                      <p:to>
                                        <p:strVal val="visible"/>
                                      </p:to>
                                    </p:set>
                                    <p:animEffect transition="in" filter="wipe(down)">
                                      <p:cBhvr>
                                        <p:cTn id="16" dur="500"/>
                                        <p:tgtEl>
                                          <p:spTgt spid="819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199"/>
                                        </p:tgtEl>
                                        <p:attrNameLst>
                                          <p:attrName>style.visibility</p:attrName>
                                        </p:attrNameLst>
                                      </p:cBhvr>
                                      <p:to>
                                        <p:strVal val="visible"/>
                                      </p:to>
                                    </p:set>
                                    <p:animEffect transition="in" filter="wipe(down)">
                                      <p:cBhvr>
                                        <p:cTn id="19" dur="500"/>
                                        <p:tgtEl>
                                          <p:spTgt spid="819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200"/>
                                        </p:tgtEl>
                                        <p:attrNameLst>
                                          <p:attrName>style.visibility</p:attrName>
                                        </p:attrNameLst>
                                      </p:cBhvr>
                                      <p:to>
                                        <p:strVal val="visible"/>
                                      </p:to>
                                    </p:set>
                                    <p:animEffect transition="in" filter="wipe(down)">
                                      <p:cBhvr>
                                        <p:cTn id="22" dur="500"/>
                                        <p:tgtEl>
                                          <p:spTgt spid="820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01"/>
                                        </p:tgtEl>
                                        <p:attrNameLst>
                                          <p:attrName>style.visibility</p:attrName>
                                        </p:attrNameLst>
                                      </p:cBhvr>
                                      <p:to>
                                        <p:strVal val="visible"/>
                                      </p:to>
                                    </p:set>
                                    <p:animEffect transition="in" filter="wipe(down)">
                                      <p:cBhvr>
                                        <p:cTn id="25" dur="500"/>
                                        <p:tgtEl>
                                          <p:spTgt spid="820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202"/>
                                        </p:tgtEl>
                                        <p:attrNameLst>
                                          <p:attrName>style.visibility</p:attrName>
                                        </p:attrNameLst>
                                      </p:cBhvr>
                                      <p:to>
                                        <p:strVal val="visible"/>
                                      </p:to>
                                    </p:set>
                                    <p:animEffect transition="in" filter="wipe(down)">
                                      <p:cBhvr>
                                        <p:cTn id="28" dur="500"/>
                                        <p:tgtEl>
                                          <p:spTgt spid="820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203"/>
                                        </p:tgtEl>
                                        <p:attrNameLst>
                                          <p:attrName>style.visibility</p:attrName>
                                        </p:attrNameLst>
                                      </p:cBhvr>
                                      <p:to>
                                        <p:strVal val="visible"/>
                                      </p:to>
                                    </p:set>
                                    <p:animEffect transition="in" filter="wipe(down)">
                                      <p:cBhvr>
                                        <p:cTn id="31" dur="500"/>
                                        <p:tgtEl>
                                          <p:spTgt spid="820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204"/>
                                        </p:tgtEl>
                                        <p:attrNameLst>
                                          <p:attrName>style.visibility</p:attrName>
                                        </p:attrNameLst>
                                      </p:cBhvr>
                                      <p:to>
                                        <p:strVal val="visible"/>
                                      </p:to>
                                    </p:set>
                                    <p:animEffect transition="in" filter="wipe(down)">
                                      <p:cBhvr>
                                        <p:cTn id="34" dur="500"/>
                                        <p:tgtEl>
                                          <p:spTgt spid="820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205"/>
                                        </p:tgtEl>
                                        <p:attrNameLst>
                                          <p:attrName>style.visibility</p:attrName>
                                        </p:attrNameLst>
                                      </p:cBhvr>
                                      <p:to>
                                        <p:strVal val="visible"/>
                                      </p:to>
                                    </p:set>
                                    <p:animEffect transition="in" filter="wipe(down)">
                                      <p:cBhvr>
                                        <p:cTn id="37" dur="500"/>
                                        <p:tgtEl>
                                          <p:spTgt spid="820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206"/>
                                        </p:tgtEl>
                                        <p:attrNameLst>
                                          <p:attrName>style.visibility</p:attrName>
                                        </p:attrNameLst>
                                      </p:cBhvr>
                                      <p:to>
                                        <p:strVal val="visible"/>
                                      </p:to>
                                    </p:set>
                                    <p:animEffect transition="in" filter="wipe(down)">
                                      <p:cBhvr>
                                        <p:cTn id="40" dur="500"/>
                                        <p:tgtEl>
                                          <p:spTgt spid="820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207"/>
                                        </p:tgtEl>
                                        <p:attrNameLst>
                                          <p:attrName>style.visibility</p:attrName>
                                        </p:attrNameLst>
                                      </p:cBhvr>
                                      <p:to>
                                        <p:strVal val="visible"/>
                                      </p:to>
                                    </p:set>
                                    <p:animEffect transition="in" filter="wipe(down)">
                                      <p:cBhvr>
                                        <p:cTn id="43" dur="500"/>
                                        <p:tgtEl>
                                          <p:spTgt spid="820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208"/>
                                        </p:tgtEl>
                                        <p:attrNameLst>
                                          <p:attrName>style.visibility</p:attrName>
                                        </p:attrNameLst>
                                      </p:cBhvr>
                                      <p:to>
                                        <p:strVal val="visible"/>
                                      </p:to>
                                    </p:set>
                                    <p:animEffect transition="in" filter="wipe(down)">
                                      <p:cBhvr>
                                        <p:cTn id="46" dur="500"/>
                                        <p:tgtEl>
                                          <p:spTgt spid="820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209"/>
                                        </p:tgtEl>
                                        <p:attrNameLst>
                                          <p:attrName>style.visibility</p:attrName>
                                        </p:attrNameLst>
                                      </p:cBhvr>
                                      <p:to>
                                        <p:strVal val="visible"/>
                                      </p:to>
                                    </p:set>
                                    <p:animEffect transition="in" filter="wipe(down)">
                                      <p:cBhvr>
                                        <p:cTn id="49" dur="500"/>
                                        <p:tgtEl>
                                          <p:spTgt spid="820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10"/>
                                        </p:tgtEl>
                                        <p:attrNameLst>
                                          <p:attrName>style.visibility</p:attrName>
                                        </p:attrNameLst>
                                      </p:cBhvr>
                                      <p:to>
                                        <p:strVal val="visible"/>
                                      </p:to>
                                    </p:set>
                                    <p:animEffect transition="in" filter="wipe(down)">
                                      <p:cBhvr>
                                        <p:cTn id="52" dur="500"/>
                                        <p:tgtEl>
                                          <p:spTgt spid="82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0227">
                                            <p:txEl>
                                              <p:pRg st="0" end="0"/>
                                            </p:txEl>
                                          </p:spTgt>
                                        </p:tgtEl>
                                        <p:attrNameLst>
                                          <p:attrName>style.visibility</p:attrName>
                                        </p:attrNameLst>
                                      </p:cBhvr>
                                      <p:to>
                                        <p:strVal val="visible"/>
                                      </p:to>
                                    </p:set>
                                    <p:animEffect transition="in" filter="blinds(horizontal)">
                                      <p:cBhvr>
                                        <p:cTn id="57" dur="500"/>
                                        <p:tgtEl>
                                          <p:spTgt spid="35022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50233"/>
                                        </p:tgtEl>
                                        <p:attrNameLst>
                                          <p:attrName>style.visibility</p:attrName>
                                        </p:attrNameLst>
                                      </p:cBhvr>
                                      <p:to>
                                        <p:strVal val="visible"/>
                                      </p:to>
                                    </p:set>
                                    <p:animEffect transition="in" filter="blinds(horizontal)">
                                      <p:cBhvr>
                                        <p:cTn id="62" dur="500"/>
                                        <p:tgtEl>
                                          <p:spTgt spid="35023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50228">
                                            <p:txEl>
                                              <p:pRg st="0" end="0"/>
                                            </p:txEl>
                                          </p:spTgt>
                                        </p:tgtEl>
                                        <p:attrNameLst>
                                          <p:attrName>style.visibility</p:attrName>
                                        </p:attrNameLst>
                                      </p:cBhvr>
                                      <p:to>
                                        <p:strVal val="visible"/>
                                      </p:to>
                                    </p:set>
                                    <p:animEffect transition="in" filter="blinds(horizontal)">
                                      <p:cBhvr>
                                        <p:cTn id="67" dur="500"/>
                                        <p:tgtEl>
                                          <p:spTgt spid="35022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50234"/>
                                        </p:tgtEl>
                                        <p:attrNameLst>
                                          <p:attrName>style.visibility</p:attrName>
                                        </p:attrNameLst>
                                      </p:cBhvr>
                                      <p:to>
                                        <p:strVal val="visible"/>
                                      </p:to>
                                    </p:set>
                                    <p:animEffect transition="in" filter="blinds(horizontal)">
                                      <p:cBhvr>
                                        <p:cTn id="72" dur="500"/>
                                        <p:tgtEl>
                                          <p:spTgt spid="35023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50229">
                                            <p:txEl>
                                              <p:pRg st="0" end="0"/>
                                            </p:txEl>
                                          </p:spTgt>
                                        </p:tgtEl>
                                        <p:attrNameLst>
                                          <p:attrName>style.visibility</p:attrName>
                                        </p:attrNameLst>
                                      </p:cBhvr>
                                      <p:to>
                                        <p:strVal val="visible"/>
                                      </p:to>
                                    </p:set>
                                    <p:animEffect transition="in" filter="blinds(horizontal)">
                                      <p:cBhvr>
                                        <p:cTn id="77" dur="500"/>
                                        <p:tgtEl>
                                          <p:spTgt spid="35022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50235"/>
                                        </p:tgtEl>
                                        <p:attrNameLst>
                                          <p:attrName>style.visibility</p:attrName>
                                        </p:attrNameLst>
                                      </p:cBhvr>
                                      <p:to>
                                        <p:strVal val="visible"/>
                                      </p:to>
                                    </p:set>
                                    <p:animEffect transition="in" filter="blinds(horizontal)">
                                      <p:cBhvr>
                                        <p:cTn id="82" dur="500"/>
                                        <p:tgtEl>
                                          <p:spTgt spid="35023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50230">
                                            <p:txEl>
                                              <p:pRg st="0" end="0"/>
                                            </p:txEl>
                                          </p:spTgt>
                                        </p:tgtEl>
                                        <p:attrNameLst>
                                          <p:attrName>style.visibility</p:attrName>
                                        </p:attrNameLst>
                                      </p:cBhvr>
                                      <p:to>
                                        <p:strVal val="visible"/>
                                      </p:to>
                                    </p:set>
                                    <p:animEffect transition="in" filter="blinds(horizontal)">
                                      <p:cBhvr>
                                        <p:cTn id="87" dur="500"/>
                                        <p:tgtEl>
                                          <p:spTgt spid="350230">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50236"/>
                                        </p:tgtEl>
                                        <p:attrNameLst>
                                          <p:attrName>style.visibility</p:attrName>
                                        </p:attrNameLst>
                                      </p:cBhvr>
                                      <p:to>
                                        <p:strVal val="visible"/>
                                      </p:to>
                                    </p:set>
                                    <p:animEffect transition="in" filter="blinds(horizontal)">
                                      <p:cBhvr>
                                        <p:cTn id="92" dur="500"/>
                                        <p:tgtEl>
                                          <p:spTgt spid="35023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50231">
                                            <p:txEl>
                                              <p:pRg st="0" end="0"/>
                                            </p:txEl>
                                          </p:spTgt>
                                        </p:tgtEl>
                                        <p:attrNameLst>
                                          <p:attrName>style.visibility</p:attrName>
                                        </p:attrNameLst>
                                      </p:cBhvr>
                                      <p:to>
                                        <p:strVal val="visible"/>
                                      </p:to>
                                    </p:set>
                                    <p:animEffect transition="in" filter="blinds(horizontal)">
                                      <p:cBhvr>
                                        <p:cTn id="97" dur="500"/>
                                        <p:tgtEl>
                                          <p:spTgt spid="350231">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50237"/>
                                        </p:tgtEl>
                                        <p:attrNameLst>
                                          <p:attrName>style.visibility</p:attrName>
                                        </p:attrNameLst>
                                      </p:cBhvr>
                                      <p:to>
                                        <p:strVal val="visible"/>
                                      </p:to>
                                    </p:set>
                                    <p:animEffect transition="in" filter="blinds(horizontal)">
                                      <p:cBhvr>
                                        <p:cTn id="102" dur="500"/>
                                        <p:tgtEl>
                                          <p:spTgt spid="350237"/>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50232">
                                            <p:txEl>
                                              <p:pRg st="0" end="0"/>
                                            </p:txEl>
                                          </p:spTgt>
                                        </p:tgtEl>
                                        <p:attrNameLst>
                                          <p:attrName>style.visibility</p:attrName>
                                        </p:attrNameLst>
                                      </p:cBhvr>
                                      <p:to>
                                        <p:strVal val="visible"/>
                                      </p:to>
                                    </p:set>
                                    <p:animEffect transition="in" filter="blinds(horizontal)">
                                      <p:cBhvr>
                                        <p:cTn id="107" dur="500"/>
                                        <p:tgtEl>
                                          <p:spTgt spid="350232">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50238"/>
                                        </p:tgtEl>
                                        <p:attrNameLst>
                                          <p:attrName>style.visibility</p:attrName>
                                        </p:attrNameLst>
                                      </p:cBhvr>
                                      <p:to>
                                        <p:strVal val="visible"/>
                                      </p:to>
                                    </p:set>
                                    <p:animEffect transition="in" filter="blinds(horizontal)">
                                      <p:cBhvr>
                                        <p:cTn id="112" dur="500"/>
                                        <p:tgtEl>
                                          <p:spTgt spid="350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P spid="8196" grpId="0" animBg="1"/>
      <p:bldP spid="8197" grpId="0" animBg="1"/>
      <p:bldP spid="8198" grpId="0" animBg="1"/>
      <p:bldP spid="8199" grpId="0" animBg="1"/>
      <p:bldP spid="8200" grpId="0" animBg="1"/>
      <p:bldP spid="8201" grpId="0" animBg="1"/>
      <p:bldP spid="8202" grpId="0" animBg="1"/>
      <p:bldP spid="8203" grpId="0" animBg="1"/>
      <p:bldP spid="8204" grpId="0" animBg="1"/>
      <p:bldP spid="8205" grpId="0" animBg="1"/>
      <p:bldP spid="8206" grpId="0" animBg="1"/>
      <p:bldP spid="8207" grpId="0" animBg="1"/>
      <p:bldP spid="8208" grpId="0" animBg="1"/>
      <p:bldP spid="8209" grpId="0" animBg="1"/>
      <p:bldP spid="8210" grpId="0" animBg="1"/>
      <p:bldP spid="350233" grpId="0"/>
      <p:bldP spid="350234" grpId="0"/>
      <p:bldP spid="350235" grpId="0"/>
      <p:bldP spid="350236" grpId="0"/>
      <p:bldP spid="350237" grpId="0"/>
      <p:bldP spid="35023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基础整数指令集（</a:t>
            </a:r>
            <a:r>
              <a:rPr lang="en-US" altLang="zh-CN" sz="2600" smtClean="0">
                <a:ea typeface="宋体" panose="02010600030101010101" pitchFamily="2" charset="-122"/>
              </a:rPr>
              <a:t>RV32I</a:t>
            </a:r>
            <a:r>
              <a:rPr lang="zh-CN" altLang="en-US" sz="2600" smtClean="0">
                <a:ea typeface="宋体" panose="02010600030101010101" pitchFamily="2" charset="-122"/>
              </a:rPr>
              <a:t>）</a:t>
            </a:r>
          </a:p>
        </p:txBody>
      </p:sp>
      <p:sp>
        <p:nvSpPr>
          <p:cNvPr id="12" name="矩形 11"/>
          <p:cNvSpPr>
            <a:spLocks noChangeArrowheads="1"/>
          </p:cNvSpPr>
          <p:nvPr/>
        </p:nvSpPr>
        <p:spPr bwMode="auto">
          <a:xfrm>
            <a:off x="85725" y="633413"/>
            <a:ext cx="8826500"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zh-CN" altLang="en-US" sz="2000">
                <a:solidFill>
                  <a:srgbClr val="FF0000"/>
                </a:solidFill>
                <a:latin typeface="微软雅黑" panose="020B0503020204020204" pitchFamily="34" charset="-122"/>
                <a:ea typeface="微软雅黑" panose="020B0503020204020204" pitchFamily="34" charset="-122"/>
              </a:rPr>
              <a:t>举例：</a:t>
            </a:r>
            <a:r>
              <a:rPr lang="zh-CN" altLang="en-US" sz="2000">
                <a:solidFill>
                  <a:srgbClr val="0033CC"/>
                </a:solidFill>
                <a:latin typeface="微软雅黑" panose="020B0503020204020204" pitchFamily="34" charset="-122"/>
                <a:ea typeface="微软雅黑" panose="020B0503020204020204" pitchFamily="34" charset="-122"/>
              </a:rPr>
              <a:t>若</a:t>
            </a:r>
            <a:r>
              <a:rPr lang="en-US" altLang="zh-CN" sz="2000">
                <a:solidFill>
                  <a:srgbClr val="0033CC"/>
                </a:solidFill>
                <a:latin typeface="微软雅黑" panose="020B0503020204020204" pitchFamily="34" charset="-122"/>
                <a:ea typeface="微软雅黑" panose="020B0503020204020204" pitchFamily="34" charset="-122"/>
              </a:rPr>
              <a:t>int</a:t>
            </a:r>
            <a:r>
              <a:rPr lang="zh-CN" altLang="en-US" sz="2000">
                <a:solidFill>
                  <a:srgbClr val="0033CC"/>
                </a:solidFill>
                <a:latin typeface="微软雅黑" panose="020B0503020204020204" pitchFamily="34" charset="-122"/>
                <a:ea typeface="微软雅黑" panose="020B0503020204020204" pitchFamily="34" charset="-122"/>
              </a:rPr>
              <a:t>型变量</a:t>
            </a:r>
            <a:r>
              <a:rPr lang="en-US" altLang="zh-CN" sz="2000">
                <a:solidFill>
                  <a:srgbClr val="0033CC"/>
                </a:solidFill>
                <a:latin typeface="微软雅黑" panose="020B0503020204020204" pitchFamily="34" charset="-122"/>
                <a:ea typeface="微软雅黑" panose="020B0503020204020204" pitchFamily="34" charset="-122"/>
              </a:rPr>
              <a:t>x</a:t>
            </a:r>
            <a:r>
              <a:rPr lang="zh-CN" altLang="en-US" sz="2000">
                <a:solidFill>
                  <a:srgbClr val="0033CC"/>
                </a:solidFill>
                <a:latin typeface="微软雅黑" panose="020B0503020204020204" pitchFamily="34" charset="-122"/>
                <a:ea typeface="微软雅黑" panose="020B0503020204020204" pitchFamily="34" charset="-122"/>
              </a:rPr>
              <a:t>、</a:t>
            </a:r>
            <a:r>
              <a:rPr lang="en-US" altLang="zh-CN" sz="2000">
                <a:solidFill>
                  <a:srgbClr val="0033CC"/>
                </a:solidFill>
                <a:latin typeface="微软雅黑" panose="020B0503020204020204" pitchFamily="34" charset="-122"/>
                <a:ea typeface="微软雅黑" panose="020B0503020204020204" pitchFamily="34" charset="-122"/>
              </a:rPr>
              <a:t>y</a:t>
            </a:r>
            <a:r>
              <a:rPr lang="zh-CN" altLang="en-US" sz="2000">
                <a:solidFill>
                  <a:srgbClr val="0033CC"/>
                </a:solidFill>
                <a:latin typeface="微软雅黑" panose="020B0503020204020204" pitchFamily="34" charset="-122"/>
                <a:ea typeface="微软雅黑" panose="020B0503020204020204" pitchFamily="34" charset="-122"/>
              </a:rPr>
              <a:t>、</a:t>
            </a:r>
            <a:r>
              <a:rPr lang="en-US" altLang="zh-CN" sz="2000">
                <a:solidFill>
                  <a:srgbClr val="0033CC"/>
                </a:solidFill>
                <a:latin typeface="微软雅黑" panose="020B0503020204020204" pitchFamily="34" charset="-122"/>
                <a:ea typeface="微软雅黑" panose="020B0503020204020204" pitchFamily="34" charset="-122"/>
              </a:rPr>
              <a:t>z</a:t>
            </a:r>
            <a:r>
              <a:rPr lang="zh-CN" altLang="en-US" sz="2000">
                <a:solidFill>
                  <a:srgbClr val="0033CC"/>
                </a:solidFill>
                <a:latin typeface="微软雅黑" panose="020B0503020204020204" pitchFamily="34" charset="-122"/>
                <a:ea typeface="微软雅黑" panose="020B0503020204020204" pitchFamily="34" charset="-122"/>
              </a:rPr>
              <a:t>分别存放在寄存器</a:t>
            </a:r>
            <a:r>
              <a:rPr lang="en-US" altLang="zh-CN" sz="2000">
                <a:solidFill>
                  <a:srgbClr val="0033CC"/>
                </a:solidFill>
                <a:latin typeface="微软雅黑" panose="020B0503020204020204" pitchFamily="34" charset="-122"/>
                <a:ea typeface="微软雅黑" panose="020B0503020204020204" pitchFamily="34" charset="-122"/>
              </a:rPr>
              <a:t>x5</a:t>
            </a:r>
            <a:r>
              <a:rPr lang="zh-CN" altLang="en-US" sz="2000">
                <a:solidFill>
                  <a:srgbClr val="0033CC"/>
                </a:solidFill>
                <a:latin typeface="微软雅黑" panose="020B0503020204020204" pitchFamily="34" charset="-122"/>
                <a:ea typeface="微软雅黑" panose="020B0503020204020204" pitchFamily="34" charset="-122"/>
              </a:rPr>
              <a:t>、</a:t>
            </a:r>
            <a:r>
              <a:rPr lang="en-US" altLang="zh-CN" sz="2000">
                <a:solidFill>
                  <a:srgbClr val="0033CC"/>
                </a:solidFill>
                <a:latin typeface="微软雅黑" panose="020B0503020204020204" pitchFamily="34" charset="-122"/>
                <a:ea typeface="微软雅黑" panose="020B0503020204020204" pitchFamily="34" charset="-122"/>
              </a:rPr>
              <a:t>x6</a:t>
            </a:r>
            <a:r>
              <a:rPr lang="zh-CN" altLang="en-US" sz="2000">
                <a:solidFill>
                  <a:srgbClr val="0033CC"/>
                </a:solidFill>
                <a:latin typeface="微软雅黑" panose="020B0503020204020204" pitchFamily="34" charset="-122"/>
                <a:ea typeface="微软雅黑" panose="020B0503020204020204" pitchFamily="34" charset="-122"/>
              </a:rPr>
              <a:t>、</a:t>
            </a:r>
            <a:r>
              <a:rPr lang="en-US" altLang="zh-CN" sz="2000">
                <a:solidFill>
                  <a:srgbClr val="0033CC"/>
                </a:solidFill>
                <a:latin typeface="微软雅黑" panose="020B0503020204020204" pitchFamily="34" charset="-122"/>
                <a:ea typeface="微软雅黑" panose="020B0503020204020204" pitchFamily="34" charset="-122"/>
              </a:rPr>
              <a:t>x7</a:t>
            </a:r>
            <a:r>
              <a:rPr lang="zh-CN" altLang="en-US" sz="2000">
                <a:solidFill>
                  <a:srgbClr val="0033CC"/>
                </a:solidFill>
                <a:latin typeface="微软雅黑" panose="020B0503020204020204" pitchFamily="34" charset="-122"/>
                <a:ea typeface="微软雅黑" panose="020B0503020204020204" pitchFamily="34" charset="-122"/>
              </a:rPr>
              <a:t>中，写出</a:t>
            </a:r>
            <a:r>
              <a:rPr lang="en-US" altLang="zh-CN" sz="2000">
                <a:solidFill>
                  <a:srgbClr val="0033CC"/>
                </a:solidFill>
                <a:latin typeface="微软雅黑" panose="020B0503020204020204" pitchFamily="34" charset="-122"/>
                <a:ea typeface="微软雅黑" panose="020B0503020204020204" pitchFamily="34" charset="-122"/>
              </a:rPr>
              <a:t>C</a:t>
            </a:r>
            <a:r>
              <a:rPr lang="zh-CN" altLang="en-US" sz="2000">
                <a:solidFill>
                  <a:srgbClr val="0033CC"/>
                </a:solidFill>
                <a:latin typeface="微软雅黑" panose="020B0503020204020204" pitchFamily="34" charset="-122"/>
                <a:ea typeface="微软雅黑" panose="020B0503020204020204" pitchFamily="34" charset="-122"/>
              </a:rPr>
              <a:t>语句“</a:t>
            </a:r>
            <a:r>
              <a:rPr lang="en-US" altLang="zh-CN" sz="2000">
                <a:solidFill>
                  <a:srgbClr val="0033CC"/>
                </a:solidFill>
                <a:latin typeface="微软雅黑" panose="020B0503020204020204" pitchFamily="34" charset="-122"/>
                <a:ea typeface="微软雅黑" panose="020B0503020204020204" pitchFamily="34" charset="-122"/>
              </a:rPr>
              <a:t>z=x+y;”</a:t>
            </a:r>
            <a:r>
              <a:rPr lang="zh-CN" altLang="en-US" sz="2000">
                <a:solidFill>
                  <a:srgbClr val="0033CC"/>
                </a:solidFill>
                <a:latin typeface="微软雅黑" panose="020B0503020204020204" pitchFamily="34" charset="-122"/>
                <a:ea typeface="微软雅黑" panose="020B0503020204020204" pitchFamily="34" charset="-122"/>
              </a:rPr>
              <a:t>对应的</a:t>
            </a:r>
            <a:r>
              <a:rPr lang="en-US" altLang="zh-CN" sz="2000">
                <a:solidFill>
                  <a:srgbClr val="0033CC"/>
                </a:solidFill>
                <a:latin typeface="微软雅黑" panose="020B0503020204020204" pitchFamily="34" charset="-122"/>
                <a:ea typeface="微软雅黑" panose="020B0503020204020204" pitchFamily="34" charset="-122"/>
              </a:rPr>
              <a:t>RISC-V</a:t>
            </a:r>
            <a:r>
              <a:rPr lang="zh-CN" altLang="en-US" sz="2000">
                <a:solidFill>
                  <a:srgbClr val="0033CC"/>
                </a:solidFill>
                <a:latin typeface="微软雅黑" panose="020B0503020204020204" pitchFamily="34" charset="-122"/>
                <a:ea typeface="微软雅黑" panose="020B0503020204020204" pitchFamily="34" charset="-122"/>
              </a:rPr>
              <a:t>机器级代码，要求检测是否溢出。</a:t>
            </a:r>
            <a:endParaRPr lang="en-US" altLang="zh-CN" sz="2000">
              <a:solidFill>
                <a:srgbClr val="0033CC"/>
              </a:solidFill>
              <a:latin typeface="微软雅黑" panose="020B0503020204020204" pitchFamily="34" charset="-122"/>
              <a:ea typeface="微软雅黑" panose="020B0503020204020204" pitchFamily="34" charset="-122"/>
            </a:endParaRPr>
          </a:p>
          <a:p>
            <a:pPr>
              <a:lnSpc>
                <a:spcPts val="3200"/>
              </a:lnSpc>
              <a:spcBef>
                <a:spcPts val="600"/>
              </a:spcBef>
            </a:pPr>
            <a:r>
              <a:rPr lang="zh-CN" altLang="en-US" sz="2000">
                <a:solidFill>
                  <a:srgbClr val="FC0128"/>
                </a:solidFill>
                <a:latin typeface="微软雅黑" panose="020B0503020204020204" pitchFamily="34" charset="-122"/>
                <a:ea typeface="微软雅黑" panose="020B0503020204020204" pitchFamily="34" charset="-122"/>
              </a:rPr>
              <a:t>解：</a:t>
            </a:r>
            <a:r>
              <a:rPr lang="zh-CN" altLang="en-US" sz="2000">
                <a:solidFill>
                  <a:srgbClr val="0033CC"/>
                </a:solidFill>
                <a:latin typeface="微软雅黑" panose="020B0503020204020204" pitchFamily="34" charset="-122"/>
                <a:ea typeface="微软雅黑" panose="020B0503020204020204" pitchFamily="34" charset="-122"/>
              </a:rPr>
              <a:t>当</a:t>
            </a:r>
            <a:r>
              <a:rPr lang="en-US" altLang="zh-CN" sz="2000">
                <a:solidFill>
                  <a:srgbClr val="0033CC"/>
                </a:solidFill>
                <a:latin typeface="微软雅黑" panose="020B0503020204020204" pitchFamily="34" charset="-122"/>
                <a:ea typeface="微软雅黑" panose="020B0503020204020204" pitchFamily="34" charset="-122"/>
              </a:rPr>
              <a:t>x</a:t>
            </a:r>
            <a:r>
              <a:rPr lang="zh-CN" altLang="en-US" sz="2000">
                <a:solidFill>
                  <a:srgbClr val="0033CC"/>
                </a:solidFill>
                <a:latin typeface="微软雅黑" panose="020B0503020204020204" pitchFamily="34" charset="-122"/>
                <a:ea typeface="微软雅黑" panose="020B0503020204020204" pitchFamily="34" charset="-122"/>
              </a:rPr>
              <a:t>、</a:t>
            </a:r>
            <a:r>
              <a:rPr lang="en-US" altLang="zh-CN" sz="2000">
                <a:solidFill>
                  <a:srgbClr val="0033CC"/>
                </a:solidFill>
                <a:latin typeface="微软雅黑" panose="020B0503020204020204" pitchFamily="34" charset="-122"/>
                <a:ea typeface="微软雅黑" panose="020B0503020204020204" pitchFamily="34" charset="-122"/>
              </a:rPr>
              <a:t>y</a:t>
            </a:r>
            <a:r>
              <a:rPr lang="zh-CN" altLang="en-US" sz="2000">
                <a:solidFill>
                  <a:srgbClr val="0033CC"/>
                </a:solidFill>
                <a:latin typeface="微软雅黑" panose="020B0503020204020204" pitchFamily="34" charset="-122"/>
                <a:ea typeface="微软雅黑" panose="020B0503020204020204" pitchFamily="34" charset="-122"/>
              </a:rPr>
              <a:t>为</a:t>
            </a:r>
            <a:r>
              <a:rPr lang="en-US" altLang="zh-CN" sz="2000">
                <a:solidFill>
                  <a:srgbClr val="0033CC"/>
                </a:solidFill>
                <a:latin typeface="微软雅黑" panose="020B0503020204020204" pitchFamily="34" charset="-122"/>
                <a:ea typeface="微软雅黑" panose="020B0503020204020204" pitchFamily="34" charset="-122"/>
              </a:rPr>
              <a:t>int</a:t>
            </a:r>
            <a:r>
              <a:rPr lang="zh-CN" altLang="en-US" sz="2000">
                <a:solidFill>
                  <a:srgbClr val="0033CC"/>
                </a:solidFill>
                <a:latin typeface="微软雅黑" panose="020B0503020204020204" pitchFamily="34" charset="-122"/>
                <a:ea typeface="微软雅黑" panose="020B0503020204020204" pitchFamily="34" charset="-122"/>
              </a:rPr>
              <a:t>类型时，若“</a:t>
            </a:r>
            <a:r>
              <a:rPr lang="en-US" altLang="zh-CN" sz="2000">
                <a:solidFill>
                  <a:srgbClr val="0033CC"/>
                </a:solidFill>
                <a:latin typeface="微软雅黑" panose="020B0503020204020204" pitchFamily="34" charset="-122"/>
                <a:ea typeface="微软雅黑" panose="020B0503020204020204" pitchFamily="34" charset="-122"/>
              </a:rPr>
              <a:t>y&lt;0</a:t>
            </a:r>
            <a:r>
              <a:rPr lang="zh-CN" altLang="en-US" sz="2000">
                <a:solidFill>
                  <a:srgbClr val="0033CC"/>
                </a:solidFill>
                <a:latin typeface="微软雅黑" panose="020B0503020204020204" pitchFamily="34" charset="-122"/>
                <a:ea typeface="微软雅黑" panose="020B0503020204020204" pitchFamily="34" charset="-122"/>
              </a:rPr>
              <a:t>且</a:t>
            </a:r>
            <a:r>
              <a:rPr lang="en-US" altLang="zh-CN" sz="2000">
                <a:solidFill>
                  <a:srgbClr val="0033CC"/>
                </a:solidFill>
                <a:latin typeface="微软雅黑" panose="020B0503020204020204" pitchFamily="34" charset="-122"/>
                <a:ea typeface="微软雅黑" panose="020B0503020204020204" pitchFamily="34" charset="-122"/>
              </a:rPr>
              <a:t>x+y≥x”</a:t>
            </a:r>
            <a:r>
              <a:rPr lang="zh-CN" altLang="en-US" sz="2000">
                <a:solidFill>
                  <a:srgbClr val="0033CC"/>
                </a:solidFill>
                <a:latin typeface="微软雅黑" panose="020B0503020204020204" pitchFamily="34" charset="-122"/>
                <a:ea typeface="微软雅黑" panose="020B0503020204020204" pitchFamily="34" charset="-122"/>
              </a:rPr>
              <a:t>或者 “</a:t>
            </a:r>
            <a:r>
              <a:rPr lang="en-US" altLang="zh-CN" sz="2000">
                <a:solidFill>
                  <a:srgbClr val="0033CC"/>
                </a:solidFill>
                <a:latin typeface="微软雅黑" panose="020B0503020204020204" pitchFamily="34" charset="-122"/>
                <a:ea typeface="微软雅黑" panose="020B0503020204020204" pitchFamily="34" charset="-122"/>
              </a:rPr>
              <a:t>y≥0</a:t>
            </a:r>
            <a:r>
              <a:rPr lang="zh-CN" altLang="en-US" sz="2000">
                <a:solidFill>
                  <a:srgbClr val="0033CC"/>
                </a:solidFill>
                <a:latin typeface="微软雅黑" panose="020B0503020204020204" pitchFamily="34" charset="-122"/>
                <a:ea typeface="微软雅黑" panose="020B0503020204020204" pitchFamily="34" charset="-122"/>
              </a:rPr>
              <a:t>且</a:t>
            </a:r>
            <a:r>
              <a:rPr lang="en-US" altLang="zh-CN" sz="2000">
                <a:solidFill>
                  <a:srgbClr val="0033CC"/>
                </a:solidFill>
                <a:latin typeface="微软雅黑" panose="020B0503020204020204" pitchFamily="34" charset="-122"/>
                <a:ea typeface="微软雅黑" panose="020B0503020204020204" pitchFamily="34" charset="-122"/>
              </a:rPr>
              <a:t>x+y&lt;x”</a:t>
            </a:r>
            <a:r>
              <a:rPr lang="zh-CN" altLang="en-US" sz="2000">
                <a:solidFill>
                  <a:srgbClr val="0033CC"/>
                </a:solidFill>
                <a:latin typeface="微软雅黑" panose="020B0503020204020204" pitchFamily="34" charset="-122"/>
                <a:ea typeface="微软雅黑" panose="020B0503020204020204" pitchFamily="34" charset="-122"/>
              </a:rPr>
              <a:t>，则</a:t>
            </a:r>
            <a:r>
              <a:rPr lang="en-US" altLang="zh-CN" sz="2000">
                <a:solidFill>
                  <a:srgbClr val="0033CC"/>
                </a:solidFill>
                <a:latin typeface="微软雅黑" panose="020B0503020204020204" pitchFamily="34" charset="-122"/>
                <a:ea typeface="微软雅黑" panose="020B0503020204020204" pitchFamily="34" charset="-122"/>
              </a:rPr>
              <a:t>x+y</a:t>
            </a:r>
            <a:r>
              <a:rPr lang="zh-CN" altLang="en-US" sz="2000">
                <a:solidFill>
                  <a:srgbClr val="0033CC"/>
                </a:solidFill>
                <a:latin typeface="微软雅黑" panose="020B0503020204020204" pitchFamily="34" charset="-122"/>
                <a:ea typeface="微软雅黑" panose="020B0503020204020204" pitchFamily="34" charset="-122"/>
              </a:rPr>
              <a:t>溢出。可通过</a:t>
            </a:r>
            <a:r>
              <a:rPr lang="en-US" altLang="zh-CN" sz="2000">
                <a:solidFill>
                  <a:srgbClr val="0033CC"/>
                </a:solidFill>
                <a:latin typeface="微软雅黑" panose="020B0503020204020204" pitchFamily="34" charset="-122"/>
                <a:ea typeface="微软雅黑" panose="020B0503020204020204" pitchFamily="34" charset="-122"/>
              </a:rPr>
              <a:t>slti</a:t>
            </a:r>
            <a:r>
              <a:rPr lang="zh-CN" altLang="en-US" sz="2000">
                <a:solidFill>
                  <a:srgbClr val="0033CC"/>
                </a:solidFill>
                <a:latin typeface="微软雅黑" panose="020B0503020204020204" pitchFamily="34" charset="-122"/>
                <a:ea typeface="微软雅黑" panose="020B0503020204020204" pitchFamily="34" charset="-122"/>
              </a:rPr>
              <a:t>指令对</a:t>
            </a:r>
            <a:r>
              <a:rPr lang="en-US" altLang="zh-CN" sz="2000">
                <a:solidFill>
                  <a:srgbClr val="0033CC"/>
                </a:solidFill>
                <a:latin typeface="微软雅黑" panose="020B0503020204020204" pitchFamily="34" charset="-122"/>
                <a:ea typeface="微软雅黑" panose="020B0503020204020204" pitchFamily="34" charset="-122"/>
              </a:rPr>
              <a:t>y</a:t>
            </a:r>
            <a:r>
              <a:rPr lang="zh-CN" altLang="en-US" sz="2000">
                <a:solidFill>
                  <a:srgbClr val="0033CC"/>
                </a:solidFill>
                <a:latin typeface="微软雅黑" panose="020B0503020204020204" pitchFamily="34" charset="-122"/>
                <a:ea typeface="微软雅黑" panose="020B0503020204020204" pitchFamily="34" charset="-122"/>
              </a:rPr>
              <a:t>与</a:t>
            </a:r>
            <a:r>
              <a:rPr lang="en-US" altLang="zh-CN" sz="2000">
                <a:solidFill>
                  <a:srgbClr val="0033CC"/>
                </a:solidFill>
                <a:latin typeface="微软雅黑" panose="020B0503020204020204" pitchFamily="34" charset="-122"/>
                <a:ea typeface="微软雅黑" panose="020B0503020204020204" pitchFamily="34" charset="-122"/>
              </a:rPr>
              <a:t>0</a:t>
            </a:r>
            <a:r>
              <a:rPr lang="zh-CN" altLang="en-US" sz="2000">
                <a:solidFill>
                  <a:srgbClr val="0033CC"/>
                </a:solidFill>
                <a:latin typeface="微软雅黑" panose="020B0503020204020204" pitchFamily="34" charset="-122"/>
                <a:ea typeface="微软雅黑" panose="020B0503020204020204" pitchFamily="34" charset="-122"/>
              </a:rPr>
              <a:t>进行比较。</a:t>
            </a:r>
            <a:endParaRPr lang="en-US" altLang="zh-CN" sz="2000">
              <a:solidFill>
                <a:srgbClr val="0033CC"/>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0000000 </a:t>
            </a:r>
            <a:r>
              <a:rPr lang="en-US" altLang="zh-CN" sz="1600">
                <a:solidFill>
                  <a:srgbClr val="FF0000"/>
                </a:solidFill>
                <a:latin typeface="微软雅黑" panose="020B0503020204020204" pitchFamily="34" charset="-122"/>
                <a:ea typeface="微软雅黑" panose="020B0503020204020204" pitchFamily="34" charset="-122"/>
              </a:rPr>
              <a:t>00110</a:t>
            </a:r>
            <a:r>
              <a:rPr lang="en-US" altLang="zh-CN" sz="1600">
                <a:solidFill>
                  <a:srgbClr val="7030A0"/>
                </a:solidFill>
                <a:latin typeface="微软雅黑" panose="020B0503020204020204" pitchFamily="34" charset="-122"/>
                <a:ea typeface="微软雅黑" panose="020B0503020204020204" pitchFamily="34" charset="-122"/>
              </a:rPr>
              <a:t> </a:t>
            </a:r>
            <a:r>
              <a:rPr lang="en-US" altLang="zh-CN" sz="1600">
                <a:solidFill>
                  <a:srgbClr val="C00000"/>
                </a:solidFill>
                <a:latin typeface="微软雅黑" panose="020B0503020204020204" pitchFamily="34" charset="-122"/>
                <a:ea typeface="微软雅黑" panose="020B0503020204020204" pitchFamily="34" charset="-122"/>
              </a:rPr>
              <a:t>00101</a:t>
            </a:r>
            <a:r>
              <a:rPr lang="en-US" altLang="zh-CN" sz="1600">
                <a:solidFill>
                  <a:srgbClr val="7030A0"/>
                </a:solidFill>
                <a:latin typeface="微软雅黑" panose="020B0503020204020204" pitchFamily="34" charset="-122"/>
                <a:ea typeface="微软雅黑" panose="020B0503020204020204" pitchFamily="34" charset="-122"/>
              </a:rPr>
              <a:t> 000 </a:t>
            </a:r>
            <a:r>
              <a:rPr lang="en-US" altLang="zh-CN" sz="1600">
                <a:solidFill>
                  <a:srgbClr val="3C7845"/>
                </a:solidFill>
                <a:latin typeface="微软雅黑" panose="020B0503020204020204" pitchFamily="34" charset="-122"/>
                <a:ea typeface="微软雅黑" panose="020B0503020204020204" pitchFamily="34" charset="-122"/>
              </a:rPr>
              <a:t>00111</a:t>
            </a:r>
            <a:r>
              <a:rPr lang="en-US" altLang="zh-CN" sz="1600">
                <a:solidFill>
                  <a:srgbClr val="7030A0"/>
                </a:solidFill>
                <a:latin typeface="微软雅黑" panose="020B0503020204020204" pitchFamily="34" charset="-122"/>
                <a:ea typeface="微软雅黑" panose="020B0503020204020204" pitchFamily="34" charset="-122"/>
              </a:rPr>
              <a:t> 0110011 add x7,x5,x6 #R[x7]←R[x5]+R[x6]</a:t>
            </a:r>
          </a:p>
          <a:p>
            <a:pPr>
              <a:lnSpc>
                <a:spcPts val="2800"/>
              </a:lnSpc>
              <a:spcBef>
                <a:spcPts val="600"/>
              </a:spcBef>
            </a:pPr>
            <a:r>
              <a:rPr lang="en-US" altLang="zh-CN" sz="1600">
                <a:solidFill>
                  <a:srgbClr val="FF0000"/>
                </a:solidFill>
                <a:latin typeface="微软雅黑" panose="020B0503020204020204" pitchFamily="34" charset="-122"/>
                <a:ea typeface="微软雅黑" panose="020B0503020204020204" pitchFamily="34" charset="-122"/>
              </a:rPr>
              <a:t>0000 0000 0000 </a:t>
            </a:r>
            <a:r>
              <a:rPr lang="en-US" altLang="zh-CN" sz="1600">
                <a:solidFill>
                  <a:srgbClr val="C00000"/>
                </a:solidFill>
                <a:latin typeface="微软雅黑" panose="020B0503020204020204" pitchFamily="34" charset="-122"/>
                <a:ea typeface="微软雅黑" panose="020B0503020204020204" pitchFamily="34" charset="-122"/>
              </a:rPr>
              <a:t>00110</a:t>
            </a:r>
            <a:r>
              <a:rPr lang="en-US" altLang="zh-CN" sz="1600">
                <a:solidFill>
                  <a:srgbClr val="7030A0"/>
                </a:solidFill>
                <a:latin typeface="微软雅黑" panose="020B0503020204020204" pitchFamily="34" charset="-122"/>
                <a:ea typeface="微软雅黑" panose="020B0503020204020204" pitchFamily="34" charset="-122"/>
              </a:rPr>
              <a:t> 010 </a:t>
            </a:r>
            <a:r>
              <a:rPr lang="en-US" altLang="zh-CN" sz="1600">
                <a:solidFill>
                  <a:srgbClr val="3C7845"/>
                </a:solidFill>
                <a:latin typeface="微软雅黑" panose="020B0503020204020204" pitchFamily="34" charset="-122"/>
                <a:ea typeface="微软雅黑" panose="020B0503020204020204" pitchFamily="34" charset="-122"/>
              </a:rPr>
              <a:t>11100</a:t>
            </a:r>
            <a:r>
              <a:rPr lang="en-US" altLang="zh-CN" sz="1600">
                <a:solidFill>
                  <a:srgbClr val="7030A0"/>
                </a:solidFill>
                <a:latin typeface="微软雅黑" panose="020B0503020204020204" pitchFamily="34" charset="-122"/>
                <a:ea typeface="微软雅黑" panose="020B0503020204020204" pitchFamily="34" charset="-122"/>
              </a:rPr>
              <a:t> 0010011 slti x28,x6,0 #</a:t>
            </a:r>
            <a:r>
              <a:rPr lang="zh-CN" altLang="en-US" sz="1600">
                <a:solidFill>
                  <a:srgbClr val="7030A0"/>
                </a:solidFill>
                <a:latin typeface="微软雅黑" panose="020B0503020204020204" pitchFamily="34" charset="-122"/>
                <a:ea typeface="微软雅黑" panose="020B0503020204020204" pitchFamily="34" charset="-122"/>
              </a:rPr>
              <a:t>若</a:t>
            </a:r>
            <a:r>
              <a:rPr lang="en-US" altLang="zh-CN" sz="1600">
                <a:solidFill>
                  <a:srgbClr val="7030A0"/>
                </a:solidFill>
                <a:latin typeface="微软雅黑" panose="020B0503020204020204" pitchFamily="34" charset="-122"/>
                <a:ea typeface="微软雅黑" panose="020B0503020204020204" pitchFamily="34" charset="-122"/>
              </a:rPr>
              <a:t>R[x6]&lt;0</a:t>
            </a:r>
            <a:r>
              <a:rPr lang="zh-CN" altLang="en-US" sz="1600">
                <a:solidFill>
                  <a:srgbClr val="7030A0"/>
                </a:solidFill>
                <a:latin typeface="微软雅黑" panose="020B0503020204020204" pitchFamily="34" charset="-122"/>
                <a:ea typeface="微软雅黑" panose="020B0503020204020204" pitchFamily="34" charset="-122"/>
              </a:rPr>
              <a:t>，则</a:t>
            </a:r>
            <a:r>
              <a:rPr lang="en-US" altLang="zh-CN" sz="1600">
                <a:solidFill>
                  <a:srgbClr val="7030A0"/>
                </a:solidFill>
                <a:latin typeface="微软雅黑" panose="020B0503020204020204" pitchFamily="34" charset="-122"/>
                <a:ea typeface="微软雅黑" panose="020B0503020204020204" pitchFamily="34" charset="-122"/>
              </a:rPr>
              <a:t>R[x28]←1</a:t>
            </a:r>
          </a:p>
          <a:p>
            <a:pPr>
              <a:lnSpc>
                <a:spcPts val="28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0000000 </a:t>
            </a:r>
            <a:r>
              <a:rPr lang="en-US" altLang="zh-CN" sz="1600">
                <a:solidFill>
                  <a:srgbClr val="FF0000"/>
                </a:solidFill>
                <a:latin typeface="微软雅黑" panose="020B0503020204020204" pitchFamily="34" charset="-122"/>
                <a:ea typeface="微软雅黑" panose="020B0503020204020204" pitchFamily="34" charset="-122"/>
              </a:rPr>
              <a:t>00101</a:t>
            </a:r>
            <a:r>
              <a:rPr lang="en-US" altLang="zh-CN" sz="1600">
                <a:solidFill>
                  <a:srgbClr val="C00000"/>
                </a:solidFill>
                <a:latin typeface="微软雅黑" panose="020B0503020204020204" pitchFamily="34" charset="-122"/>
                <a:ea typeface="微软雅黑" panose="020B0503020204020204" pitchFamily="34" charset="-122"/>
              </a:rPr>
              <a:t> 00111 </a:t>
            </a:r>
            <a:r>
              <a:rPr lang="en-US" altLang="zh-CN" sz="1600">
                <a:solidFill>
                  <a:srgbClr val="7030A0"/>
                </a:solidFill>
                <a:latin typeface="微软雅黑" panose="020B0503020204020204" pitchFamily="34" charset="-122"/>
                <a:ea typeface="微软雅黑" panose="020B0503020204020204" pitchFamily="34" charset="-122"/>
              </a:rPr>
              <a:t>010 </a:t>
            </a:r>
            <a:r>
              <a:rPr lang="en-US" altLang="zh-CN" sz="1600">
                <a:solidFill>
                  <a:srgbClr val="3C7845"/>
                </a:solidFill>
                <a:latin typeface="微软雅黑" panose="020B0503020204020204" pitchFamily="34" charset="-122"/>
                <a:ea typeface="微软雅黑" panose="020B0503020204020204" pitchFamily="34" charset="-122"/>
              </a:rPr>
              <a:t>11101</a:t>
            </a:r>
            <a:r>
              <a:rPr lang="en-US" altLang="zh-CN" sz="1600">
                <a:solidFill>
                  <a:srgbClr val="7030A0"/>
                </a:solidFill>
                <a:latin typeface="微软雅黑" panose="020B0503020204020204" pitchFamily="34" charset="-122"/>
                <a:ea typeface="微软雅黑" panose="020B0503020204020204" pitchFamily="34" charset="-122"/>
              </a:rPr>
              <a:t> 0110011 slt x29,x7,x5 #</a:t>
            </a:r>
            <a:r>
              <a:rPr lang="zh-CN" altLang="en-US" sz="1600">
                <a:solidFill>
                  <a:srgbClr val="7030A0"/>
                </a:solidFill>
                <a:latin typeface="微软雅黑" panose="020B0503020204020204" pitchFamily="34" charset="-122"/>
                <a:ea typeface="微软雅黑" panose="020B0503020204020204" pitchFamily="34" charset="-122"/>
              </a:rPr>
              <a:t>若</a:t>
            </a:r>
            <a:r>
              <a:rPr lang="en-US" altLang="zh-CN" sz="1600">
                <a:solidFill>
                  <a:srgbClr val="7030A0"/>
                </a:solidFill>
                <a:latin typeface="微软雅黑" panose="020B0503020204020204" pitchFamily="34" charset="-122"/>
                <a:ea typeface="微软雅黑" panose="020B0503020204020204" pitchFamily="34" charset="-122"/>
              </a:rPr>
              <a:t>R[x7]&lt;R[x5]</a:t>
            </a:r>
            <a:r>
              <a:rPr lang="zh-CN" altLang="en-US" sz="1600">
                <a:solidFill>
                  <a:srgbClr val="7030A0"/>
                </a:solidFill>
                <a:latin typeface="微软雅黑" panose="020B0503020204020204" pitchFamily="34" charset="-122"/>
                <a:ea typeface="微软雅黑" panose="020B0503020204020204" pitchFamily="34" charset="-122"/>
              </a:rPr>
              <a:t> 则</a:t>
            </a:r>
            <a:r>
              <a:rPr lang="en-US" altLang="zh-CN" sz="1600">
                <a:solidFill>
                  <a:srgbClr val="7030A0"/>
                </a:solidFill>
                <a:latin typeface="微软雅黑" panose="020B0503020204020204" pitchFamily="34" charset="-122"/>
                <a:ea typeface="微软雅黑" panose="020B0503020204020204" pitchFamily="34" charset="-122"/>
              </a:rPr>
              <a:t>R[x29]←1</a:t>
            </a:r>
          </a:p>
          <a:p>
            <a:pPr>
              <a:lnSpc>
                <a:spcPts val="2800"/>
              </a:lnSpc>
              <a:spcBef>
                <a:spcPts val="600"/>
              </a:spcBef>
            </a:pPr>
            <a:r>
              <a:rPr lang="en-US" altLang="zh-CN" sz="1600">
                <a:solidFill>
                  <a:srgbClr val="3C7845"/>
                </a:solidFill>
                <a:latin typeface="微软雅黑" panose="020B0503020204020204" pitchFamily="34" charset="-122"/>
                <a:ea typeface="微软雅黑" panose="020B0503020204020204" pitchFamily="34" charset="-122"/>
              </a:rPr>
              <a:t>0000010</a:t>
            </a:r>
            <a:r>
              <a:rPr lang="en-US" altLang="zh-CN" sz="1600">
                <a:solidFill>
                  <a:srgbClr val="7030A0"/>
                </a:solidFill>
                <a:latin typeface="微软雅黑" panose="020B0503020204020204" pitchFamily="34" charset="-122"/>
                <a:ea typeface="微软雅黑" panose="020B0503020204020204" pitchFamily="34" charset="-122"/>
              </a:rPr>
              <a:t> </a:t>
            </a:r>
            <a:r>
              <a:rPr lang="en-US" altLang="zh-CN" sz="1600">
                <a:solidFill>
                  <a:srgbClr val="FC0128"/>
                </a:solidFill>
                <a:latin typeface="微软雅黑" panose="020B0503020204020204" pitchFamily="34" charset="-122"/>
                <a:ea typeface="微软雅黑" panose="020B0503020204020204" pitchFamily="34" charset="-122"/>
              </a:rPr>
              <a:t>11101</a:t>
            </a:r>
            <a:r>
              <a:rPr lang="en-US" altLang="zh-CN" sz="1600">
                <a:solidFill>
                  <a:srgbClr val="7030A0"/>
                </a:solidFill>
                <a:latin typeface="微软雅黑" panose="020B0503020204020204" pitchFamily="34" charset="-122"/>
                <a:ea typeface="微软雅黑" panose="020B0503020204020204" pitchFamily="34" charset="-122"/>
              </a:rPr>
              <a:t> </a:t>
            </a:r>
            <a:r>
              <a:rPr lang="en-US" altLang="zh-CN" sz="1600">
                <a:solidFill>
                  <a:srgbClr val="C00000"/>
                </a:solidFill>
                <a:latin typeface="微软雅黑" panose="020B0503020204020204" pitchFamily="34" charset="-122"/>
                <a:ea typeface="微软雅黑" panose="020B0503020204020204" pitchFamily="34" charset="-122"/>
              </a:rPr>
              <a:t>11100</a:t>
            </a:r>
            <a:r>
              <a:rPr lang="en-US" altLang="zh-CN" sz="1600">
                <a:solidFill>
                  <a:srgbClr val="7030A0"/>
                </a:solidFill>
                <a:latin typeface="微软雅黑" panose="020B0503020204020204" pitchFamily="34" charset="-122"/>
                <a:ea typeface="微软雅黑" panose="020B0503020204020204" pitchFamily="34" charset="-122"/>
              </a:rPr>
              <a:t> 001 </a:t>
            </a:r>
            <a:r>
              <a:rPr lang="en-US" altLang="zh-CN" sz="1600">
                <a:solidFill>
                  <a:srgbClr val="3C7845"/>
                </a:solidFill>
                <a:latin typeface="微软雅黑" panose="020B0503020204020204" pitchFamily="34" charset="-122"/>
                <a:ea typeface="微软雅黑" panose="020B0503020204020204" pitchFamily="34" charset="-122"/>
              </a:rPr>
              <a:t>10000</a:t>
            </a:r>
            <a:r>
              <a:rPr lang="en-US" altLang="zh-CN" sz="1600">
                <a:solidFill>
                  <a:srgbClr val="7030A0"/>
                </a:solidFill>
                <a:latin typeface="微软雅黑" panose="020B0503020204020204" pitchFamily="34" charset="-122"/>
                <a:ea typeface="微软雅黑" panose="020B0503020204020204" pitchFamily="34" charset="-122"/>
              </a:rPr>
              <a:t> 0110011 bne x28,x29,overflew #</a:t>
            </a:r>
            <a:r>
              <a:rPr lang="zh-CN" altLang="en-US" sz="1600">
                <a:solidFill>
                  <a:srgbClr val="7030A0"/>
                </a:solidFill>
                <a:latin typeface="微软雅黑" panose="020B0503020204020204" pitchFamily="34" charset="-122"/>
                <a:ea typeface="微软雅黑" panose="020B0503020204020204" pitchFamily="34" charset="-122"/>
              </a:rPr>
              <a:t>若</a:t>
            </a:r>
            <a:r>
              <a:rPr lang="en-US" altLang="zh-CN" sz="1600">
                <a:solidFill>
                  <a:srgbClr val="7030A0"/>
                </a:solidFill>
                <a:latin typeface="微软雅黑" panose="020B0503020204020204" pitchFamily="34" charset="-122"/>
                <a:ea typeface="微软雅黑" panose="020B0503020204020204" pitchFamily="34" charset="-122"/>
              </a:rPr>
              <a:t>R[x28]≠R[x29] </a:t>
            </a:r>
          </a:p>
          <a:p>
            <a:pPr>
              <a:lnSpc>
                <a:spcPts val="28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  ……                                                                                                      #</a:t>
            </a:r>
            <a:r>
              <a:rPr lang="zh-CN" altLang="en-US" sz="1600">
                <a:solidFill>
                  <a:srgbClr val="7030A0"/>
                </a:solidFill>
                <a:latin typeface="微软雅黑" panose="020B0503020204020204" pitchFamily="34" charset="-122"/>
                <a:ea typeface="微软雅黑" panose="020B0503020204020204" pitchFamily="34" charset="-122"/>
              </a:rPr>
              <a:t>则转溢出处理</a:t>
            </a:r>
          </a:p>
          <a:p>
            <a:pPr>
              <a:lnSpc>
                <a:spcPts val="2800"/>
              </a:lnSpc>
              <a:spcBef>
                <a:spcPts val="600"/>
              </a:spcBef>
            </a:pPr>
            <a:r>
              <a:rPr lang="en-US" altLang="zh-CN" sz="1600">
                <a:solidFill>
                  <a:srgbClr val="7030A0"/>
                </a:solidFill>
                <a:latin typeface="微软雅黑" panose="020B0503020204020204" pitchFamily="34" charset="-122"/>
                <a:ea typeface="微软雅黑" panose="020B0503020204020204" pitchFamily="34" charset="-122"/>
              </a:rPr>
              <a:t>overflew:</a:t>
            </a:r>
          </a:p>
        </p:txBody>
      </p:sp>
      <p:sp>
        <p:nvSpPr>
          <p:cNvPr id="141316" name="矩形 3"/>
          <p:cNvSpPr>
            <a:spLocks noChangeArrowheads="1"/>
          </p:cNvSpPr>
          <p:nvPr/>
        </p:nvSpPr>
        <p:spPr bwMode="auto">
          <a:xfrm>
            <a:off x="230188" y="5264150"/>
            <a:ext cx="88265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3000"/>
              </a:lnSpc>
            </a:pPr>
            <a:r>
              <a:rPr lang="zh-CN" altLang="en-US" sz="1900">
                <a:solidFill>
                  <a:srgbClr val="000000"/>
                </a:solidFill>
                <a:latin typeface="微软雅黑" panose="020B0503020204020204" pitchFamily="34" charset="-122"/>
                <a:ea typeface="微软雅黑" panose="020B0503020204020204" pitchFamily="34" charset="-122"/>
              </a:rPr>
              <a:t>假定标号为</a:t>
            </a:r>
            <a:r>
              <a:rPr lang="en-US" altLang="zh-CN" sz="1900">
                <a:solidFill>
                  <a:srgbClr val="000000"/>
                </a:solidFill>
                <a:latin typeface="微软雅黑" panose="020B0503020204020204" pitchFamily="34" charset="-122"/>
                <a:ea typeface="微软雅黑" panose="020B0503020204020204" pitchFamily="34" charset="-122"/>
              </a:rPr>
              <a:t>overflew</a:t>
            </a:r>
            <a:r>
              <a:rPr lang="zh-CN" altLang="en-US" sz="1900">
                <a:solidFill>
                  <a:srgbClr val="000000"/>
                </a:solidFill>
                <a:latin typeface="微软雅黑" panose="020B0503020204020204" pitchFamily="34" charset="-122"/>
                <a:ea typeface="微软雅黑" panose="020B0503020204020204" pitchFamily="34" charset="-122"/>
              </a:rPr>
              <a:t>的指令与“</a:t>
            </a:r>
            <a:r>
              <a:rPr lang="en-US" altLang="zh-CN" sz="1900">
                <a:solidFill>
                  <a:srgbClr val="000000"/>
                </a:solidFill>
                <a:latin typeface="微软雅黑" panose="020B0503020204020204" pitchFamily="34" charset="-122"/>
                <a:ea typeface="微软雅黑" panose="020B0503020204020204" pitchFamily="34" charset="-122"/>
              </a:rPr>
              <a:t>bne x28, x29, overflew”</a:t>
            </a:r>
            <a:r>
              <a:rPr lang="zh-CN" altLang="en-US" sz="1900">
                <a:solidFill>
                  <a:srgbClr val="000000"/>
                </a:solidFill>
                <a:latin typeface="微软雅黑" panose="020B0503020204020204" pitchFamily="34" charset="-122"/>
                <a:ea typeface="微软雅黑" panose="020B0503020204020204" pitchFamily="34" charset="-122"/>
              </a:rPr>
              <a:t>之间相距</a:t>
            </a:r>
            <a:r>
              <a:rPr lang="en-US" altLang="zh-CN" sz="1900">
                <a:solidFill>
                  <a:srgbClr val="FC0128"/>
                </a:solidFill>
                <a:latin typeface="微软雅黑" panose="020B0503020204020204" pitchFamily="34" charset="-122"/>
                <a:ea typeface="微软雅黑" panose="020B0503020204020204" pitchFamily="34" charset="-122"/>
              </a:rPr>
              <a:t>20</a:t>
            </a:r>
            <a:r>
              <a:rPr lang="zh-CN" altLang="en-US" sz="1900">
                <a:solidFill>
                  <a:srgbClr val="FC0128"/>
                </a:solidFill>
                <a:latin typeface="微软雅黑" panose="020B0503020204020204" pitchFamily="34" charset="-122"/>
                <a:ea typeface="微软雅黑" panose="020B0503020204020204" pitchFamily="34" charset="-122"/>
              </a:rPr>
              <a:t>条指令</a:t>
            </a:r>
            <a:r>
              <a:rPr lang="zh-CN" altLang="en-US" sz="1900">
                <a:solidFill>
                  <a:srgbClr val="000000"/>
                </a:solidFill>
                <a:latin typeface="微软雅黑" panose="020B0503020204020204" pitchFamily="34" charset="-122"/>
                <a:ea typeface="微软雅黑" panose="020B0503020204020204" pitchFamily="34" charset="-122"/>
              </a:rPr>
              <a:t>，每条指令</a:t>
            </a:r>
            <a:r>
              <a:rPr lang="en-US" altLang="zh-CN" sz="1900">
                <a:solidFill>
                  <a:srgbClr val="FC0128"/>
                </a:solidFill>
                <a:latin typeface="微软雅黑" panose="020B0503020204020204" pitchFamily="34" charset="-122"/>
                <a:ea typeface="微软雅黑" panose="020B0503020204020204" pitchFamily="34" charset="-122"/>
              </a:rPr>
              <a:t>4</a:t>
            </a:r>
            <a:r>
              <a:rPr lang="zh-CN" altLang="en-US" sz="1900">
                <a:solidFill>
                  <a:srgbClr val="FC0128"/>
                </a:solidFill>
                <a:latin typeface="微软雅黑" panose="020B0503020204020204" pitchFamily="34" charset="-122"/>
                <a:ea typeface="微软雅黑" panose="020B0503020204020204" pitchFamily="34" charset="-122"/>
              </a:rPr>
              <a:t>字节</a:t>
            </a:r>
            <a:r>
              <a:rPr lang="zh-CN" altLang="en-US" sz="1900">
                <a:solidFill>
                  <a:srgbClr val="000000"/>
                </a:solidFill>
                <a:latin typeface="微软雅黑" panose="020B0503020204020204" pitchFamily="34" charset="-122"/>
                <a:ea typeface="微软雅黑" panose="020B0503020204020204" pitchFamily="34" charset="-122"/>
              </a:rPr>
              <a:t>，则“</a:t>
            </a:r>
            <a:r>
              <a:rPr lang="en-US" altLang="zh-CN" sz="1900">
                <a:solidFill>
                  <a:srgbClr val="000000"/>
                </a:solidFill>
                <a:latin typeface="微软雅黑" panose="020B0503020204020204" pitchFamily="34" charset="-122"/>
                <a:ea typeface="微软雅黑" panose="020B0503020204020204" pitchFamily="34" charset="-122"/>
              </a:rPr>
              <a:t>bne x28, x29, overflew”</a:t>
            </a:r>
            <a:r>
              <a:rPr lang="zh-CN" altLang="en-US" sz="1900">
                <a:solidFill>
                  <a:srgbClr val="000000"/>
                </a:solidFill>
                <a:latin typeface="微软雅黑" panose="020B0503020204020204" pitchFamily="34" charset="-122"/>
                <a:ea typeface="微软雅黑" panose="020B0503020204020204" pitchFamily="34" charset="-122"/>
              </a:rPr>
              <a:t>指令中的</a:t>
            </a:r>
            <a:r>
              <a:rPr lang="zh-CN" altLang="en-US" sz="1900">
                <a:solidFill>
                  <a:srgbClr val="FC0128"/>
                </a:solidFill>
                <a:latin typeface="微软雅黑" panose="020B0503020204020204" pitchFamily="34" charset="-122"/>
                <a:ea typeface="微软雅黑" panose="020B0503020204020204" pitchFamily="34" charset="-122"/>
              </a:rPr>
              <a:t>偏移量应为</a:t>
            </a:r>
            <a:r>
              <a:rPr lang="en-US" altLang="zh-CN" sz="1900">
                <a:solidFill>
                  <a:srgbClr val="FC0128"/>
                </a:solidFill>
                <a:latin typeface="微软雅黑" panose="020B0503020204020204" pitchFamily="34" charset="-122"/>
                <a:ea typeface="微软雅黑" panose="020B0503020204020204" pitchFamily="34" charset="-122"/>
              </a:rPr>
              <a:t>80</a:t>
            </a:r>
            <a:r>
              <a:rPr lang="zh-CN" altLang="en-US" sz="1900">
                <a:solidFill>
                  <a:srgbClr val="000000"/>
                </a:solidFill>
                <a:latin typeface="微软雅黑" panose="020B0503020204020204" pitchFamily="34" charset="-122"/>
                <a:ea typeface="微软雅黑" panose="020B0503020204020204" pitchFamily="34" charset="-122"/>
              </a:rPr>
              <a:t>，因此，指令中的</a:t>
            </a:r>
            <a:r>
              <a:rPr lang="zh-CN" altLang="en-US" sz="1900">
                <a:solidFill>
                  <a:srgbClr val="FC0128"/>
                </a:solidFill>
                <a:latin typeface="微软雅黑" panose="020B0503020204020204" pitchFamily="34" charset="-122"/>
                <a:ea typeface="微软雅黑" panose="020B0503020204020204" pitchFamily="34" charset="-122"/>
              </a:rPr>
              <a:t>立即数为</a:t>
            </a:r>
            <a:r>
              <a:rPr lang="en-US" altLang="zh-CN" sz="1900">
                <a:solidFill>
                  <a:srgbClr val="FC0128"/>
                </a:solidFill>
                <a:latin typeface="微软雅黑" panose="020B0503020204020204" pitchFamily="34" charset="-122"/>
                <a:ea typeface="微软雅黑" panose="020B0503020204020204" pitchFamily="34" charset="-122"/>
              </a:rPr>
              <a:t>40=</a:t>
            </a:r>
            <a:r>
              <a:rPr lang="en-US" altLang="zh-CN" sz="1900">
                <a:solidFill>
                  <a:srgbClr val="388A36"/>
                </a:solidFill>
                <a:latin typeface="微软雅黑" panose="020B0503020204020204" pitchFamily="34" charset="-122"/>
                <a:ea typeface="微软雅黑" panose="020B0503020204020204" pitchFamily="34" charset="-122"/>
              </a:rPr>
              <a:t>0</a:t>
            </a:r>
            <a:r>
              <a:rPr lang="en-US" altLang="zh-CN" sz="1900">
                <a:solidFill>
                  <a:srgbClr val="7E0014"/>
                </a:solidFill>
                <a:latin typeface="微软雅黑" panose="020B0503020204020204" pitchFamily="34" charset="-122"/>
                <a:ea typeface="微软雅黑" panose="020B0503020204020204" pitchFamily="34" charset="-122"/>
              </a:rPr>
              <a:t>0</a:t>
            </a:r>
            <a:r>
              <a:rPr lang="en-US" altLang="zh-CN" sz="1900">
                <a:solidFill>
                  <a:srgbClr val="0033CC"/>
                </a:solidFill>
                <a:latin typeface="微软雅黑" panose="020B0503020204020204" pitchFamily="34" charset="-122"/>
                <a:ea typeface="微软雅黑" panose="020B0503020204020204" pitchFamily="34" charset="-122"/>
              </a:rPr>
              <a:t>00 0010</a:t>
            </a:r>
            <a:r>
              <a:rPr lang="en-US" altLang="zh-CN" sz="1900">
                <a:solidFill>
                  <a:srgbClr val="FC0128"/>
                </a:solidFill>
                <a:latin typeface="微软雅黑" panose="020B0503020204020204" pitchFamily="34" charset="-122"/>
                <a:ea typeface="微软雅黑" panose="020B0503020204020204" pitchFamily="34" charset="-122"/>
              </a:rPr>
              <a:t> 1000B</a:t>
            </a:r>
            <a:r>
              <a:rPr lang="zh-CN" altLang="en-US" sz="1900">
                <a:solidFill>
                  <a:srgbClr val="000000"/>
                </a:solidFill>
                <a:latin typeface="微软雅黑" panose="020B0503020204020204" pitchFamily="34" charset="-122"/>
                <a:ea typeface="微软雅黑" panose="020B0503020204020204" pitchFamily="34" charset="-122"/>
              </a:rPr>
              <a:t>，按照</a:t>
            </a:r>
            <a:r>
              <a:rPr lang="en-US" altLang="zh-CN" sz="1900">
                <a:solidFill>
                  <a:srgbClr val="000000"/>
                </a:solidFill>
                <a:latin typeface="微软雅黑" panose="020B0503020204020204" pitchFamily="34" charset="-122"/>
                <a:ea typeface="微软雅黑" panose="020B0503020204020204" pitchFamily="34" charset="-122"/>
              </a:rPr>
              <a:t>B-</a:t>
            </a:r>
            <a:r>
              <a:rPr lang="zh-CN" altLang="en-US" sz="1900">
                <a:solidFill>
                  <a:srgbClr val="000000"/>
                </a:solidFill>
                <a:latin typeface="微软雅黑" panose="020B0503020204020204" pitchFamily="34" charset="-122"/>
                <a:ea typeface="微软雅黑" panose="020B0503020204020204" pitchFamily="34" charset="-122"/>
              </a:rPr>
              <a:t>型格式，该指令的机器码为“</a:t>
            </a:r>
            <a:r>
              <a:rPr lang="en-US" altLang="zh-CN" sz="1900">
                <a:solidFill>
                  <a:srgbClr val="388A36"/>
                </a:solidFill>
                <a:latin typeface="微软雅黑" panose="020B0503020204020204" pitchFamily="34" charset="-122"/>
                <a:ea typeface="微软雅黑" panose="020B0503020204020204" pitchFamily="34" charset="-122"/>
              </a:rPr>
              <a:t>0</a:t>
            </a:r>
            <a:r>
              <a:rPr lang="en-US" altLang="zh-CN" sz="1900">
                <a:solidFill>
                  <a:srgbClr val="0033CC"/>
                </a:solidFill>
                <a:latin typeface="微软雅黑" panose="020B0503020204020204" pitchFamily="34" charset="-122"/>
                <a:ea typeface="微软雅黑" panose="020B0503020204020204" pitchFamily="34" charset="-122"/>
              </a:rPr>
              <a:t>000010</a:t>
            </a:r>
            <a:r>
              <a:rPr lang="en-US" altLang="zh-CN" sz="1900">
                <a:solidFill>
                  <a:srgbClr val="000000"/>
                </a:solidFill>
                <a:latin typeface="微软雅黑" panose="020B0503020204020204" pitchFamily="34" charset="-122"/>
                <a:ea typeface="微软雅黑" panose="020B0503020204020204" pitchFamily="34" charset="-122"/>
              </a:rPr>
              <a:t> 11101 11100 001 </a:t>
            </a:r>
            <a:r>
              <a:rPr lang="en-US" altLang="zh-CN" sz="1900">
                <a:solidFill>
                  <a:srgbClr val="FF0000"/>
                </a:solidFill>
                <a:latin typeface="微软雅黑" panose="020B0503020204020204" pitchFamily="34" charset="-122"/>
                <a:ea typeface="微软雅黑" panose="020B0503020204020204" pitchFamily="34" charset="-122"/>
              </a:rPr>
              <a:t>1000</a:t>
            </a:r>
            <a:r>
              <a:rPr lang="en-US" altLang="zh-CN" sz="1900">
                <a:solidFill>
                  <a:srgbClr val="7E0014"/>
                </a:solidFill>
                <a:latin typeface="微软雅黑" panose="020B0503020204020204" pitchFamily="34" charset="-122"/>
                <a:ea typeface="微软雅黑" panose="020B0503020204020204" pitchFamily="34" charset="-122"/>
              </a:rPr>
              <a:t>0</a:t>
            </a:r>
            <a:r>
              <a:rPr lang="en-US" altLang="zh-CN" sz="1900">
                <a:solidFill>
                  <a:srgbClr val="000000"/>
                </a:solidFill>
                <a:latin typeface="微软雅黑" panose="020B0503020204020204" pitchFamily="34" charset="-122"/>
                <a:ea typeface="微软雅黑" panose="020B0503020204020204" pitchFamily="34" charset="-122"/>
              </a:rPr>
              <a:t> 0110011”</a:t>
            </a:r>
            <a:r>
              <a:rPr lang="zh-CN" altLang="en-US" sz="1900">
                <a:solidFill>
                  <a:srgbClr val="000000"/>
                </a:solidFill>
                <a:latin typeface="微软雅黑" panose="020B0503020204020204" pitchFamily="34" charset="-122"/>
                <a:ea typeface="微软雅黑" panose="020B0503020204020204" pitchFamily="34" charset="-122"/>
              </a:rPr>
              <a:t>。</a:t>
            </a:r>
          </a:p>
        </p:txBody>
      </p:sp>
      <p:pic>
        <p:nvPicPr>
          <p:cNvPr id="14131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8" y="4916487"/>
            <a:ext cx="78962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972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7" dur="500"/>
                                        <p:tgtEl>
                                          <p:spTgt spid="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12" dur="500"/>
                                        <p:tgtEl>
                                          <p:spTgt spid="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17" dur="500"/>
                                        <p:tgtEl>
                                          <p:spTgt spid="1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22" dur="500"/>
                                        <p:tgtEl>
                                          <p:spTgt spid="1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27" dur="500"/>
                                        <p:tgtEl>
                                          <p:spTgt spid="1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randombar(horizontal)">
                                      <p:cBhvr>
                                        <p:cTn id="32" dur="500"/>
                                        <p:tgtEl>
                                          <p:spTgt spid="12">
                                            <p:txEl>
                                              <p:pRg st="5" end="5"/>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randombar(horizontal)">
                                      <p:cBhvr>
                                        <p:cTn id="35" dur="500"/>
                                        <p:tgtEl>
                                          <p:spTgt spid="12">
                                            <p:txEl>
                                              <p:pRg st="6" end="6"/>
                                            </p:txEl>
                                          </p:spTgt>
                                        </p:tgtEl>
                                      </p:cBhvr>
                                    </p:animEffect>
                                  </p:childTnLst>
                                </p:cTn>
                              </p:par>
                            </p:childTnLst>
                          </p:cTn>
                        </p:par>
                        <p:par>
                          <p:cTn id="36" fill="hold" nodeType="withGroup">
                            <p:stCondLst>
                              <p:cond delay="500"/>
                            </p:stCondLst>
                            <p:childTnLst>
                              <p:par>
                                <p:cTn id="37" presetID="14" presetClass="entr" presetSubtype="10" fill="hold" nodeType="after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animEffect transition="in" filter="randombar(horizontal)">
                                      <p:cBhvr>
                                        <p:cTn id="39" dur="500"/>
                                        <p:tgtEl>
                                          <p:spTgt spid="1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41317"/>
                                        </p:tgtEl>
                                        <p:attrNameLst>
                                          <p:attrName>style.visibility</p:attrName>
                                        </p:attrNameLst>
                                      </p:cBhvr>
                                      <p:to>
                                        <p:strVal val="visible"/>
                                      </p:to>
                                    </p:set>
                                    <p:animEffect transition="in" filter="wipe(down)">
                                      <p:cBhvr>
                                        <p:cTn id="44" dur="500"/>
                                        <p:tgtEl>
                                          <p:spTgt spid="14131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41316"/>
                                        </p:tgtEl>
                                        <p:attrNameLst>
                                          <p:attrName>style.visibility</p:attrName>
                                        </p:attrNameLst>
                                      </p:cBhvr>
                                      <p:to>
                                        <p:strVal val="visible"/>
                                      </p:to>
                                    </p:set>
                                    <p:animEffect transition="in" filter="wipe(down)">
                                      <p:cBhvr>
                                        <p:cTn id="47"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63500" y="1162050"/>
            <a:ext cx="461963" cy="4184650"/>
          </a:xfrm>
        </p:spPr>
        <p:txBody>
          <a:bodyPr/>
          <a:lstStyle/>
          <a:p>
            <a:pPr marL="0" indent="0">
              <a:lnSpc>
                <a:spcPts val="27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存储访问指令</a:t>
            </a:r>
            <a:endParaRPr lang="en-US" altLang="zh-CN" dirty="0" smtClean="0">
              <a:latin typeface="微软雅黑" panose="020B0503020204020204" pitchFamily="34" charset="-122"/>
              <a:ea typeface="微软雅黑" panose="020B0503020204020204" pitchFamily="34" charset="-122"/>
            </a:endParaRPr>
          </a:p>
          <a:p>
            <a:pPr marL="457200" lvl="1" indent="0">
              <a:lnSpc>
                <a:spcPts val="2700"/>
              </a:lnSpc>
              <a:buFontTx/>
              <a:buNone/>
            </a:pPr>
            <a:endParaRPr lang="en-US" altLang="zh-CN" dirty="0" smtClean="0">
              <a:solidFill>
                <a:srgbClr val="C00000"/>
              </a:solidFill>
              <a:latin typeface="微软雅黑" panose="020B0503020204020204" pitchFamily="34" charset="-122"/>
              <a:ea typeface="微软雅黑" panose="020B0503020204020204" pitchFamily="34" charset="-122"/>
            </a:endParaRPr>
          </a:p>
        </p:txBody>
      </p:sp>
      <p:sp>
        <p:nvSpPr>
          <p:cNvPr id="142339"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基础整数指令集（</a:t>
            </a:r>
            <a:r>
              <a:rPr lang="en-US" altLang="zh-CN" sz="2600" smtClean="0">
                <a:ea typeface="宋体" panose="02010600030101010101" pitchFamily="2" charset="-122"/>
              </a:rPr>
              <a:t>RV32I</a:t>
            </a:r>
            <a:r>
              <a:rPr lang="zh-CN" altLang="en-US" sz="2600" smtClean="0">
                <a:ea typeface="宋体" panose="02010600030101010101" pitchFamily="2" charset="-122"/>
              </a:rPr>
              <a:t>）</a:t>
            </a:r>
          </a:p>
        </p:txBody>
      </p:sp>
      <p:grpSp>
        <p:nvGrpSpPr>
          <p:cNvPr id="142340" name="组合 1"/>
          <p:cNvGrpSpPr>
            <a:grpSpLocks/>
          </p:cNvGrpSpPr>
          <p:nvPr/>
        </p:nvGrpSpPr>
        <p:grpSpPr bwMode="auto">
          <a:xfrm>
            <a:off x="468313" y="577850"/>
            <a:ext cx="8502650" cy="3619500"/>
            <a:chOff x="468313" y="577850"/>
            <a:chExt cx="8502650" cy="3038475"/>
          </a:xfrm>
        </p:grpSpPr>
        <p:pic>
          <p:nvPicPr>
            <p:cNvPr id="14234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77850"/>
              <a:ext cx="85026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2343" name="组合 3"/>
            <p:cNvGrpSpPr>
              <a:grpSpLocks/>
            </p:cNvGrpSpPr>
            <p:nvPr/>
          </p:nvGrpSpPr>
          <p:grpSpPr bwMode="auto">
            <a:xfrm>
              <a:off x="525463" y="959911"/>
              <a:ext cx="7925517" cy="2656413"/>
              <a:chOff x="645449" y="-10613191"/>
              <a:chExt cx="7754795" cy="4346835"/>
            </a:xfrm>
          </p:grpSpPr>
          <p:sp>
            <p:nvSpPr>
              <p:cNvPr id="142344" name="矩形 1"/>
              <p:cNvSpPr>
                <a:spLocks noChangeArrowheads="1"/>
              </p:cNvSpPr>
              <p:nvPr/>
            </p:nvSpPr>
            <p:spPr bwMode="auto">
              <a:xfrm>
                <a:off x="645449" y="-7939721"/>
                <a:ext cx="7754795" cy="1673365"/>
              </a:xfrm>
              <a:prstGeom prst="rect">
                <a:avLst/>
              </a:prstGeom>
              <a:solidFill>
                <a:srgbClr val="C000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42345" name="矩形 1"/>
              <p:cNvSpPr>
                <a:spLocks noChangeArrowheads="1"/>
              </p:cNvSpPr>
              <p:nvPr/>
            </p:nvSpPr>
            <p:spPr bwMode="auto">
              <a:xfrm>
                <a:off x="645449" y="-10613191"/>
                <a:ext cx="7754795" cy="2650339"/>
              </a:xfrm>
              <a:prstGeom prst="rect">
                <a:avLst/>
              </a:prstGeom>
              <a:solidFill>
                <a:schemeClr val="accent2">
                  <a:alpha val="20000"/>
                </a:scheme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grpSp>
      </p:grpSp>
      <p:sp>
        <p:nvSpPr>
          <p:cNvPr id="11" name="矩形 10"/>
          <p:cNvSpPr>
            <a:spLocks noChangeArrowheads="1"/>
          </p:cNvSpPr>
          <p:nvPr/>
        </p:nvSpPr>
        <p:spPr bwMode="auto">
          <a:xfrm>
            <a:off x="293688" y="4392613"/>
            <a:ext cx="8756650"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I </a:t>
            </a:r>
            <a:r>
              <a:rPr lang="zh-CN" altLang="en-US" sz="2000">
                <a:solidFill>
                  <a:srgbClr val="C00000"/>
                </a:solidFill>
                <a:latin typeface="微软雅黑" panose="020B0503020204020204" pitchFamily="34" charset="-122"/>
                <a:ea typeface="微软雅黑" panose="020B0503020204020204" pitchFamily="34" charset="-122"/>
              </a:rPr>
              <a:t>型</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5</a:t>
            </a:r>
            <a:r>
              <a:rPr lang="zh-CN" altLang="en-US" sz="2000">
                <a:solidFill>
                  <a:srgbClr val="000000"/>
                </a:solidFill>
                <a:latin typeface="微软雅黑" panose="020B0503020204020204" pitchFamily="34" charset="-122"/>
                <a:ea typeface="微软雅黑" panose="020B0503020204020204" pitchFamily="34" charset="-122"/>
              </a:rPr>
              <a:t>条取数（</a:t>
            </a:r>
            <a:r>
              <a:rPr lang="en-US" altLang="zh-CN" sz="2000">
                <a:solidFill>
                  <a:srgbClr val="000000"/>
                </a:solidFill>
                <a:latin typeface="微软雅黑" panose="020B0503020204020204" pitchFamily="34" charset="-122"/>
                <a:ea typeface="微软雅黑" panose="020B0503020204020204" pitchFamily="34" charset="-122"/>
              </a:rPr>
              <a:t>Load</a:t>
            </a:r>
            <a:r>
              <a:rPr lang="zh-CN" altLang="en-US" sz="2000">
                <a:solidFill>
                  <a:srgbClr val="000000"/>
                </a:solidFill>
                <a:latin typeface="微软雅黑" panose="020B0503020204020204" pitchFamily="34" charset="-122"/>
                <a:ea typeface="微软雅黑" panose="020B0503020204020204" pitchFamily="34" charset="-122"/>
              </a:rPr>
              <a:t>）指令。功能</a:t>
            </a:r>
            <a:r>
              <a:rPr lang="en-US" altLang="zh-CN" sz="2000">
                <a:solidFill>
                  <a:srgbClr val="000000"/>
                </a:solidFill>
                <a:latin typeface="微软雅黑" panose="020B0503020204020204" pitchFamily="34" charset="-122"/>
                <a:ea typeface="微软雅黑" panose="020B0503020204020204" pitchFamily="34" charset="-122"/>
              </a:rPr>
              <a:t>: R[rd]←M[R[rs1]+SEXT[imm[12]]</a:t>
            </a:r>
            <a:r>
              <a:rPr lang="zh-CN" altLang="en-US" sz="2000">
                <a:solidFill>
                  <a:srgbClr val="000000"/>
                </a:solidFill>
                <a:latin typeface="微软雅黑" panose="020B0503020204020204" pitchFamily="34" charset="-122"/>
                <a:ea typeface="微软雅黑" panose="020B0503020204020204" pitchFamily="34" charset="-122"/>
              </a:rPr>
              <a:t>。</a:t>
            </a:r>
            <a:endParaRPr lang="en-US" altLang="zh-CN" sz="2000">
              <a:solidFill>
                <a:srgbClr val="000000"/>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lbu</a:t>
            </a:r>
            <a:r>
              <a:rPr lang="zh-CN" altLang="en-US" sz="2000">
                <a:solidFill>
                  <a:srgbClr val="C00000"/>
                </a:solidFill>
                <a:latin typeface="微软雅黑" panose="020B0503020204020204" pitchFamily="34" charset="-122"/>
                <a:ea typeface="微软雅黑" panose="020B0503020204020204" pitchFamily="34" charset="-122"/>
              </a:rPr>
              <a:t>、</a:t>
            </a:r>
            <a:r>
              <a:rPr lang="en-US" altLang="zh-CN" sz="2000">
                <a:solidFill>
                  <a:srgbClr val="C00000"/>
                </a:solidFill>
                <a:latin typeface="微软雅黑" panose="020B0503020204020204" pitchFamily="34" charset="-122"/>
                <a:ea typeface="微软雅黑" panose="020B0503020204020204" pitchFamily="34" charset="-122"/>
              </a:rPr>
              <a:t>lhu</a:t>
            </a:r>
            <a:r>
              <a:rPr lang="zh-CN" altLang="en-US" sz="2000">
                <a:solidFill>
                  <a:srgbClr val="000000"/>
                </a:solidFill>
                <a:latin typeface="微软雅黑" panose="020B0503020204020204" pitchFamily="34" charset="-122"/>
                <a:ea typeface="微软雅黑" panose="020B0503020204020204" pitchFamily="34" charset="-122"/>
              </a:rPr>
              <a:t>：分别为无符号字节、半字取，取出数据</a:t>
            </a:r>
            <a:r>
              <a:rPr lang="zh-CN" altLang="en-US" sz="2000">
                <a:solidFill>
                  <a:srgbClr val="FF0000"/>
                </a:solidFill>
                <a:latin typeface="微软雅黑" panose="020B0503020204020204" pitchFamily="34" charset="-122"/>
                <a:ea typeface="微软雅黑" panose="020B0503020204020204" pitchFamily="34" charset="-122"/>
              </a:rPr>
              <a:t>按</a:t>
            </a:r>
            <a:r>
              <a:rPr lang="en-US" altLang="zh-CN" sz="2000">
                <a:solidFill>
                  <a:srgbClr val="FF0000"/>
                </a:solidFill>
                <a:latin typeface="微软雅黑" panose="020B0503020204020204" pitchFamily="34" charset="-122"/>
                <a:ea typeface="微软雅黑" panose="020B0503020204020204" pitchFamily="34" charset="-122"/>
              </a:rPr>
              <a:t>0</a:t>
            </a:r>
            <a:r>
              <a:rPr lang="zh-CN" altLang="en-US" sz="2000">
                <a:solidFill>
                  <a:srgbClr val="FF0000"/>
                </a:solidFill>
                <a:latin typeface="微软雅黑" panose="020B0503020204020204" pitchFamily="34" charset="-122"/>
                <a:ea typeface="微软雅黑" panose="020B0503020204020204" pitchFamily="34" charset="-122"/>
              </a:rPr>
              <a:t>扩展</a:t>
            </a:r>
            <a:r>
              <a:rPr lang="zh-CN" altLang="en-US" sz="2000">
                <a:solidFill>
                  <a:srgbClr val="000000"/>
                </a:solidFill>
                <a:latin typeface="微软雅黑" panose="020B0503020204020204" pitchFamily="34" charset="-122"/>
                <a:ea typeface="微软雅黑" panose="020B0503020204020204" pitchFamily="34" charset="-122"/>
              </a:rPr>
              <a:t>为</a:t>
            </a:r>
            <a:r>
              <a:rPr lang="en-US" altLang="zh-CN" sz="2000">
                <a:solidFill>
                  <a:srgbClr val="000000"/>
                </a:solidFill>
                <a:latin typeface="微软雅黑" panose="020B0503020204020204" pitchFamily="34" charset="-122"/>
                <a:ea typeface="微软雅黑" panose="020B0503020204020204" pitchFamily="34" charset="-122"/>
              </a:rPr>
              <a:t>32</a:t>
            </a:r>
            <a:r>
              <a:rPr lang="zh-CN" altLang="en-US" sz="2000">
                <a:solidFill>
                  <a:srgbClr val="000000"/>
                </a:solidFill>
                <a:latin typeface="微软雅黑" panose="020B0503020204020204" pitchFamily="34" charset="-122"/>
                <a:ea typeface="微软雅黑" panose="020B0503020204020204" pitchFamily="34" charset="-122"/>
              </a:rPr>
              <a:t>位，装入</a:t>
            </a:r>
            <a:r>
              <a:rPr lang="en-US" altLang="zh-CN" sz="2000">
                <a:solidFill>
                  <a:srgbClr val="000000"/>
                </a:solidFill>
                <a:latin typeface="微软雅黑" panose="020B0503020204020204" pitchFamily="34" charset="-122"/>
                <a:ea typeface="微软雅黑" panose="020B0503020204020204" pitchFamily="34" charset="-122"/>
              </a:rPr>
              <a:t>rd</a:t>
            </a:r>
          </a:p>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S</a:t>
            </a:r>
            <a:r>
              <a:rPr lang="zh-CN" altLang="en-US" sz="2000">
                <a:solidFill>
                  <a:srgbClr val="C00000"/>
                </a:solidFill>
                <a:latin typeface="微软雅黑" panose="020B0503020204020204" pitchFamily="34" charset="-122"/>
                <a:ea typeface="微软雅黑" panose="020B0503020204020204" pitchFamily="34" charset="-122"/>
              </a:rPr>
              <a:t>型</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3</a:t>
            </a:r>
            <a:r>
              <a:rPr lang="zh-CN" altLang="en-US" sz="2000">
                <a:solidFill>
                  <a:srgbClr val="000000"/>
                </a:solidFill>
                <a:latin typeface="微软雅黑" panose="020B0503020204020204" pitchFamily="34" charset="-122"/>
                <a:ea typeface="微软雅黑" panose="020B0503020204020204" pitchFamily="34" charset="-122"/>
              </a:rPr>
              <a:t>条存数（</a:t>
            </a:r>
            <a:r>
              <a:rPr lang="en-US" altLang="zh-CN" sz="2000">
                <a:solidFill>
                  <a:srgbClr val="000000"/>
                </a:solidFill>
                <a:latin typeface="微软雅黑" panose="020B0503020204020204" pitchFamily="34" charset="-122"/>
                <a:ea typeface="微软雅黑" panose="020B0503020204020204" pitchFamily="34" charset="-122"/>
              </a:rPr>
              <a:t>Store</a:t>
            </a:r>
            <a:r>
              <a:rPr lang="zh-CN" altLang="en-US" sz="2000">
                <a:solidFill>
                  <a:srgbClr val="000000"/>
                </a:solidFill>
                <a:latin typeface="微软雅黑" panose="020B0503020204020204" pitchFamily="34" charset="-122"/>
                <a:ea typeface="微软雅黑" panose="020B0503020204020204" pitchFamily="34" charset="-122"/>
              </a:rPr>
              <a:t>）指令。功能</a:t>
            </a:r>
            <a:r>
              <a:rPr lang="en-US" altLang="zh-CN" sz="2000">
                <a:solidFill>
                  <a:srgbClr val="000000"/>
                </a:solidFill>
                <a:latin typeface="微软雅黑" panose="020B0503020204020204" pitchFamily="34" charset="-122"/>
                <a:ea typeface="微软雅黑" panose="020B0503020204020204" pitchFamily="34" charset="-122"/>
              </a:rPr>
              <a:t>: M[R[rs1]+SEXT[imm[12]]←R[rs2].</a:t>
            </a:r>
          </a:p>
          <a:p>
            <a:pPr>
              <a:lnSpc>
                <a:spcPts val="2800"/>
              </a:lnSpc>
              <a:spcBef>
                <a:spcPts val="600"/>
              </a:spcBef>
            </a:pPr>
            <a:r>
              <a:rPr lang="en-US" altLang="zh-CN" sz="2000">
                <a:solidFill>
                  <a:srgbClr val="A50021"/>
                </a:solidFill>
                <a:latin typeface="微软雅黑" panose="020B0503020204020204" pitchFamily="34" charset="-122"/>
                <a:ea typeface="微软雅黑" panose="020B0503020204020204" pitchFamily="34" charset="-122"/>
              </a:rPr>
              <a:t>sb</a:t>
            </a:r>
            <a:r>
              <a:rPr lang="zh-CN" altLang="en-US" sz="2000">
                <a:solidFill>
                  <a:srgbClr val="A50021"/>
                </a:solidFill>
                <a:latin typeface="微软雅黑" panose="020B0503020204020204" pitchFamily="34" charset="-122"/>
                <a:ea typeface="微软雅黑" panose="020B0503020204020204" pitchFamily="34" charset="-122"/>
              </a:rPr>
              <a:t>、</a:t>
            </a:r>
            <a:r>
              <a:rPr lang="en-US" altLang="zh-CN" sz="2000">
                <a:solidFill>
                  <a:srgbClr val="A50021"/>
                </a:solidFill>
                <a:latin typeface="微软雅黑" panose="020B0503020204020204" pitchFamily="34" charset="-122"/>
                <a:ea typeface="微软雅黑" panose="020B0503020204020204" pitchFamily="34" charset="-122"/>
              </a:rPr>
              <a:t>sh</a:t>
            </a:r>
            <a:r>
              <a:rPr lang="en-US" altLang="zh-CN" sz="2000">
                <a:solidFill>
                  <a:srgbClr val="000000"/>
                </a:solidFill>
                <a:latin typeface="微软雅黑" panose="020B0503020204020204" pitchFamily="34" charset="-122"/>
                <a:ea typeface="微软雅黑" panose="020B0503020204020204" pitchFamily="34" charset="-122"/>
              </a:rPr>
              <a:t>: </a:t>
            </a:r>
            <a:r>
              <a:rPr lang="zh-CN" altLang="en-US" sz="2000">
                <a:solidFill>
                  <a:srgbClr val="000000"/>
                </a:solidFill>
                <a:latin typeface="微软雅黑" panose="020B0503020204020204" pitchFamily="34" charset="-122"/>
                <a:ea typeface="微软雅黑" panose="020B0503020204020204" pitchFamily="34" charset="-122"/>
              </a:rPr>
              <a:t>分别将</a:t>
            </a:r>
            <a:r>
              <a:rPr lang="en-US" altLang="zh-CN" sz="2000">
                <a:solidFill>
                  <a:srgbClr val="000000"/>
                </a:solidFill>
                <a:latin typeface="微软雅黑" panose="020B0503020204020204" pitchFamily="34" charset="-122"/>
                <a:ea typeface="微软雅黑" panose="020B0503020204020204" pitchFamily="34" charset="-122"/>
              </a:rPr>
              <a:t>rs2</a:t>
            </a:r>
            <a:r>
              <a:rPr lang="zh-CN" altLang="en-US" sz="2000">
                <a:solidFill>
                  <a:srgbClr val="000000"/>
                </a:solidFill>
                <a:latin typeface="微软雅黑" panose="020B0503020204020204" pitchFamily="34" charset="-122"/>
                <a:ea typeface="微软雅黑" panose="020B0503020204020204" pitchFamily="34" charset="-122"/>
              </a:rPr>
              <a:t>寄存器中</a:t>
            </a:r>
            <a:r>
              <a:rPr lang="zh-CN" altLang="en-US" sz="2000">
                <a:solidFill>
                  <a:srgbClr val="FC0128"/>
                </a:solidFill>
                <a:latin typeface="微软雅黑" panose="020B0503020204020204" pitchFamily="34" charset="-122"/>
                <a:ea typeface="微软雅黑" panose="020B0503020204020204" pitchFamily="34" charset="-122"/>
              </a:rPr>
              <a:t>低</a:t>
            </a:r>
            <a:r>
              <a:rPr lang="en-US" altLang="zh-CN" sz="2000">
                <a:solidFill>
                  <a:srgbClr val="FC0128"/>
                </a:solidFill>
                <a:latin typeface="微软雅黑" panose="020B0503020204020204" pitchFamily="34" charset="-122"/>
                <a:ea typeface="微软雅黑" panose="020B0503020204020204" pitchFamily="34" charset="-122"/>
              </a:rPr>
              <a:t>8</a:t>
            </a:r>
            <a:r>
              <a:rPr lang="zh-CN" altLang="en-US" sz="2000">
                <a:solidFill>
                  <a:srgbClr val="FC0128"/>
                </a:solidFill>
                <a:latin typeface="微软雅黑" panose="020B0503020204020204" pitchFamily="34" charset="-122"/>
                <a:ea typeface="微软雅黑" panose="020B0503020204020204" pitchFamily="34" charset="-122"/>
              </a:rPr>
              <a:t>、</a:t>
            </a:r>
            <a:r>
              <a:rPr lang="en-US" altLang="zh-CN" sz="2000">
                <a:solidFill>
                  <a:srgbClr val="FC0128"/>
                </a:solidFill>
                <a:latin typeface="微软雅黑" panose="020B0503020204020204" pitchFamily="34" charset="-122"/>
                <a:ea typeface="微软雅黑" panose="020B0503020204020204" pitchFamily="34" charset="-122"/>
              </a:rPr>
              <a:t>16</a:t>
            </a:r>
            <a:r>
              <a:rPr lang="zh-CN" altLang="en-US" sz="2000">
                <a:solidFill>
                  <a:srgbClr val="FC0128"/>
                </a:solidFill>
                <a:latin typeface="微软雅黑" panose="020B0503020204020204" pitchFamily="34" charset="-122"/>
                <a:ea typeface="微软雅黑" panose="020B0503020204020204" pitchFamily="34" charset="-122"/>
              </a:rPr>
              <a:t>位</a:t>
            </a:r>
            <a:r>
              <a:rPr lang="zh-CN" altLang="en-US" sz="2000">
                <a:solidFill>
                  <a:srgbClr val="000000"/>
                </a:solidFill>
                <a:latin typeface="微软雅黑" panose="020B0503020204020204" pitchFamily="34" charset="-122"/>
                <a:ea typeface="微软雅黑" panose="020B0503020204020204" pitchFamily="34" charset="-122"/>
              </a:rPr>
              <a:t>写入存储单元中。</a:t>
            </a:r>
            <a:r>
              <a:rPr lang="en-US" altLang="zh-CN" sz="2000">
                <a:solidFill>
                  <a:srgbClr val="000000"/>
                </a:solidFill>
                <a:latin typeface="微软雅黑" panose="020B0503020204020204" pitchFamily="34" charset="-122"/>
                <a:ea typeface="微软雅黑" panose="020B0503020204020204" pitchFamily="34" charset="-122"/>
              </a:rPr>
              <a:t> </a:t>
            </a:r>
          </a:p>
          <a:p>
            <a:pPr>
              <a:lnSpc>
                <a:spcPts val="2800"/>
              </a:lnSpc>
              <a:spcBef>
                <a:spcPts val="600"/>
              </a:spcBef>
            </a:pPr>
            <a:r>
              <a:rPr lang="zh-CN" altLang="en-US" sz="2000">
                <a:solidFill>
                  <a:srgbClr val="A50021"/>
                </a:solidFill>
                <a:latin typeface="微软雅黑" panose="020B0503020204020204" pitchFamily="34" charset="-122"/>
                <a:ea typeface="微软雅黑" panose="020B0503020204020204" pitchFamily="34" charset="-122"/>
              </a:rPr>
              <a:t>汇编形式</a:t>
            </a:r>
            <a:r>
              <a:rPr lang="zh-CN" altLang="en-US" sz="2000">
                <a:solidFill>
                  <a:srgbClr val="000000"/>
                </a:solidFill>
                <a:latin typeface="微软雅黑" panose="020B0503020204020204" pitchFamily="34" charset="-122"/>
                <a:ea typeface="微软雅黑" panose="020B0503020204020204" pitchFamily="34" charset="-122"/>
              </a:rPr>
              <a:t>：存储地址可写成</a:t>
            </a:r>
            <a:r>
              <a:rPr lang="en-US" altLang="zh-CN" sz="2000">
                <a:solidFill>
                  <a:srgbClr val="FC0128"/>
                </a:solidFill>
                <a:latin typeface="微软雅黑" panose="020B0503020204020204" pitchFamily="34" charset="-122"/>
                <a:ea typeface="微软雅黑" panose="020B0503020204020204" pitchFamily="34" charset="-122"/>
              </a:rPr>
              <a:t>imm12(rs1)</a:t>
            </a:r>
            <a:r>
              <a:rPr lang="zh-CN" altLang="en-US" sz="2000">
                <a:solidFill>
                  <a:srgbClr val="000000"/>
                </a:solidFill>
                <a:latin typeface="微软雅黑" panose="020B0503020204020204" pitchFamily="34" charset="-122"/>
                <a:ea typeface="微软雅黑" panose="020B0503020204020204" pitchFamily="34" charset="-122"/>
              </a:rPr>
              <a:t>。</a:t>
            </a:r>
            <a:endParaRPr lang="en-US" altLang="zh-CN" sz="200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1550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604838"/>
            <a:ext cx="85344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3" name="Rectangle 3"/>
          <p:cNvSpPr>
            <a:spLocks noGrp="1" noChangeArrowheads="1"/>
          </p:cNvSpPr>
          <p:nvPr>
            <p:ph type="body" idx="1"/>
          </p:nvPr>
        </p:nvSpPr>
        <p:spPr>
          <a:xfrm>
            <a:off x="63500" y="1162050"/>
            <a:ext cx="461963" cy="4184650"/>
          </a:xfrm>
        </p:spPr>
        <p:txBody>
          <a:bodyPr/>
          <a:lstStyle/>
          <a:p>
            <a:pPr marL="0" indent="0">
              <a:lnSpc>
                <a:spcPts val="27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系统控制类指令</a:t>
            </a:r>
            <a:endParaRPr lang="en-US" altLang="zh-CN" dirty="0" smtClean="0">
              <a:latin typeface="微软雅黑" panose="020B0503020204020204" pitchFamily="34" charset="-122"/>
              <a:ea typeface="微软雅黑" panose="020B0503020204020204" pitchFamily="34" charset="-122"/>
            </a:endParaRPr>
          </a:p>
          <a:p>
            <a:pPr marL="457200" lvl="1" indent="0">
              <a:lnSpc>
                <a:spcPts val="2700"/>
              </a:lnSpc>
              <a:buFontTx/>
              <a:buNone/>
            </a:pPr>
            <a:endParaRPr lang="en-US" altLang="zh-CN" dirty="0" smtClean="0">
              <a:solidFill>
                <a:srgbClr val="C00000"/>
              </a:solidFill>
              <a:latin typeface="微软雅黑" panose="020B0503020204020204" pitchFamily="34" charset="-122"/>
              <a:ea typeface="微软雅黑" panose="020B0503020204020204" pitchFamily="34" charset="-122"/>
            </a:endParaRPr>
          </a:p>
        </p:txBody>
      </p:sp>
      <p:sp>
        <p:nvSpPr>
          <p:cNvPr id="143364" name="Rectangle 2"/>
          <p:cNvSpPr>
            <a:spLocks noGrp="1" noChangeArrowheads="1"/>
          </p:cNvSpPr>
          <p:nvPr>
            <p:ph type="title"/>
          </p:nvPr>
        </p:nvSpPr>
        <p:spPr>
          <a:xfrm>
            <a:off x="1293813" y="109538"/>
            <a:ext cx="6556375" cy="400050"/>
          </a:xfrm>
        </p:spPr>
        <p:txBody>
          <a:bodyPr/>
          <a:lstStyle/>
          <a:p>
            <a:r>
              <a:rPr lang="en-US" altLang="zh-CN" sz="2600" smtClean="0">
                <a:ea typeface="宋体" panose="02010600030101010101" pitchFamily="2" charset="-122"/>
              </a:rPr>
              <a:t>RISC-V</a:t>
            </a:r>
            <a:r>
              <a:rPr lang="zh-CN" altLang="en-US" sz="2600" smtClean="0">
                <a:ea typeface="宋体" panose="02010600030101010101" pitchFamily="2" charset="-122"/>
              </a:rPr>
              <a:t>基础整数指令集（</a:t>
            </a:r>
            <a:r>
              <a:rPr lang="en-US" altLang="zh-CN" sz="2600" smtClean="0">
                <a:ea typeface="宋体" panose="02010600030101010101" pitchFamily="2" charset="-122"/>
              </a:rPr>
              <a:t>RV32I</a:t>
            </a:r>
            <a:r>
              <a:rPr lang="zh-CN" altLang="en-US" sz="2600" smtClean="0">
                <a:ea typeface="宋体" panose="02010600030101010101" pitchFamily="2" charset="-122"/>
              </a:rPr>
              <a:t>）</a:t>
            </a:r>
          </a:p>
        </p:txBody>
      </p:sp>
      <p:sp>
        <p:nvSpPr>
          <p:cNvPr id="11" name="矩形 10"/>
          <p:cNvSpPr>
            <a:spLocks noChangeArrowheads="1"/>
          </p:cNvSpPr>
          <p:nvPr/>
        </p:nvSpPr>
        <p:spPr bwMode="auto">
          <a:xfrm>
            <a:off x="293688" y="4392613"/>
            <a:ext cx="87566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fence</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RISC-V</a:t>
            </a:r>
            <a:r>
              <a:rPr lang="zh-CN" altLang="en-US" sz="2000">
                <a:solidFill>
                  <a:srgbClr val="000000"/>
                </a:solidFill>
                <a:latin typeface="微软雅黑" panose="020B0503020204020204" pitchFamily="34" charset="-122"/>
                <a:ea typeface="微软雅黑" panose="020B0503020204020204" pitchFamily="34" charset="-122"/>
              </a:rPr>
              <a:t>架构在不同硬件线程之间使用宽松一致性模型，</a:t>
            </a:r>
            <a:r>
              <a:rPr lang="en-US" altLang="zh-CN" sz="2000">
                <a:solidFill>
                  <a:srgbClr val="000000"/>
                </a:solidFill>
                <a:latin typeface="微软雅黑" panose="020B0503020204020204" pitchFamily="34" charset="-122"/>
                <a:ea typeface="微软雅黑" panose="020B0503020204020204" pitchFamily="34" charset="-122"/>
              </a:rPr>
              <a:t>fence</a:t>
            </a:r>
            <a:r>
              <a:rPr lang="zh-CN" altLang="en-US" sz="2000">
                <a:solidFill>
                  <a:srgbClr val="000000"/>
                </a:solidFill>
                <a:latin typeface="微软雅黑" panose="020B0503020204020204" pitchFamily="34" charset="-122"/>
                <a:ea typeface="微软雅黑" panose="020B0503020204020204" pitchFamily="34" charset="-122"/>
              </a:rPr>
              <a:t>和</a:t>
            </a:r>
            <a:r>
              <a:rPr lang="en-US" altLang="zh-CN" sz="2000">
                <a:solidFill>
                  <a:srgbClr val="000000"/>
                </a:solidFill>
                <a:latin typeface="微软雅黑" panose="020B0503020204020204" pitchFamily="34" charset="-122"/>
                <a:ea typeface="微软雅黑" panose="020B0503020204020204" pitchFamily="34" charset="-122"/>
              </a:rPr>
              <a:t>fence.i </a:t>
            </a:r>
            <a:r>
              <a:rPr lang="zh-CN" altLang="en-US" sz="2000">
                <a:solidFill>
                  <a:srgbClr val="000000"/>
                </a:solidFill>
                <a:latin typeface="微软雅黑" panose="020B0503020204020204" pitchFamily="34" charset="-122"/>
                <a:ea typeface="微软雅黑" panose="020B0503020204020204" pitchFamily="34" charset="-122"/>
              </a:rPr>
              <a:t>两条屏障指令，用于保证一定的存储访问顺序。</a:t>
            </a:r>
            <a:endParaRPr lang="en-US" altLang="zh-CN" sz="2000">
              <a:solidFill>
                <a:srgbClr val="000000"/>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2000">
                <a:solidFill>
                  <a:srgbClr val="C00000"/>
                </a:solidFill>
                <a:latin typeface="微软雅黑" panose="020B0503020204020204" pitchFamily="34" charset="-122"/>
                <a:ea typeface="微软雅黑" panose="020B0503020204020204" pitchFamily="34" charset="-122"/>
              </a:rPr>
              <a:t>ecall</a:t>
            </a:r>
            <a:r>
              <a:rPr lang="zh-CN" altLang="en-US" sz="2000">
                <a:solidFill>
                  <a:srgbClr val="C00000"/>
                </a:solidFill>
                <a:latin typeface="微软雅黑" panose="020B0503020204020204" pitchFamily="34" charset="-122"/>
                <a:ea typeface="微软雅黑" panose="020B0503020204020204" pitchFamily="34" charset="-122"/>
              </a:rPr>
              <a:t>和</a:t>
            </a:r>
            <a:r>
              <a:rPr lang="en-US" altLang="zh-CN" sz="2000">
                <a:solidFill>
                  <a:srgbClr val="C00000"/>
                </a:solidFill>
                <a:latin typeface="微软雅黑" panose="020B0503020204020204" pitchFamily="34" charset="-122"/>
                <a:ea typeface="微软雅黑" panose="020B0503020204020204" pitchFamily="34" charset="-122"/>
              </a:rPr>
              <a:t>ebreak</a:t>
            </a:r>
            <a:r>
              <a:rPr lang="zh-CN" altLang="en-US" sz="2000">
                <a:solidFill>
                  <a:srgbClr val="000000"/>
                </a:solidFill>
                <a:latin typeface="微软雅黑" panose="020B0503020204020204" pitchFamily="34" charset="-122"/>
                <a:ea typeface="微软雅黑" panose="020B0503020204020204" pitchFamily="34" charset="-122"/>
              </a:rPr>
              <a:t>：陷阱（</a:t>
            </a:r>
            <a:r>
              <a:rPr lang="en-US" altLang="zh-CN" sz="2000">
                <a:solidFill>
                  <a:srgbClr val="000000"/>
                </a:solidFill>
                <a:latin typeface="微软雅黑" panose="020B0503020204020204" pitchFamily="34" charset="-122"/>
                <a:ea typeface="微软雅黑" panose="020B0503020204020204" pitchFamily="34" charset="-122"/>
              </a:rPr>
              <a:t>trap</a:t>
            </a:r>
            <a:r>
              <a:rPr lang="zh-CN" altLang="en-US" sz="2000">
                <a:solidFill>
                  <a:srgbClr val="000000"/>
                </a:solidFill>
                <a:latin typeface="微软雅黑" panose="020B0503020204020204" pitchFamily="34" charset="-122"/>
                <a:ea typeface="微软雅黑" panose="020B0503020204020204" pitchFamily="34" charset="-122"/>
              </a:rPr>
              <a:t>）指令，也称自陷指令，主要用于从用户程序陷入到操作系统内核（</a:t>
            </a:r>
            <a:r>
              <a:rPr lang="en-US" altLang="zh-CN" sz="2000">
                <a:solidFill>
                  <a:srgbClr val="000000"/>
                </a:solidFill>
                <a:latin typeface="微软雅黑" panose="020B0503020204020204" pitchFamily="34" charset="-122"/>
                <a:ea typeface="微软雅黑" panose="020B0503020204020204" pitchFamily="34" charset="-122"/>
              </a:rPr>
              <a:t>ecall</a:t>
            </a:r>
            <a:r>
              <a:rPr lang="zh-CN" altLang="en-US" sz="2000">
                <a:solidFill>
                  <a:srgbClr val="000000"/>
                </a:solidFill>
                <a:latin typeface="微软雅黑" panose="020B0503020204020204" pitchFamily="34" charset="-122"/>
                <a:ea typeface="微软雅黑" panose="020B0503020204020204" pitchFamily="34" charset="-122"/>
              </a:rPr>
              <a:t>）或调试环境（</a:t>
            </a:r>
            <a:r>
              <a:rPr lang="en-US" altLang="zh-CN" sz="2000">
                <a:solidFill>
                  <a:srgbClr val="000000"/>
                </a:solidFill>
                <a:latin typeface="微软雅黑" panose="020B0503020204020204" pitchFamily="34" charset="-122"/>
                <a:ea typeface="微软雅黑" panose="020B0503020204020204" pitchFamily="34" charset="-122"/>
              </a:rPr>
              <a:t>ebreak</a:t>
            </a:r>
            <a:r>
              <a:rPr lang="zh-CN" altLang="en-US" sz="2000">
                <a:solidFill>
                  <a:srgbClr val="000000"/>
                </a:solidFill>
                <a:latin typeface="微软雅黑" panose="020B0503020204020204" pitchFamily="34" charset="-122"/>
                <a:ea typeface="微软雅黑" panose="020B0503020204020204" pitchFamily="34" charset="-122"/>
              </a:rPr>
              <a:t>）执行，因此也称为环境（</a:t>
            </a:r>
            <a:r>
              <a:rPr lang="en-US" altLang="zh-CN" sz="2000">
                <a:solidFill>
                  <a:srgbClr val="000000"/>
                </a:solidFill>
                <a:latin typeface="微软雅黑" panose="020B0503020204020204" pitchFamily="34" charset="-122"/>
                <a:ea typeface="微软雅黑" panose="020B0503020204020204" pitchFamily="34" charset="-122"/>
              </a:rPr>
              <a:t>Environment</a:t>
            </a:r>
            <a:r>
              <a:rPr lang="zh-CN" altLang="en-US" sz="2000">
                <a:solidFill>
                  <a:srgbClr val="000000"/>
                </a:solidFill>
                <a:latin typeface="微软雅黑" panose="020B0503020204020204" pitchFamily="34" charset="-122"/>
                <a:ea typeface="微软雅黑" panose="020B0503020204020204" pitchFamily="34" charset="-122"/>
              </a:rPr>
              <a:t>）类指令。</a:t>
            </a:r>
            <a:endParaRPr lang="en-US" altLang="zh-CN" sz="2000">
              <a:solidFill>
                <a:srgbClr val="000000"/>
              </a:solidFill>
              <a:latin typeface="微软雅黑" panose="020B0503020204020204" pitchFamily="34" charset="-122"/>
              <a:ea typeface="微软雅黑" panose="020B0503020204020204" pitchFamily="34" charset="-122"/>
            </a:endParaRPr>
          </a:p>
          <a:p>
            <a:pPr>
              <a:lnSpc>
                <a:spcPts val="2800"/>
              </a:lnSpc>
              <a:spcBef>
                <a:spcPts val="600"/>
              </a:spcBef>
            </a:pPr>
            <a:r>
              <a:rPr lang="en-US" altLang="zh-CN" sz="2000">
                <a:solidFill>
                  <a:srgbClr val="A50021"/>
                </a:solidFill>
                <a:latin typeface="微软雅黑" panose="020B0503020204020204" pitchFamily="34" charset="-122"/>
                <a:ea typeface="微软雅黑" panose="020B0503020204020204" pitchFamily="34" charset="-122"/>
              </a:rPr>
              <a:t>csrxxx</a:t>
            </a:r>
            <a:r>
              <a:rPr lang="en-US" altLang="zh-CN" sz="2000">
                <a:solidFill>
                  <a:srgbClr val="000000"/>
                </a:solidFill>
                <a:latin typeface="微软雅黑" panose="020B0503020204020204" pitchFamily="34" charset="-122"/>
                <a:ea typeface="微软雅黑" panose="020B0503020204020204" pitchFamily="34" charset="-122"/>
              </a:rPr>
              <a:t>: 6</a:t>
            </a:r>
            <a:r>
              <a:rPr lang="zh-CN" altLang="en-US" sz="2000">
                <a:solidFill>
                  <a:srgbClr val="000000"/>
                </a:solidFill>
                <a:latin typeface="微软雅黑" panose="020B0503020204020204" pitchFamily="34" charset="-122"/>
                <a:ea typeface="微软雅黑" panose="020B0503020204020204" pitchFamily="34" charset="-122"/>
              </a:rPr>
              <a:t>条</a:t>
            </a:r>
            <a:r>
              <a:rPr lang="en-US" altLang="zh-CN" sz="2000">
                <a:solidFill>
                  <a:srgbClr val="000000"/>
                </a:solidFill>
                <a:latin typeface="微软雅黑" panose="020B0503020204020204" pitchFamily="34" charset="-122"/>
                <a:ea typeface="微软雅黑" panose="020B0503020204020204" pitchFamily="34" charset="-122"/>
              </a:rPr>
              <a:t>csr</a:t>
            </a:r>
            <a:r>
              <a:rPr lang="zh-CN" altLang="en-US" sz="2000">
                <a:solidFill>
                  <a:srgbClr val="000000"/>
                </a:solidFill>
                <a:latin typeface="微软雅黑" panose="020B0503020204020204" pitchFamily="34" charset="-122"/>
                <a:ea typeface="微软雅黑" panose="020B0503020204020204" pitchFamily="34" charset="-122"/>
              </a:rPr>
              <a:t>指令用于设置和读取相应的</a:t>
            </a:r>
            <a:r>
              <a:rPr lang="zh-CN" altLang="en-US" sz="2000">
                <a:solidFill>
                  <a:srgbClr val="FF0000"/>
                </a:solidFill>
                <a:latin typeface="微软雅黑" panose="020B0503020204020204" pitchFamily="34" charset="-122"/>
                <a:ea typeface="微软雅黑" panose="020B0503020204020204" pitchFamily="34" charset="-122"/>
              </a:rPr>
              <a:t>控制状态寄存器（</a:t>
            </a:r>
            <a:r>
              <a:rPr lang="en-US" altLang="zh-CN" sz="2000">
                <a:solidFill>
                  <a:srgbClr val="FF0000"/>
                </a:solidFill>
                <a:latin typeface="微软雅黑" panose="020B0503020204020204" pitchFamily="34" charset="-122"/>
                <a:ea typeface="微软雅黑" panose="020B0503020204020204" pitchFamily="34" charset="-122"/>
              </a:rPr>
              <a:t>CSR</a:t>
            </a:r>
            <a:r>
              <a:rPr lang="zh-CN" altLang="en-US" sz="2000">
                <a:solidFill>
                  <a:srgbClr val="FF0000"/>
                </a:solidFill>
                <a:latin typeface="微软雅黑" panose="020B0503020204020204" pitchFamily="34" charset="-122"/>
                <a:ea typeface="微软雅黑" panose="020B0503020204020204" pitchFamily="34" charset="-122"/>
              </a:rPr>
              <a:t>）</a:t>
            </a:r>
            <a:r>
              <a:rPr lang="zh-CN" altLang="en-US" sz="2000">
                <a:solidFill>
                  <a:srgbClr val="000000"/>
                </a:solidFill>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 </a:t>
            </a:r>
          </a:p>
        </p:txBody>
      </p:sp>
      <p:sp>
        <p:nvSpPr>
          <p:cNvPr id="143366" name="矩形 1"/>
          <p:cNvSpPr>
            <a:spLocks noChangeArrowheads="1"/>
          </p:cNvSpPr>
          <p:nvPr/>
        </p:nvSpPr>
        <p:spPr bwMode="auto">
          <a:xfrm>
            <a:off x="622300" y="1574800"/>
            <a:ext cx="7656513" cy="647700"/>
          </a:xfrm>
          <a:prstGeom prst="rect">
            <a:avLst/>
          </a:prstGeom>
          <a:solidFill>
            <a:srgbClr val="C000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43367" name="矩形 1"/>
          <p:cNvSpPr>
            <a:spLocks noChangeArrowheads="1"/>
          </p:cNvSpPr>
          <p:nvPr/>
        </p:nvSpPr>
        <p:spPr bwMode="auto">
          <a:xfrm>
            <a:off x="622300" y="2222500"/>
            <a:ext cx="7656513" cy="2022475"/>
          </a:xfrm>
          <a:prstGeom prst="rect">
            <a:avLst/>
          </a:prstGeom>
          <a:solidFill>
            <a:srgbClr val="FFFF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
        <p:nvSpPr>
          <p:cNvPr id="143368" name="矩形 1"/>
          <p:cNvSpPr>
            <a:spLocks noChangeArrowheads="1"/>
          </p:cNvSpPr>
          <p:nvPr/>
        </p:nvSpPr>
        <p:spPr bwMode="auto">
          <a:xfrm>
            <a:off x="622300" y="904875"/>
            <a:ext cx="7656513" cy="669925"/>
          </a:xfrm>
          <a:prstGeom prst="rect">
            <a:avLst/>
          </a:prstGeom>
          <a:solidFill>
            <a:schemeClr val="accent2">
              <a:alpha val="20000"/>
            </a:schemeClr>
          </a:solidFill>
          <a:ln>
            <a:noFill/>
          </a:ln>
          <a:extLst>
            <a:ext uri="{91240B29-F687-4F45-9708-019B960494DF}">
              <a14:hiddenLine xmlns:a14="http://schemas.microsoft.com/office/drawing/2010/main" w="12700" algn="ctr">
                <a:solidFill>
                  <a:srgbClr val="000000"/>
                </a:solidFill>
                <a:round/>
                <a:headEnd/>
                <a:tailEnd/>
              </a14:hiddenLine>
            </a:ext>
          </a:extLst>
        </p:spPr>
        <p:txBody>
          <a:bodyPr lIns="63500" tIns="25400" rIns="63500" bIns="25400"/>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solidFill>
                <a:srgbClr val="063DE8"/>
              </a:solidFill>
            </a:endParaRPr>
          </a:p>
        </p:txBody>
      </p:sp>
    </p:spTree>
    <p:extLst>
      <p:ext uri="{BB962C8B-B14F-4D97-AF65-F5344CB8AC3E}">
        <p14:creationId xmlns:p14="http://schemas.microsoft.com/office/powerpoint/2010/main" val="639198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
            <a:extLst>
              <a:ext uri="{FF2B5EF4-FFF2-40B4-BE49-F238E27FC236}">
                <a16:creationId xmlns:a16="http://schemas.microsoft.com/office/drawing/2014/main" id="{52F0DB7E-8F05-4890-BAD3-B4C87C69219C}"/>
              </a:ext>
            </a:extLst>
          </p:cNvPr>
          <p:cNvSpPr>
            <a:spLocks noChangeArrowheads="1"/>
          </p:cNvSpPr>
          <p:nvPr/>
        </p:nvSpPr>
        <p:spPr bwMode="auto">
          <a:xfrm>
            <a:off x="87313" y="539750"/>
            <a:ext cx="8950325"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a:defRPr sz="800" b="1">
                <a:solidFill>
                  <a:schemeClr val="accent2"/>
                </a:solidFill>
                <a:latin typeface="Arial" panose="020B0604020202020204" pitchFamily="34" charset="0"/>
                <a:ea typeface="宋体" panose="02010600030101010101" pitchFamily="2" charset="-122"/>
              </a:defRPr>
            </a:lvl1pPr>
            <a:lvl2pPr marL="800100" indent="-34290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2000"/>
              </a:lnSpc>
              <a:spcBef>
                <a:spcPct val="15000"/>
              </a:spcBef>
              <a:buSzPct val="75000"/>
              <a:buFont typeface="Wingdings" panose="05000000000000000000" pitchFamily="2" charset="2"/>
              <a:buChar char="u"/>
              <a:defRPr/>
            </a:pPr>
            <a:r>
              <a:rPr lang="zh-CN" altLang="en-US" sz="1800" dirty="0">
                <a:solidFill>
                  <a:srgbClr val="000000"/>
                </a:solidFill>
                <a:ea typeface="黑体" panose="02010609060101010101" pitchFamily="49" charset="-122"/>
              </a:rPr>
              <a:t>标准扩展指令集</a:t>
            </a:r>
          </a:p>
          <a:p>
            <a:pPr lvl="1">
              <a:lnSpc>
                <a:spcPct val="112000"/>
              </a:lnSpc>
              <a:spcBef>
                <a:spcPct val="15000"/>
              </a:spcBef>
              <a:buSzPct val="100000"/>
              <a:buFontTx/>
              <a:buChar char="–"/>
              <a:defRPr/>
            </a:pPr>
            <a:r>
              <a:rPr lang="en-US" altLang="zh-CN" sz="1800" dirty="0">
                <a:solidFill>
                  <a:srgbClr val="063DE8"/>
                </a:solidFill>
                <a:ea typeface="黑体" panose="02010609060101010101" pitchFamily="49" charset="-122"/>
              </a:rPr>
              <a:t>RV32I</a:t>
            </a:r>
            <a:r>
              <a:rPr lang="zh-CN" altLang="en-US" sz="1800" dirty="0">
                <a:solidFill>
                  <a:srgbClr val="063DE8"/>
                </a:solidFill>
                <a:ea typeface="黑体" panose="02010609060101010101" pitchFamily="49" charset="-122"/>
              </a:rPr>
              <a:t>基础指令集之上，可标准扩展</a:t>
            </a:r>
            <a:r>
              <a:rPr lang="en-US" altLang="zh-CN" sz="1800" dirty="0">
                <a:solidFill>
                  <a:srgbClr val="063DE8"/>
                </a:solidFill>
                <a:ea typeface="黑体" panose="02010609060101010101" pitchFamily="49" charset="-122"/>
              </a:rPr>
              <a:t>RV32M</a:t>
            </a:r>
            <a:r>
              <a:rPr lang="zh-CN" altLang="en-US" sz="1800" dirty="0">
                <a:solidFill>
                  <a:srgbClr val="063DE8"/>
                </a:solidFill>
                <a:ea typeface="黑体" panose="02010609060101010101" pitchFamily="49" charset="-122"/>
              </a:rPr>
              <a:t>、</a:t>
            </a:r>
            <a:r>
              <a:rPr lang="en-US" altLang="zh-CN" sz="1800" dirty="0">
                <a:solidFill>
                  <a:srgbClr val="063DE8"/>
                </a:solidFill>
                <a:ea typeface="黑体" panose="02010609060101010101" pitchFamily="49" charset="-122"/>
              </a:rPr>
              <a:t>RV32F/D</a:t>
            </a:r>
            <a:r>
              <a:rPr lang="zh-CN" altLang="en-US" sz="1800" dirty="0">
                <a:solidFill>
                  <a:srgbClr val="063DE8"/>
                </a:solidFill>
                <a:ea typeface="黑体" panose="02010609060101010101" pitchFamily="49" charset="-122"/>
              </a:rPr>
              <a:t>、</a:t>
            </a:r>
            <a:r>
              <a:rPr lang="en-US" altLang="zh-CN" sz="1800" dirty="0">
                <a:solidFill>
                  <a:srgbClr val="063DE8"/>
                </a:solidFill>
                <a:ea typeface="黑体" panose="02010609060101010101" pitchFamily="49" charset="-122"/>
              </a:rPr>
              <a:t>RV32A</a:t>
            </a:r>
            <a:r>
              <a:rPr lang="zh-CN" altLang="en-US" sz="1800" dirty="0">
                <a:solidFill>
                  <a:srgbClr val="063DE8"/>
                </a:solidFill>
                <a:ea typeface="黑体" panose="02010609060101010101" pitchFamily="49" charset="-122"/>
              </a:rPr>
              <a:t>，以形成</a:t>
            </a:r>
            <a:r>
              <a:rPr lang="en-US" altLang="zh-CN" sz="1800" dirty="0">
                <a:solidFill>
                  <a:srgbClr val="063DE8"/>
                </a:solidFill>
                <a:ea typeface="黑体" panose="02010609060101010101" pitchFamily="49" charset="-122"/>
              </a:rPr>
              <a:t>32</a:t>
            </a:r>
            <a:r>
              <a:rPr lang="zh-CN" altLang="en-US" sz="1800" dirty="0">
                <a:solidFill>
                  <a:srgbClr val="063DE8"/>
                </a:solidFill>
                <a:ea typeface="黑体" panose="02010609060101010101" pitchFamily="49" charset="-122"/>
              </a:rPr>
              <a:t>位架构合集</a:t>
            </a:r>
            <a:r>
              <a:rPr lang="en-US" altLang="zh-CN" sz="1800" dirty="0">
                <a:solidFill>
                  <a:srgbClr val="FF0000"/>
                </a:solidFill>
                <a:ea typeface="黑体" panose="02010609060101010101" pitchFamily="49" charset="-122"/>
              </a:rPr>
              <a:t>RV32IMAFD</a:t>
            </a:r>
            <a:r>
              <a:rPr lang="zh-CN" altLang="en-US" sz="1800" dirty="0">
                <a:solidFill>
                  <a:srgbClr val="063DE8"/>
                </a:solidFill>
                <a:ea typeface="黑体" panose="02010609060101010101" pitchFamily="49" charset="-122"/>
              </a:rPr>
              <a:t>，也称为</a:t>
            </a:r>
            <a:r>
              <a:rPr lang="en-US" altLang="zh-CN" sz="1800" dirty="0">
                <a:solidFill>
                  <a:srgbClr val="FF0000"/>
                </a:solidFill>
                <a:ea typeface="黑体" panose="02010609060101010101" pitchFamily="49" charset="-122"/>
              </a:rPr>
              <a:t>RV32G</a:t>
            </a:r>
          </a:p>
          <a:p>
            <a:pPr lvl="1">
              <a:lnSpc>
                <a:spcPct val="112000"/>
              </a:lnSpc>
              <a:spcBef>
                <a:spcPct val="15000"/>
              </a:spcBef>
              <a:buSzPct val="100000"/>
              <a:buFontTx/>
              <a:buChar char="–"/>
              <a:defRPr/>
            </a:pPr>
            <a:r>
              <a:rPr lang="en-US" altLang="zh-CN" sz="1800" dirty="0">
                <a:solidFill>
                  <a:srgbClr val="063DE8"/>
                </a:solidFill>
                <a:ea typeface="黑体" panose="02010609060101010101" pitchFamily="49" charset="-122"/>
              </a:rPr>
              <a:t>RV32G</a:t>
            </a:r>
            <a:r>
              <a:rPr lang="zh-CN" altLang="en-US" sz="1800" dirty="0">
                <a:solidFill>
                  <a:srgbClr val="063DE8"/>
                </a:solidFill>
                <a:ea typeface="黑体" panose="02010609060101010101" pitchFamily="49" charset="-122"/>
              </a:rPr>
              <a:t>基础上，对每个指令集进行调整和添加，可形成</a:t>
            </a:r>
            <a:r>
              <a:rPr lang="en-US" altLang="zh-CN" sz="1800" dirty="0">
                <a:solidFill>
                  <a:srgbClr val="063DE8"/>
                </a:solidFill>
                <a:ea typeface="黑体" panose="02010609060101010101" pitchFamily="49" charset="-122"/>
              </a:rPr>
              <a:t>64</a:t>
            </a:r>
            <a:r>
              <a:rPr lang="zh-CN" altLang="en-US" sz="1800" dirty="0">
                <a:solidFill>
                  <a:srgbClr val="063DE8"/>
                </a:solidFill>
                <a:ea typeface="黑体" panose="02010609060101010101" pitchFamily="49" charset="-122"/>
              </a:rPr>
              <a:t>位架构</a:t>
            </a:r>
            <a:r>
              <a:rPr lang="en-US" altLang="zh-CN" sz="1800" dirty="0">
                <a:solidFill>
                  <a:srgbClr val="FF0000"/>
                </a:solidFill>
                <a:ea typeface="黑体" panose="02010609060101010101" pitchFamily="49" charset="-122"/>
              </a:rPr>
              <a:t>RV64G</a:t>
            </a:r>
            <a:r>
              <a:rPr lang="zh-CN" altLang="en-US" sz="1800" dirty="0">
                <a:solidFill>
                  <a:srgbClr val="FF0000"/>
                </a:solidFill>
                <a:ea typeface="黑体" panose="02010609060101010101" pitchFamily="49" charset="-122"/>
              </a:rPr>
              <a:t>，</a:t>
            </a:r>
            <a:r>
              <a:rPr lang="zh-CN" altLang="en-US" sz="1800" dirty="0">
                <a:solidFill>
                  <a:srgbClr val="0033CC"/>
                </a:solidFill>
                <a:ea typeface="黑体" panose="02010609060101010101" pitchFamily="49" charset="-122"/>
              </a:rPr>
              <a:t>原先在</a:t>
            </a:r>
            <a:r>
              <a:rPr lang="en-US" altLang="zh-CN" sz="1800" dirty="0">
                <a:solidFill>
                  <a:srgbClr val="0033CC"/>
                </a:solidFill>
                <a:ea typeface="黑体" panose="02010609060101010101" pitchFamily="49" charset="-122"/>
              </a:rPr>
              <a:t>RV32G</a:t>
            </a:r>
            <a:r>
              <a:rPr lang="zh-CN" altLang="en-US" sz="1800" dirty="0">
                <a:solidFill>
                  <a:srgbClr val="0033CC"/>
                </a:solidFill>
                <a:ea typeface="黑体" panose="02010609060101010101" pitchFamily="49" charset="-122"/>
              </a:rPr>
              <a:t>中处理的数据将调整为</a:t>
            </a:r>
            <a:r>
              <a:rPr lang="en-US" altLang="zh-CN" sz="1800" dirty="0">
                <a:solidFill>
                  <a:srgbClr val="0033CC"/>
                </a:solidFill>
                <a:ea typeface="黑体" panose="02010609060101010101" pitchFamily="49" charset="-122"/>
              </a:rPr>
              <a:t>64</a:t>
            </a:r>
            <a:r>
              <a:rPr lang="zh-CN" altLang="en-US" sz="1800" dirty="0">
                <a:solidFill>
                  <a:srgbClr val="0033CC"/>
                </a:solidFill>
                <a:ea typeface="黑体" panose="02010609060101010101" pitchFamily="49" charset="-122"/>
              </a:rPr>
              <a:t>位。但为了支持</a:t>
            </a:r>
            <a:r>
              <a:rPr lang="en-US" altLang="zh-CN" sz="1800" dirty="0">
                <a:solidFill>
                  <a:srgbClr val="0033CC"/>
                </a:solidFill>
                <a:ea typeface="黑体" panose="02010609060101010101" pitchFamily="49" charset="-122"/>
              </a:rPr>
              <a:t>32</a:t>
            </a:r>
            <a:r>
              <a:rPr lang="zh-CN" altLang="en-US" sz="1800" dirty="0">
                <a:solidFill>
                  <a:srgbClr val="0033CC"/>
                </a:solidFill>
                <a:ea typeface="黑体" panose="02010609060101010101" pitchFamily="49" charset="-122"/>
              </a:rPr>
              <a:t>位数据操作，每个</a:t>
            </a:r>
            <a:r>
              <a:rPr lang="en-US" altLang="zh-CN" sz="1800" dirty="0">
                <a:solidFill>
                  <a:srgbClr val="0033CC"/>
                </a:solidFill>
                <a:ea typeface="黑体" panose="02010609060101010101" pitchFamily="49" charset="-122"/>
              </a:rPr>
              <a:t>64</a:t>
            </a:r>
            <a:r>
              <a:rPr lang="zh-CN" altLang="en-US" sz="1800" dirty="0">
                <a:solidFill>
                  <a:srgbClr val="0033CC"/>
                </a:solidFill>
                <a:ea typeface="黑体" panose="02010609060101010101" pitchFamily="49" charset="-122"/>
              </a:rPr>
              <a:t>位架构指令集中都会添加少量</a:t>
            </a:r>
            <a:r>
              <a:rPr lang="en-US" altLang="zh-CN" sz="1800" dirty="0">
                <a:solidFill>
                  <a:srgbClr val="0033CC"/>
                </a:solidFill>
                <a:ea typeface="黑体" panose="02010609060101010101" pitchFamily="49" charset="-122"/>
              </a:rPr>
              <a:t>32</a:t>
            </a:r>
            <a:r>
              <a:rPr lang="zh-CN" altLang="en-US" sz="1800" dirty="0">
                <a:solidFill>
                  <a:srgbClr val="0033CC"/>
                </a:solidFill>
                <a:ea typeface="黑体" panose="02010609060101010101" pitchFamily="49" charset="-122"/>
              </a:rPr>
              <a:t>位数据处理指令。</a:t>
            </a:r>
            <a:endParaRPr lang="zh-CN" altLang="en-US" sz="1800" dirty="0">
              <a:solidFill>
                <a:srgbClr val="FF0000"/>
              </a:solidFill>
              <a:ea typeface="黑体" panose="02010609060101010101" pitchFamily="49" charset="-122"/>
            </a:endParaRPr>
          </a:p>
          <a:p>
            <a:pPr>
              <a:lnSpc>
                <a:spcPct val="112000"/>
              </a:lnSpc>
              <a:spcBef>
                <a:spcPct val="15000"/>
              </a:spcBef>
              <a:buSzPct val="75000"/>
              <a:buFont typeface="Wingdings" panose="05000000000000000000" pitchFamily="2" charset="2"/>
              <a:buChar char="u"/>
              <a:defRPr/>
            </a:pPr>
            <a:r>
              <a:rPr lang="en-US" altLang="zh-CN" sz="1800" dirty="0">
                <a:solidFill>
                  <a:srgbClr val="000000"/>
                </a:solidFill>
                <a:ea typeface="黑体" panose="02010609060101010101" pitchFamily="49" charset="-122"/>
              </a:rPr>
              <a:t>RISC-V</a:t>
            </a:r>
            <a:r>
              <a:rPr lang="zh-CN" altLang="en-US" sz="1800" dirty="0">
                <a:solidFill>
                  <a:srgbClr val="000000"/>
                </a:solidFill>
                <a:ea typeface="黑体" panose="02010609060101010101" pitchFamily="49" charset="-122"/>
              </a:rPr>
              <a:t>扩展集包括</a:t>
            </a:r>
          </a:p>
          <a:p>
            <a:pPr lvl="1">
              <a:lnSpc>
                <a:spcPct val="112000"/>
              </a:lnSpc>
              <a:spcBef>
                <a:spcPct val="15000"/>
              </a:spcBef>
              <a:buSzPct val="100000"/>
              <a:buFontTx/>
              <a:buChar char="–"/>
              <a:defRPr/>
            </a:pPr>
            <a:r>
              <a:rPr lang="zh-CN" altLang="en-US" sz="1800" dirty="0">
                <a:solidFill>
                  <a:srgbClr val="063DE8"/>
                </a:solidFill>
                <a:ea typeface="黑体" panose="02010609060101010101" pitchFamily="49" charset="-122"/>
              </a:rPr>
              <a:t>针对</a:t>
            </a:r>
            <a:r>
              <a:rPr lang="en-US" altLang="zh-CN" sz="1800" dirty="0">
                <a:solidFill>
                  <a:srgbClr val="FC0128"/>
                </a:solidFill>
                <a:ea typeface="黑体" panose="02010609060101010101" pitchFamily="49" charset="-122"/>
              </a:rPr>
              <a:t>64</a:t>
            </a:r>
            <a:r>
              <a:rPr lang="zh-CN" altLang="en-US" sz="1800" dirty="0">
                <a:solidFill>
                  <a:srgbClr val="FC0128"/>
                </a:solidFill>
                <a:ea typeface="黑体" panose="02010609060101010101" pitchFamily="49" charset="-122"/>
              </a:rPr>
              <a:t>位架构</a:t>
            </a:r>
            <a:r>
              <a:rPr lang="zh-CN" altLang="en-US" sz="1800" dirty="0">
                <a:solidFill>
                  <a:srgbClr val="063DE8"/>
                </a:solidFill>
                <a:ea typeface="黑体" panose="02010609060101010101" pitchFamily="49" charset="-122"/>
              </a:rPr>
              <a:t>需要，在</a:t>
            </a:r>
            <a:r>
              <a:rPr lang="en-US" altLang="zh-CN" sz="1800" dirty="0">
                <a:solidFill>
                  <a:srgbClr val="063DE8"/>
                </a:solidFill>
                <a:ea typeface="黑体" panose="02010609060101010101" pitchFamily="49" charset="-122"/>
              </a:rPr>
              <a:t>47</a:t>
            </a:r>
            <a:r>
              <a:rPr lang="zh-CN" altLang="en-US" sz="1800" dirty="0">
                <a:solidFill>
                  <a:srgbClr val="063DE8"/>
                </a:solidFill>
                <a:ea typeface="黑体" panose="02010609060101010101" pitchFamily="49" charset="-122"/>
              </a:rPr>
              <a:t>条</a:t>
            </a:r>
            <a:r>
              <a:rPr lang="en-US" altLang="zh-CN" sz="1800" dirty="0">
                <a:solidFill>
                  <a:srgbClr val="063DE8"/>
                </a:solidFill>
                <a:ea typeface="黑体" panose="02010609060101010101" pitchFamily="49" charset="-122"/>
              </a:rPr>
              <a:t>RV32I</a:t>
            </a:r>
            <a:r>
              <a:rPr lang="zh-CN" altLang="en-US" sz="1800" dirty="0">
                <a:solidFill>
                  <a:srgbClr val="063DE8"/>
                </a:solidFill>
                <a:ea typeface="黑体" panose="02010609060101010101" pitchFamily="49" charset="-122"/>
              </a:rPr>
              <a:t>指令基础上，增加</a:t>
            </a:r>
            <a:r>
              <a:rPr lang="en-US" altLang="zh-CN" sz="1800" dirty="0">
                <a:solidFill>
                  <a:srgbClr val="063DE8"/>
                </a:solidFill>
                <a:ea typeface="黑体" panose="02010609060101010101" pitchFamily="49" charset="-122"/>
              </a:rPr>
              <a:t>12</a:t>
            </a:r>
            <a:r>
              <a:rPr lang="zh-CN" altLang="en-US" sz="1800" dirty="0">
                <a:solidFill>
                  <a:srgbClr val="063DE8"/>
                </a:solidFill>
                <a:ea typeface="黑体" panose="02010609060101010101" pitchFamily="49" charset="-122"/>
              </a:rPr>
              <a:t>条整数指令（</a:t>
            </a:r>
            <a:r>
              <a:rPr lang="en-US" altLang="zh-CN" sz="1800" dirty="0">
                <a:solidFill>
                  <a:srgbClr val="063DE8"/>
                </a:solidFill>
                <a:ea typeface="黑体" panose="02010609060101010101" pitchFamily="49" charset="-122"/>
              </a:rPr>
              <a:t>+RV64I</a:t>
            </a:r>
            <a:r>
              <a:rPr lang="zh-CN" altLang="en-US" sz="1800" dirty="0">
                <a:solidFill>
                  <a:srgbClr val="063DE8"/>
                </a:solidFill>
                <a:ea typeface="黑体" panose="02010609060101010101" pitchFamily="49" charset="-122"/>
              </a:rPr>
              <a:t>），包括</a:t>
            </a:r>
            <a:r>
              <a:rPr lang="en-US" altLang="zh-CN" sz="1800" dirty="0">
                <a:solidFill>
                  <a:srgbClr val="063DE8"/>
                </a:solidFill>
                <a:ea typeface="黑体" panose="02010609060101010101" pitchFamily="49" charset="-122"/>
              </a:rPr>
              <a:t>6</a:t>
            </a:r>
            <a:r>
              <a:rPr lang="zh-CN" altLang="en-US" sz="1800" dirty="0">
                <a:solidFill>
                  <a:srgbClr val="063DE8"/>
                </a:solidFill>
                <a:ea typeface="黑体" panose="02010609060101010101" pitchFamily="49" charset="-122"/>
              </a:rPr>
              <a:t>条</a:t>
            </a:r>
            <a:r>
              <a:rPr lang="en-US" altLang="zh-CN" sz="1800" dirty="0">
                <a:solidFill>
                  <a:srgbClr val="063DE8"/>
                </a:solidFill>
                <a:ea typeface="黑体" panose="02010609060101010101" pitchFamily="49" charset="-122"/>
              </a:rPr>
              <a:t>32</a:t>
            </a:r>
            <a:r>
              <a:rPr lang="zh-CN" altLang="en-US" sz="1800" dirty="0">
                <a:solidFill>
                  <a:srgbClr val="063DE8"/>
                </a:solidFill>
                <a:ea typeface="黑体" panose="02010609060101010101" pitchFamily="49" charset="-122"/>
              </a:rPr>
              <a:t>位移位指令、</a:t>
            </a:r>
            <a:r>
              <a:rPr lang="en-US" altLang="zh-CN" sz="1800" dirty="0">
                <a:solidFill>
                  <a:srgbClr val="063DE8"/>
                </a:solidFill>
                <a:ea typeface="黑体" panose="02010609060101010101" pitchFamily="49" charset="-122"/>
              </a:rPr>
              <a:t>3</a:t>
            </a:r>
            <a:r>
              <a:rPr lang="zh-CN" altLang="en-US" sz="1800" dirty="0">
                <a:solidFill>
                  <a:srgbClr val="063DE8"/>
                </a:solidFill>
                <a:ea typeface="黑体" panose="02010609060101010101" pitchFamily="49" charset="-122"/>
              </a:rPr>
              <a:t>条</a:t>
            </a:r>
            <a:r>
              <a:rPr lang="en-US" altLang="zh-CN" sz="1800" dirty="0">
                <a:solidFill>
                  <a:srgbClr val="063DE8"/>
                </a:solidFill>
                <a:ea typeface="黑体" panose="02010609060101010101" pitchFamily="49" charset="-122"/>
              </a:rPr>
              <a:t>32</a:t>
            </a:r>
            <a:r>
              <a:rPr lang="zh-CN" altLang="en-US" sz="1800" dirty="0">
                <a:solidFill>
                  <a:srgbClr val="063DE8"/>
                </a:solidFill>
                <a:ea typeface="黑体" panose="02010609060101010101" pitchFamily="49" charset="-122"/>
              </a:rPr>
              <a:t>位加减运算指令、两条</a:t>
            </a:r>
            <a:r>
              <a:rPr lang="en-US" altLang="zh-CN" sz="1800" dirty="0">
                <a:solidFill>
                  <a:srgbClr val="063DE8"/>
                </a:solidFill>
                <a:ea typeface="黑体" panose="02010609060101010101" pitchFamily="49" charset="-122"/>
              </a:rPr>
              <a:t>64</a:t>
            </a:r>
            <a:r>
              <a:rPr lang="zh-CN" altLang="en-US" sz="1800" dirty="0">
                <a:solidFill>
                  <a:srgbClr val="063DE8"/>
                </a:solidFill>
                <a:ea typeface="黑体" panose="02010609060101010101" pitchFamily="49" charset="-122"/>
              </a:rPr>
              <a:t>位装入（</a:t>
            </a:r>
            <a:r>
              <a:rPr lang="en-US" altLang="zh-CN" sz="1800" dirty="0">
                <a:solidFill>
                  <a:srgbClr val="063DE8"/>
                </a:solidFill>
                <a:ea typeface="黑体" panose="02010609060101010101" pitchFamily="49" charset="-122"/>
              </a:rPr>
              <a:t>Load</a:t>
            </a:r>
            <a:r>
              <a:rPr lang="zh-CN" altLang="en-US" sz="1800" dirty="0">
                <a:solidFill>
                  <a:srgbClr val="063DE8"/>
                </a:solidFill>
                <a:ea typeface="黑体" panose="02010609060101010101" pitchFamily="49" charset="-122"/>
              </a:rPr>
              <a:t>）指令和</a:t>
            </a:r>
            <a:r>
              <a:rPr lang="en-US" altLang="zh-CN" sz="1800" dirty="0">
                <a:solidFill>
                  <a:srgbClr val="063DE8"/>
                </a:solidFill>
                <a:ea typeface="黑体" panose="02010609060101010101" pitchFamily="49" charset="-122"/>
              </a:rPr>
              <a:t>1</a:t>
            </a:r>
            <a:r>
              <a:rPr lang="zh-CN" altLang="en-US" sz="1800" dirty="0">
                <a:solidFill>
                  <a:srgbClr val="063DE8"/>
                </a:solidFill>
                <a:ea typeface="黑体" panose="02010609060101010101" pitchFamily="49" charset="-122"/>
              </a:rPr>
              <a:t>条</a:t>
            </a:r>
            <a:r>
              <a:rPr lang="en-US" altLang="zh-CN" sz="1800" dirty="0">
                <a:solidFill>
                  <a:srgbClr val="063DE8"/>
                </a:solidFill>
                <a:ea typeface="黑体" panose="02010609060101010101" pitchFamily="49" charset="-122"/>
              </a:rPr>
              <a:t>64</a:t>
            </a:r>
            <a:r>
              <a:rPr lang="zh-CN" altLang="en-US" sz="1800" dirty="0">
                <a:solidFill>
                  <a:srgbClr val="063DE8"/>
                </a:solidFill>
                <a:ea typeface="黑体" panose="02010609060101010101" pitchFamily="49" charset="-122"/>
              </a:rPr>
              <a:t>位存储（</a:t>
            </a:r>
            <a:r>
              <a:rPr lang="en-US" altLang="zh-CN" sz="1800" dirty="0">
                <a:solidFill>
                  <a:srgbClr val="063DE8"/>
                </a:solidFill>
                <a:ea typeface="黑体" panose="02010609060101010101" pitchFamily="49" charset="-122"/>
              </a:rPr>
              <a:t>Store</a:t>
            </a:r>
            <a:r>
              <a:rPr lang="zh-CN" altLang="en-US" sz="1800" dirty="0">
                <a:solidFill>
                  <a:srgbClr val="063DE8"/>
                </a:solidFill>
                <a:ea typeface="黑体" panose="02010609060101010101" pitchFamily="49" charset="-122"/>
              </a:rPr>
              <a:t>）指令，故</a:t>
            </a:r>
            <a:r>
              <a:rPr lang="en-US" altLang="zh-CN" sz="1800" dirty="0">
                <a:solidFill>
                  <a:srgbClr val="063DE8"/>
                </a:solidFill>
                <a:ea typeface="黑体" panose="02010609060101010101" pitchFamily="49" charset="-122"/>
              </a:rPr>
              <a:t>RV64I</a:t>
            </a:r>
            <a:r>
              <a:rPr lang="zh-CN" altLang="en-US" sz="1800" dirty="0">
                <a:solidFill>
                  <a:srgbClr val="063DE8"/>
                </a:solidFill>
                <a:ea typeface="黑体" panose="02010609060101010101" pitchFamily="49" charset="-122"/>
              </a:rPr>
              <a:t>共</a:t>
            </a:r>
            <a:r>
              <a:rPr lang="en-US" altLang="zh-CN" sz="1800" dirty="0">
                <a:solidFill>
                  <a:srgbClr val="063DE8"/>
                </a:solidFill>
                <a:ea typeface="黑体" panose="02010609060101010101" pitchFamily="49" charset="-122"/>
              </a:rPr>
              <a:t>59</a:t>
            </a:r>
            <a:r>
              <a:rPr lang="zh-CN" altLang="en-US" sz="1800" dirty="0">
                <a:solidFill>
                  <a:srgbClr val="063DE8"/>
                </a:solidFill>
                <a:ea typeface="黑体" panose="02010609060101010101" pitchFamily="49" charset="-122"/>
              </a:rPr>
              <a:t>条指令</a:t>
            </a:r>
            <a:r>
              <a:rPr lang="zh-CN" altLang="en-US" sz="1800" dirty="0" smtClean="0">
                <a:solidFill>
                  <a:srgbClr val="063DE8"/>
                </a:solidFill>
                <a:ea typeface="黑体" panose="02010609060101010101" pitchFamily="49" charset="-122"/>
              </a:rPr>
              <a:t>。</a:t>
            </a:r>
            <a:endParaRPr lang="en-US" altLang="zh-CN" sz="1800" dirty="0" smtClean="0">
              <a:solidFill>
                <a:srgbClr val="063DE8"/>
              </a:solidFill>
              <a:ea typeface="黑体" panose="02010609060101010101" pitchFamily="49" charset="-122"/>
            </a:endParaRPr>
          </a:p>
          <a:p>
            <a:pPr lvl="1">
              <a:lnSpc>
                <a:spcPct val="112000"/>
              </a:lnSpc>
              <a:spcBef>
                <a:spcPct val="15000"/>
              </a:spcBef>
              <a:buSzPct val="100000"/>
              <a:buFontTx/>
              <a:buChar char="–"/>
              <a:defRPr/>
            </a:pPr>
            <a:r>
              <a:rPr lang="zh-CN" altLang="en-US" sz="1800" dirty="0" smtClean="0">
                <a:solidFill>
                  <a:srgbClr val="063DE8"/>
                </a:solidFill>
                <a:ea typeface="黑体" panose="02010609060101010101" pitchFamily="49" charset="-122"/>
              </a:rPr>
              <a:t>针对乘除运算需要，提供了</a:t>
            </a:r>
            <a:r>
              <a:rPr lang="en-US" altLang="zh-CN" sz="1800" dirty="0" smtClean="0">
                <a:solidFill>
                  <a:srgbClr val="063DE8"/>
                </a:solidFill>
                <a:ea typeface="黑体" panose="02010609060101010101" pitchFamily="49" charset="-122"/>
              </a:rPr>
              <a:t>32</a:t>
            </a:r>
            <a:r>
              <a:rPr lang="zh-CN" altLang="en-US" sz="1800" dirty="0" smtClean="0">
                <a:solidFill>
                  <a:srgbClr val="063DE8"/>
                </a:solidFill>
                <a:ea typeface="黑体" panose="02010609060101010101" pitchFamily="49" charset="-122"/>
              </a:rPr>
              <a:t>位架构乘除运算指令集</a:t>
            </a:r>
            <a:r>
              <a:rPr lang="en-US" altLang="zh-CN" sz="1800" dirty="0" smtClean="0">
                <a:solidFill>
                  <a:srgbClr val="063DE8"/>
                </a:solidFill>
                <a:ea typeface="黑体" panose="02010609060101010101" pitchFamily="49" charset="-122"/>
              </a:rPr>
              <a:t>RV32M</a:t>
            </a:r>
            <a:r>
              <a:rPr lang="zh-CN" altLang="en-US" sz="1800" dirty="0" smtClean="0">
                <a:solidFill>
                  <a:srgbClr val="063DE8"/>
                </a:solidFill>
                <a:ea typeface="黑体" panose="02010609060101010101" pitchFamily="49" charset="-122"/>
              </a:rPr>
              <a:t>中的</a:t>
            </a:r>
            <a:r>
              <a:rPr lang="en-US" altLang="zh-CN" sz="1800" dirty="0" smtClean="0">
                <a:solidFill>
                  <a:srgbClr val="063DE8"/>
                </a:solidFill>
                <a:ea typeface="黑体" panose="02010609060101010101" pitchFamily="49" charset="-122"/>
              </a:rPr>
              <a:t>8</a:t>
            </a:r>
            <a:r>
              <a:rPr lang="zh-CN" altLang="en-US" sz="1800" dirty="0" smtClean="0">
                <a:solidFill>
                  <a:srgbClr val="063DE8"/>
                </a:solidFill>
                <a:ea typeface="黑体" panose="02010609060101010101" pitchFamily="49" charset="-122"/>
              </a:rPr>
              <a:t>条指令，并在此基础上增加了</a:t>
            </a:r>
            <a:r>
              <a:rPr lang="en-US" altLang="zh-CN" sz="1800" dirty="0" smtClean="0">
                <a:solidFill>
                  <a:srgbClr val="063DE8"/>
                </a:solidFill>
                <a:ea typeface="黑体" panose="02010609060101010101" pitchFamily="49" charset="-122"/>
              </a:rPr>
              <a:t>4</a:t>
            </a:r>
            <a:r>
              <a:rPr lang="zh-CN" altLang="en-US" sz="1800" dirty="0" smtClean="0">
                <a:solidFill>
                  <a:srgbClr val="063DE8"/>
                </a:solidFill>
                <a:ea typeface="黑体" panose="02010609060101010101" pitchFamily="49" charset="-122"/>
              </a:rPr>
              <a:t>条</a:t>
            </a:r>
            <a:r>
              <a:rPr lang="en-US" altLang="zh-CN" sz="1800" dirty="0" smtClean="0">
                <a:solidFill>
                  <a:srgbClr val="063DE8"/>
                </a:solidFill>
                <a:ea typeface="黑体" panose="02010609060101010101" pitchFamily="49" charset="-122"/>
              </a:rPr>
              <a:t>RV64M</a:t>
            </a:r>
            <a:r>
              <a:rPr lang="zh-CN" altLang="en-US" sz="1800" dirty="0" smtClean="0">
                <a:solidFill>
                  <a:srgbClr val="063DE8"/>
                </a:solidFill>
                <a:ea typeface="黑体" panose="02010609060101010101" pitchFamily="49" charset="-122"/>
              </a:rPr>
              <a:t>专用指令（</a:t>
            </a:r>
            <a:r>
              <a:rPr lang="en-US" altLang="zh-CN" sz="1800" dirty="0" smtClean="0">
                <a:solidFill>
                  <a:srgbClr val="063DE8"/>
                </a:solidFill>
                <a:ea typeface="黑体" panose="02010609060101010101" pitchFamily="49" charset="-122"/>
              </a:rPr>
              <a:t>+RV64M</a:t>
            </a:r>
            <a:r>
              <a:rPr lang="zh-CN" altLang="en-US" sz="1800" dirty="0" smtClean="0">
                <a:solidFill>
                  <a:srgbClr val="063DE8"/>
                </a:solidFill>
                <a:ea typeface="黑体" panose="02010609060101010101" pitchFamily="49" charset="-122"/>
              </a:rPr>
              <a:t>）</a:t>
            </a:r>
            <a:endParaRPr lang="en-US" altLang="zh-CN" sz="1800" dirty="0" smtClean="0">
              <a:solidFill>
                <a:srgbClr val="063DE8"/>
              </a:solidFill>
              <a:ea typeface="黑体" panose="02010609060101010101" pitchFamily="49" charset="-122"/>
            </a:endParaRPr>
          </a:p>
          <a:p>
            <a:pPr lvl="1">
              <a:lnSpc>
                <a:spcPct val="112000"/>
              </a:lnSpc>
              <a:spcBef>
                <a:spcPct val="15000"/>
              </a:spcBef>
              <a:buSzPct val="100000"/>
              <a:buFontTx/>
              <a:buChar char="–"/>
              <a:defRPr/>
            </a:pPr>
            <a:r>
              <a:rPr lang="zh-CN" altLang="en-US" sz="1800" dirty="0" smtClean="0">
                <a:solidFill>
                  <a:srgbClr val="063DE8"/>
                </a:solidFill>
                <a:ea typeface="黑体" panose="02010609060101010101" pitchFamily="49" charset="-122"/>
              </a:rPr>
              <a:t>针对</a:t>
            </a:r>
            <a:r>
              <a:rPr lang="zh-CN" altLang="en-US" sz="1800" dirty="0">
                <a:solidFill>
                  <a:srgbClr val="063DE8"/>
                </a:solidFill>
                <a:ea typeface="黑体" panose="02010609060101010101" pitchFamily="49" charset="-122"/>
              </a:rPr>
              <a:t>浮点数运算的需要，提供了</a:t>
            </a:r>
            <a:r>
              <a:rPr lang="en-US" altLang="zh-CN" sz="1800" dirty="0">
                <a:solidFill>
                  <a:srgbClr val="063DE8"/>
                </a:solidFill>
                <a:ea typeface="黑体" panose="02010609060101010101" pitchFamily="49" charset="-122"/>
              </a:rPr>
              <a:t>32</a:t>
            </a:r>
            <a:r>
              <a:rPr lang="zh-CN" altLang="en-US" sz="1800" dirty="0">
                <a:solidFill>
                  <a:srgbClr val="063DE8"/>
                </a:solidFill>
                <a:ea typeface="黑体" panose="02010609060101010101" pitchFamily="49" charset="-122"/>
              </a:rPr>
              <a:t>位架构的单精度浮点处理指令集</a:t>
            </a:r>
            <a:r>
              <a:rPr lang="en-US" altLang="zh-CN" sz="1800" dirty="0">
                <a:solidFill>
                  <a:srgbClr val="063DE8"/>
                </a:solidFill>
                <a:ea typeface="黑体" panose="02010609060101010101" pitchFamily="49" charset="-122"/>
              </a:rPr>
              <a:t>RV32F</a:t>
            </a:r>
            <a:r>
              <a:rPr lang="zh-CN" altLang="en-US" sz="1800" dirty="0">
                <a:solidFill>
                  <a:srgbClr val="063DE8"/>
                </a:solidFill>
                <a:ea typeface="黑体" panose="02010609060101010101" pitchFamily="49" charset="-122"/>
              </a:rPr>
              <a:t>和双精度浮点处理指令集</a:t>
            </a:r>
            <a:r>
              <a:rPr lang="en-US" altLang="zh-CN" sz="1800" dirty="0">
                <a:solidFill>
                  <a:srgbClr val="063DE8"/>
                </a:solidFill>
                <a:ea typeface="黑体" panose="02010609060101010101" pitchFamily="49" charset="-122"/>
              </a:rPr>
              <a:t>RV32D</a:t>
            </a:r>
            <a:r>
              <a:rPr lang="zh-CN" altLang="en-US" sz="1800" dirty="0">
                <a:solidFill>
                  <a:srgbClr val="063DE8"/>
                </a:solidFill>
                <a:ea typeface="黑体" panose="02010609060101010101" pitchFamily="49" charset="-122"/>
              </a:rPr>
              <a:t>，并在此基础上分别增加了</a:t>
            </a:r>
            <a:r>
              <a:rPr lang="en-US" altLang="zh-CN" sz="1800" dirty="0">
                <a:solidFill>
                  <a:srgbClr val="063DE8"/>
                </a:solidFill>
                <a:ea typeface="黑体" panose="02010609060101010101" pitchFamily="49" charset="-122"/>
              </a:rPr>
              <a:t>RV64F</a:t>
            </a:r>
            <a:r>
              <a:rPr lang="zh-CN" altLang="en-US" sz="1800" dirty="0">
                <a:solidFill>
                  <a:srgbClr val="063DE8"/>
                </a:solidFill>
                <a:ea typeface="黑体" panose="02010609060101010101" pitchFamily="49" charset="-122"/>
              </a:rPr>
              <a:t>和</a:t>
            </a:r>
            <a:r>
              <a:rPr lang="en-US" altLang="zh-CN" sz="1800" dirty="0">
                <a:solidFill>
                  <a:srgbClr val="063DE8"/>
                </a:solidFill>
                <a:ea typeface="黑体" panose="02010609060101010101" pitchFamily="49" charset="-122"/>
              </a:rPr>
              <a:t>RV64D</a:t>
            </a:r>
            <a:r>
              <a:rPr lang="zh-CN" altLang="en-US" sz="1800" dirty="0">
                <a:solidFill>
                  <a:srgbClr val="063DE8"/>
                </a:solidFill>
                <a:ea typeface="黑体" panose="02010609060101010101" pitchFamily="49" charset="-122"/>
              </a:rPr>
              <a:t>专用指令集（</a:t>
            </a:r>
            <a:r>
              <a:rPr lang="en-US" altLang="zh-CN" sz="1800" dirty="0">
                <a:solidFill>
                  <a:srgbClr val="063DE8"/>
                </a:solidFill>
                <a:ea typeface="黑体" panose="02010609060101010101" pitchFamily="49" charset="-122"/>
              </a:rPr>
              <a:t>+RV64F</a:t>
            </a:r>
            <a:r>
              <a:rPr lang="zh-CN" altLang="en-US" sz="1800" dirty="0">
                <a:solidFill>
                  <a:srgbClr val="063DE8"/>
                </a:solidFill>
                <a:ea typeface="黑体" panose="02010609060101010101" pitchFamily="49" charset="-122"/>
              </a:rPr>
              <a:t>）和（</a:t>
            </a:r>
            <a:r>
              <a:rPr lang="en-US" altLang="zh-CN" sz="1800" dirty="0">
                <a:solidFill>
                  <a:srgbClr val="063DE8"/>
                </a:solidFill>
                <a:ea typeface="黑体" panose="02010609060101010101" pitchFamily="49" charset="-122"/>
              </a:rPr>
              <a:t>+RV64D</a:t>
            </a:r>
            <a:r>
              <a:rPr lang="zh-CN" altLang="en-US" sz="1800" dirty="0">
                <a:solidFill>
                  <a:srgbClr val="063DE8"/>
                </a:solidFill>
                <a:ea typeface="黑体" panose="02010609060101010101" pitchFamily="49" charset="-122"/>
              </a:rPr>
              <a:t>）。</a:t>
            </a:r>
          </a:p>
          <a:p>
            <a:pPr lvl="1">
              <a:lnSpc>
                <a:spcPct val="112000"/>
              </a:lnSpc>
              <a:spcBef>
                <a:spcPct val="15000"/>
              </a:spcBef>
              <a:buSzPct val="100000"/>
              <a:buFontTx/>
              <a:buChar char="–"/>
              <a:defRPr/>
            </a:pPr>
            <a:r>
              <a:rPr lang="zh-CN" altLang="en-US" sz="1800" dirty="0">
                <a:solidFill>
                  <a:srgbClr val="063DE8"/>
                </a:solidFill>
                <a:ea typeface="黑体" panose="02010609060101010101" pitchFamily="49" charset="-122"/>
              </a:rPr>
              <a:t>针对事务处理和操作原子性的需要，提供了</a:t>
            </a:r>
            <a:r>
              <a:rPr lang="en-US" altLang="zh-CN" sz="1800" dirty="0">
                <a:solidFill>
                  <a:srgbClr val="063DE8"/>
                </a:solidFill>
                <a:ea typeface="黑体" panose="02010609060101010101" pitchFamily="49" charset="-122"/>
              </a:rPr>
              <a:t>32</a:t>
            </a:r>
            <a:r>
              <a:rPr lang="zh-CN" altLang="en-US" sz="1800" dirty="0">
                <a:solidFill>
                  <a:srgbClr val="063DE8"/>
                </a:solidFill>
                <a:ea typeface="黑体" panose="02010609060101010101" pitchFamily="49" charset="-122"/>
              </a:rPr>
              <a:t>位架构原子操作指令集</a:t>
            </a:r>
            <a:r>
              <a:rPr lang="en-US" altLang="zh-CN" sz="1800" dirty="0">
                <a:solidFill>
                  <a:srgbClr val="063DE8"/>
                </a:solidFill>
                <a:ea typeface="黑体" panose="02010609060101010101" pitchFamily="49" charset="-122"/>
              </a:rPr>
              <a:t>RV32A</a:t>
            </a:r>
            <a:r>
              <a:rPr lang="zh-CN" altLang="en-US" sz="1800" dirty="0">
                <a:solidFill>
                  <a:srgbClr val="063DE8"/>
                </a:solidFill>
                <a:ea typeface="黑体" panose="02010609060101010101" pitchFamily="49" charset="-122"/>
              </a:rPr>
              <a:t>以及</a:t>
            </a:r>
            <a:r>
              <a:rPr lang="en-US" altLang="zh-CN" sz="1800" dirty="0">
                <a:solidFill>
                  <a:srgbClr val="063DE8"/>
                </a:solidFill>
                <a:ea typeface="黑体" panose="02010609060101010101" pitchFamily="49" charset="-122"/>
              </a:rPr>
              <a:t>RV64A</a:t>
            </a:r>
            <a:r>
              <a:rPr lang="zh-CN" altLang="en-US" sz="1800" dirty="0">
                <a:solidFill>
                  <a:srgbClr val="063DE8"/>
                </a:solidFill>
                <a:ea typeface="黑体" panose="02010609060101010101" pitchFamily="49" charset="-122"/>
              </a:rPr>
              <a:t>专用指令集（</a:t>
            </a:r>
            <a:r>
              <a:rPr lang="en-US" altLang="zh-CN" sz="1800" dirty="0">
                <a:solidFill>
                  <a:srgbClr val="063DE8"/>
                </a:solidFill>
                <a:ea typeface="黑体" panose="02010609060101010101" pitchFamily="49" charset="-122"/>
              </a:rPr>
              <a:t>+RV64A</a:t>
            </a:r>
            <a:r>
              <a:rPr lang="zh-CN" altLang="en-US" sz="1800" dirty="0">
                <a:solidFill>
                  <a:srgbClr val="063DE8"/>
                </a:solidFill>
                <a:ea typeface="黑体" panose="02010609060101010101" pitchFamily="49" charset="-122"/>
              </a:rPr>
              <a:t>）。关于事务处理和原子性操作问题的说明可参考第</a:t>
            </a:r>
            <a:r>
              <a:rPr lang="en-US" altLang="zh-CN" sz="1800" dirty="0">
                <a:solidFill>
                  <a:srgbClr val="063DE8"/>
                </a:solidFill>
                <a:ea typeface="黑体" panose="02010609060101010101" pitchFamily="49" charset="-122"/>
              </a:rPr>
              <a:t>8</a:t>
            </a:r>
            <a:r>
              <a:rPr lang="zh-CN" altLang="en-US" sz="1800" dirty="0">
                <a:solidFill>
                  <a:srgbClr val="063DE8"/>
                </a:solidFill>
                <a:ea typeface="黑体" panose="02010609060101010101" pitchFamily="49" charset="-122"/>
              </a:rPr>
              <a:t>章。</a:t>
            </a:r>
            <a:endParaRPr lang="en-US" altLang="zh-CN" sz="1800" dirty="0">
              <a:solidFill>
                <a:srgbClr val="063DE8"/>
              </a:solidFill>
              <a:ea typeface="黑体" panose="02010609060101010101" pitchFamily="49" charset="-122"/>
            </a:endParaRPr>
          </a:p>
          <a:p>
            <a:pPr marL="381000" lvl="1" indent="-381000">
              <a:lnSpc>
                <a:spcPct val="112000"/>
              </a:lnSpc>
              <a:spcBef>
                <a:spcPct val="15000"/>
              </a:spcBef>
              <a:buSzPct val="75000"/>
              <a:buFont typeface="Wingdings" panose="05000000000000000000" pitchFamily="2" charset="2"/>
              <a:buChar char="u"/>
              <a:defRPr/>
            </a:pPr>
            <a:r>
              <a:rPr lang="zh-CN" altLang="en-US" sz="1800" dirty="0">
                <a:solidFill>
                  <a:srgbClr val="000000"/>
                </a:solidFill>
                <a:ea typeface="黑体" panose="02010609060101010101" pitchFamily="49" charset="-122"/>
              </a:rPr>
              <a:t>向量处理指令集</a:t>
            </a:r>
            <a:r>
              <a:rPr lang="en-US" altLang="zh-CN" sz="1800" dirty="0">
                <a:solidFill>
                  <a:srgbClr val="000000"/>
                </a:solidFill>
                <a:ea typeface="黑体" panose="02010609060101010101" pitchFamily="49" charset="-122"/>
              </a:rPr>
              <a:t>RVV</a:t>
            </a:r>
            <a:r>
              <a:rPr lang="zh-CN" altLang="en-US" sz="1800" dirty="0">
                <a:solidFill>
                  <a:srgbClr val="000000"/>
                </a:solidFill>
                <a:ea typeface="黑体" panose="02010609060101010101" pitchFamily="49" charset="-122"/>
              </a:rPr>
              <a:t>、未来可选扩展指令集</a:t>
            </a:r>
            <a:r>
              <a:rPr lang="en-US" altLang="zh-CN" sz="1800" dirty="0">
                <a:solidFill>
                  <a:srgbClr val="000000"/>
                </a:solidFill>
                <a:ea typeface="黑体" panose="02010609060101010101" pitchFamily="49" charset="-122"/>
              </a:rPr>
              <a:t>RVB</a:t>
            </a:r>
            <a:r>
              <a:rPr lang="zh-CN" altLang="en-US" sz="1800" dirty="0">
                <a:solidFill>
                  <a:srgbClr val="000000"/>
                </a:solidFill>
                <a:ea typeface="黑体" panose="02010609060101010101" pitchFamily="49" charset="-122"/>
              </a:rPr>
              <a:t>、</a:t>
            </a:r>
            <a:r>
              <a:rPr lang="en-US" altLang="zh-CN" sz="1800" dirty="0">
                <a:solidFill>
                  <a:srgbClr val="000000"/>
                </a:solidFill>
                <a:ea typeface="黑体" panose="02010609060101010101" pitchFamily="49" charset="-122"/>
              </a:rPr>
              <a:t>RVE</a:t>
            </a:r>
            <a:r>
              <a:rPr lang="zh-CN" altLang="en-US" sz="1800" dirty="0">
                <a:solidFill>
                  <a:srgbClr val="000000"/>
                </a:solidFill>
                <a:ea typeface="黑体" panose="02010609060101010101" pitchFamily="49" charset="-122"/>
              </a:rPr>
              <a:t>、</a:t>
            </a:r>
            <a:r>
              <a:rPr lang="en-US" altLang="zh-CN" sz="1800" dirty="0">
                <a:solidFill>
                  <a:srgbClr val="000000"/>
                </a:solidFill>
                <a:ea typeface="黑体" panose="02010609060101010101" pitchFamily="49" charset="-122"/>
              </a:rPr>
              <a:t>RVH</a:t>
            </a:r>
            <a:r>
              <a:rPr lang="zh-CN" altLang="en-US" sz="1800" dirty="0">
                <a:solidFill>
                  <a:srgbClr val="000000"/>
                </a:solidFill>
                <a:ea typeface="黑体" panose="02010609060101010101" pitchFamily="49" charset="-122"/>
              </a:rPr>
              <a:t>、</a:t>
            </a:r>
            <a:r>
              <a:rPr lang="en-US" altLang="zh-CN" sz="1800" dirty="0">
                <a:solidFill>
                  <a:srgbClr val="000000"/>
                </a:solidFill>
                <a:latin typeface="宋体"/>
                <a:ea typeface="宋体"/>
              </a:rPr>
              <a:t>……</a:t>
            </a:r>
          </a:p>
          <a:p>
            <a:pPr lvl="1">
              <a:lnSpc>
                <a:spcPct val="105000"/>
              </a:lnSpc>
              <a:spcBef>
                <a:spcPct val="15000"/>
              </a:spcBef>
              <a:buSzPct val="100000"/>
              <a:buFontTx/>
              <a:buChar char="–"/>
              <a:defRPr/>
            </a:pPr>
            <a:endParaRPr lang="en-US" altLang="zh-CN" sz="1800" dirty="0">
              <a:solidFill>
                <a:srgbClr val="063DE8"/>
              </a:solidFill>
              <a:ea typeface="黑体" panose="02010609060101010101" pitchFamily="49" charset="-122"/>
            </a:endParaRPr>
          </a:p>
        </p:txBody>
      </p:sp>
      <p:sp>
        <p:nvSpPr>
          <p:cNvPr id="144387" name="Rectangle 5"/>
          <p:cNvSpPr>
            <a:spLocks noGrp="1" noChangeArrowheads="1"/>
          </p:cNvSpPr>
          <p:nvPr>
            <p:ph type="title"/>
          </p:nvPr>
        </p:nvSpPr>
        <p:spPr>
          <a:xfrm>
            <a:off x="711200" y="114300"/>
            <a:ext cx="4841875" cy="400050"/>
          </a:xfrm>
        </p:spPr>
        <p:txBody>
          <a:bodyPr/>
          <a:lstStyle/>
          <a:p>
            <a:r>
              <a:rPr lang="en-US" altLang="zh-CN" sz="2600" dirty="0" smtClean="0">
                <a:ea typeface="宋体" panose="02010600030101010101" pitchFamily="2" charset="-122"/>
              </a:rPr>
              <a:t>RISC-V</a:t>
            </a:r>
            <a:r>
              <a:rPr lang="zh-CN" altLang="en-US" sz="2600" dirty="0" smtClean="0">
                <a:ea typeface="宋体" panose="02010600030101010101" pitchFamily="2" charset="-122"/>
              </a:rPr>
              <a:t>可选的扩展指令集</a:t>
            </a:r>
            <a:endParaRPr lang="en-US" altLang="zh-CN" sz="2600" dirty="0" smtClean="0">
              <a:ea typeface="宋体" panose="02010600030101010101" pitchFamily="2" charset="-122"/>
            </a:endParaRPr>
          </a:p>
        </p:txBody>
      </p:sp>
    </p:spTree>
    <p:extLst>
      <p:ext uri="{BB962C8B-B14F-4D97-AF65-F5344CB8AC3E}">
        <p14:creationId xmlns:p14="http://schemas.microsoft.com/office/powerpoint/2010/main" val="2715572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4930">
                                            <p:txEl>
                                              <p:pRg st="1" end="1"/>
                                            </p:txEl>
                                          </p:spTgt>
                                        </p:tgtEl>
                                        <p:attrNameLst>
                                          <p:attrName>style.visibility</p:attrName>
                                        </p:attrNameLst>
                                      </p:cBhvr>
                                      <p:to>
                                        <p:strVal val="visible"/>
                                      </p:to>
                                    </p:set>
                                    <p:animEffect transition="in" filter="randombar(horizontal)">
                                      <p:cBhvr>
                                        <p:cTn id="7" dur="500"/>
                                        <p:tgtEl>
                                          <p:spTgt spid="12493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24930">
                                            <p:txEl>
                                              <p:pRg st="2" end="2"/>
                                            </p:txEl>
                                          </p:spTgt>
                                        </p:tgtEl>
                                        <p:attrNameLst>
                                          <p:attrName>style.visibility</p:attrName>
                                        </p:attrNameLst>
                                      </p:cBhvr>
                                      <p:to>
                                        <p:strVal val="visible"/>
                                      </p:to>
                                    </p:set>
                                    <p:animEffect transition="in" filter="randombar(horizontal)">
                                      <p:cBhvr>
                                        <p:cTn id="12" dur="500"/>
                                        <p:tgtEl>
                                          <p:spTgt spid="12493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24930">
                                            <p:txEl>
                                              <p:pRg st="3" end="3"/>
                                            </p:txEl>
                                          </p:spTgt>
                                        </p:tgtEl>
                                        <p:attrNameLst>
                                          <p:attrName>style.visibility</p:attrName>
                                        </p:attrNameLst>
                                      </p:cBhvr>
                                      <p:to>
                                        <p:strVal val="visible"/>
                                      </p:to>
                                    </p:set>
                                    <p:animEffect transition="in" filter="wipe(down)">
                                      <p:cBhvr>
                                        <p:cTn id="17" dur="500"/>
                                        <p:tgtEl>
                                          <p:spTgt spid="1249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4930">
                                            <p:txEl>
                                              <p:pRg st="4" end="4"/>
                                            </p:txEl>
                                          </p:spTgt>
                                        </p:tgtEl>
                                        <p:attrNameLst>
                                          <p:attrName>style.visibility</p:attrName>
                                        </p:attrNameLst>
                                      </p:cBhvr>
                                      <p:to>
                                        <p:strVal val="visible"/>
                                      </p:to>
                                    </p:set>
                                    <p:animEffect transition="in" filter="randombar(horizontal)">
                                      <p:cBhvr>
                                        <p:cTn id="22" dur="500"/>
                                        <p:tgtEl>
                                          <p:spTgt spid="12493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24930">
                                            <p:txEl>
                                              <p:pRg st="5" end="5"/>
                                            </p:txEl>
                                          </p:spTgt>
                                        </p:tgtEl>
                                        <p:attrNameLst>
                                          <p:attrName>style.visibility</p:attrName>
                                        </p:attrNameLst>
                                      </p:cBhvr>
                                      <p:to>
                                        <p:strVal val="visible"/>
                                      </p:to>
                                    </p:set>
                                    <p:animEffect transition="in" filter="randombar(horizontal)">
                                      <p:cBhvr>
                                        <p:cTn id="27" dur="500"/>
                                        <p:tgtEl>
                                          <p:spTgt spid="12493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24930">
                                            <p:txEl>
                                              <p:pRg st="6" end="6"/>
                                            </p:txEl>
                                          </p:spTgt>
                                        </p:tgtEl>
                                        <p:attrNameLst>
                                          <p:attrName>style.visibility</p:attrName>
                                        </p:attrNameLst>
                                      </p:cBhvr>
                                      <p:to>
                                        <p:strVal val="visible"/>
                                      </p:to>
                                    </p:set>
                                    <p:animEffect transition="in" filter="randombar(horizontal)">
                                      <p:cBhvr>
                                        <p:cTn id="32" dur="500"/>
                                        <p:tgtEl>
                                          <p:spTgt spid="1249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24930">
                                            <p:txEl>
                                              <p:pRg st="7" end="7"/>
                                            </p:txEl>
                                          </p:spTgt>
                                        </p:tgtEl>
                                        <p:attrNameLst>
                                          <p:attrName>style.visibility</p:attrName>
                                        </p:attrNameLst>
                                      </p:cBhvr>
                                      <p:to>
                                        <p:strVal val="visible"/>
                                      </p:to>
                                    </p:set>
                                    <p:animEffect transition="in" filter="randombar(horizontal)">
                                      <p:cBhvr>
                                        <p:cTn id="37" dur="500"/>
                                        <p:tgtEl>
                                          <p:spTgt spid="12493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24930">
                                            <p:txEl>
                                              <p:pRg st="8" end="8"/>
                                            </p:txEl>
                                          </p:spTgt>
                                        </p:tgtEl>
                                        <p:attrNameLst>
                                          <p:attrName>style.visibility</p:attrName>
                                        </p:attrNameLst>
                                      </p:cBhvr>
                                      <p:to>
                                        <p:strVal val="visible"/>
                                      </p:to>
                                    </p:set>
                                    <p:animEffect transition="in" filter="randombar(horizontal)">
                                      <p:cBhvr>
                                        <p:cTn id="42" dur="500"/>
                                        <p:tgtEl>
                                          <p:spTgt spid="1249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790575" y="111125"/>
            <a:ext cx="6073775" cy="400050"/>
          </a:xfrm>
        </p:spPr>
        <p:txBody>
          <a:bodyPr/>
          <a:lstStyle/>
          <a:p>
            <a:r>
              <a:rPr lang="en-US" altLang="zh-CN" sz="2600" dirty="0" smtClean="0">
                <a:ea typeface="宋体" panose="02010600030101010101" pitchFamily="2" charset="-122"/>
              </a:rPr>
              <a:t>RISC-V</a:t>
            </a:r>
            <a:r>
              <a:rPr lang="zh-CN" altLang="en-US" sz="2600" dirty="0" smtClean="0">
                <a:ea typeface="宋体" panose="02010600030101010101" pitchFamily="2" charset="-122"/>
              </a:rPr>
              <a:t>中整数的乘、除运算处理</a:t>
            </a:r>
          </a:p>
        </p:txBody>
      </p:sp>
      <p:sp>
        <p:nvSpPr>
          <p:cNvPr id="459779" name="Rectangle 3"/>
          <p:cNvSpPr>
            <a:spLocks noGrp="1" noChangeArrowheads="1"/>
          </p:cNvSpPr>
          <p:nvPr>
            <p:ph type="body" idx="1"/>
          </p:nvPr>
        </p:nvSpPr>
        <p:spPr>
          <a:xfrm>
            <a:off x="311150" y="790575"/>
            <a:ext cx="8358188" cy="5638800"/>
          </a:xfrm>
        </p:spPr>
        <p:txBody>
          <a:bodyPr/>
          <a:lstStyle/>
          <a:p>
            <a:pPr>
              <a:lnSpc>
                <a:spcPct val="120000"/>
              </a:lnSpc>
              <a:spcBef>
                <a:spcPct val="35000"/>
              </a:spcBef>
            </a:pPr>
            <a:r>
              <a:rPr lang="zh-CN" altLang="en-US" dirty="0" smtClean="0">
                <a:latin typeface="微软雅黑" panose="020B0503020204020204" pitchFamily="34" charset="-122"/>
                <a:ea typeface="微软雅黑" panose="020B0503020204020204" pitchFamily="34" charset="-122"/>
              </a:rPr>
              <a:t>乘法指令</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mul</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mulh</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mulhu</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mulhsu</a:t>
            </a:r>
            <a:endParaRPr lang="en-US" altLang="zh-CN" dirty="0" smtClean="0">
              <a:latin typeface="微软雅黑" panose="020B0503020204020204" pitchFamily="34" charset="-122"/>
              <a:ea typeface="微软雅黑" panose="020B0503020204020204" pitchFamily="34" charset="-122"/>
            </a:endParaRPr>
          </a:p>
          <a:p>
            <a:pPr lvl="1">
              <a:lnSpc>
                <a:spcPct val="120000"/>
              </a:lnSpc>
              <a:spcBef>
                <a:spcPct val="35000"/>
              </a:spcBef>
            </a:pP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mul</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rd</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 rs1, rs2</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：将低</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32</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位乘积存入结果寄存器</a:t>
            </a: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rd</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lvl="1">
              <a:lnSpc>
                <a:spcPct val="120000"/>
              </a:lnSpc>
              <a:spcBef>
                <a:spcPct val="35000"/>
              </a:spcBef>
            </a:pP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mulh</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mulhu</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：将两个乘数同时按带符号整数（</a:t>
            </a: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mulh</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）、同时按无符号整数（</a:t>
            </a: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mulhu</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）相乘，高</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32</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位乘积存入</a:t>
            </a: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rd</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中</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lvl="1">
              <a:lnSpc>
                <a:spcPct val="120000"/>
              </a:lnSpc>
              <a:spcBef>
                <a:spcPct val="35000"/>
              </a:spcBef>
            </a:pP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mulhsu</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：将两个乘数分别作为带符号整数和无符号整数相乘后得到的高</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32</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位乘积存入</a:t>
            </a: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rd</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中</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lvl="1">
              <a:lnSpc>
                <a:spcPct val="120000"/>
              </a:lnSpc>
              <a:spcBef>
                <a:spcPct val="35000"/>
              </a:spcBef>
            </a:pP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得到</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64</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位乘积需要两条连续的指令，其中一定有一条是</a:t>
            </a: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mul</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指令，实际执行时只有一条指令</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lvl="1">
              <a:lnSpc>
                <a:spcPct val="120000"/>
              </a:lnSpc>
              <a:spcBef>
                <a:spcPct val="35000"/>
              </a:spcBef>
            </a:pP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两种乘法指令都不检测溢出</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而是直接把结果写入结果寄存器。由软件根据结果寄存器的值自行判断和处理溢出</a:t>
            </a:r>
          </a:p>
          <a:p>
            <a:pPr>
              <a:lnSpc>
                <a:spcPct val="120000"/>
              </a:lnSpc>
            </a:pPr>
            <a:r>
              <a:rPr lang="zh-CN" altLang="en-US" dirty="0" smtClean="0">
                <a:latin typeface="微软雅黑" panose="020B0503020204020204" pitchFamily="34" charset="-122"/>
                <a:ea typeface="微软雅黑" panose="020B0503020204020204" pitchFamily="34" charset="-122"/>
              </a:rPr>
              <a:t>除法指令</a:t>
            </a:r>
            <a:r>
              <a:rPr lang="en-US" altLang="zh-CN" dirty="0" smtClean="0">
                <a:latin typeface="微软雅黑" panose="020B0503020204020204" pitchFamily="34" charset="-122"/>
                <a:ea typeface="微软雅黑" panose="020B0503020204020204" pitchFamily="34" charset="-122"/>
              </a:rPr>
              <a:t>: div </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divu</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rem</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remu</a:t>
            </a:r>
            <a:endParaRPr lang="en-US" altLang="zh-CN" dirty="0" smtClean="0">
              <a:latin typeface="微软雅黑" panose="020B0503020204020204" pitchFamily="34" charset="-122"/>
              <a:ea typeface="微软雅黑" panose="020B0503020204020204" pitchFamily="34" charset="-122"/>
            </a:endParaRPr>
          </a:p>
          <a:p>
            <a:pPr lvl="1">
              <a:lnSpc>
                <a:spcPct val="120000"/>
              </a:lnSpc>
              <a:spcBef>
                <a:spcPct val="35000"/>
              </a:spcBef>
            </a:pP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div / rem</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：按带符号整数做除法，得到商 </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余数</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lvl="1">
              <a:lnSpc>
                <a:spcPct val="120000"/>
              </a:lnSpc>
              <a:spcBef>
                <a:spcPct val="35000"/>
              </a:spcBef>
            </a:pP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divu</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 / </a:t>
            </a:r>
            <a:r>
              <a:rPr lang="en-US" altLang="zh-CN" dirty="0" err="1" smtClean="0">
                <a:solidFill>
                  <a:schemeClr val="accent1">
                    <a:lumMod val="50000"/>
                  </a:schemeClr>
                </a:solidFill>
                <a:latin typeface="微软雅黑" panose="020B0503020204020204" pitchFamily="34" charset="-122"/>
                <a:ea typeface="微软雅黑" panose="020B0503020204020204" pitchFamily="34" charset="-122"/>
              </a:rPr>
              <a:t>remu</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：按无符号整数做除法，得到商 </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余数</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a:lnSpc>
                <a:spcPct val="120000"/>
              </a:lnSpc>
            </a:pPr>
            <a:r>
              <a:rPr lang="en-US" altLang="zh-CN" dirty="0" smtClean="0">
                <a:latin typeface="微软雅黑" panose="020B0503020204020204" pitchFamily="34" charset="-122"/>
                <a:ea typeface="微软雅黑" panose="020B0503020204020204" pitchFamily="34" charset="-122"/>
              </a:rPr>
              <a:t>RISC-V</a:t>
            </a:r>
            <a:r>
              <a:rPr lang="zh-CN" altLang="en-US" dirty="0" smtClean="0">
                <a:latin typeface="微软雅黑" panose="020B0503020204020204" pitchFamily="34" charset="-122"/>
                <a:ea typeface="微软雅黑" panose="020B0503020204020204" pitchFamily="34" charset="-122"/>
              </a:rPr>
              <a:t>指令不检测和发出异常，而是由系统软件自行处理</a:t>
            </a:r>
            <a:endParaRPr lang="en-US" altLang="zh-CN" dirty="0" smtClean="0">
              <a:latin typeface="微软雅黑" panose="020B0503020204020204" pitchFamily="34" charset="-122"/>
              <a:ea typeface="微软雅黑" panose="020B0503020204020204" pitchFamily="34" charset="-122"/>
            </a:endParaRPr>
          </a:p>
        </p:txBody>
      </p:sp>
      <p:sp>
        <p:nvSpPr>
          <p:cNvPr id="459780" name="Text Box 4"/>
          <p:cNvSpPr txBox="1">
            <a:spLocks noChangeArrowheads="1"/>
          </p:cNvSpPr>
          <p:nvPr/>
        </p:nvSpPr>
        <p:spPr bwMode="auto">
          <a:xfrm>
            <a:off x="7094538" y="4478338"/>
            <a:ext cx="15748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50000"/>
              </a:spcBef>
            </a:pPr>
            <a:r>
              <a:rPr lang="zh-CN" altLang="en-US" sz="1900">
                <a:solidFill>
                  <a:srgbClr val="FF0000"/>
                </a:solidFill>
                <a:latin typeface="微软雅黑" panose="020B0503020204020204" pitchFamily="34" charset="-122"/>
                <a:ea typeface="微软雅黑" panose="020B0503020204020204" pitchFamily="34" charset="-122"/>
              </a:rPr>
              <a:t>问题：如何判断溢出？</a:t>
            </a:r>
          </a:p>
        </p:txBody>
      </p:sp>
    </p:spTree>
    <p:extLst>
      <p:ext uri="{BB962C8B-B14F-4D97-AF65-F5344CB8AC3E}">
        <p14:creationId xmlns:p14="http://schemas.microsoft.com/office/powerpoint/2010/main" val="45918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59779">
                                            <p:txEl>
                                              <p:pRg st="1" end="1"/>
                                            </p:txEl>
                                          </p:spTgt>
                                        </p:tgtEl>
                                        <p:attrNameLst>
                                          <p:attrName>style.visibility</p:attrName>
                                        </p:attrNameLst>
                                      </p:cBhvr>
                                      <p:to>
                                        <p:strVal val="visible"/>
                                      </p:to>
                                    </p:set>
                                    <p:animEffect transition="in" filter="randombar(horizontal)">
                                      <p:cBhvr>
                                        <p:cTn id="7" dur="500"/>
                                        <p:tgtEl>
                                          <p:spTgt spid="459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59779">
                                            <p:txEl>
                                              <p:pRg st="2" end="2"/>
                                            </p:txEl>
                                          </p:spTgt>
                                        </p:tgtEl>
                                        <p:attrNameLst>
                                          <p:attrName>style.visibility</p:attrName>
                                        </p:attrNameLst>
                                      </p:cBhvr>
                                      <p:to>
                                        <p:strVal val="visible"/>
                                      </p:to>
                                    </p:set>
                                    <p:animEffect transition="in" filter="randombar(horizontal)">
                                      <p:cBhvr>
                                        <p:cTn id="12" dur="500"/>
                                        <p:tgtEl>
                                          <p:spTgt spid="4597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459779">
                                            <p:txEl>
                                              <p:pRg st="3" end="3"/>
                                            </p:txEl>
                                          </p:spTgt>
                                        </p:tgtEl>
                                        <p:attrNameLst>
                                          <p:attrName>style.visibility</p:attrName>
                                        </p:attrNameLst>
                                      </p:cBhvr>
                                      <p:to>
                                        <p:strVal val="visible"/>
                                      </p:to>
                                    </p:set>
                                    <p:animEffect transition="in" filter="randombar(horizontal)">
                                      <p:cBhvr>
                                        <p:cTn id="17" dur="500"/>
                                        <p:tgtEl>
                                          <p:spTgt spid="4597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459779">
                                            <p:txEl>
                                              <p:pRg st="4" end="4"/>
                                            </p:txEl>
                                          </p:spTgt>
                                        </p:tgtEl>
                                        <p:attrNameLst>
                                          <p:attrName>style.visibility</p:attrName>
                                        </p:attrNameLst>
                                      </p:cBhvr>
                                      <p:to>
                                        <p:strVal val="visible"/>
                                      </p:to>
                                    </p:set>
                                    <p:animEffect transition="in" filter="randombar(horizontal)">
                                      <p:cBhvr>
                                        <p:cTn id="22" dur="500"/>
                                        <p:tgtEl>
                                          <p:spTgt spid="4597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9779">
                                            <p:txEl>
                                              <p:pRg st="5" end="5"/>
                                            </p:txEl>
                                          </p:spTgt>
                                        </p:tgtEl>
                                        <p:attrNameLst>
                                          <p:attrName>style.visibility</p:attrName>
                                        </p:attrNameLst>
                                      </p:cBhvr>
                                      <p:to>
                                        <p:strVal val="visible"/>
                                      </p:to>
                                    </p:set>
                                    <p:animEffect transition="in" filter="blinds(horizontal)">
                                      <p:cBhvr>
                                        <p:cTn id="27" dur="500"/>
                                        <p:tgtEl>
                                          <p:spTgt spid="45977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9780"/>
                                        </p:tgtEl>
                                        <p:attrNameLst>
                                          <p:attrName>style.visibility</p:attrName>
                                        </p:attrNameLst>
                                      </p:cBhvr>
                                      <p:to>
                                        <p:strVal val="visible"/>
                                      </p:to>
                                    </p:set>
                                    <p:animEffect transition="in" filter="blinds(horizontal)">
                                      <p:cBhvr>
                                        <p:cTn id="32" dur="500"/>
                                        <p:tgtEl>
                                          <p:spTgt spid="4597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59779">
                                            <p:txEl>
                                              <p:pRg st="7" end="7"/>
                                            </p:txEl>
                                          </p:spTgt>
                                        </p:tgtEl>
                                        <p:attrNameLst>
                                          <p:attrName>style.visibility</p:attrName>
                                        </p:attrNameLst>
                                      </p:cBhvr>
                                      <p:to>
                                        <p:strVal val="visible"/>
                                      </p:to>
                                    </p:set>
                                    <p:animEffect transition="in" filter="blinds(horizontal)">
                                      <p:cBhvr>
                                        <p:cTn id="37" dur="500"/>
                                        <p:tgtEl>
                                          <p:spTgt spid="45977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59779">
                                            <p:txEl>
                                              <p:pRg st="8" end="8"/>
                                            </p:txEl>
                                          </p:spTgt>
                                        </p:tgtEl>
                                        <p:attrNameLst>
                                          <p:attrName>style.visibility</p:attrName>
                                        </p:attrNameLst>
                                      </p:cBhvr>
                                      <p:to>
                                        <p:strVal val="visible"/>
                                      </p:to>
                                    </p:set>
                                    <p:animEffect transition="in" filter="blinds(horizontal)">
                                      <p:cBhvr>
                                        <p:cTn id="42" dur="500"/>
                                        <p:tgtEl>
                                          <p:spTgt spid="459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F3D0693-8150-4183-9FC2-B99CED31228C}"/>
              </a:ext>
            </a:extLst>
          </p:cNvPr>
          <p:cNvSpPr>
            <a:spLocks noChangeArrowheads="1"/>
          </p:cNvSpPr>
          <p:nvPr/>
        </p:nvSpPr>
        <p:spPr bwMode="auto">
          <a:xfrm>
            <a:off x="614363" y="654050"/>
            <a:ext cx="8229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a:defRPr sz="800" b="1">
                <a:solidFill>
                  <a:schemeClr val="accent2"/>
                </a:solidFill>
                <a:latin typeface="Arial" panose="020B0604020202020204" pitchFamily="34" charset="0"/>
                <a:ea typeface="宋体" panose="02010600030101010101" pitchFamily="2" charset="-122"/>
              </a:defRPr>
            </a:lvl1pPr>
            <a:lvl2pPr marL="800100" indent="-34290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05000"/>
              </a:lnSpc>
              <a:spcBef>
                <a:spcPct val="1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指令格式</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定长指令字：所有指令长度一致</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变长指令字：指令长度有长有短</a:t>
            </a:r>
          </a:p>
          <a:p>
            <a:pPr>
              <a:lnSpc>
                <a:spcPct val="105000"/>
              </a:lnSpc>
              <a:spcBef>
                <a:spcPct val="1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操作类型</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数据传送：数据在寄存器、主存单元、栈顶等处进行传送</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操作运算：各种算术运算、逻辑运算</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字符串处理：字符串查找、扫描、转换等</a:t>
            </a:r>
          </a:p>
          <a:p>
            <a:pPr lvl="1">
              <a:lnSpc>
                <a:spcPct val="105000"/>
              </a:lnSpc>
              <a:spcBef>
                <a:spcPct val="15000"/>
              </a:spcBef>
              <a:buSzPct val="100000"/>
              <a:buFontTx/>
              <a:buChar char="–"/>
            </a:pPr>
            <a:r>
              <a:rPr lang="en-US" altLang="zh-CN" sz="1800" dirty="0">
                <a:solidFill>
                  <a:schemeClr val="accent1">
                    <a:lumMod val="50000"/>
                  </a:schemeClr>
                </a:solidFill>
                <a:ea typeface="黑体" panose="02010609060101010101" pitchFamily="49" charset="-122"/>
              </a:rPr>
              <a:t>I/O</a:t>
            </a:r>
            <a:r>
              <a:rPr lang="zh-CN" altLang="en-US" sz="1800" dirty="0">
                <a:solidFill>
                  <a:schemeClr val="accent1">
                    <a:lumMod val="50000"/>
                  </a:schemeClr>
                </a:solidFill>
                <a:ea typeface="黑体" panose="02010609060101010101" pitchFamily="49" charset="-122"/>
              </a:rPr>
              <a:t>操作： 与外设接口进行数据</a:t>
            </a:r>
            <a:r>
              <a:rPr lang="en-US" altLang="zh-CN" sz="1800" dirty="0">
                <a:solidFill>
                  <a:schemeClr val="accent1">
                    <a:lumMod val="50000"/>
                  </a:schemeClr>
                </a:solidFill>
                <a:ea typeface="黑体" panose="02010609060101010101" pitchFamily="49" charset="-122"/>
              </a:rPr>
              <a:t>/</a:t>
            </a:r>
            <a:r>
              <a:rPr lang="zh-CN" altLang="en-US" sz="1800" dirty="0">
                <a:solidFill>
                  <a:schemeClr val="accent1">
                    <a:lumMod val="50000"/>
                  </a:schemeClr>
                </a:solidFill>
                <a:ea typeface="黑体" panose="02010609060101010101" pitchFamily="49" charset="-122"/>
              </a:rPr>
              <a:t>状态</a:t>
            </a:r>
            <a:r>
              <a:rPr lang="en-US" altLang="zh-CN" sz="1800" dirty="0">
                <a:solidFill>
                  <a:schemeClr val="accent1">
                    <a:lumMod val="50000"/>
                  </a:schemeClr>
                </a:solidFill>
                <a:ea typeface="黑体" panose="02010609060101010101" pitchFamily="49" charset="-122"/>
              </a:rPr>
              <a:t>/</a:t>
            </a:r>
            <a:r>
              <a:rPr lang="zh-CN" altLang="en-US" sz="1800" dirty="0">
                <a:solidFill>
                  <a:schemeClr val="accent1">
                    <a:lumMod val="50000"/>
                  </a:schemeClr>
                </a:solidFill>
                <a:ea typeface="黑体" panose="02010609060101010101" pitchFamily="49" charset="-122"/>
              </a:rPr>
              <a:t>命令信息的交换</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程序流控制：条件转移、无条件转移、转子、返回等</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系统控制：启动、停止、自愿访管、空操作等</a:t>
            </a:r>
          </a:p>
          <a:p>
            <a:pPr>
              <a:lnSpc>
                <a:spcPct val="105000"/>
              </a:lnSpc>
              <a:spcBef>
                <a:spcPct val="1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操作数类型（以</a:t>
            </a:r>
            <a:r>
              <a:rPr lang="en-US" altLang="zh-CN" sz="1800" dirty="0">
                <a:solidFill>
                  <a:schemeClr val="tx1"/>
                </a:solidFill>
                <a:ea typeface="黑体" panose="02010609060101010101" pitchFamily="49" charset="-122"/>
              </a:rPr>
              <a:t>Pentium</a:t>
            </a:r>
            <a:r>
              <a:rPr lang="zh-CN" altLang="en-US" sz="1800" dirty="0">
                <a:solidFill>
                  <a:schemeClr val="tx1"/>
                </a:solidFill>
                <a:ea typeface="黑体" panose="02010609060101010101" pitchFamily="49" charset="-122"/>
              </a:rPr>
              <a:t>处理器数据类型为例）</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序数或指针：</a:t>
            </a:r>
            <a:r>
              <a:rPr lang="en-US" altLang="zh-CN" sz="1800" dirty="0">
                <a:solidFill>
                  <a:schemeClr val="accent1">
                    <a:lumMod val="50000"/>
                  </a:schemeClr>
                </a:solidFill>
                <a:ea typeface="黑体" panose="02010609060101010101" pitchFamily="49" charset="-122"/>
              </a:rPr>
              <a:t>8</a:t>
            </a:r>
            <a:r>
              <a:rPr lang="zh-CN" altLang="en-US" sz="1800" dirty="0">
                <a:solidFill>
                  <a:schemeClr val="accent1">
                    <a:lumMod val="50000"/>
                  </a:schemeClr>
                </a:solidFill>
                <a:ea typeface="黑体" panose="02010609060101010101" pitchFamily="49" charset="-122"/>
              </a:rPr>
              <a:t>位、</a:t>
            </a:r>
            <a:r>
              <a:rPr lang="en-US" altLang="zh-CN" sz="1800" dirty="0">
                <a:solidFill>
                  <a:schemeClr val="accent1">
                    <a:lumMod val="50000"/>
                  </a:schemeClr>
                </a:solidFill>
                <a:ea typeface="黑体" panose="02010609060101010101" pitchFamily="49" charset="-122"/>
              </a:rPr>
              <a:t>16</a:t>
            </a:r>
            <a:r>
              <a:rPr lang="zh-CN" altLang="en-US" sz="1800" dirty="0">
                <a:solidFill>
                  <a:schemeClr val="accent1">
                    <a:lumMod val="50000"/>
                  </a:schemeClr>
                </a:solidFill>
                <a:ea typeface="黑体" panose="02010609060101010101" pitchFamily="49" charset="-122"/>
              </a:rPr>
              <a:t>位、</a:t>
            </a:r>
            <a:r>
              <a:rPr lang="en-US" altLang="zh-CN" sz="1800" dirty="0">
                <a:solidFill>
                  <a:schemeClr val="accent1">
                    <a:lumMod val="50000"/>
                  </a:schemeClr>
                </a:solidFill>
                <a:ea typeface="黑体" panose="02010609060101010101" pitchFamily="49" charset="-122"/>
              </a:rPr>
              <a:t>32</a:t>
            </a:r>
            <a:r>
              <a:rPr lang="zh-CN" altLang="en-US" sz="1800" dirty="0">
                <a:solidFill>
                  <a:schemeClr val="accent1">
                    <a:lumMod val="50000"/>
                  </a:schemeClr>
                </a:solidFill>
                <a:ea typeface="黑体" panose="02010609060101010101" pitchFamily="49" charset="-122"/>
              </a:rPr>
              <a:t>位无符号整数表示</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整数：</a:t>
            </a:r>
            <a:r>
              <a:rPr lang="en-US" altLang="zh-CN" sz="1800" dirty="0">
                <a:solidFill>
                  <a:schemeClr val="accent1">
                    <a:lumMod val="50000"/>
                  </a:schemeClr>
                </a:solidFill>
                <a:ea typeface="黑体" panose="02010609060101010101" pitchFamily="49" charset="-122"/>
              </a:rPr>
              <a:t>16</a:t>
            </a:r>
            <a:r>
              <a:rPr lang="zh-CN" altLang="en-US" sz="1800" dirty="0">
                <a:solidFill>
                  <a:schemeClr val="accent1">
                    <a:lumMod val="50000"/>
                  </a:schemeClr>
                </a:solidFill>
                <a:ea typeface="黑体" panose="02010609060101010101" pitchFamily="49" charset="-122"/>
              </a:rPr>
              <a:t>位、</a:t>
            </a:r>
            <a:r>
              <a:rPr lang="en-US" altLang="zh-CN" sz="1800" dirty="0">
                <a:solidFill>
                  <a:schemeClr val="accent1">
                    <a:lumMod val="50000"/>
                  </a:schemeClr>
                </a:solidFill>
                <a:ea typeface="黑体" panose="02010609060101010101" pitchFamily="49" charset="-122"/>
              </a:rPr>
              <a:t>32</a:t>
            </a:r>
            <a:r>
              <a:rPr lang="zh-CN" altLang="en-US" sz="1800" dirty="0">
                <a:solidFill>
                  <a:schemeClr val="accent1">
                    <a:lumMod val="50000"/>
                  </a:schemeClr>
                </a:solidFill>
                <a:ea typeface="黑体" panose="02010609060101010101" pitchFamily="49" charset="-122"/>
              </a:rPr>
              <a:t>位、</a:t>
            </a:r>
            <a:r>
              <a:rPr lang="en-US" altLang="zh-CN" sz="1800" dirty="0">
                <a:solidFill>
                  <a:schemeClr val="accent1">
                    <a:lumMod val="50000"/>
                  </a:schemeClr>
                </a:solidFill>
                <a:ea typeface="黑体" panose="02010609060101010101" pitchFamily="49" charset="-122"/>
              </a:rPr>
              <a:t>64</a:t>
            </a:r>
            <a:r>
              <a:rPr lang="zh-CN" altLang="en-US" sz="1800" dirty="0">
                <a:solidFill>
                  <a:schemeClr val="accent1">
                    <a:lumMod val="50000"/>
                  </a:schemeClr>
                </a:solidFill>
                <a:ea typeface="黑体" panose="02010609060101010101" pitchFamily="49" charset="-122"/>
              </a:rPr>
              <a:t>位三种补码表示的整数</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实数：</a:t>
            </a:r>
            <a:r>
              <a:rPr lang="en-US" altLang="zh-CN" sz="1800" dirty="0">
                <a:solidFill>
                  <a:schemeClr val="accent1">
                    <a:lumMod val="50000"/>
                  </a:schemeClr>
                </a:solidFill>
                <a:ea typeface="黑体" panose="02010609060101010101" pitchFamily="49" charset="-122"/>
              </a:rPr>
              <a:t>IEEE754</a:t>
            </a:r>
            <a:r>
              <a:rPr lang="zh-CN" altLang="en-US" sz="1800" dirty="0">
                <a:solidFill>
                  <a:schemeClr val="accent1">
                    <a:lumMod val="50000"/>
                  </a:schemeClr>
                </a:solidFill>
                <a:ea typeface="黑体" panose="02010609060101010101" pitchFamily="49" charset="-122"/>
              </a:rPr>
              <a:t>浮点数格式</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十进制数：</a:t>
            </a:r>
            <a:r>
              <a:rPr lang="en-US" altLang="zh-CN" sz="1800" dirty="0">
                <a:solidFill>
                  <a:schemeClr val="accent1">
                    <a:lumMod val="50000"/>
                  </a:schemeClr>
                </a:solidFill>
                <a:ea typeface="黑体" panose="02010609060101010101" pitchFamily="49" charset="-122"/>
              </a:rPr>
              <a:t>18</a:t>
            </a:r>
            <a:r>
              <a:rPr lang="zh-CN" altLang="en-US" sz="1800" dirty="0">
                <a:solidFill>
                  <a:schemeClr val="accent1">
                    <a:lumMod val="50000"/>
                  </a:schemeClr>
                </a:solidFill>
                <a:ea typeface="黑体" panose="02010609060101010101" pitchFamily="49" charset="-122"/>
              </a:rPr>
              <a:t>位十进制数，用</a:t>
            </a:r>
            <a:r>
              <a:rPr lang="en-US" altLang="zh-CN" sz="1800" dirty="0">
                <a:solidFill>
                  <a:schemeClr val="accent1">
                    <a:lumMod val="50000"/>
                  </a:schemeClr>
                </a:solidFill>
                <a:ea typeface="黑体" panose="02010609060101010101" pitchFamily="49" charset="-122"/>
              </a:rPr>
              <a:t>80</a:t>
            </a:r>
            <a:r>
              <a:rPr lang="zh-CN" altLang="en-US" sz="1800" dirty="0">
                <a:solidFill>
                  <a:schemeClr val="accent1">
                    <a:lumMod val="50000"/>
                  </a:schemeClr>
                </a:solidFill>
                <a:ea typeface="黑体" panose="02010609060101010101" pitchFamily="49" charset="-122"/>
              </a:rPr>
              <a:t>个二进位表示</a:t>
            </a:r>
          </a:p>
          <a:p>
            <a:pPr lvl="1">
              <a:lnSpc>
                <a:spcPct val="105000"/>
              </a:lnSpc>
              <a:spcBef>
                <a:spcPct val="15000"/>
              </a:spcBef>
              <a:buSzPct val="100000"/>
              <a:buFontTx/>
              <a:buChar char="–"/>
            </a:pPr>
            <a:r>
              <a:rPr lang="zh-CN" altLang="en-US" sz="1800" dirty="0">
                <a:solidFill>
                  <a:schemeClr val="accent1">
                    <a:lumMod val="50000"/>
                  </a:schemeClr>
                </a:solidFill>
                <a:ea typeface="黑体" panose="02010609060101010101" pitchFamily="49" charset="-122"/>
              </a:rPr>
              <a:t>字符串：字节为单位的字符序列，一般用</a:t>
            </a:r>
            <a:r>
              <a:rPr lang="en-US" altLang="zh-CN" sz="1800" dirty="0">
                <a:solidFill>
                  <a:schemeClr val="accent1">
                    <a:lumMod val="50000"/>
                  </a:schemeClr>
                </a:solidFill>
                <a:ea typeface="黑体" panose="02010609060101010101" pitchFamily="49" charset="-122"/>
              </a:rPr>
              <a:t>ASCII</a:t>
            </a:r>
            <a:r>
              <a:rPr lang="zh-CN" altLang="en-US" sz="1800" dirty="0">
                <a:solidFill>
                  <a:schemeClr val="accent1">
                    <a:lumMod val="50000"/>
                  </a:schemeClr>
                </a:solidFill>
                <a:ea typeface="黑体" panose="02010609060101010101" pitchFamily="49" charset="-122"/>
              </a:rPr>
              <a:t>码表示</a:t>
            </a:r>
          </a:p>
          <a:p>
            <a:pPr>
              <a:lnSpc>
                <a:spcPct val="105000"/>
              </a:lnSpc>
              <a:spcBef>
                <a:spcPct val="15000"/>
              </a:spcBef>
              <a:buSzPct val="75000"/>
              <a:buFont typeface="Wingdings" panose="05000000000000000000" pitchFamily="2" charset="2"/>
              <a:buChar char="u"/>
            </a:pPr>
            <a:r>
              <a:rPr lang="zh-CN" altLang="en-US" sz="1800" dirty="0">
                <a:solidFill>
                  <a:schemeClr val="tx1"/>
                </a:solidFill>
                <a:ea typeface="黑体" panose="02010609060101010101" pitchFamily="49" charset="-122"/>
              </a:rPr>
              <a:t>操作数宽度：有多种，如：字节、</a:t>
            </a:r>
            <a:r>
              <a:rPr lang="en-US" altLang="zh-CN" sz="1800" dirty="0">
                <a:solidFill>
                  <a:schemeClr val="tx1"/>
                </a:solidFill>
                <a:ea typeface="黑体" panose="02010609060101010101" pitchFamily="49" charset="-122"/>
              </a:rPr>
              <a:t>16</a:t>
            </a:r>
            <a:r>
              <a:rPr lang="zh-CN" altLang="en-US" sz="1800" dirty="0">
                <a:solidFill>
                  <a:schemeClr val="tx1"/>
                </a:solidFill>
                <a:ea typeface="黑体" panose="02010609060101010101" pitchFamily="49" charset="-122"/>
              </a:rPr>
              <a:t>位、</a:t>
            </a:r>
            <a:r>
              <a:rPr lang="en-US" altLang="zh-CN" sz="1800" dirty="0">
                <a:solidFill>
                  <a:schemeClr val="tx1"/>
                </a:solidFill>
                <a:ea typeface="黑体" panose="02010609060101010101" pitchFamily="49" charset="-122"/>
              </a:rPr>
              <a:t>32</a:t>
            </a:r>
            <a:r>
              <a:rPr lang="zh-CN" altLang="en-US" sz="1800" dirty="0">
                <a:solidFill>
                  <a:schemeClr val="tx1"/>
                </a:solidFill>
                <a:ea typeface="黑体" panose="02010609060101010101" pitchFamily="49" charset="-122"/>
              </a:rPr>
              <a:t>位、</a:t>
            </a:r>
            <a:r>
              <a:rPr lang="en-US" altLang="zh-CN" sz="1800" dirty="0">
                <a:solidFill>
                  <a:schemeClr val="tx1"/>
                </a:solidFill>
                <a:ea typeface="黑体" panose="02010609060101010101" pitchFamily="49" charset="-122"/>
              </a:rPr>
              <a:t>64</a:t>
            </a:r>
            <a:r>
              <a:rPr lang="zh-CN" altLang="en-US" sz="1800" dirty="0">
                <a:solidFill>
                  <a:schemeClr val="tx1"/>
                </a:solidFill>
                <a:ea typeface="黑体" panose="02010609060101010101" pitchFamily="49" charset="-122"/>
              </a:rPr>
              <a:t>位等</a:t>
            </a:r>
          </a:p>
        </p:txBody>
      </p:sp>
      <p:sp>
        <p:nvSpPr>
          <p:cNvPr id="6" name="Rectangle 5">
            <a:extLst>
              <a:ext uri="{FF2B5EF4-FFF2-40B4-BE49-F238E27FC236}">
                <a16:creationId xmlns:a16="http://schemas.microsoft.com/office/drawing/2014/main" id="{A1FF10F2-DBC7-440A-9F29-F065293CB22F}"/>
              </a:ext>
            </a:extLst>
          </p:cNvPr>
          <p:cNvSpPr>
            <a:spLocks noGrp="1" noChangeArrowheads="1"/>
          </p:cNvSpPr>
          <p:nvPr>
            <p:ph type="title"/>
          </p:nvPr>
        </p:nvSpPr>
        <p:spPr>
          <a:xfrm>
            <a:off x="711200" y="114300"/>
            <a:ext cx="2073275" cy="368300"/>
          </a:xfrm>
          <a:noFill/>
        </p:spPr>
        <p:txBody>
          <a:bodyPr/>
          <a:lstStyle/>
          <a:p>
            <a:r>
              <a:rPr lang="zh-CN" altLang="en-US">
                <a:ea typeface="宋体" panose="02010600030101010101" pitchFamily="2" charset="-122"/>
              </a:rPr>
              <a:t>本章总结</a:t>
            </a:r>
            <a:r>
              <a:rPr lang="en-US" altLang="zh-CN">
                <a:ea typeface="宋体" panose="02010600030101010101" pitchFamily="2" charset="-122"/>
              </a:rPr>
              <a:t>1</a:t>
            </a:r>
          </a:p>
        </p:txBody>
      </p:sp>
    </p:spTree>
    <p:extLst>
      <p:ext uri="{BB962C8B-B14F-4D97-AF65-F5344CB8AC3E}">
        <p14:creationId xmlns:p14="http://schemas.microsoft.com/office/powerpoint/2010/main" val="5356296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9D5CAD03-B9FE-4BB1-9578-F15989DFB47E}"/>
              </a:ext>
            </a:extLst>
          </p:cNvPr>
          <p:cNvSpPr txBox="1">
            <a:spLocks noChangeArrowheads="1"/>
          </p:cNvSpPr>
          <p:nvPr/>
        </p:nvSpPr>
        <p:spPr bwMode="auto">
          <a:xfrm>
            <a:off x="200025" y="569913"/>
            <a:ext cx="868680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9pPr>
          </a:lstStyle>
          <a:p>
            <a:pPr>
              <a:lnSpc>
                <a:spcPct val="120000"/>
              </a:lnSpc>
              <a:spcBef>
                <a:spcPct val="10000"/>
              </a:spcBef>
            </a:pPr>
            <a:r>
              <a:rPr lang="zh-CN" altLang="en-US" sz="1800" kern="0" dirty="0">
                <a:latin typeface="Arial" panose="020B0604020202020204" pitchFamily="34" charset="0"/>
                <a:ea typeface="黑体" panose="02010609060101010101" pitchFamily="49" charset="-122"/>
              </a:rPr>
              <a:t>寻址方式</a:t>
            </a:r>
          </a:p>
          <a:p>
            <a:pPr lvl="1">
              <a:lnSpc>
                <a:spcPct val="120000"/>
              </a:lnSpc>
              <a:spcBef>
                <a:spcPct val="10000"/>
              </a:spcBef>
            </a:pPr>
            <a:r>
              <a:rPr lang="zh-CN" altLang="en-US" sz="1800" kern="0" dirty="0">
                <a:solidFill>
                  <a:schemeClr val="accent1">
                    <a:lumMod val="50000"/>
                  </a:schemeClr>
                </a:solidFill>
                <a:latin typeface="Arial" panose="020B0604020202020204" pitchFamily="34" charset="0"/>
                <a:ea typeface="黑体" panose="02010609060101010101" pitchFamily="49" charset="-122"/>
              </a:rPr>
              <a:t>立即：地址码直接给出操作数本身</a:t>
            </a:r>
          </a:p>
          <a:p>
            <a:pPr lvl="1">
              <a:lnSpc>
                <a:spcPct val="120000"/>
              </a:lnSpc>
              <a:spcBef>
                <a:spcPct val="10000"/>
              </a:spcBef>
            </a:pPr>
            <a:r>
              <a:rPr lang="zh-CN" altLang="en-US" sz="1800" kern="0" dirty="0">
                <a:solidFill>
                  <a:schemeClr val="accent1">
                    <a:lumMod val="50000"/>
                  </a:schemeClr>
                </a:solidFill>
                <a:latin typeface="Arial" panose="020B0604020202020204" pitchFamily="34" charset="0"/>
                <a:ea typeface="黑体" panose="02010609060101010101" pitchFamily="49" charset="-122"/>
              </a:rPr>
              <a:t>直接：地址码给出操作数所在的内存单元地址</a:t>
            </a:r>
          </a:p>
          <a:p>
            <a:pPr lvl="1">
              <a:lnSpc>
                <a:spcPct val="120000"/>
              </a:lnSpc>
              <a:spcBef>
                <a:spcPct val="10000"/>
              </a:spcBef>
            </a:pPr>
            <a:r>
              <a:rPr lang="zh-CN" altLang="en-US" sz="1800" kern="0" dirty="0">
                <a:solidFill>
                  <a:schemeClr val="accent1">
                    <a:lumMod val="50000"/>
                  </a:schemeClr>
                </a:solidFill>
                <a:latin typeface="Arial" panose="020B0604020202020204" pitchFamily="34" charset="0"/>
                <a:ea typeface="黑体" panose="02010609060101010101" pitchFamily="49" charset="-122"/>
              </a:rPr>
              <a:t>间接：地址码给出操作数所在的内存单元地址所在的内存单元地址</a:t>
            </a:r>
          </a:p>
          <a:p>
            <a:pPr lvl="1">
              <a:lnSpc>
                <a:spcPct val="120000"/>
              </a:lnSpc>
              <a:spcBef>
                <a:spcPct val="10000"/>
              </a:spcBef>
            </a:pPr>
            <a:r>
              <a:rPr lang="zh-CN" altLang="en-US" sz="1800" kern="0" dirty="0">
                <a:solidFill>
                  <a:schemeClr val="accent1">
                    <a:lumMod val="50000"/>
                  </a:schemeClr>
                </a:solidFill>
                <a:latin typeface="Arial" panose="020B0604020202020204" pitchFamily="34" charset="0"/>
                <a:ea typeface="黑体" panose="02010609060101010101" pitchFamily="49" charset="-122"/>
              </a:rPr>
              <a:t>寄存器：地址码给出操作数所在的寄存器编号</a:t>
            </a:r>
          </a:p>
          <a:p>
            <a:pPr lvl="1">
              <a:lnSpc>
                <a:spcPct val="120000"/>
              </a:lnSpc>
              <a:spcBef>
                <a:spcPct val="10000"/>
              </a:spcBef>
            </a:pPr>
            <a:r>
              <a:rPr lang="zh-CN" altLang="en-US" sz="1800" kern="0" dirty="0">
                <a:solidFill>
                  <a:schemeClr val="accent1">
                    <a:lumMod val="50000"/>
                  </a:schemeClr>
                </a:solidFill>
                <a:latin typeface="Arial" panose="020B0604020202020204" pitchFamily="34" charset="0"/>
                <a:ea typeface="黑体" panose="02010609060101010101" pitchFamily="49" charset="-122"/>
              </a:rPr>
              <a:t>寄存器间接：地址码给出操作数所在单元的地址所在的寄存器编号</a:t>
            </a:r>
          </a:p>
          <a:p>
            <a:pPr lvl="1">
              <a:lnSpc>
                <a:spcPct val="120000"/>
              </a:lnSpc>
              <a:spcBef>
                <a:spcPct val="10000"/>
              </a:spcBef>
            </a:pPr>
            <a:r>
              <a:rPr lang="zh-CN" altLang="en-US" sz="1800" kern="0" dirty="0">
                <a:solidFill>
                  <a:schemeClr val="accent1">
                    <a:lumMod val="50000"/>
                  </a:schemeClr>
                </a:solidFill>
                <a:latin typeface="Arial" panose="020B0604020202020204" pitchFamily="34" charset="0"/>
                <a:ea typeface="黑体" panose="02010609060101010101" pitchFamily="49" charset="-122"/>
              </a:rPr>
              <a:t>堆栈：操作数约定在堆栈中，总是从栈顶取数或存数</a:t>
            </a:r>
          </a:p>
          <a:p>
            <a:pPr lvl="1">
              <a:lnSpc>
                <a:spcPct val="120000"/>
              </a:lnSpc>
              <a:spcBef>
                <a:spcPct val="10000"/>
              </a:spcBef>
            </a:pPr>
            <a:r>
              <a:rPr lang="zh-CN" altLang="en-US" sz="1800" kern="0" dirty="0">
                <a:solidFill>
                  <a:schemeClr val="accent1">
                    <a:lumMod val="50000"/>
                  </a:schemeClr>
                </a:solidFill>
                <a:latin typeface="Arial" panose="020B0604020202020204" pitchFamily="34" charset="0"/>
                <a:ea typeface="黑体" panose="02010609060101010101" pitchFamily="49" charset="-122"/>
              </a:rPr>
              <a:t>偏移寻址：用基地址</a:t>
            </a:r>
            <a:r>
              <a:rPr lang="en-US" altLang="zh-CN" sz="1800" kern="0" dirty="0">
                <a:solidFill>
                  <a:schemeClr val="accent1">
                    <a:lumMod val="50000"/>
                  </a:schemeClr>
                </a:solidFill>
                <a:latin typeface="Arial" panose="020B0604020202020204" pitchFamily="34" charset="0"/>
                <a:ea typeface="黑体" panose="02010609060101010101" pitchFamily="49" charset="-122"/>
              </a:rPr>
              <a:t>+</a:t>
            </a:r>
            <a:r>
              <a:rPr lang="zh-CN" altLang="en-US" sz="1800" kern="0" dirty="0">
                <a:solidFill>
                  <a:schemeClr val="accent1">
                    <a:lumMod val="50000"/>
                  </a:schemeClr>
                </a:solidFill>
                <a:latin typeface="Arial" panose="020B0604020202020204" pitchFamily="34" charset="0"/>
                <a:ea typeface="黑体" panose="02010609060101010101" pitchFamily="49" charset="-122"/>
              </a:rPr>
              <a:t>形式地址得到操作数所在的内存单元地址，包括三种：</a:t>
            </a:r>
          </a:p>
          <a:p>
            <a:pPr lvl="2">
              <a:lnSpc>
                <a:spcPct val="120000"/>
              </a:lnSpc>
              <a:spcBef>
                <a:spcPct val="10000"/>
              </a:spcBef>
            </a:pPr>
            <a:r>
              <a:rPr lang="zh-CN" altLang="en-US" sz="1800" kern="0" dirty="0">
                <a:latin typeface="Arial" panose="020B0604020202020204" pitchFamily="34" charset="0"/>
                <a:ea typeface="黑体" panose="02010609060101010101" pitchFamily="49" charset="-122"/>
              </a:rPr>
              <a:t>变址寻址：</a:t>
            </a:r>
            <a:r>
              <a:rPr lang="zh-CN" altLang="en-US" sz="1800" kern="0" dirty="0">
                <a:solidFill>
                  <a:srgbClr val="006600"/>
                </a:solidFill>
                <a:latin typeface="Arial" panose="020B0604020202020204" pitchFamily="34" charset="0"/>
                <a:ea typeface="黑体" panose="02010609060101010101" pitchFamily="49" charset="-122"/>
              </a:rPr>
              <a:t>地址码给出一个形式地址，并且隐含或明显地指定一个寄存 器作为变址寄存器，变址寄存器的内容（变址值）和形式地址相加，得到操作数的有效地址，</a:t>
            </a:r>
          </a:p>
          <a:p>
            <a:pPr lvl="2">
              <a:lnSpc>
                <a:spcPct val="120000"/>
              </a:lnSpc>
              <a:spcBef>
                <a:spcPct val="10000"/>
              </a:spcBef>
            </a:pPr>
            <a:r>
              <a:rPr lang="zh-CN" altLang="en-US" sz="1800" kern="0" dirty="0">
                <a:latin typeface="Arial" panose="020B0604020202020204" pitchFamily="34" charset="0"/>
                <a:ea typeface="黑体" panose="02010609060101010101" pitchFamily="49" charset="-122"/>
              </a:rPr>
              <a:t>相对寻址：</a:t>
            </a:r>
            <a:r>
              <a:rPr lang="zh-CN" altLang="en-US" sz="1800" kern="0" dirty="0">
                <a:solidFill>
                  <a:srgbClr val="006600"/>
                </a:solidFill>
                <a:latin typeface="Arial" panose="020B0604020202020204" pitchFamily="34" charset="0"/>
                <a:ea typeface="黑体" panose="02010609060101010101" pitchFamily="49" charset="-122"/>
              </a:rPr>
              <a:t>指令中的形式地址给出一个位移量</a:t>
            </a:r>
            <a:r>
              <a:rPr lang="en-US" altLang="zh-CN" sz="1800" kern="0" dirty="0">
                <a:solidFill>
                  <a:srgbClr val="006600"/>
                </a:solidFill>
                <a:latin typeface="Arial" panose="020B0604020202020204" pitchFamily="34" charset="0"/>
                <a:ea typeface="黑体" panose="02010609060101010101" pitchFamily="49" charset="-122"/>
              </a:rPr>
              <a:t>D</a:t>
            </a:r>
            <a:r>
              <a:rPr lang="zh-CN" altLang="en-US" sz="1800" kern="0" dirty="0">
                <a:solidFill>
                  <a:srgbClr val="006600"/>
                </a:solidFill>
                <a:latin typeface="Arial" panose="020B0604020202020204" pitchFamily="34" charset="0"/>
                <a:ea typeface="黑体" panose="02010609060101010101" pitchFamily="49" charset="-122"/>
              </a:rPr>
              <a:t>，而基准地址由程序计  数器</a:t>
            </a:r>
            <a:r>
              <a:rPr lang="en-US" altLang="zh-CN" sz="1800" kern="0" dirty="0">
                <a:solidFill>
                  <a:srgbClr val="006600"/>
                </a:solidFill>
                <a:latin typeface="Arial" panose="020B0604020202020204" pitchFamily="34" charset="0"/>
                <a:ea typeface="黑体" panose="02010609060101010101" pitchFamily="49" charset="-122"/>
              </a:rPr>
              <a:t>PC</a:t>
            </a:r>
            <a:r>
              <a:rPr lang="zh-CN" altLang="en-US" sz="1800" kern="0" dirty="0">
                <a:solidFill>
                  <a:srgbClr val="006600"/>
                </a:solidFill>
                <a:latin typeface="Arial" panose="020B0604020202020204" pitchFamily="34" charset="0"/>
                <a:ea typeface="黑体" panose="02010609060101010101" pitchFamily="49" charset="-122"/>
              </a:rPr>
              <a:t>提供。即：有效地址</a:t>
            </a:r>
            <a:r>
              <a:rPr lang="en-US" altLang="zh-CN" sz="1800" kern="0" dirty="0">
                <a:solidFill>
                  <a:srgbClr val="006600"/>
                </a:solidFill>
                <a:latin typeface="Arial" panose="020B0604020202020204" pitchFamily="34" charset="0"/>
                <a:ea typeface="黑体" panose="02010609060101010101" pitchFamily="49" charset="-122"/>
              </a:rPr>
              <a:t>EA=</a:t>
            </a:r>
            <a:r>
              <a:rPr lang="zh-CN" altLang="en-US" sz="1800" kern="0" dirty="0">
                <a:solidFill>
                  <a:srgbClr val="006600"/>
                </a:solidFill>
                <a:latin typeface="Arial" panose="020B0604020202020204" pitchFamily="34" charset="0"/>
                <a:ea typeface="黑体" panose="02010609060101010101" pitchFamily="49" charset="-122"/>
              </a:rPr>
              <a:t>（</a:t>
            </a:r>
            <a:r>
              <a:rPr lang="en-US" altLang="zh-CN" sz="1800" kern="0" dirty="0">
                <a:solidFill>
                  <a:srgbClr val="006600"/>
                </a:solidFill>
                <a:latin typeface="Arial" panose="020B0604020202020204" pitchFamily="34" charset="0"/>
                <a:ea typeface="黑体" panose="02010609060101010101" pitchFamily="49" charset="-122"/>
              </a:rPr>
              <a:t>PC</a:t>
            </a:r>
            <a:r>
              <a:rPr lang="zh-CN" altLang="en-US" sz="1800" kern="0" dirty="0">
                <a:solidFill>
                  <a:srgbClr val="006600"/>
                </a:solidFill>
                <a:latin typeface="Arial" panose="020B0604020202020204" pitchFamily="34" charset="0"/>
                <a:ea typeface="黑体" panose="02010609060101010101" pitchFamily="49" charset="-122"/>
              </a:rPr>
              <a:t>）</a:t>
            </a:r>
            <a:r>
              <a:rPr lang="en-US" altLang="zh-CN" sz="1800" kern="0" dirty="0">
                <a:solidFill>
                  <a:srgbClr val="006600"/>
                </a:solidFill>
                <a:latin typeface="Arial" panose="020B0604020202020204" pitchFamily="34" charset="0"/>
                <a:ea typeface="黑体" panose="02010609060101010101" pitchFamily="49" charset="-122"/>
              </a:rPr>
              <a:t>+ D</a:t>
            </a:r>
          </a:p>
          <a:p>
            <a:pPr lvl="2">
              <a:lnSpc>
                <a:spcPct val="120000"/>
              </a:lnSpc>
              <a:spcBef>
                <a:spcPct val="10000"/>
              </a:spcBef>
            </a:pPr>
            <a:r>
              <a:rPr lang="zh-CN" altLang="en-US" sz="1800" kern="0" dirty="0">
                <a:latin typeface="Arial" panose="020B0604020202020204" pitchFamily="34" charset="0"/>
                <a:ea typeface="黑体" panose="02010609060101010101" pitchFamily="49" charset="-122"/>
              </a:rPr>
              <a:t>基址寻址：</a:t>
            </a:r>
            <a:r>
              <a:rPr lang="zh-CN" altLang="en-US" sz="1800" kern="0" dirty="0">
                <a:solidFill>
                  <a:srgbClr val="006600"/>
                </a:solidFill>
                <a:latin typeface="Arial" panose="020B0604020202020204" pitchFamily="34" charset="0"/>
                <a:ea typeface="黑体" panose="02010609060101010101" pitchFamily="49" charset="-122"/>
              </a:rPr>
              <a:t>地址码给出一个形式地址，作为位移量，并且隐含或明显地指定一个寄存器作为基址寄存器，基址寄存器的内容和形式地址相加，得到操作数的有效地址</a:t>
            </a:r>
          </a:p>
          <a:p>
            <a:pPr>
              <a:lnSpc>
                <a:spcPct val="80000"/>
              </a:lnSpc>
            </a:pPr>
            <a:endParaRPr lang="zh-CN" altLang="en-US" sz="1800" kern="0" dirty="0">
              <a:solidFill>
                <a:srgbClr val="006600"/>
              </a:solidFill>
              <a:latin typeface="Arial" panose="020B0604020202020204" pitchFamily="34" charset="0"/>
              <a:ea typeface="黑体" panose="02010609060101010101" pitchFamily="49" charset="-122"/>
            </a:endParaRPr>
          </a:p>
        </p:txBody>
      </p:sp>
      <p:sp>
        <p:nvSpPr>
          <p:cNvPr id="5" name="Rectangle 4">
            <a:extLst>
              <a:ext uri="{FF2B5EF4-FFF2-40B4-BE49-F238E27FC236}">
                <a16:creationId xmlns:a16="http://schemas.microsoft.com/office/drawing/2014/main" id="{4FC5CEAB-F35C-4158-ABFC-DC210C56CD9B}"/>
              </a:ext>
            </a:extLst>
          </p:cNvPr>
          <p:cNvSpPr>
            <a:spLocks noGrp="1" noChangeArrowheads="1"/>
          </p:cNvSpPr>
          <p:nvPr>
            <p:ph type="title"/>
          </p:nvPr>
        </p:nvSpPr>
        <p:spPr>
          <a:xfrm>
            <a:off x="711200" y="57150"/>
            <a:ext cx="2132013" cy="368300"/>
          </a:xfrm>
          <a:noFill/>
        </p:spPr>
        <p:txBody>
          <a:bodyPr/>
          <a:lstStyle/>
          <a:p>
            <a:r>
              <a:rPr lang="zh-CN" altLang="en-US">
                <a:ea typeface="宋体" panose="02010600030101010101" pitchFamily="2" charset="-122"/>
              </a:rPr>
              <a:t>本章总结</a:t>
            </a:r>
            <a:r>
              <a:rPr lang="en-US" altLang="zh-CN">
                <a:ea typeface="宋体" panose="02010600030101010101" pitchFamily="2" charset="-122"/>
              </a:rPr>
              <a:t>2</a:t>
            </a:r>
          </a:p>
        </p:txBody>
      </p:sp>
    </p:spTree>
    <p:extLst>
      <p:ext uri="{BB962C8B-B14F-4D97-AF65-F5344CB8AC3E}">
        <p14:creationId xmlns:p14="http://schemas.microsoft.com/office/powerpoint/2010/main" val="18840399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87A369C3-005B-4690-A868-97F3A8963EC7}"/>
              </a:ext>
            </a:extLst>
          </p:cNvPr>
          <p:cNvSpPr txBox="1">
            <a:spLocks noChangeArrowheads="1"/>
          </p:cNvSpPr>
          <p:nvPr/>
        </p:nvSpPr>
        <p:spPr bwMode="auto">
          <a:xfrm>
            <a:off x="471488" y="612775"/>
            <a:ext cx="82296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9pPr>
          </a:lstStyle>
          <a:p>
            <a:pPr>
              <a:lnSpc>
                <a:spcPct val="120000"/>
              </a:lnSpc>
            </a:pPr>
            <a:r>
              <a:rPr lang="zh-CN" altLang="en-US" kern="0" dirty="0">
                <a:latin typeface="Arial" panose="020B0604020202020204" pitchFamily="34" charset="0"/>
                <a:ea typeface="黑体" panose="02010609060101010101" pitchFamily="49" charset="-122"/>
              </a:rPr>
              <a:t>指令系统风格：决定了处理器的设计</a:t>
            </a:r>
          </a:p>
          <a:p>
            <a:pPr lvl="1">
              <a:lnSpc>
                <a:spcPct val="120000"/>
              </a:lnSpc>
            </a:pPr>
            <a:r>
              <a:rPr lang="zh-CN" altLang="en-US" sz="2000" kern="0" dirty="0">
                <a:solidFill>
                  <a:schemeClr val="accent1">
                    <a:lumMod val="50000"/>
                  </a:schemeClr>
                </a:solidFill>
                <a:latin typeface="Arial" panose="020B0604020202020204" pitchFamily="34" charset="0"/>
                <a:ea typeface="黑体" panose="02010609060101010101" pitchFamily="49" charset="-122"/>
              </a:rPr>
              <a:t>按地址码指定风格来分</a:t>
            </a:r>
          </a:p>
          <a:p>
            <a:pPr lvl="2">
              <a:lnSpc>
                <a:spcPct val="120000"/>
              </a:lnSpc>
              <a:buFont typeface="Wingdings" panose="05000000000000000000" pitchFamily="2" charset="2"/>
              <a:buNone/>
            </a:pPr>
            <a:r>
              <a:rPr lang="zh-CN" altLang="en-US" sz="2000" kern="0" dirty="0">
                <a:latin typeface="Arial" panose="020B0604020202020204" pitchFamily="34" charset="0"/>
                <a:ea typeface="黑体" panose="02010609060101010101" pitchFamily="49" charset="-122"/>
              </a:rPr>
              <a:t> 累加器型：</a:t>
            </a:r>
            <a:r>
              <a:rPr lang="zh-CN" altLang="en-US" sz="2000" kern="0" dirty="0">
                <a:solidFill>
                  <a:srgbClr val="006600"/>
                </a:solidFill>
                <a:latin typeface="Arial" panose="020B0604020202020204" pitchFamily="34" charset="0"/>
                <a:ea typeface="黑体" panose="02010609060101010101" pitchFamily="49" charset="-122"/>
              </a:rPr>
              <a:t>一个操作数和结果都隐含在累加器中</a:t>
            </a:r>
          </a:p>
          <a:p>
            <a:pPr lvl="2">
              <a:lnSpc>
                <a:spcPct val="120000"/>
              </a:lnSpc>
              <a:buFont typeface="Wingdings" panose="05000000000000000000" pitchFamily="2" charset="2"/>
              <a:buNone/>
            </a:pPr>
            <a:r>
              <a:rPr lang="zh-CN" altLang="en-US" sz="2000" kern="0" dirty="0">
                <a:solidFill>
                  <a:srgbClr val="006600"/>
                </a:solidFill>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堆栈型：</a:t>
            </a:r>
            <a:r>
              <a:rPr lang="zh-CN" altLang="en-US" sz="2000" kern="0" dirty="0">
                <a:solidFill>
                  <a:srgbClr val="006600"/>
                </a:solidFill>
                <a:latin typeface="Arial" panose="020B0604020202020204" pitchFamily="34" charset="0"/>
                <a:ea typeface="黑体" panose="02010609060101010101" pitchFamily="49" charset="-122"/>
              </a:rPr>
              <a:t>操作数和结果都隐含在堆栈中</a:t>
            </a:r>
          </a:p>
          <a:p>
            <a:pPr lvl="2">
              <a:lnSpc>
                <a:spcPct val="120000"/>
              </a:lnSpc>
              <a:buFont typeface="Wingdings" panose="05000000000000000000" pitchFamily="2" charset="2"/>
              <a:buNone/>
            </a:pPr>
            <a:r>
              <a:rPr lang="zh-CN" altLang="en-US" sz="2000" kern="0" dirty="0">
                <a:solidFill>
                  <a:srgbClr val="006600"/>
                </a:solidFill>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通用寄存器型：</a:t>
            </a:r>
            <a:r>
              <a:rPr lang="zh-CN" altLang="en-US" sz="2000" kern="0" dirty="0">
                <a:solidFill>
                  <a:srgbClr val="006600"/>
                </a:solidFill>
                <a:latin typeface="Arial" panose="020B0604020202020204" pitchFamily="34" charset="0"/>
                <a:ea typeface="黑体" panose="02010609060101010101" pitchFamily="49" charset="-122"/>
              </a:rPr>
              <a:t>操作数明显地指定在哪个通用寄存器中</a:t>
            </a:r>
          </a:p>
          <a:p>
            <a:pPr lvl="2">
              <a:lnSpc>
                <a:spcPct val="120000"/>
              </a:lnSpc>
              <a:buFont typeface="Wingdings" panose="05000000000000000000" pitchFamily="2" charset="2"/>
              <a:buNone/>
            </a:pPr>
            <a:r>
              <a:rPr lang="zh-CN" altLang="en-US" sz="2000" kern="0" dirty="0">
                <a:solidFill>
                  <a:srgbClr val="006600"/>
                </a:solidFill>
                <a:latin typeface="Arial" panose="020B0604020202020204" pitchFamily="34" charset="0"/>
                <a:ea typeface="黑体" panose="02010609060101010101" pitchFamily="49" charset="-122"/>
              </a:rPr>
              <a:t> </a:t>
            </a:r>
            <a:r>
              <a:rPr lang="zh-CN" altLang="en-US" sz="2000" kern="0" dirty="0">
                <a:latin typeface="Arial" panose="020B0604020202020204" pitchFamily="34" charset="0"/>
                <a:ea typeface="黑体" panose="02010609060101010101" pitchFamily="49" charset="-122"/>
              </a:rPr>
              <a:t>装入</a:t>
            </a:r>
            <a:r>
              <a:rPr lang="en-US" altLang="zh-CN" sz="2000" kern="0" dirty="0">
                <a:latin typeface="Arial" panose="020B0604020202020204" pitchFamily="34" charset="0"/>
                <a:ea typeface="黑体" panose="02010609060101010101" pitchFamily="49" charset="-122"/>
              </a:rPr>
              <a:t>/</a:t>
            </a:r>
            <a:r>
              <a:rPr lang="zh-CN" altLang="en-US" sz="2000" kern="0" dirty="0">
                <a:latin typeface="Arial" panose="020B0604020202020204" pitchFamily="34" charset="0"/>
                <a:ea typeface="黑体" panose="02010609060101010101" pitchFamily="49" charset="-122"/>
              </a:rPr>
              <a:t>存储型：</a:t>
            </a:r>
            <a:r>
              <a:rPr lang="zh-CN" altLang="en-US" sz="2000" kern="0" dirty="0">
                <a:solidFill>
                  <a:srgbClr val="006600"/>
                </a:solidFill>
                <a:latin typeface="Arial" panose="020B0604020202020204" pitchFamily="34" charset="0"/>
                <a:ea typeface="黑体" panose="02010609060101010101" pitchFamily="49" charset="-122"/>
              </a:rPr>
              <a:t>运算类指令的操作数只能在寄存器中，只有装入</a:t>
            </a:r>
            <a:r>
              <a:rPr lang="en-US" altLang="zh-CN" sz="2000" kern="0" dirty="0">
                <a:solidFill>
                  <a:srgbClr val="006600"/>
                </a:solidFill>
                <a:latin typeface="Arial" panose="020B0604020202020204" pitchFamily="34" charset="0"/>
                <a:ea typeface="黑体" panose="02010609060101010101" pitchFamily="49" charset="-122"/>
              </a:rPr>
              <a:t>(Load)</a:t>
            </a:r>
            <a:r>
              <a:rPr lang="zh-CN" altLang="en-US" sz="2000" kern="0" dirty="0">
                <a:solidFill>
                  <a:srgbClr val="006600"/>
                </a:solidFill>
                <a:latin typeface="Arial" panose="020B0604020202020204" pitchFamily="34" charset="0"/>
                <a:ea typeface="黑体" panose="02010609060101010101" pitchFamily="49" charset="-122"/>
              </a:rPr>
              <a:t>指令和存储</a:t>
            </a:r>
            <a:r>
              <a:rPr lang="en-US" altLang="zh-CN" sz="2000" kern="0" dirty="0">
                <a:solidFill>
                  <a:srgbClr val="006600"/>
                </a:solidFill>
                <a:latin typeface="Arial" panose="020B0604020202020204" pitchFamily="34" charset="0"/>
                <a:ea typeface="黑体" panose="02010609060101010101" pitchFamily="49" charset="-122"/>
              </a:rPr>
              <a:t>(Store)</a:t>
            </a:r>
            <a:r>
              <a:rPr lang="zh-CN" altLang="en-US" sz="2000" kern="0" dirty="0">
                <a:solidFill>
                  <a:srgbClr val="006600"/>
                </a:solidFill>
                <a:latin typeface="Arial" panose="020B0604020202020204" pitchFamily="34" charset="0"/>
                <a:ea typeface="黑体" panose="02010609060101010101" pitchFamily="49" charset="-122"/>
              </a:rPr>
              <a:t>指令才能访问内存</a:t>
            </a:r>
          </a:p>
          <a:p>
            <a:pPr lvl="1">
              <a:lnSpc>
                <a:spcPct val="120000"/>
              </a:lnSpc>
            </a:pPr>
            <a:r>
              <a:rPr lang="zh-CN" altLang="en-US" sz="2000" kern="0" dirty="0">
                <a:solidFill>
                  <a:schemeClr val="accent1">
                    <a:lumMod val="50000"/>
                  </a:schemeClr>
                </a:solidFill>
                <a:latin typeface="Arial" panose="020B0604020202020204" pitchFamily="34" charset="0"/>
                <a:ea typeface="黑体" panose="02010609060101010101" pitchFamily="49" charset="-122"/>
              </a:rPr>
              <a:t>按指令系统的复杂度来分</a:t>
            </a:r>
          </a:p>
          <a:p>
            <a:pPr lvl="2">
              <a:lnSpc>
                <a:spcPct val="120000"/>
              </a:lnSpc>
              <a:buFont typeface="Wingdings" panose="05000000000000000000" pitchFamily="2" charset="2"/>
              <a:buNone/>
            </a:pPr>
            <a:r>
              <a:rPr lang="zh-CN" altLang="en-US" sz="2000" kern="0" dirty="0">
                <a:latin typeface="Arial" panose="020B0604020202020204" pitchFamily="34" charset="0"/>
                <a:ea typeface="黑体" panose="02010609060101010101" pitchFamily="49" charset="-122"/>
              </a:rPr>
              <a:t> </a:t>
            </a:r>
            <a:r>
              <a:rPr lang="en-US" altLang="zh-CN" sz="2000" kern="0" dirty="0">
                <a:latin typeface="Arial" panose="020B0604020202020204" pitchFamily="34" charset="0"/>
                <a:ea typeface="黑体" panose="02010609060101010101" pitchFamily="49" charset="-122"/>
              </a:rPr>
              <a:t>CISC</a:t>
            </a:r>
            <a:r>
              <a:rPr lang="zh-CN" altLang="en-US" sz="2000" kern="0" dirty="0">
                <a:latin typeface="Arial" panose="020B0604020202020204" pitchFamily="34" charset="0"/>
                <a:ea typeface="黑体" panose="02010609060101010101" pitchFamily="49" charset="-122"/>
              </a:rPr>
              <a:t>：复杂指令系统计算机</a:t>
            </a:r>
          </a:p>
          <a:p>
            <a:pPr lvl="2">
              <a:lnSpc>
                <a:spcPct val="120000"/>
              </a:lnSpc>
              <a:buFont typeface="Wingdings" panose="05000000000000000000" pitchFamily="2" charset="2"/>
              <a:buNone/>
            </a:pPr>
            <a:r>
              <a:rPr lang="zh-CN" altLang="en-US" sz="2000" kern="0" dirty="0">
                <a:latin typeface="Arial" panose="020B0604020202020204" pitchFamily="34" charset="0"/>
                <a:ea typeface="黑体" panose="02010609060101010101" pitchFamily="49" charset="-122"/>
              </a:rPr>
              <a:t> </a:t>
            </a:r>
            <a:r>
              <a:rPr lang="en-US" altLang="zh-CN" sz="2000" kern="0" dirty="0">
                <a:latin typeface="Arial" panose="020B0604020202020204" pitchFamily="34" charset="0"/>
                <a:ea typeface="黑体" panose="02010609060101010101" pitchFamily="49" charset="-122"/>
              </a:rPr>
              <a:t>RISC</a:t>
            </a:r>
            <a:r>
              <a:rPr lang="zh-CN" altLang="en-US" sz="2000" kern="0" dirty="0">
                <a:latin typeface="Arial" panose="020B0604020202020204" pitchFamily="34" charset="0"/>
                <a:ea typeface="黑体" panose="02010609060101010101" pitchFamily="49" charset="-122"/>
              </a:rPr>
              <a:t>：精简指令系统计算机</a:t>
            </a:r>
          </a:p>
          <a:p>
            <a:pPr>
              <a:lnSpc>
                <a:spcPct val="120000"/>
              </a:lnSpc>
              <a:buFont typeface="Wingdings" panose="05000000000000000000" pitchFamily="2" charset="2"/>
              <a:buNone/>
            </a:pPr>
            <a:endParaRPr lang="zh-CN" altLang="en-US" kern="0" dirty="0">
              <a:latin typeface="Arial" panose="020B0604020202020204" pitchFamily="34" charset="0"/>
              <a:ea typeface="黑体" panose="02010609060101010101" pitchFamily="49" charset="-122"/>
            </a:endParaRPr>
          </a:p>
        </p:txBody>
      </p:sp>
      <p:sp>
        <p:nvSpPr>
          <p:cNvPr id="5" name="Rectangle 4">
            <a:extLst>
              <a:ext uri="{FF2B5EF4-FFF2-40B4-BE49-F238E27FC236}">
                <a16:creationId xmlns:a16="http://schemas.microsoft.com/office/drawing/2014/main" id="{C7A9FE97-7830-4CB8-A1FC-B24FDCF3BD7A}"/>
              </a:ext>
            </a:extLst>
          </p:cNvPr>
          <p:cNvSpPr>
            <a:spLocks noGrp="1" noChangeArrowheads="1"/>
          </p:cNvSpPr>
          <p:nvPr>
            <p:ph type="title"/>
          </p:nvPr>
        </p:nvSpPr>
        <p:spPr>
          <a:xfrm>
            <a:off x="711200" y="114300"/>
            <a:ext cx="1971675" cy="368300"/>
          </a:xfrm>
          <a:noFill/>
        </p:spPr>
        <p:txBody>
          <a:bodyPr/>
          <a:lstStyle/>
          <a:p>
            <a:r>
              <a:rPr lang="zh-CN" altLang="en-US" dirty="0">
                <a:ea typeface="宋体" panose="02010600030101010101" pitchFamily="2" charset="-122"/>
              </a:rPr>
              <a:t>本章总结</a:t>
            </a:r>
            <a:r>
              <a:rPr lang="en-US" altLang="zh-CN" dirty="0">
                <a:ea typeface="宋体" panose="02010600030101010101" pitchFamily="2" charset="-122"/>
              </a:rPr>
              <a:t>3</a:t>
            </a:r>
          </a:p>
        </p:txBody>
      </p:sp>
    </p:spTree>
    <p:extLst>
      <p:ext uri="{BB962C8B-B14F-4D97-AF65-F5344CB8AC3E}">
        <p14:creationId xmlns:p14="http://schemas.microsoft.com/office/powerpoint/2010/main" val="19995529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ea typeface="宋体" panose="02010600030101010101" pitchFamily="2" charset="-122"/>
              </a:rPr>
              <a:t>本章</a:t>
            </a:r>
            <a:r>
              <a:rPr lang="zh-CN" altLang="en-US" dirty="0" smtClean="0">
                <a:ea typeface="宋体" panose="02010600030101010101" pitchFamily="2" charset="-122"/>
              </a:rPr>
              <a:t>总结</a:t>
            </a:r>
            <a:r>
              <a:rPr lang="en-US" altLang="zh-CN" dirty="0" smtClean="0">
                <a:ea typeface="宋体" panose="02010600030101010101" pitchFamily="2" charset="-122"/>
              </a:rPr>
              <a:t>4</a:t>
            </a:r>
            <a:endParaRPr lang="zh-CN" altLang="en-US" dirty="0"/>
          </a:p>
        </p:txBody>
      </p:sp>
      <p:sp>
        <p:nvSpPr>
          <p:cNvPr id="5" name="Rectangle 4">
            <a:extLst>
              <a:ext uri="{FF2B5EF4-FFF2-40B4-BE49-F238E27FC236}">
                <a16:creationId xmlns:a16="http://schemas.microsoft.com/office/drawing/2014/main" id="{8D7AF67F-37F4-4C53-B917-7BD0AF80DBF6}"/>
              </a:ext>
            </a:extLst>
          </p:cNvPr>
          <p:cNvSpPr txBox="1">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ea typeface="+mn-ea"/>
                <a:cs typeface="+mn-cs"/>
              </a:defRPr>
            </a:lvl9pPr>
          </a:lstStyle>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指令格式</a:t>
            </a:r>
          </a:p>
          <a:p>
            <a:pPr lvl="1"/>
            <a:r>
              <a:rPr lang="en-US" altLang="zh-CN" sz="2000" kern="0" dirty="0">
                <a:solidFill>
                  <a:schemeClr val="accent1">
                    <a:lumMod val="50000"/>
                  </a:schemeClr>
                </a:solidFill>
                <a:latin typeface="Arial" panose="020B0604020202020204" pitchFamily="34" charset="0"/>
                <a:ea typeface="黑体" panose="02010609060101010101" pitchFamily="49" charset="-122"/>
              </a:rPr>
              <a:t>R-</a:t>
            </a:r>
            <a:r>
              <a:rPr lang="zh-CN" altLang="en-US" sz="2000" kern="0" dirty="0">
                <a:solidFill>
                  <a:schemeClr val="accent1">
                    <a:lumMod val="50000"/>
                  </a:schemeClr>
                </a:solidFill>
                <a:latin typeface="Arial" panose="020B0604020202020204" pitchFamily="34" charset="0"/>
                <a:ea typeface="黑体" panose="02010609060101010101" pitchFamily="49" charset="-122"/>
              </a:rPr>
              <a:t>类型 </a:t>
            </a:r>
            <a:r>
              <a:rPr lang="en-US" altLang="zh-CN" sz="2000" kern="0" dirty="0">
                <a:solidFill>
                  <a:schemeClr val="accent1">
                    <a:lumMod val="50000"/>
                  </a:schemeClr>
                </a:solidFill>
                <a:latin typeface="Arial" panose="020B0604020202020204" pitchFamily="34" charset="0"/>
                <a:ea typeface="黑体" panose="02010609060101010101" pitchFamily="49" charset="-122"/>
              </a:rPr>
              <a:t>/ I-</a:t>
            </a:r>
            <a:r>
              <a:rPr lang="zh-CN" altLang="en-US" sz="2000" kern="0" dirty="0">
                <a:solidFill>
                  <a:schemeClr val="accent1">
                    <a:lumMod val="50000"/>
                  </a:schemeClr>
                </a:solidFill>
                <a:latin typeface="Arial" panose="020B0604020202020204" pitchFamily="34" charset="0"/>
                <a:ea typeface="黑体" panose="02010609060101010101" pitchFamily="49" charset="-122"/>
              </a:rPr>
              <a:t>类型 </a:t>
            </a:r>
            <a:r>
              <a:rPr lang="en-US" altLang="zh-CN" sz="2000" kern="0" dirty="0">
                <a:solidFill>
                  <a:schemeClr val="accent1">
                    <a:lumMod val="50000"/>
                  </a:schemeClr>
                </a:solidFill>
                <a:latin typeface="Arial" panose="020B0604020202020204" pitchFamily="34" charset="0"/>
                <a:ea typeface="黑体" panose="02010609060101010101" pitchFamily="49" charset="-122"/>
              </a:rPr>
              <a:t>/ J-</a:t>
            </a:r>
            <a:r>
              <a:rPr lang="zh-CN" altLang="en-US" sz="2000" kern="0" dirty="0">
                <a:solidFill>
                  <a:schemeClr val="accent1">
                    <a:lumMod val="50000"/>
                  </a:schemeClr>
                </a:solidFill>
                <a:latin typeface="Arial" panose="020B0604020202020204" pitchFamily="34" charset="0"/>
                <a:ea typeface="黑体" panose="02010609060101010101" pitchFamily="49" charset="-122"/>
              </a:rPr>
              <a:t>类型</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寄存器</a:t>
            </a:r>
          </a:p>
          <a:p>
            <a:pPr lvl="1"/>
            <a:r>
              <a:rPr lang="zh-CN" altLang="en-US" sz="2000" kern="0" dirty="0">
                <a:solidFill>
                  <a:schemeClr val="accent1">
                    <a:lumMod val="50000"/>
                  </a:schemeClr>
                </a:solidFill>
                <a:latin typeface="Arial" panose="020B0604020202020204" pitchFamily="34" charset="0"/>
                <a:ea typeface="黑体" panose="02010609060101010101" pitchFamily="49" charset="-122"/>
              </a:rPr>
              <a:t>长度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个数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功能分配 </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操作数</a:t>
            </a:r>
          </a:p>
          <a:p>
            <a:pPr lvl="1"/>
            <a:r>
              <a:rPr lang="zh-CN" altLang="en-US" sz="2000" kern="0" dirty="0">
                <a:solidFill>
                  <a:schemeClr val="accent1">
                    <a:lumMod val="50000"/>
                  </a:schemeClr>
                </a:solidFill>
                <a:latin typeface="Arial" panose="020B0604020202020204" pitchFamily="34" charset="0"/>
                <a:ea typeface="黑体" panose="02010609060101010101" pitchFamily="49" charset="-122"/>
              </a:rPr>
              <a:t>寄存器操作数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存储器操作数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立即数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文本</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指令寻址方式</a:t>
            </a:r>
          </a:p>
          <a:p>
            <a:pPr lvl="1"/>
            <a:r>
              <a:rPr lang="zh-CN" altLang="en-US" sz="2000" kern="0" dirty="0">
                <a:solidFill>
                  <a:schemeClr val="accent1">
                    <a:lumMod val="50000"/>
                  </a:schemeClr>
                </a:solidFill>
                <a:latin typeface="Arial" panose="020B0604020202020204" pitchFamily="34" charset="0"/>
                <a:ea typeface="黑体" panose="02010609060101010101" pitchFamily="49" charset="-122"/>
              </a:rPr>
              <a:t>立即数寻址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寄存器寻址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相对寻址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伪直接寻址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偏移寻址</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指令类型</a:t>
            </a:r>
          </a:p>
          <a:p>
            <a:pPr lvl="1"/>
            <a:r>
              <a:rPr lang="zh-CN" altLang="en-US" sz="2000" kern="0" dirty="0">
                <a:solidFill>
                  <a:schemeClr val="accent1">
                    <a:lumMod val="50000"/>
                  </a:schemeClr>
                </a:solidFill>
                <a:latin typeface="Arial" panose="020B0604020202020204" pitchFamily="34" charset="0"/>
                <a:ea typeface="黑体" panose="02010609060101010101" pitchFamily="49" charset="-122"/>
              </a:rPr>
              <a:t>算术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逻辑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数据传送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条件分支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无条件转移 </a:t>
            </a:r>
          </a:p>
          <a:p>
            <a:r>
              <a:rPr lang="en-US" altLang="zh-CN" kern="0" dirty="0">
                <a:latin typeface="Arial" panose="020B0604020202020204" pitchFamily="34" charset="0"/>
                <a:ea typeface="黑体" panose="02010609060101010101" pitchFamily="49" charset="-122"/>
              </a:rPr>
              <a:t>MIPS</a:t>
            </a:r>
            <a:r>
              <a:rPr lang="zh-CN" altLang="en-US" kern="0" dirty="0">
                <a:latin typeface="Arial" panose="020B0604020202020204" pitchFamily="34" charset="0"/>
                <a:ea typeface="黑体" panose="02010609060101010101" pitchFamily="49" charset="-122"/>
              </a:rPr>
              <a:t>汇编语言形式</a:t>
            </a:r>
          </a:p>
          <a:p>
            <a:pPr lvl="1"/>
            <a:r>
              <a:rPr lang="zh-CN" altLang="en-US" sz="2000" kern="0" dirty="0">
                <a:solidFill>
                  <a:schemeClr val="accent1">
                    <a:lumMod val="50000"/>
                  </a:schemeClr>
                </a:solidFill>
                <a:latin typeface="Arial" panose="020B0604020202020204" pitchFamily="34" charset="0"/>
                <a:ea typeface="黑体" panose="02010609060101010101" pitchFamily="49" charset="-122"/>
              </a:rPr>
              <a:t>操作码的表示</a:t>
            </a:r>
            <a:r>
              <a:rPr lang="en-US" altLang="zh-CN" sz="2000" kern="0" dirty="0">
                <a:solidFill>
                  <a:schemeClr val="accent1">
                    <a:lumMod val="50000"/>
                  </a:schemeClr>
                </a:solidFill>
                <a:latin typeface="Arial" panose="020B0604020202020204" pitchFamily="34" charset="0"/>
                <a:ea typeface="黑体" panose="02010609060101010101" pitchFamily="49" charset="-122"/>
              </a:rPr>
              <a:t> / </a:t>
            </a:r>
            <a:r>
              <a:rPr lang="zh-CN" altLang="en-US" sz="2000" kern="0" dirty="0">
                <a:solidFill>
                  <a:schemeClr val="accent1">
                    <a:lumMod val="50000"/>
                  </a:schemeClr>
                </a:solidFill>
                <a:latin typeface="Arial" panose="020B0604020202020204" pitchFamily="34" charset="0"/>
                <a:ea typeface="黑体" panose="02010609060101010101" pitchFamily="49" charset="-122"/>
              </a:rPr>
              <a:t>寄存器的表示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存储器数据表示</a:t>
            </a:r>
          </a:p>
          <a:p>
            <a:r>
              <a:rPr lang="zh-CN" altLang="en-US" kern="0" dirty="0">
                <a:latin typeface="Arial" panose="020B0604020202020204" pitchFamily="34" charset="0"/>
                <a:ea typeface="黑体" panose="02010609060101010101" pitchFamily="49" charset="-122"/>
              </a:rPr>
              <a:t>机器语言的解码（反汇编）</a:t>
            </a:r>
          </a:p>
          <a:p>
            <a:r>
              <a:rPr lang="zh-CN" altLang="en-US" kern="0" dirty="0">
                <a:latin typeface="Arial" panose="020B0604020202020204" pitchFamily="34" charset="0"/>
                <a:ea typeface="黑体" panose="02010609060101010101" pitchFamily="49" charset="-122"/>
              </a:rPr>
              <a:t>高级语言、汇编语言、机器语言之间的转换</a:t>
            </a:r>
          </a:p>
          <a:p>
            <a:pPr lvl="1"/>
            <a:r>
              <a:rPr lang="zh-CN" altLang="en-US" sz="2000" kern="0" dirty="0">
                <a:solidFill>
                  <a:schemeClr val="accent1">
                    <a:lumMod val="50000"/>
                  </a:schemeClr>
                </a:solidFill>
                <a:latin typeface="Arial" panose="020B0604020202020204" pitchFamily="34" charset="0"/>
                <a:ea typeface="黑体" panose="02010609060101010101" pitchFamily="49" charset="-122"/>
              </a:rPr>
              <a:t>运算表达式 </a:t>
            </a:r>
            <a:r>
              <a:rPr lang="en-US" altLang="zh-CN" sz="2000" kern="0" dirty="0">
                <a:solidFill>
                  <a:schemeClr val="accent1">
                    <a:lumMod val="50000"/>
                  </a:schemeClr>
                </a:solidFill>
                <a:latin typeface="Arial" panose="020B0604020202020204" pitchFamily="34" charset="0"/>
                <a:ea typeface="黑体" panose="02010609060101010101" pitchFamily="49" charset="-122"/>
              </a:rPr>
              <a:t>/  If</a:t>
            </a:r>
            <a:r>
              <a:rPr lang="zh-CN" altLang="en-US" sz="2000" kern="0" dirty="0">
                <a:solidFill>
                  <a:schemeClr val="accent1">
                    <a:lumMod val="50000"/>
                  </a:schemeClr>
                </a:solidFill>
                <a:latin typeface="Arial" panose="020B0604020202020204" pitchFamily="34" charset="0"/>
                <a:ea typeface="黑体" panose="02010609060101010101" pitchFamily="49" charset="-122"/>
              </a:rPr>
              <a:t>语句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循环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数组访问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过程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堆栈 </a:t>
            </a:r>
            <a:r>
              <a:rPr lang="en-US" altLang="zh-CN" sz="2000" kern="0" dirty="0">
                <a:solidFill>
                  <a:schemeClr val="accent1">
                    <a:lumMod val="50000"/>
                  </a:schemeClr>
                </a:solidFill>
                <a:latin typeface="Arial" panose="020B0604020202020204" pitchFamily="34" charset="0"/>
                <a:ea typeface="黑体" panose="02010609060101010101" pitchFamily="49" charset="-122"/>
              </a:rPr>
              <a:t>/ </a:t>
            </a:r>
            <a:r>
              <a:rPr lang="zh-CN" altLang="en-US" sz="2000" kern="0" dirty="0">
                <a:solidFill>
                  <a:schemeClr val="accent1">
                    <a:lumMod val="50000"/>
                  </a:schemeClr>
                </a:solidFill>
                <a:latin typeface="Arial" panose="020B0604020202020204" pitchFamily="34" charset="0"/>
                <a:ea typeface="黑体" panose="02010609060101010101" pitchFamily="49" charset="-122"/>
              </a:rPr>
              <a:t>栈帧 </a:t>
            </a:r>
          </a:p>
        </p:txBody>
      </p:sp>
    </p:spTree>
    <p:extLst>
      <p:ext uri="{BB962C8B-B14F-4D97-AF65-F5344CB8AC3E}">
        <p14:creationId xmlns:p14="http://schemas.microsoft.com/office/powerpoint/2010/main" val="5953383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ea typeface="宋体" panose="02010600030101010101" pitchFamily="2" charset="-122"/>
              </a:rPr>
              <a:t>本章</a:t>
            </a:r>
            <a:r>
              <a:rPr lang="zh-CN" altLang="en-US" dirty="0" smtClean="0">
                <a:ea typeface="宋体" panose="02010600030101010101" pitchFamily="2" charset="-122"/>
              </a:rPr>
              <a:t>总结</a:t>
            </a:r>
            <a:r>
              <a:rPr lang="en-US" altLang="zh-CN" dirty="0" smtClean="0">
                <a:ea typeface="宋体" panose="02010600030101010101" pitchFamily="2" charset="-122"/>
              </a:rPr>
              <a:t>5</a:t>
            </a:r>
            <a:endParaRPr lang="zh-CN" altLang="en-US" dirty="0"/>
          </a:p>
        </p:txBody>
      </p:sp>
      <p:sp>
        <p:nvSpPr>
          <p:cNvPr id="3" name="内容占位符 2"/>
          <p:cNvSpPr>
            <a:spLocks noGrp="1"/>
          </p:cNvSpPr>
          <p:nvPr>
            <p:ph idx="1"/>
          </p:nvPr>
        </p:nvSpPr>
        <p:spPr>
          <a:xfrm>
            <a:off x="457200" y="846138"/>
            <a:ext cx="8229600" cy="5906354"/>
          </a:xfrm>
        </p:spPr>
        <p:txBody>
          <a:bodyPr/>
          <a:lstStyle/>
          <a:p>
            <a:r>
              <a:rPr lang="en-US" altLang="zh-CN" dirty="0"/>
              <a:t>RISC-V</a:t>
            </a:r>
            <a:r>
              <a:rPr lang="zh-CN" altLang="en-US" dirty="0"/>
              <a:t>指令集完全公开</a:t>
            </a:r>
            <a:r>
              <a:rPr lang="zh-CN" altLang="en-US" dirty="0" smtClean="0"/>
              <a:t>，免费</a:t>
            </a:r>
            <a:r>
              <a:rPr lang="zh-CN" altLang="en-US" dirty="0"/>
              <a:t>；遵循“大道至简”</a:t>
            </a:r>
            <a:r>
              <a:rPr lang="zh-CN" altLang="en-US" dirty="0" smtClean="0"/>
              <a:t>，模块化</a:t>
            </a:r>
            <a:r>
              <a:rPr lang="zh-CN" altLang="en-US" dirty="0"/>
              <a:t>设计</a:t>
            </a:r>
            <a:r>
              <a:rPr lang="zh-CN" altLang="en-US" dirty="0" smtClean="0"/>
              <a:t>，稳定</a:t>
            </a:r>
            <a:r>
              <a:rPr lang="zh-CN" altLang="en-US" dirty="0"/>
              <a:t>的</a:t>
            </a:r>
            <a:r>
              <a:rPr lang="zh-CN" altLang="en-US" dirty="0" smtClean="0"/>
              <a:t>基础指令集，</a:t>
            </a:r>
            <a:r>
              <a:rPr lang="zh-CN" altLang="en-US" dirty="0"/>
              <a:t>灵活的</a:t>
            </a:r>
            <a:r>
              <a:rPr lang="zh-CN" altLang="en-US" dirty="0" smtClean="0"/>
              <a:t>扩展指令集配置。</a:t>
            </a:r>
            <a:endParaRPr lang="en-US" altLang="zh-CN" dirty="0" smtClean="0"/>
          </a:p>
          <a:p>
            <a:r>
              <a:rPr lang="zh-CN" altLang="en-US" dirty="0">
                <a:solidFill>
                  <a:srgbClr val="0033CC"/>
                </a:solidFill>
                <a:latin typeface="Arial" panose="020B0604020202020204" pitchFamily="34" charset="0"/>
                <a:ea typeface="黑体" panose="02010609060101010101" pitchFamily="49" charset="-122"/>
              </a:rPr>
              <a:t>基础整数</a:t>
            </a:r>
            <a:r>
              <a:rPr lang="zh-CN" altLang="en-US" dirty="0" smtClean="0">
                <a:solidFill>
                  <a:srgbClr val="0033CC"/>
                </a:solidFill>
                <a:latin typeface="Arial" panose="020B0604020202020204" pitchFamily="34" charset="0"/>
                <a:ea typeface="黑体" panose="02010609060101010101" pitchFamily="49" charset="-122"/>
              </a:rPr>
              <a:t>指令集： </a:t>
            </a:r>
            <a:r>
              <a:rPr lang="en-US" altLang="zh-CN" dirty="0">
                <a:solidFill>
                  <a:srgbClr val="FF0000"/>
                </a:solidFill>
                <a:latin typeface="Arial" panose="020B0604020202020204" pitchFamily="34" charset="0"/>
                <a:ea typeface="黑体" panose="02010609060101010101" pitchFamily="49" charset="-122"/>
              </a:rPr>
              <a:t>RV32I</a:t>
            </a:r>
            <a:r>
              <a:rPr lang="zh-CN" altLang="en-US" dirty="0">
                <a:solidFill>
                  <a:srgbClr val="FF0000"/>
                </a:solidFill>
                <a:latin typeface="Arial" panose="020B0604020202020204" pitchFamily="34" charset="0"/>
                <a:ea typeface="黑体" panose="02010609060101010101" pitchFamily="49" charset="-122"/>
              </a:rPr>
              <a:t>和</a:t>
            </a:r>
            <a:r>
              <a:rPr lang="en-US" altLang="zh-CN" dirty="0">
                <a:solidFill>
                  <a:srgbClr val="FF0000"/>
                </a:solidFill>
                <a:latin typeface="Arial" panose="020B0604020202020204" pitchFamily="34" charset="0"/>
                <a:ea typeface="黑体" panose="02010609060101010101" pitchFamily="49" charset="-122"/>
              </a:rPr>
              <a:t>RV64I</a:t>
            </a:r>
          </a:p>
          <a:p>
            <a:r>
              <a:rPr lang="zh-CN" altLang="en-US" dirty="0"/>
              <a:t>扩展</a:t>
            </a:r>
            <a:r>
              <a:rPr lang="zh-CN" altLang="en-US" dirty="0" smtClean="0"/>
              <a:t>指令集：乘除</a:t>
            </a:r>
            <a:r>
              <a:rPr lang="zh-CN" altLang="en-US" dirty="0"/>
              <a:t>运算指令集</a:t>
            </a:r>
            <a:r>
              <a:rPr lang="en-US" altLang="zh-CN" dirty="0"/>
              <a:t>RVM</a:t>
            </a:r>
            <a:r>
              <a:rPr lang="zh-CN" altLang="en-US" dirty="0"/>
              <a:t>、原子操作指令集</a:t>
            </a:r>
            <a:r>
              <a:rPr lang="en-US" altLang="zh-CN" dirty="0"/>
              <a:t>RVA</a:t>
            </a:r>
            <a:r>
              <a:rPr lang="zh-CN" altLang="en-US" dirty="0"/>
              <a:t>、浮点运算指令集</a:t>
            </a:r>
            <a:r>
              <a:rPr lang="en-US" altLang="zh-CN" dirty="0"/>
              <a:t>RVF</a:t>
            </a:r>
            <a:r>
              <a:rPr lang="zh-CN" altLang="en-US" dirty="0"/>
              <a:t>和</a:t>
            </a:r>
            <a:r>
              <a:rPr lang="en-US" altLang="zh-CN" dirty="0"/>
              <a:t>RVD</a:t>
            </a:r>
            <a:r>
              <a:rPr lang="zh-CN" altLang="en-US" dirty="0"/>
              <a:t>、向量操作指令集</a:t>
            </a:r>
            <a:r>
              <a:rPr lang="en-US" altLang="zh-CN" dirty="0"/>
              <a:t>RVV</a:t>
            </a:r>
          </a:p>
          <a:p>
            <a:r>
              <a:rPr lang="zh-CN" altLang="en-US" dirty="0">
                <a:solidFill>
                  <a:srgbClr val="0033CC"/>
                </a:solidFill>
                <a:latin typeface="Arial" panose="020B0604020202020204" pitchFamily="34" charset="0"/>
                <a:ea typeface="黑体" panose="02010609060101010101" pitchFamily="49" charset="-122"/>
              </a:rPr>
              <a:t>压缩指令集</a:t>
            </a:r>
            <a:r>
              <a:rPr lang="zh-CN" altLang="en-US" dirty="0">
                <a:latin typeface="Arial" panose="020B0604020202020204" pitchFamily="34" charset="0"/>
                <a:ea typeface="黑体" panose="02010609060101010101" pitchFamily="49" charset="-122"/>
              </a:rPr>
              <a:t>：</a:t>
            </a:r>
            <a:r>
              <a:rPr lang="en-US" altLang="zh-CN" dirty="0">
                <a:solidFill>
                  <a:srgbClr val="FF0000"/>
                </a:solidFill>
                <a:latin typeface="Arial" panose="020B0604020202020204" pitchFamily="34" charset="0"/>
                <a:ea typeface="黑体" panose="02010609060101010101" pitchFamily="49" charset="-122"/>
              </a:rPr>
              <a:t>RV32C</a:t>
            </a:r>
            <a:r>
              <a:rPr lang="zh-CN" altLang="en-US" dirty="0">
                <a:solidFill>
                  <a:srgbClr val="FF0000"/>
                </a:solidFill>
                <a:latin typeface="Arial" panose="020B0604020202020204" pitchFamily="34" charset="0"/>
                <a:ea typeface="黑体" panose="02010609060101010101" pitchFamily="49" charset="-122"/>
              </a:rPr>
              <a:t>和</a:t>
            </a:r>
            <a:r>
              <a:rPr lang="en-US" altLang="zh-CN" dirty="0">
                <a:solidFill>
                  <a:srgbClr val="FF0000"/>
                </a:solidFill>
                <a:latin typeface="Arial" panose="020B0604020202020204" pitchFamily="34" charset="0"/>
                <a:ea typeface="黑体" panose="02010609060101010101" pitchFamily="49" charset="-122"/>
              </a:rPr>
              <a:t>RV64C</a:t>
            </a:r>
          </a:p>
          <a:p>
            <a:r>
              <a:rPr lang="en-US" altLang="zh-CN" dirty="0">
                <a:latin typeface="Arial" panose="020B0604020202020204" pitchFamily="34" charset="0"/>
                <a:ea typeface="黑体" panose="02010609060101010101" pitchFamily="49" charset="-122"/>
              </a:rPr>
              <a:t>32</a:t>
            </a:r>
            <a:r>
              <a:rPr lang="zh-CN" altLang="en-US" dirty="0">
                <a:latin typeface="Arial" panose="020B0604020202020204" pitchFamily="34" charset="0"/>
                <a:ea typeface="黑体" panose="02010609060101010101" pitchFamily="49" charset="-122"/>
              </a:rPr>
              <a:t>个定点通用寄存器</a:t>
            </a:r>
            <a:r>
              <a:rPr lang="en-US" altLang="zh-CN" dirty="0">
                <a:latin typeface="Arial" panose="020B0604020202020204" pitchFamily="34" charset="0"/>
                <a:ea typeface="黑体" panose="02010609060101010101" pitchFamily="49" charset="-122"/>
              </a:rPr>
              <a:t>x0~x31</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32</a:t>
            </a:r>
            <a:r>
              <a:rPr lang="zh-CN" altLang="en-US" dirty="0">
                <a:latin typeface="Arial" panose="020B0604020202020204" pitchFamily="34" charset="0"/>
                <a:ea typeface="黑体" panose="02010609060101010101" pitchFamily="49" charset="-122"/>
              </a:rPr>
              <a:t>个浮点寄存器</a:t>
            </a:r>
            <a:r>
              <a:rPr lang="en-US" altLang="zh-CN" dirty="0">
                <a:latin typeface="Arial" panose="020B0604020202020204" pitchFamily="34" charset="0"/>
                <a:ea typeface="黑体" panose="02010609060101010101" pitchFamily="49" charset="-122"/>
              </a:rPr>
              <a:t>f0~f31</a:t>
            </a:r>
            <a:r>
              <a:rPr lang="zh-CN" altLang="en-US" dirty="0">
                <a:latin typeface="Arial" panose="020B0604020202020204" pitchFamily="34" charset="0"/>
                <a:ea typeface="黑体" panose="02010609060101010101" pitchFamily="49" charset="-122"/>
              </a:rPr>
              <a:t>；通用寄存器</a:t>
            </a:r>
            <a:r>
              <a:rPr lang="en-US" altLang="zh-CN" dirty="0">
                <a:latin typeface="Arial" panose="020B0604020202020204" pitchFamily="34" charset="0"/>
                <a:ea typeface="黑体" panose="02010609060101010101" pitchFamily="49" charset="-122"/>
              </a:rPr>
              <a:t>x0</a:t>
            </a:r>
            <a:r>
              <a:rPr lang="zh-CN" altLang="en-US" dirty="0">
                <a:latin typeface="Arial" panose="020B0604020202020204" pitchFamily="34" charset="0"/>
                <a:ea typeface="黑体" panose="02010609060101010101" pitchFamily="49" charset="-122"/>
              </a:rPr>
              <a:t>中恒</a:t>
            </a:r>
            <a:r>
              <a:rPr lang="en-US" altLang="zh-CN" dirty="0">
                <a:latin typeface="Arial" panose="020B0604020202020204" pitchFamily="34" charset="0"/>
                <a:ea typeface="黑体" panose="02010609060101010101" pitchFamily="49" charset="-122"/>
              </a:rPr>
              <a:t>0</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x1</a:t>
            </a:r>
            <a:r>
              <a:rPr lang="zh-CN" altLang="en-US" dirty="0">
                <a:latin typeface="Arial" panose="020B0604020202020204" pitchFamily="34" charset="0"/>
                <a:ea typeface="黑体" panose="02010609060101010101" pitchFamily="49" charset="-122"/>
              </a:rPr>
              <a:t>中返回地址；</a:t>
            </a:r>
            <a:r>
              <a:rPr lang="en-US" altLang="zh-CN" dirty="0">
                <a:latin typeface="Arial" panose="020B0604020202020204" pitchFamily="34" charset="0"/>
                <a:ea typeface="黑体" panose="02010609060101010101" pitchFamily="49" charset="-122"/>
              </a:rPr>
              <a:t>x2</a:t>
            </a:r>
            <a:r>
              <a:rPr lang="zh-CN" altLang="en-US" dirty="0">
                <a:latin typeface="Arial" panose="020B0604020202020204" pitchFamily="34" charset="0"/>
                <a:ea typeface="黑体" panose="02010609060101010101" pitchFamily="49" charset="-122"/>
              </a:rPr>
              <a:t>、</a:t>
            </a:r>
            <a:r>
              <a:rPr lang="en-US" altLang="zh-CN" dirty="0">
                <a:latin typeface="Arial" panose="020B0604020202020204" pitchFamily="34" charset="0"/>
                <a:ea typeface="黑体" panose="02010609060101010101" pitchFamily="49" charset="-122"/>
              </a:rPr>
              <a:t>x3</a:t>
            </a:r>
            <a:r>
              <a:rPr lang="zh-CN" altLang="en-US" dirty="0">
                <a:latin typeface="Arial" panose="020B0604020202020204" pitchFamily="34" charset="0"/>
                <a:ea typeface="黑体" panose="02010609060101010101" pitchFamily="49" charset="-122"/>
              </a:rPr>
              <a:t>和</a:t>
            </a:r>
            <a:r>
              <a:rPr lang="en-US" altLang="zh-CN" dirty="0">
                <a:latin typeface="Arial" panose="020B0604020202020204" pitchFamily="34" charset="0"/>
                <a:ea typeface="黑体" panose="02010609060101010101" pitchFamily="49" charset="-122"/>
              </a:rPr>
              <a:t>x4</a:t>
            </a:r>
            <a:r>
              <a:rPr lang="zh-CN" altLang="en-US" dirty="0">
                <a:latin typeface="Arial" panose="020B0604020202020204" pitchFamily="34" charset="0"/>
                <a:ea typeface="黑体" panose="02010609060101010101" pitchFamily="49" charset="-122"/>
              </a:rPr>
              <a:t>分别为栈指针、全局指针和线程指针</a:t>
            </a:r>
            <a:endParaRPr lang="en-US" altLang="zh-CN" dirty="0">
              <a:latin typeface="Arial" panose="020B0604020202020204" pitchFamily="34" charset="0"/>
              <a:ea typeface="黑体" panose="02010609060101010101" pitchFamily="49" charset="-122"/>
            </a:endParaRPr>
          </a:p>
          <a:p>
            <a:pPr>
              <a:lnSpc>
                <a:spcPct val="110000"/>
              </a:lnSpc>
            </a:pPr>
            <a:r>
              <a:rPr lang="en-US" altLang="zh-CN" dirty="0" smtClean="0">
                <a:solidFill>
                  <a:srgbClr val="FF0000"/>
                </a:solidFill>
                <a:latin typeface="Arial" panose="020B0604020202020204" pitchFamily="34" charset="0"/>
                <a:ea typeface="黑体" panose="02010609060101010101" pitchFamily="49" charset="-122"/>
              </a:rPr>
              <a:t>RV32I</a:t>
            </a:r>
            <a:r>
              <a:rPr lang="zh-CN" altLang="en-US" dirty="0">
                <a:solidFill>
                  <a:srgbClr val="FF0000"/>
                </a:solidFill>
                <a:latin typeface="Arial" panose="020B0604020202020204" pitchFamily="34" charset="0"/>
                <a:ea typeface="黑体" panose="02010609060101010101" pitchFamily="49" charset="-122"/>
              </a:rPr>
              <a:t>和</a:t>
            </a:r>
            <a:r>
              <a:rPr lang="en-US" altLang="zh-CN" dirty="0" smtClean="0">
                <a:solidFill>
                  <a:srgbClr val="FF0000"/>
                </a:solidFill>
                <a:latin typeface="Arial" panose="020B0604020202020204" pitchFamily="34" charset="0"/>
                <a:ea typeface="黑体" panose="02010609060101010101" pitchFamily="49" charset="-122"/>
              </a:rPr>
              <a:t>RV64I</a:t>
            </a:r>
            <a:r>
              <a:rPr lang="zh-CN" altLang="en-US" dirty="0" smtClean="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种指令格式</a:t>
            </a:r>
            <a:endParaRPr lang="en-US" altLang="zh-CN" dirty="0">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a:solidFill>
                  <a:srgbClr val="0033CC"/>
                </a:solidFill>
                <a:latin typeface="微软雅黑" panose="020B0503020204020204" pitchFamily="34" charset="-122"/>
                <a:ea typeface="微软雅黑" panose="020B0503020204020204" pitchFamily="34" charset="-122"/>
              </a:rPr>
              <a:t>R-</a:t>
            </a:r>
            <a:r>
              <a:rPr lang="zh-CN" altLang="en-US" dirty="0">
                <a:solidFill>
                  <a:srgbClr val="0033CC"/>
                </a:solidFill>
                <a:latin typeface="微软雅黑" panose="020B0503020204020204" pitchFamily="34" charset="-122"/>
                <a:ea typeface="微软雅黑" panose="020B0503020204020204" pitchFamily="34" charset="-122"/>
              </a:rPr>
              <a:t>型为寄存器操作数指令</a:t>
            </a:r>
            <a:endParaRPr lang="en-US" altLang="zh-CN" dirty="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a:solidFill>
                  <a:srgbClr val="0033CC"/>
                </a:solidFill>
                <a:latin typeface="微软雅黑" panose="020B0503020204020204" pitchFamily="34" charset="-122"/>
                <a:ea typeface="微软雅黑" panose="020B0503020204020204" pitchFamily="34" charset="-122"/>
              </a:rPr>
              <a:t>I-</a:t>
            </a:r>
            <a:r>
              <a:rPr lang="zh-CN" altLang="en-US" dirty="0">
                <a:solidFill>
                  <a:srgbClr val="0033CC"/>
                </a:solidFill>
                <a:latin typeface="微软雅黑" panose="020B0503020204020204" pitchFamily="34" charset="-122"/>
                <a:ea typeface="微软雅黑" panose="020B0503020204020204" pitchFamily="34" charset="-122"/>
              </a:rPr>
              <a:t>型为短立即数</a:t>
            </a:r>
            <a:r>
              <a:rPr lang="zh-CN" altLang="en-US" dirty="0">
                <a:solidFill>
                  <a:srgbClr val="C00000"/>
                </a:solidFill>
                <a:latin typeface="微软雅黑" panose="020B0503020204020204" pitchFamily="34" charset="-122"/>
                <a:ea typeface="微软雅黑" panose="020B0503020204020204" pitchFamily="34" charset="-122"/>
              </a:rPr>
              <a:t>或</a:t>
            </a:r>
            <a:r>
              <a:rPr lang="zh-CN" altLang="en-US" dirty="0">
                <a:solidFill>
                  <a:srgbClr val="0033CC"/>
                </a:solidFill>
                <a:latin typeface="微软雅黑" panose="020B0503020204020204" pitchFamily="34" charset="-122"/>
                <a:ea typeface="微软雅黑" panose="020B0503020204020204" pitchFamily="34" charset="-122"/>
              </a:rPr>
              <a:t>装入（</a:t>
            </a:r>
            <a:r>
              <a:rPr lang="en-US" altLang="zh-CN" dirty="0">
                <a:solidFill>
                  <a:srgbClr val="0033CC"/>
                </a:solidFill>
                <a:latin typeface="微软雅黑" panose="020B0503020204020204" pitchFamily="34" charset="-122"/>
                <a:ea typeface="微软雅黑" panose="020B0503020204020204" pitchFamily="34" charset="-122"/>
              </a:rPr>
              <a:t>Load</a:t>
            </a:r>
            <a:r>
              <a:rPr lang="zh-CN" altLang="en-US" dirty="0">
                <a:solidFill>
                  <a:srgbClr val="0033CC"/>
                </a:solidFill>
                <a:latin typeface="微软雅黑" panose="020B0503020204020204" pitchFamily="34" charset="-122"/>
                <a:ea typeface="微软雅黑" panose="020B0503020204020204" pitchFamily="34" charset="-122"/>
              </a:rPr>
              <a:t>）指令</a:t>
            </a:r>
            <a:endParaRPr lang="en-US" altLang="zh-CN" dirty="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a:solidFill>
                  <a:srgbClr val="0033CC"/>
                </a:solidFill>
                <a:latin typeface="微软雅黑" panose="020B0503020204020204" pitchFamily="34" charset="-122"/>
                <a:ea typeface="微软雅黑" panose="020B0503020204020204" pitchFamily="34" charset="-122"/>
              </a:rPr>
              <a:t>S-</a:t>
            </a:r>
            <a:r>
              <a:rPr lang="zh-CN" altLang="en-US" dirty="0">
                <a:solidFill>
                  <a:srgbClr val="0033CC"/>
                </a:solidFill>
                <a:latin typeface="微软雅黑" panose="020B0503020204020204" pitchFamily="34" charset="-122"/>
                <a:ea typeface="微软雅黑" panose="020B0503020204020204" pitchFamily="34" charset="-122"/>
              </a:rPr>
              <a:t>型为存储（</a:t>
            </a:r>
            <a:r>
              <a:rPr lang="en-US" altLang="zh-CN" dirty="0">
                <a:solidFill>
                  <a:srgbClr val="0033CC"/>
                </a:solidFill>
                <a:latin typeface="微软雅黑" panose="020B0503020204020204" pitchFamily="34" charset="-122"/>
                <a:ea typeface="微软雅黑" panose="020B0503020204020204" pitchFamily="34" charset="-122"/>
              </a:rPr>
              <a:t>Store</a:t>
            </a:r>
            <a:r>
              <a:rPr lang="zh-CN" altLang="en-US" dirty="0">
                <a:solidFill>
                  <a:srgbClr val="0033CC"/>
                </a:solidFill>
                <a:latin typeface="微软雅黑" panose="020B0503020204020204" pitchFamily="34" charset="-122"/>
                <a:ea typeface="微软雅黑" panose="020B0503020204020204" pitchFamily="34" charset="-122"/>
              </a:rPr>
              <a:t>）指令</a:t>
            </a:r>
            <a:endParaRPr lang="en-US" altLang="zh-CN" dirty="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a:solidFill>
                  <a:srgbClr val="0033CC"/>
                </a:solidFill>
                <a:latin typeface="微软雅黑" panose="020B0503020204020204" pitchFamily="34" charset="-122"/>
                <a:ea typeface="微软雅黑" panose="020B0503020204020204" pitchFamily="34" charset="-122"/>
              </a:rPr>
              <a:t>B-</a:t>
            </a:r>
            <a:r>
              <a:rPr lang="zh-CN" altLang="en-US" dirty="0">
                <a:solidFill>
                  <a:srgbClr val="0033CC"/>
                </a:solidFill>
                <a:latin typeface="微软雅黑" panose="020B0503020204020204" pitchFamily="34" charset="-122"/>
                <a:ea typeface="微软雅黑" panose="020B0503020204020204" pitchFamily="34" charset="-122"/>
              </a:rPr>
              <a:t>型为条件跳转指令</a:t>
            </a:r>
            <a:endParaRPr lang="en-US" altLang="zh-CN" dirty="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a:solidFill>
                  <a:srgbClr val="0033CC"/>
                </a:solidFill>
                <a:latin typeface="微软雅黑" panose="020B0503020204020204" pitchFamily="34" charset="-122"/>
                <a:ea typeface="微软雅黑" panose="020B0503020204020204" pitchFamily="34" charset="-122"/>
              </a:rPr>
              <a:t>U-</a:t>
            </a:r>
            <a:r>
              <a:rPr lang="zh-CN" altLang="en-US" dirty="0">
                <a:solidFill>
                  <a:srgbClr val="0033CC"/>
                </a:solidFill>
                <a:latin typeface="微软雅黑" panose="020B0503020204020204" pitchFamily="34" charset="-122"/>
                <a:ea typeface="微软雅黑" panose="020B0503020204020204" pitchFamily="34" charset="-122"/>
              </a:rPr>
              <a:t>型为长立即数操作指令</a:t>
            </a:r>
            <a:endParaRPr lang="en-US" altLang="zh-CN" dirty="0">
              <a:solidFill>
                <a:srgbClr val="0033CC"/>
              </a:solidFill>
              <a:latin typeface="微软雅黑" panose="020B0503020204020204" pitchFamily="34" charset="-122"/>
              <a:ea typeface="微软雅黑" panose="020B0503020204020204" pitchFamily="34" charset="-122"/>
            </a:endParaRPr>
          </a:p>
          <a:p>
            <a:pPr marL="457200" lvl="1" indent="0">
              <a:lnSpc>
                <a:spcPct val="110000"/>
              </a:lnSpc>
              <a:buFontTx/>
              <a:buNone/>
            </a:pPr>
            <a:r>
              <a:rPr lang="en-US" altLang="zh-CN" dirty="0">
                <a:solidFill>
                  <a:srgbClr val="0033CC"/>
                </a:solidFill>
                <a:latin typeface="微软雅黑" panose="020B0503020204020204" pitchFamily="34" charset="-122"/>
                <a:ea typeface="微软雅黑" panose="020B0503020204020204" pitchFamily="34" charset="-122"/>
              </a:rPr>
              <a:t>J-</a:t>
            </a:r>
            <a:r>
              <a:rPr lang="zh-CN" altLang="en-US" dirty="0">
                <a:solidFill>
                  <a:srgbClr val="0033CC"/>
                </a:solidFill>
                <a:latin typeface="微软雅黑" panose="020B0503020204020204" pitchFamily="34" charset="-122"/>
                <a:ea typeface="微软雅黑" panose="020B0503020204020204" pitchFamily="34" charset="-122"/>
              </a:rPr>
              <a:t>型为无条件跳转指令</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74933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a:xfrm>
            <a:off x="230188" y="548995"/>
            <a:ext cx="8913812" cy="6022134"/>
          </a:xfrm>
          <a:noFill/>
        </p:spPr>
        <p:txBody>
          <a:bodyPr/>
          <a:lstStyle/>
          <a:p>
            <a:pPr marL="342900" indent="-342900">
              <a:lnSpc>
                <a:spcPct val="120000"/>
              </a:lnSpc>
              <a:spcBef>
                <a:spcPct val="5000"/>
              </a:spcBef>
              <a:buFont typeface="Wingdings" panose="05000000000000000000" pitchFamily="2" charset="2"/>
              <a:buNone/>
            </a:pPr>
            <a:r>
              <a:rPr lang="zh-CN" altLang="en-US" dirty="0">
                <a:solidFill>
                  <a:srgbClr val="CC3300"/>
                </a:solidFill>
                <a:latin typeface="Arial" panose="020B0604020202020204" pitchFamily="34" charset="0"/>
                <a:ea typeface="黑体" panose="02010609060101010101" pitchFamily="49" charset="-122"/>
              </a:rPr>
              <a:t>指令格式的选择应遵循的几条基本原则</a:t>
            </a:r>
          </a:p>
          <a:p>
            <a:pPr marL="342900" indent="-342900">
              <a:lnSpc>
                <a:spcPct val="120000"/>
              </a:lnSpc>
              <a:spcBef>
                <a:spcPct val="5000"/>
              </a:spcBef>
            </a:pPr>
            <a:r>
              <a:rPr lang="zh-CN" altLang="en-US" dirty="0">
                <a:solidFill>
                  <a:srgbClr val="31209A"/>
                </a:solidFill>
                <a:latin typeface="Arial" panose="020B0604020202020204" pitchFamily="34" charset="0"/>
                <a:ea typeface="黑体" panose="02010609060101010101" pitchFamily="49" charset="-122"/>
              </a:rPr>
              <a:t>应尽量短</a:t>
            </a:r>
          </a:p>
          <a:p>
            <a:pPr marL="342900" indent="-342900">
              <a:lnSpc>
                <a:spcPct val="120000"/>
              </a:lnSpc>
              <a:spcBef>
                <a:spcPct val="5000"/>
              </a:spcBef>
            </a:pPr>
            <a:r>
              <a:rPr lang="zh-CN" altLang="en-US" dirty="0">
                <a:solidFill>
                  <a:srgbClr val="31209A"/>
                </a:solidFill>
                <a:latin typeface="Arial" panose="020B0604020202020204" pitchFamily="34" charset="0"/>
                <a:ea typeface="黑体" panose="02010609060101010101" pitchFamily="49" charset="-122"/>
              </a:rPr>
              <a:t>要有足够的操作码位数</a:t>
            </a:r>
          </a:p>
          <a:p>
            <a:pPr marL="342900" indent="-342900">
              <a:lnSpc>
                <a:spcPct val="120000"/>
              </a:lnSpc>
              <a:spcBef>
                <a:spcPct val="5000"/>
              </a:spcBef>
            </a:pPr>
            <a:r>
              <a:rPr lang="zh-CN" altLang="en-US" dirty="0">
                <a:solidFill>
                  <a:srgbClr val="31209A"/>
                </a:solidFill>
                <a:latin typeface="Arial" panose="020B0604020202020204" pitchFamily="34" charset="0"/>
                <a:ea typeface="黑体" panose="02010609060101010101" pitchFamily="49" charset="-122"/>
              </a:rPr>
              <a:t>指令编码必须有唯一的解释，否则是不合法的指令</a:t>
            </a:r>
          </a:p>
          <a:p>
            <a:pPr marL="342900" indent="-342900">
              <a:lnSpc>
                <a:spcPct val="120000"/>
              </a:lnSpc>
              <a:spcBef>
                <a:spcPct val="5000"/>
              </a:spcBef>
            </a:pPr>
            <a:r>
              <a:rPr lang="zh-CN" altLang="en-US" dirty="0">
                <a:solidFill>
                  <a:srgbClr val="31209A"/>
                </a:solidFill>
                <a:latin typeface="Arial" panose="020B0604020202020204" pitchFamily="34" charset="0"/>
                <a:ea typeface="黑体" panose="02010609060101010101" pitchFamily="49" charset="-122"/>
              </a:rPr>
              <a:t>指令字长应是字节的整数倍</a:t>
            </a:r>
          </a:p>
          <a:p>
            <a:pPr marL="342900" indent="-342900">
              <a:lnSpc>
                <a:spcPct val="120000"/>
              </a:lnSpc>
              <a:spcBef>
                <a:spcPct val="5000"/>
              </a:spcBef>
            </a:pPr>
            <a:r>
              <a:rPr lang="zh-CN" altLang="en-US" dirty="0">
                <a:solidFill>
                  <a:srgbClr val="31209A"/>
                </a:solidFill>
                <a:latin typeface="Arial" panose="020B0604020202020204" pitchFamily="34" charset="0"/>
                <a:ea typeface="黑体" panose="02010609060101010101" pitchFamily="49" charset="-122"/>
              </a:rPr>
              <a:t>合理地选择地址字段的个数</a:t>
            </a:r>
          </a:p>
          <a:p>
            <a:pPr marL="342900" indent="-342900">
              <a:lnSpc>
                <a:spcPct val="120000"/>
              </a:lnSpc>
              <a:spcBef>
                <a:spcPct val="5000"/>
              </a:spcBef>
            </a:pPr>
            <a:r>
              <a:rPr lang="zh-CN" altLang="en-US" dirty="0">
                <a:solidFill>
                  <a:srgbClr val="31209A"/>
                </a:solidFill>
                <a:latin typeface="Arial" panose="020B0604020202020204" pitchFamily="34" charset="0"/>
                <a:ea typeface="黑体" panose="02010609060101010101" pitchFamily="49" charset="-122"/>
              </a:rPr>
              <a:t>指令尽量规整</a:t>
            </a:r>
          </a:p>
          <a:p>
            <a:pPr marL="342900" indent="-342900">
              <a:lnSpc>
                <a:spcPct val="120000"/>
              </a:lnSpc>
              <a:spcBef>
                <a:spcPct val="5000"/>
              </a:spcBef>
              <a:buFont typeface="Wingdings" panose="05000000000000000000" pitchFamily="2" charset="2"/>
              <a:buNone/>
            </a:pPr>
            <a:r>
              <a:rPr lang="zh-CN" altLang="en-US" dirty="0">
                <a:solidFill>
                  <a:srgbClr val="CC3300"/>
                </a:solidFill>
                <a:latin typeface="Arial" panose="020B0604020202020204" pitchFamily="34" charset="0"/>
                <a:ea typeface="黑体" panose="02010609060101010101" pitchFamily="49" charset="-122"/>
              </a:rPr>
              <a:t>与指令集设计相关的几个基本问题</a:t>
            </a:r>
          </a:p>
          <a:p>
            <a:pPr marL="342900" indent="-342900">
              <a:lnSpc>
                <a:spcPct val="120000"/>
              </a:lnSpc>
              <a:spcBef>
                <a:spcPct val="5000"/>
              </a:spcBef>
              <a:buSzPct val="80000"/>
            </a:pPr>
            <a:r>
              <a:rPr lang="zh-CN" altLang="en-US" dirty="0">
                <a:solidFill>
                  <a:srgbClr val="31209A"/>
                </a:solidFill>
                <a:latin typeface="Arial" panose="020B0604020202020204" pitchFamily="34" charset="0"/>
                <a:ea typeface="黑体" panose="02010609060101010101" pitchFamily="49" charset="-122"/>
              </a:rPr>
              <a:t>操作码</a:t>
            </a:r>
            <a:r>
              <a:rPr lang="en-US" altLang="zh-CN" dirty="0">
                <a:solidFill>
                  <a:srgbClr val="31209A"/>
                </a:solidFill>
                <a:latin typeface="Arial" panose="020B0604020202020204" pitchFamily="34" charset="0"/>
                <a:ea typeface="黑体" panose="02010609060101010101" pitchFamily="49" charset="-122"/>
              </a:rPr>
              <a:t>:</a:t>
            </a:r>
            <a:r>
              <a:rPr lang="zh-CN" altLang="en-US" dirty="0">
                <a:solidFill>
                  <a:srgbClr val="31209A"/>
                </a:solidFill>
                <a:latin typeface="Arial" panose="020B0604020202020204" pitchFamily="34" charset="0"/>
                <a:ea typeface="黑体" panose="02010609060101010101" pitchFamily="49" charset="-122"/>
              </a:rPr>
              <a:t>个数 </a:t>
            </a:r>
            <a:r>
              <a:rPr lang="en-US" altLang="zh-CN" dirty="0">
                <a:solidFill>
                  <a:srgbClr val="31209A"/>
                </a:solidFill>
                <a:latin typeface="Arial" panose="020B0604020202020204" pitchFamily="34" charset="0"/>
                <a:ea typeface="黑体" panose="02010609060101010101" pitchFamily="49" charset="-122"/>
              </a:rPr>
              <a:t>/ </a:t>
            </a:r>
            <a:r>
              <a:rPr lang="zh-CN" altLang="en-US" dirty="0">
                <a:solidFill>
                  <a:srgbClr val="31209A"/>
                </a:solidFill>
                <a:latin typeface="Arial" panose="020B0604020202020204" pitchFamily="34" charset="0"/>
                <a:ea typeface="黑体" panose="02010609060101010101" pitchFamily="49" charset="-122"/>
              </a:rPr>
              <a:t>种类 </a:t>
            </a:r>
            <a:r>
              <a:rPr lang="en-US" altLang="zh-CN" dirty="0">
                <a:solidFill>
                  <a:srgbClr val="31209A"/>
                </a:solidFill>
                <a:latin typeface="Arial" panose="020B0604020202020204" pitchFamily="34" charset="0"/>
                <a:ea typeface="黑体" panose="02010609060101010101" pitchFamily="49" charset="-122"/>
              </a:rPr>
              <a:t>/ </a:t>
            </a:r>
            <a:r>
              <a:rPr lang="zh-CN" altLang="en-US" dirty="0">
                <a:solidFill>
                  <a:srgbClr val="31209A"/>
                </a:solidFill>
                <a:latin typeface="Arial" panose="020B0604020202020204" pitchFamily="34" charset="0"/>
                <a:ea typeface="黑体" panose="02010609060101010101" pitchFamily="49" charset="-122"/>
              </a:rPr>
              <a:t>复杂度的选择</a:t>
            </a:r>
          </a:p>
          <a:p>
            <a:pPr marL="342900" indent="-342900">
              <a:lnSpc>
                <a:spcPct val="120000"/>
              </a:lnSpc>
              <a:spcBef>
                <a:spcPct val="5000"/>
              </a:spcBef>
              <a:buSzPct val="80000"/>
              <a:buFont typeface="Wingdings" panose="05000000000000000000" pitchFamily="2" charset="2"/>
              <a:buNone/>
            </a:pPr>
            <a:r>
              <a:rPr lang="en-US" altLang="zh-CN" dirty="0">
                <a:latin typeface="Arial" panose="020B0604020202020204" pitchFamily="34" charset="0"/>
                <a:ea typeface="黑体" panose="02010609060101010101" pitchFamily="49" charset="-122"/>
              </a:rPr>
              <a:t>     </a:t>
            </a:r>
            <a:r>
              <a:rPr lang="zh-CN" altLang="en-US" dirty="0">
                <a:latin typeface="Arial" panose="020B0604020202020204" pitchFamily="34" charset="0"/>
                <a:ea typeface="黑体" panose="02010609060101010101" pitchFamily="49" charset="-122"/>
              </a:rPr>
              <a:t>虽然</a:t>
            </a:r>
            <a:r>
              <a:rPr lang="en-US" altLang="zh-CN" dirty="0">
                <a:latin typeface="Arial" panose="020B0604020202020204" pitchFamily="34" charset="0"/>
                <a:ea typeface="黑体" panose="02010609060101010101" pitchFamily="49" charset="-122"/>
              </a:rPr>
              <a:t>LD/ST/INC/BRN </a:t>
            </a:r>
            <a:r>
              <a:rPr lang="zh-CN" altLang="en-US" dirty="0">
                <a:latin typeface="Arial" panose="020B0604020202020204" pitchFamily="34" charset="0"/>
                <a:ea typeface="黑体" panose="02010609060101010101" pitchFamily="49" charset="-122"/>
              </a:rPr>
              <a:t>四种指令已足够编制任何可计算程序，但程序会很长</a:t>
            </a:r>
            <a:endParaRPr lang="zh-CN" altLang="en-US" dirty="0">
              <a:solidFill>
                <a:srgbClr val="31209A"/>
              </a:solidFill>
              <a:latin typeface="Arial" panose="020B0604020202020204" pitchFamily="34" charset="0"/>
              <a:ea typeface="黑体" panose="02010609060101010101" pitchFamily="49" charset="-122"/>
            </a:endParaRPr>
          </a:p>
          <a:p>
            <a:pPr marL="342900" indent="-342900">
              <a:lnSpc>
                <a:spcPct val="120000"/>
              </a:lnSpc>
              <a:spcBef>
                <a:spcPct val="5000"/>
              </a:spcBef>
              <a:buSzPct val="80000"/>
            </a:pPr>
            <a:r>
              <a:rPr lang="zh-CN" altLang="en-US" dirty="0">
                <a:solidFill>
                  <a:srgbClr val="31209A"/>
                </a:solidFill>
                <a:latin typeface="Arial" panose="020B0604020202020204" pitchFamily="34" charset="0"/>
                <a:ea typeface="黑体" panose="02010609060101010101" pitchFamily="49" charset="-122"/>
              </a:rPr>
              <a:t>数据类型：对高级语言中的各种数据类型都能进行处理</a:t>
            </a:r>
          </a:p>
          <a:p>
            <a:pPr marL="342900" indent="-342900">
              <a:lnSpc>
                <a:spcPct val="120000"/>
              </a:lnSpc>
              <a:spcBef>
                <a:spcPct val="5000"/>
              </a:spcBef>
              <a:buSzPct val="80000"/>
            </a:pPr>
            <a:r>
              <a:rPr lang="zh-CN" altLang="en-US" dirty="0">
                <a:solidFill>
                  <a:srgbClr val="31209A"/>
                </a:solidFill>
                <a:latin typeface="Arial" panose="020B0604020202020204" pitchFamily="34" charset="0"/>
                <a:ea typeface="黑体" panose="02010609060101010101" pitchFamily="49" charset="-122"/>
              </a:rPr>
              <a:t>指令格式：指令长度 </a:t>
            </a:r>
            <a:r>
              <a:rPr lang="en-US" altLang="zh-CN" dirty="0">
                <a:solidFill>
                  <a:srgbClr val="31209A"/>
                </a:solidFill>
                <a:latin typeface="Arial" panose="020B0604020202020204" pitchFamily="34" charset="0"/>
                <a:ea typeface="黑体" panose="02010609060101010101" pitchFamily="49" charset="-122"/>
              </a:rPr>
              <a:t>/ </a:t>
            </a:r>
            <a:r>
              <a:rPr lang="zh-CN" altLang="en-US" dirty="0">
                <a:solidFill>
                  <a:srgbClr val="31209A"/>
                </a:solidFill>
                <a:latin typeface="Arial" panose="020B0604020202020204" pitchFamily="34" charset="0"/>
                <a:ea typeface="黑体" panose="02010609060101010101" pitchFamily="49" charset="-122"/>
              </a:rPr>
              <a:t>地址码个数 </a:t>
            </a:r>
            <a:r>
              <a:rPr lang="en-US" altLang="zh-CN" dirty="0">
                <a:solidFill>
                  <a:srgbClr val="31209A"/>
                </a:solidFill>
                <a:latin typeface="Arial" panose="020B0604020202020204" pitchFamily="34" charset="0"/>
                <a:ea typeface="黑体" panose="02010609060101010101" pitchFamily="49" charset="-122"/>
              </a:rPr>
              <a:t>/ </a:t>
            </a:r>
            <a:r>
              <a:rPr lang="zh-CN" altLang="en-US" dirty="0">
                <a:solidFill>
                  <a:srgbClr val="31209A"/>
                </a:solidFill>
                <a:latin typeface="Arial" panose="020B0604020202020204" pitchFamily="34" charset="0"/>
                <a:ea typeface="黑体" panose="02010609060101010101" pitchFamily="49" charset="-122"/>
              </a:rPr>
              <a:t>各字段长度</a:t>
            </a:r>
          </a:p>
          <a:p>
            <a:pPr marL="342900" indent="-342900">
              <a:lnSpc>
                <a:spcPct val="120000"/>
              </a:lnSpc>
              <a:spcBef>
                <a:spcPct val="5000"/>
              </a:spcBef>
              <a:buSzPct val="80000"/>
            </a:pPr>
            <a:r>
              <a:rPr lang="zh-CN" altLang="en-US" dirty="0">
                <a:solidFill>
                  <a:srgbClr val="31209A"/>
                </a:solidFill>
                <a:latin typeface="Arial" panose="020B0604020202020204" pitchFamily="34" charset="0"/>
                <a:ea typeface="黑体" panose="02010609060101010101" pitchFamily="49" charset="-122"/>
              </a:rPr>
              <a:t>通用寄存器：个数 </a:t>
            </a:r>
            <a:r>
              <a:rPr lang="en-US" altLang="zh-CN" dirty="0">
                <a:solidFill>
                  <a:srgbClr val="31209A"/>
                </a:solidFill>
                <a:latin typeface="Arial" panose="020B0604020202020204" pitchFamily="34" charset="0"/>
                <a:ea typeface="黑体" panose="02010609060101010101" pitchFamily="49" charset="-122"/>
              </a:rPr>
              <a:t>/ </a:t>
            </a:r>
            <a:r>
              <a:rPr lang="zh-CN" altLang="en-US" dirty="0">
                <a:solidFill>
                  <a:srgbClr val="31209A"/>
                </a:solidFill>
                <a:latin typeface="Arial" panose="020B0604020202020204" pitchFamily="34" charset="0"/>
                <a:ea typeface="黑体" panose="02010609060101010101" pitchFamily="49" charset="-122"/>
              </a:rPr>
              <a:t>功能 </a:t>
            </a:r>
            <a:r>
              <a:rPr lang="en-US" altLang="zh-CN" dirty="0">
                <a:solidFill>
                  <a:srgbClr val="31209A"/>
                </a:solidFill>
                <a:latin typeface="Arial" panose="020B0604020202020204" pitchFamily="34" charset="0"/>
                <a:ea typeface="黑体" panose="02010609060101010101" pitchFamily="49" charset="-122"/>
              </a:rPr>
              <a:t>/ </a:t>
            </a:r>
            <a:r>
              <a:rPr lang="zh-CN" altLang="en-US" dirty="0">
                <a:solidFill>
                  <a:srgbClr val="31209A"/>
                </a:solidFill>
                <a:latin typeface="Arial" panose="020B0604020202020204" pitchFamily="34" charset="0"/>
                <a:ea typeface="黑体" panose="02010609060101010101" pitchFamily="49" charset="-122"/>
              </a:rPr>
              <a:t>长度</a:t>
            </a:r>
          </a:p>
          <a:p>
            <a:pPr marL="342900" indent="-342900">
              <a:lnSpc>
                <a:spcPct val="120000"/>
              </a:lnSpc>
              <a:spcBef>
                <a:spcPct val="5000"/>
              </a:spcBef>
              <a:buSzPct val="80000"/>
            </a:pPr>
            <a:r>
              <a:rPr lang="zh-CN" altLang="en-US" dirty="0">
                <a:solidFill>
                  <a:srgbClr val="31209A"/>
                </a:solidFill>
                <a:latin typeface="Arial" panose="020B0604020202020204" pitchFamily="34" charset="0"/>
                <a:ea typeface="黑体" panose="02010609060101010101" pitchFamily="49" charset="-122"/>
              </a:rPr>
              <a:t>寻址方式：操作数地址的指定方式</a:t>
            </a:r>
          </a:p>
          <a:p>
            <a:pPr marL="342900" indent="-342900">
              <a:lnSpc>
                <a:spcPct val="120000"/>
              </a:lnSpc>
              <a:spcBef>
                <a:spcPct val="5000"/>
              </a:spcBef>
              <a:buSzPct val="80000"/>
            </a:pPr>
            <a:r>
              <a:rPr lang="zh-CN" altLang="en-US" dirty="0">
                <a:solidFill>
                  <a:srgbClr val="31209A"/>
                </a:solidFill>
                <a:latin typeface="Arial" panose="020B0604020202020204" pitchFamily="34" charset="0"/>
                <a:ea typeface="黑体" panose="02010609060101010101" pitchFamily="49" charset="-122"/>
              </a:rPr>
              <a:t>下条指令的地址如何确定：顺序，</a:t>
            </a:r>
            <a:r>
              <a:rPr lang="en-US" altLang="zh-CN" dirty="0">
                <a:solidFill>
                  <a:srgbClr val="31209A"/>
                </a:solidFill>
                <a:latin typeface="Arial" panose="020B0604020202020204" pitchFamily="34" charset="0"/>
                <a:ea typeface="黑体" panose="02010609060101010101" pitchFamily="49" charset="-122"/>
              </a:rPr>
              <a:t>PC+1</a:t>
            </a:r>
            <a:r>
              <a:rPr lang="zh-CN" altLang="en-US" dirty="0">
                <a:solidFill>
                  <a:srgbClr val="31209A"/>
                </a:solidFill>
                <a:latin typeface="Arial" panose="020B0604020202020204" pitchFamily="34" charset="0"/>
                <a:ea typeface="黑体" panose="02010609060101010101" pitchFamily="49" charset="-122"/>
              </a:rPr>
              <a:t>；条件转移；无条件转移；</a:t>
            </a:r>
            <a:r>
              <a:rPr lang="en-US" altLang="zh-CN" dirty="0">
                <a:solidFill>
                  <a:srgbClr val="31209A"/>
                </a:solidFill>
                <a:latin typeface="Arial" panose="020B0604020202020204" pitchFamily="34" charset="0"/>
                <a:ea typeface="黑体" panose="02010609060101010101" pitchFamily="49" charset="-122"/>
              </a:rPr>
              <a:t>……</a:t>
            </a:r>
          </a:p>
        </p:txBody>
      </p:sp>
      <p:sp>
        <p:nvSpPr>
          <p:cNvPr id="9219" name="Rectangle 3"/>
          <p:cNvSpPr>
            <a:spLocks noGrp="1" noChangeArrowheads="1"/>
          </p:cNvSpPr>
          <p:nvPr>
            <p:ph type="title"/>
          </p:nvPr>
        </p:nvSpPr>
        <p:spPr>
          <a:xfrm>
            <a:off x="738188" y="28575"/>
            <a:ext cx="3978275" cy="422275"/>
          </a:xfrm>
        </p:spPr>
        <p:txBody>
          <a:bodyPr/>
          <a:lstStyle/>
          <a:p>
            <a:r>
              <a:rPr lang="zh-CN" altLang="en-US" sz="2800">
                <a:ea typeface="宋体" panose="02010600030101010101" pitchFamily="2" charset="-122"/>
              </a:rPr>
              <a:t>指令格式的设计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4">
                                            <p:txEl>
                                              <p:pRg st="1" end="1"/>
                                            </p:txEl>
                                          </p:spTgt>
                                        </p:tgtEl>
                                        <p:attrNameLst>
                                          <p:attrName>style.visibility</p:attrName>
                                        </p:attrNameLst>
                                      </p:cBhvr>
                                      <p:to>
                                        <p:strVal val="visible"/>
                                      </p:to>
                                    </p:set>
                                    <p:animEffect transition="in" filter="blinds(horizontal)">
                                      <p:cBhvr>
                                        <p:cTn id="7" dur="500"/>
                                        <p:tgtEl>
                                          <p:spTgt spid="3512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4">
                                            <p:txEl>
                                              <p:pRg st="2" end="2"/>
                                            </p:txEl>
                                          </p:spTgt>
                                        </p:tgtEl>
                                        <p:attrNameLst>
                                          <p:attrName>style.visibility</p:attrName>
                                        </p:attrNameLst>
                                      </p:cBhvr>
                                      <p:to>
                                        <p:strVal val="visible"/>
                                      </p:to>
                                    </p:set>
                                    <p:animEffect transition="in" filter="blinds(horizontal)">
                                      <p:cBhvr>
                                        <p:cTn id="12" dur="500"/>
                                        <p:tgtEl>
                                          <p:spTgt spid="35123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1234">
                                            <p:txEl>
                                              <p:pRg st="3" end="3"/>
                                            </p:txEl>
                                          </p:spTgt>
                                        </p:tgtEl>
                                        <p:attrNameLst>
                                          <p:attrName>style.visibility</p:attrName>
                                        </p:attrNameLst>
                                      </p:cBhvr>
                                      <p:to>
                                        <p:strVal val="visible"/>
                                      </p:to>
                                    </p:set>
                                    <p:animEffect transition="in" filter="blinds(horizontal)">
                                      <p:cBhvr>
                                        <p:cTn id="17" dur="500"/>
                                        <p:tgtEl>
                                          <p:spTgt spid="35123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1234">
                                            <p:txEl>
                                              <p:pRg st="4" end="4"/>
                                            </p:txEl>
                                          </p:spTgt>
                                        </p:tgtEl>
                                        <p:attrNameLst>
                                          <p:attrName>style.visibility</p:attrName>
                                        </p:attrNameLst>
                                      </p:cBhvr>
                                      <p:to>
                                        <p:strVal val="visible"/>
                                      </p:to>
                                    </p:set>
                                    <p:animEffect transition="in" filter="blinds(horizontal)">
                                      <p:cBhvr>
                                        <p:cTn id="22" dur="500"/>
                                        <p:tgtEl>
                                          <p:spTgt spid="35123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1234">
                                            <p:txEl>
                                              <p:pRg st="5" end="5"/>
                                            </p:txEl>
                                          </p:spTgt>
                                        </p:tgtEl>
                                        <p:attrNameLst>
                                          <p:attrName>style.visibility</p:attrName>
                                        </p:attrNameLst>
                                      </p:cBhvr>
                                      <p:to>
                                        <p:strVal val="visible"/>
                                      </p:to>
                                    </p:set>
                                    <p:animEffect transition="in" filter="blinds(horizontal)">
                                      <p:cBhvr>
                                        <p:cTn id="27" dur="500"/>
                                        <p:tgtEl>
                                          <p:spTgt spid="35123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1234">
                                            <p:txEl>
                                              <p:pRg st="6" end="6"/>
                                            </p:txEl>
                                          </p:spTgt>
                                        </p:tgtEl>
                                        <p:attrNameLst>
                                          <p:attrName>style.visibility</p:attrName>
                                        </p:attrNameLst>
                                      </p:cBhvr>
                                      <p:to>
                                        <p:strVal val="visible"/>
                                      </p:to>
                                    </p:set>
                                    <p:animEffect transition="in" filter="blinds(horizontal)">
                                      <p:cBhvr>
                                        <p:cTn id="32" dur="500"/>
                                        <p:tgtEl>
                                          <p:spTgt spid="35123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51234">
                                            <p:txEl>
                                              <p:pRg st="7" end="7"/>
                                            </p:txEl>
                                          </p:spTgt>
                                        </p:tgtEl>
                                        <p:attrNameLst>
                                          <p:attrName>style.visibility</p:attrName>
                                        </p:attrNameLst>
                                      </p:cBhvr>
                                      <p:to>
                                        <p:strVal val="visible"/>
                                      </p:to>
                                    </p:set>
                                    <p:animEffect transition="in" filter="wipe(down)">
                                      <p:cBhvr>
                                        <p:cTn id="37" dur="500"/>
                                        <p:tgtEl>
                                          <p:spTgt spid="35123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1234">
                                            <p:txEl>
                                              <p:pRg st="8" end="8"/>
                                            </p:txEl>
                                          </p:spTgt>
                                        </p:tgtEl>
                                        <p:attrNameLst>
                                          <p:attrName>style.visibility</p:attrName>
                                        </p:attrNameLst>
                                      </p:cBhvr>
                                      <p:to>
                                        <p:strVal val="visible"/>
                                      </p:to>
                                    </p:set>
                                    <p:animEffect transition="in" filter="blinds(horizontal)">
                                      <p:cBhvr>
                                        <p:cTn id="42" dur="500"/>
                                        <p:tgtEl>
                                          <p:spTgt spid="351234">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51234">
                                            <p:txEl>
                                              <p:pRg st="9" end="9"/>
                                            </p:txEl>
                                          </p:spTgt>
                                        </p:tgtEl>
                                        <p:attrNameLst>
                                          <p:attrName>style.visibility</p:attrName>
                                        </p:attrNameLst>
                                      </p:cBhvr>
                                      <p:to>
                                        <p:strVal val="visible"/>
                                      </p:to>
                                    </p:set>
                                    <p:animEffect transition="in" filter="blinds(horizontal)">
                                      <p:cBhvr>
                                        <p:cTn id="45" dur="500"/>
                                        <p:tgtEl>
                                          <p:spTgt spid="351234">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51234">
                                            <p:txEl>
                                              <p:pRg st="10" end="10"/>
                                            </p:txEl>
                                          </p:spTgt>
                                        </p:tgtEl>
                                        <p:attrNameLst>
                                          <p:attrName>style.visibility</p:attrName>
                                        </p:attrNameLst>
                                      </p:cBhvr>
                                      <p:to>
                                        <p:strVal val="visible"/>
                                      </p:to>
                                    </p:set>
                                    <p:animEffect transition="in" filter="blinds(horizontal)">
                                      <p:cBhvr>
                                        <p:cTn id="50" dur="500"/>
                                        <p:tgtEl>
                                          <p:spTgt spid="351234">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351234">
                                            <p:txEl>
                                              <p:pRg st="11" end="11"/>
                                            </p:txEl>
                                          </p:spTgt>
                                        </p:tgtEl>
                                        <p:attrNameLst>
                                          <p:attrName>style.visibility</p:attrName>
                                        </p:attrNameLst>
                                      </p:cBhvr>
                                      <p:to>
                                        <p:strVal val="visible"/>
                                      </p:to>
                                    </p:set>
                                    <p:animEffect transition="in" filter="blinds(horizontal)">
                                      <p:cBhvr>
                                        <p:cTn id="55" dur="500"/>
                                        <p:tgtEl>
                                          <p:spTgt spid="351234">
                                            <p:txEl>
                                              <p:pRg st="11" end="1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351234">
                                            <p:txEl>
                                              <p:pRg st="12" end="12"/>
                                            </p:txEl>
                                          </p:spTgt>
                                        </p:tgtEl>
                                        <p:attrNameLst>
                                          <p:attrName>style.visibility</p:attrName>
                                        </p:attrNameLst>
                                      </p:cBhvr>
                                      <p:to>
                                        <p:strVal val="visible"/>
                                      </p:to>
                                    </p:set>
                                    <p:animEffect transition="in" filter="blinds(horizontal)">
                                      <p:cBhvr>
                                        <p:cTn id="60" dur="500"/>
                                        <p:tgtEl>
                                          <p:spTgt spid="351234">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351234">
                                            <p:txEl>
                                              <p:pRg st="13" end="13"/>
                                            </p:txEl>
                                          </p:spTgt>
                                        </p:tgtEl>
                                        <p:attrNameLst>
                                          <p:attrName>style.visibility</p:attrName>
                                        </p:attrNameLst>
                                      </p:cBhvr>
                                      <p:to>
                                        <p:strVal val="visible"/>
                                      </p:to>
                                    </p:set>
                                    <p:animEffect transition="in" filter="blinds(horizontal)">
                                      <p:cBhvr>
                                        <p:cTn id="65" dur="500"/>
                                        <p:tgtEl>
                                          <p:spTgt spid="351234">
                                            <p:txEl>
                                              <p:pRg st="13" end="1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51234">
                                            <p:txEl>
                                              <p:pRg st="14" end="14"/>
                                            </p:txEl>
                                          </p:spTgt>
                                        </p:tgtEl>
                                        <p:attrNameLst>
                                          <p:attrName>style.visibility</p:attrName>
                                        </p:attrNameLst>
                                      </p:cBhvr>
                                      <p:to>
                                        <p:strVal val="visible"/>
                                      </p:to>
                                    </p:set>
                                    <p:animEffect transition="in" filter="blinds(horizontal)">
                                      <p:cBhvr>
                                        <p:cTn id="70" dur="500"/>
                                        <p:tgtEl>
                                          <p:spTgt spid="35123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846138"/>
            <a:ext cx="8366369" cy="5280025"/>
          </a:xfrm>
        </p:spPr>
        <p:txBody>
          <a:bodyPr/>
          <a:lstStyle/>
          <a:p>
            <a:r>
              <a:rPr lang="en-US" altLang="zh-CN" dirty="0">
                <a:solidFill>
                  <a:srgbClr val="FF0000"/>
                </a:solidFill>
                <a:latin typeface="Arial" panose="020B0604020202020204" pitchFamily="34" charset="0"/>
                <a:ea typeface="黑体" panose="02010609060101010101" pitchFamily="49" charset="-122"/>
              </a:rPr>
              <a:t>RV32C</a:t>
            </a:r>
            <a:r>
              <a:rPr lang="zh-CN" altLang="en-US" dirty="0">
                <a:solidFill>
                  <a:srgbClr val="FF0000"/>
                </a:solidFill>
                <a:latin typeface="Arial" panose="020B0604020202020204" pitchFamily="34" charset="0"/>
                <a:ea typeface="黑体" panose="02010609060101010101" pitchFamily="49" charset="-122"/>
              </a:rPr>
              <a:t>和</a:t>
            </a:r>
            <a:r>
              <a:rPr lang="en-US" altLang="zh-CN" dirty="0" smtClean="0">
                <a:solidFill>
                  <a:srgbClr val="FF0000"/>
                </a:solidFill>
                <a:latin typeface="Arial" panose="020B0604020202020204" pitchFamily="34" charset="0"/>
                <a:ea typeface="黑体" panose="02010609060101010101" pitchFamily="49" charset="-122"/>
              </a:rPr>
              <a:t>RV64C</a:t>
            </a:r>
            <a:r>
              <a:rPr lang="zh-CN" altLang="en-US" dirty="0" smtClean="0">
                <a:solidFill>
                  <a:srgbClr val="FF0000"/>
                </a:solidFill>
                <a:latin typeface="Arial" panose="020B0604020202020204" pitchFamily="34" charset="0"/>
                <a:ea typeface="黑体" panose="02010609060101010101" pitchFamily="49" charset="-122"/>
              </a:rPr>
              <a:t>有</a:t>
            </a:r>
            <a:r>
              <a:rPr lang="en-US" altLang="zh-CN" dirty="0" smtClean="0">
                <a:solidFill>
                  <a:srgbClr val="FF0000"/>
                </a:solidFill>
                <a:latin typeface="Arial" panose="020B0604020202020204" pitchFamily="34" charset="0"/>
                <a:ea typeface="黑体" panose="02010609060101010101" pitchFamily="49" charset="-122"/>
              </a:rPr>
              <a:t>8</a:t>
            </a:r>
            <a:r>
              <a:rPr lang="zh-CN" altLang="en-US" dirty="0" smtClean="0">
                <a:solidFill>
                  <a:srgbClr val="FF0000"/>
                </a:solidFill>
                <a:latin typeface="Arial" panose="020B0604020202020204" pitchFamily="34" charset="0"/>
                <a:ea typeface="黑体" panose="02010609060101010101" pitchFamily="49" charset="-122"/>
              </a:rPr>
              <a:t>种格式</a:t>
            </a:r>
            <a:endParaRPr lang="en-US" altLang="zh-CN" dirty="0" smtClean="0">
              <a:solidFill>
                <a:srgbClr val="FF0000"/>
              </a:solidFill>
              <a:latin typeface="Arial" panose="020B0604020202020204" pitchFamily="34" charset="0"/>
              <a:ea typeface="黑体" panose="02010609060101010101" pitchFamily="49" charset="-122"/>
            </a:endParaRPr>
          </a:p>
          <a:p>
            <a:r>
              <a:rPr lang="en-US" altLang="zh-CN" dirty="0">
                <a:solidFill>
                  <a:srgbClr val="FF0000"/>
                </a:solidFill>
                <a:latin typeface="Arial" panose="020B0604020202020204" pitchFamily="34" charset="0"/>
                <a:ea typeface="黑体" panose="02010609060101010101" pitchFamily="49" charset="-122"/>
              </a:rPr>
              <a:t>RV32I</a:t>
            </a:r>
            <a:r>
              <a:rPr lang="zh-CN" altLang="en-US" dirty="0">
                <a:solidFill>
                  <a:srgbClr val="FF0000"/>
                </a:solidFill>
                <a:latin typeface="Arial" panose="020B0604020202020204" pitchFamily="34" charset="0"/>
                <a:ea typeface="黑体" panose="02010609060101010101" pitchFamily="49" charset="-122"/>
              </a:rPr>
              <a:t>包括：</a:t>
            </a:r>
            <a:endParaRPr lang="en-US" altLang="zh-CN" dirty="0">
              <a:solidFill>
                <a:srgbClr val="FF0000"/>
              </a:solidFill>
              <a:latin typeface="Arial" panose="020B0604020202020204" pitchFamily="34" charset="0"/>
              <a:ea typeface="黑体" panose="02010609060101010101" pitchFamily="49" charset="-122"/>
            </a:endParaRPr>
          </a:p>
          <a:p>
            <a:pPr lvl="1"/>
            <a:r>
              <a:rPr lang="zh-CN" altLang="en-US" dirty="0">
                <a:solidFill>
                  <a:schemeClr val="accent1">
                    <a:lumMod val="50000"/>
                  </a:schemeClr>
                </a:solidFill>
                <a:latin typeface="微软雅黑" panose="020B0503020204020204" pitchFamily="34" charset="-122"/>
                <a:ea typeface="微软雅黑" panose="020B0503020204020204" pitchFamily="34" charset="-122"/>
              </a:rPr>
              <a:t>整数运算类</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指令</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21</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条</a:t>
            </a:r>
            <a:endParaRPr lang="en-US" altLang="zh-CN" dirty="0" smtClean="0">
              <a:solidFill>
                <a:schemeClr val="accent1">
                  <a:lumMod val="50000"/>
                </a:schemeClr>
              </a:solidFill>
              <a:latin typeface="微软雅黑" panose="020B0503020204020204" pitchFamily="34" charset="-122"/>
              <a:ea typeface="微软雅黑" panose="020B0503020204020204" pitchFamily="34" charset="-122"/>
            </a:endParaRPr>
          </a:p>
          <a:p>
            <a:pPr lvl="2"/>
            <a:r>
              <a:rPr lang="en-US" altLang="zh-CN" dirty="0" smtClean="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型</a:t>
            </a:r>
            <a:r>
              <a:rPr lang="zh-CN" altLang="en-US" dirty="0" smtClean="0">
                <a:latin typeface="微软雅黑" panose="020B0503020204020204" pitchFamily="34" charset="-122"/>
                <a:ea typeface="微软雅黑" panose="020B0503020204020204" pitchFamily="34" charset="-122"/>
              </a:rPr>
              <a:t>指令</a:t>
            </a:r>
            <a:r>
              <a:rPr lang="en-US" altLang="zh-CN" dirty="0" smtClean="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条</a:t>
            </a:r>
            <a:endParaRPr lang="en-US" altLang="zh-CN" dirty="0">
              <a:latin typeface="微软雅黑" panose="020B0503020204020204" pitchFamily="34" charset="-122"/>
              <a:ea typeface="微软雅黑" panose="020B0503020204020204" pitchFamily="34" charset="-122"/>
            </a:endParaRPr>
          </a:p>
          <a:p>
            <a:pPr lvl="2"/>
            <a:r>
              <a:rPr lang="en-US" altLang="zh-CN" dirty="0">
                <a:latin typeface="微软雅黑" panose="020B0503020204020204" pitchFamily="34" charset="-122"/>
                <a:ea typeface="微软雅黑" panose="020B0503020204020204" pitchFamily="34" charset="-122"/>
              </a:rPr>
              <a:t>I </a:t>
            </a:r>
            <a:r>
              <a:rPr lang="zh-CN" altLang="en-US" dirty="0">
                <a:latin typeface="微软雅黑" panose="020B0503020204020204" pitchFamily="34" charset="-122"/>
                <a:ea typeface="微软雅黑" panose="020B0503020204020204" pitchFamily="34" charset="-122"/>
              </a:rPr>
              <a:t>型</a:t>
            </a:r>
            <a:r>
              <a:rPr lang="zh-CN" altLang="en-US" dirty="0" smtClean="0">
                <a:latin typeface="微软雅黑" panose="020B0503020204020204" pitchFamily="34" charset="-122"/>
                <a:ea typeface="微软雅黑" panose="020B0503020204020204" pitchFamily="34" charset="-122"/>
              </a:rPr>
              <a:t>指令</a:t>
            </a:r>
            <a:r>
              <a:rPr lang="en-US" altLang="zh-CN" dirty="0" smtClean="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条，其中三条是移位指令。</a:t>
            </a:r>
            <a:endParaRPr lang="en-US" altLang="zh-CN" dirty="0">
              <a:latin typeface="微软雅黑" panose="020B0503020204020204" pitchFamily="34" charset="-122"/>
              <a:ea typeface="微软雅黑" panose="020B0503020204020204" pitchFamily="34" charset="-122"/>
            </a:endParaRPr>
          </a:p>
          <a:p>
            <a:pPr lvl="2"/>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型</a:t>
            </a:r>
            <a:r>
              <a:rPr lang="zh-CN" altLang="en-US" dirty="0" smtClean="0">
                <a:latin typeface="微软雅黑" panose="020B0503020204020204" pitchFamily="34" charset="-122"/>
                <a:ea typeface="微软雅黑" panose="020B0503020204020204" pitchFamily="34" charset="-122"/>
              </a:rPr>
              <a:t>指令</a:t>
            </a:r>
            <a:r>
              <a:rPr lang="en-US" altLang="zh-CN" dirty="0" smtClean="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条</a:t>
            </a:r>
            <a:endParaRPr lang="en-US" altLang="zh-CN" dirty="0">
              <a:latin typeface="微软雅黑" panose="020B0503020204020204" pitchFamily="34" charset="-122"/>
              <a:ea typeface="微软雅黑" panose="020B0503020204020204" pitchFamily="34" charset="-122"/>
            </a:endParaRPr>
          </a:p>
          <a:p>
            <a:pPr lvl="2"/>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条比较指令：</a:t>
            </a:r>
            <a:r>
              <a:rPr lang="zh-CN" altLang="en-US" dirty="0">
                <a:solidFill>
                  <a:srgbClr val="000000"/>
                </a:solidFill>
                <a:latin typeface="微软雅黑" panose="020B0503020204020204" pitchFamily="34" charset="-122"/>
                <a:ea typeface="微软雅黑" panose="020B0503020204020204" pitchFamily="34" charset="-122"/>
              </a:rPr>
              <a:t>带符号小于（</a:t>
            </a:r>
            <a:r>
              <a:rPr lang="en-US" altLang="zh-CN" dirty="0" err="1">
                <a:solidFill>
                  <a:srgbClr val="000000"/>
                </a:solidFill>
                <a:latin typeface="微软雅黑" panose="020B0503020204020204" pitchFamily="34" charset="-122"/>
                <a:ea typeface="微软雅黑" panose="020B0503020204020204" pitchFamily="34" charset="-122"/>
              </a:rPr>
              <a:t>slt</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slti</a:t>
            </a:r>
            <a:r>
              <a:rPr lang="zh-CN" altLang="en-US" dirty="0">
                <a:solidFill>
                  <a:srgbClr val="000000"/>
                </a:solidFill>
                <a:latin typeface="微软雅黑" panose="020B0503020204020204" pitchFamily="34" charset="-122"/>
                <a:ea typeface="微软雅黑" panose="020B0503020204020204" pitchFamily="34" charset="-122"/>
              </a:rPr>
              <a:t>）、无符号小于（</a:t>
            </a:r>
            <a:r>
              <a:rPr lang="en-US" altLang="zh-CN" dirty="0" err="1">
                <a:solidFill>
                  <a:srgbClr val="000000"/>
                </a:solidFill>
                <a:latin typeface="微软雅黑" panose="020B0503020204020204" pitchFamily="34" charset="-122"/>
                <a:ea typeface="微软雅黑" panose="020B0503020204020204" pitchFamily="34" charset="-122"/>
              </a:rPr>
              <a:t>sltu</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sltiu</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pPr lvl="1"/>
            <a:r>
              <a:rPr lang="zh-CN" altLang="en-US" dirty="0">
                <a:solidFill>
                  <a:schemeClr val="accent1">
                    <a:lumMod val="50000"/>
                  </a:schemeClr>
                </a:solidFill>
                <a:latin typeface="微软雅黑" panose="020B0503020204020204" pitchFamily="34" charset="-122"/>
                <a:ea typeface="微软雅黑" panose="020B0503020204020204" pitchFamily="34" charset="-122"/>
              </a:rPr>
              <a:t>控制转移类</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指令</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8</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条</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lvl="1"/>
            <a:r>
              <a:rPr lang="zh-CN" altLang="en-US" dirty="0">
                <a:solidFill>
                  <a:schemeClr val="accent1">
                    <a:lumMod val="50000"/>
                  </a:schemeClr>
                </a:solidFill>
                <a:latin typeface="微软雅黑" panose="020B0503020204020204" pitchFamily="34" charset="-122"/>
                <a:ea typeface="微软雅黑" panose="020B0503020204020204" pitchFamily="34" charset="-122"/>
              </a:rPr>
              <a:t>存储访问</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指令</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8</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条</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lvl="1"/>
            <a:r>
              <a:rPr lang="zh-CN" altLang="en-US" dirty="0">
                <a:solidFill>
                  <a:schemeClr val="accent1">
                    <a:lumMod val="50000"/>
                  </a:schemeClr>
                </a:solidFill>
                <a:latin typeface="微软雅黑" panose="020B0503020204020204" pitchFamily="34" charset="-122"/>
                <a:ea typeface="微软雅黑" panose="020B0503020204020204" pitchFamily="34" charset="-122"/>
              </a:rPr>
              <a:t>系统控制类</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指令</a:t>
            </a:r>
            <a:r>
              <a:rPr lang="en-US" altLang="zh-CN" dirty="0" smtClean="0">
                <a:solidFill>
                  <a:schemeClr val="accent1">
                    <a:lumMod val="50000"/>
                  </a:schemeClr>
                </a:solidFill>
                <a:latin typeface="微软雅黑" panose="020B0503020204020204" pitchFamily="34" charset="-122"/>
                <a:ea typeface="微软雅黑" panose="020B0503020204020204" pitchFamily="34" charset="-122"/>
              </a:rPr>
              <a:t>10</a:t>
            </a:r>
            <a:r>
              <a:rPr lang="zh-CN" altLang="en-US" dirty="0" smtClean="0">
                <a:solidFill>
                  <a:schemeClr val="accent1">
                    <a:lumMod val="50000"/>
                  </a:schemeClr>
                </a:solidFill>
                <a:latin typeface="微软雅黑" panose="020B0503020204020204" pitchFamily="34" charset="-122"/>
                <a:ea typeface="微软雅黑" panose="020B0503020204020204" pitchFamily="34" charset="-122"/>
              </a:rPr>
              <a:t>条</a:t>
            </a:r>
            <a:endParaRPr lang="en-US" altLang="zh-CN" dirty="0">
              <a:solidFill>
                <a:schemeClr val="accent1">
                  <a:lumMod val="50000"/>
                </a:schemeClr>
              </a:solidFill>
              <a:latin typeface="微软雅黑" panose="020B0503020204020204" pitchFamily="34" charset="-122"/>
              <a:ea typeface="微软雅黑" panose="020B0503020204020204" pitchFamily="34" charset="-122"/>
            </a:endParaRPr>
          </a:p>
          <a:p>
            <a:pPr lvl="1"/>
            <a:endParaRPr lang="zh-CN" altLang="en-US" dirty="0"/>
          </a:p>
        </p:txBody>
      </p:sp>
    </p:spTree>
    <p:extLst>
      <p:ext uri="{BB962C8B-B14F-4D97-AF65-F5344CB8AC3E}">
        <p14:creationId xmlns:p14="http://schemas.microsoft.com/office/powerpoint/2010/main" val="3001538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200" y="114300"/>
            <a:ext cx="7867650" cy="372603"/>
          </a:xfrm>
        </p:spPr>
        <p:txBody>
          <a:bodyPr/>
          <a:lstStyle/>
          <a:p>
            <a:r>
              <a:rPr lang="zh-CN" altLang="en-US" dirty="0"/>
              <a:t>作业</a:t>
            </a:r>
          </a:p>
        </p:txBody>
      </p:sp>
      <p:sp>
        <p:nvSpPr>
          <p:cNvPr id="3" name="内容占位符 2"/>
          <p:cNvSpPr>
            <a:spLocks noGrp="1"/>
          </p:cNvSpPr>
          <p:nvPr>
            <p:ph idx="1"/>
          </p:nvPr>
        </p:nvSpPr>
        <p:spPr/>
        <p:txBody>
          <a:bodyPr/>
          <a:lstStyle/>
          <a:p>
            <a:r>
              <a:rPr lang="en-US" altLang="zh-CN" sz="2400" dirty="0" smtClean="0"/>
              <a:t>P</a:t>
            </a:r>
            <a:r>
              <a:rPr lang="en-US" altLang="zh-CN" sz="1800" dirty="0" smtClean="0"/>
              <a:t>125</a:t>
            </a:r>
            <a:r>
              <a:rPr lang="en-US" altLang="zh-CN" sz="2400" dirty="0" smtClean="0"/>
              <a:t>   </a:t>
            </a:r>
            <a:r>
              <a:rPr lang="en-US" altLang="zh-CN" sz="2400" dirty="0"/>
              <a:t>3</a:t>
            </a:r>
            <a:r>
              <a:rPr lang="zh-CN" altLang="en-US" sz="2400" dirty="0"/>
              <a:t>、</a:t>
            </a:r>
            <a:r>
              <a:rPr lang="en-US" altLang="zh-CN" sz="2400" dirty="0"/>
              <a:t>4</a:t>
            </a:r>
            <a:r>
              <a:rPr lang="zh-CN" altLang="en-US" sz="2400" dirty="0"/>
              <a:t>、</a:t>
            </a:r>
            <a:r>
              <a:rPr lang="en-US" altLang="zh-CN" sz="2400" dirty="0"/>
              <a:t>6</a:t>
            </a:r>
            <a:r>
              <a:rPr lang="zh-CN" altLang="en-US" sz="2400" dirty="0"/>
              <a:t>、</a:t>
            </a:r>
            <a:r>
              <a:rPr lang="en-US" altLang="zh-CN" sz="2400" dirty="0"/>
              <a:t>7</a:t>
            </a:r>
            <a:r>
              <a:rPr lang="zh-CN" altLang="en-US" sz="2400" dirty="0" smtClean="0"/>
              <a:t>、</a:t>
            </a:r>
            <a:r>
              <a:rPr lang="en-US" altLang="zh-CN" sz="2400" dirty="0" smtClean="0"/>
              <a:t>10</a:t>
            </a:r>
            <a:endParaRPr lang="zh-CN" altLang="en-US" sz="2400" dirty="0"/>
          </a:p>
        </p:txBody>
      </p:sp>
    </p:spTree>
    <p:extLst>
      <p:ext uri="{BB962C8B-B14F-4D97-AF65-F5344CB8AC3E}">
        <p14:creationId xmlns:p14="http://schemas.microsoft.com/office/powerpoint/2010/main" val="815774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9775" y="69850"/>
            <a:ext cx="3698875" cy="422275"/>
          </a:xfrm>
          <a:noFill/>
        </p:spPr>
        <p:txBody>
          <a:bodyPr anchor="ctr"/>
          <a:lstStyle/>
          <a:p>
            <a:r>
              <a:rPr lang="zh-CN" altLang="en-US" sz="2800">
                <a:latin typeface="宋体" panose="02010600030101010101" pitchFamily="2" charset="-122"/>
                <a:ea typeface="宋体" panose="02010600030101010101" pitchFamily="2" charset="-122"/>
                <a:cs typeface="Arial" panose="020B0604020202020204" pitchFamily="34" charset="0"/>
              </a:rPr>
              <a:t>操作数类型和存储方式</a:t>
            </a:r>
          </a:p>
        </p:txBody>
      </p:sp>
      <p:sp>
        <p:nvSpPr>
          <p:cNvPr id="352259" name="Rectangle 3"/>
          <p:cNvSpPr>
            <a:spLocks noGrp="1" noChangeArrowheads="1"/>
          </p:cNvSpPr>
          <p:nvPr>
            <p:ph type="body" idx="1"/>
          </p:nvPr>
        </p:nvSpPr>
        <p:spPr>
          <a:xfrm>
            <a:off x="474663" y="674688"/>
            <a:ext cx="8382000" cy="5783262"/>
          </a:xfrm>
          <a:noFill/>
        </p:spPr>
        <p:txBody>
          <a:bodyPr/>
          <a:lstStyle/>
          <a:p>
            <a:pPr marL="342900" indent="-342900">
              <a:lnSpc>
                <a:spcPct val="100000"/>
              </a:lnSpc>
              <a:spcBef>
                <a:spcPct val="15000"/>
              </a:spcBef>
              <a:buFont typeface="Wingdings" panose="05000000000000000000" pitchFamily="2" charset="2"/>
              <a:buNone/>
            </a:pPr>
            <a:r>
              <a:rPr lang="zh-CN" altLang="en-US" dirty="0">
                <a:latin typeface="Arial" panose="020B0604020202020204" pitchFamily="34" charset="0"/>
                <a:ea typeface="黑体" panose="02010609060101010101" pitchFamily="49" charset="-122"/>
              </a:rPr>
              <a:t>操作数是指令处理的对象，与高级语言数据类型对应，基本类型有哪些？</a:t>
            </a:r>
          </a:p>
          <a:p>
            <a:pPr marL="342900" indent="-342900">
              <a:lnSpc>
                <a:spcPct val="100000"/>
              </a:lnSpc>
              <a:spcBef>
                <a:spcPct val="15000"/>
              </a:spcBef>
              <a:buFont typeface="Wingdings" panose="05000000000000000000" pitchFamily="2" charset="2"/>
              <a:buNone/>
            </a:pPr>
            <a:r>
              <a:rPr lang="zh-CN" altLang="en-US" dirty="0">
                <a:solidFill>
                  <a:srgbClr val="CC3300"/>
                </a:solidFill>
                <a:latin typeface="Arial" panose="020B0604020202020204" pitchFamily="34" charset="0"/>
                <a:ea typeface="黑体" panose="02010609060101010101" pitchFamily="49" charset="-122"/>
              </a:rPr>
              <a:t>地址（指针）</a:t>
            </a:r>
          </a:p>
          <a:p>
            <a:pPr marL="342900" indent="-342900">
              <a:lnSpc>
                <a:spcPct val="100000"/>
              </a:lnSpc>
              <a:spcBef>
                <a:spcPct val="15000"/>
              </a:spcBef>
              <a:buFont typeface="Wingdings" panose="05000000000000000000" pitchFamily="2" charset="2"/>
              <a:buNone/>
            </a:pPr>
            <a:r>
              <a:rPr lang="zh-CN" altLang="en-US" dirty="0">
                <a:latin typeface="Arial" panose="020B0604020202020204" pitchFamily="34" charset="0"/>
                <a:ea typeface="黑体" panose="02010609060101010101" pitchFamily="49" charset="-122"/>
              </a:rPr>
              <a:t>     </a:t>
            </a:r>
            <a:r>
              <a:rPr lang="zh-CN" altLang="en-US" dirty="0">
                <a:solidFill>
                  <a:srgbClr val="0033CC"/>
                </a:solidFill>
                <a:latin typeface="Arial" panose="020B0604020202020204" pitchFamily="34" charset="0"/>
                <a:ea typeface="黑体" panose="02010609060101010101" pitchFamily="49" charset="-122"/>
              </a:rPr>
              <a:t>被看成无符号整数，用来参加运算以确定主</a:t>
            </a:r>
            <a:r>
              <a:rPr lang="en-US" altLang="zh-CN" dirty="0">
                <a:solidFill>
                  <a:srgbClr val="0033CC"/>
                </a:solidFill>
                <a:latin typeface="Arial" panose="020B0604020202020204" pitchFamily="34" charset="0"/>
                <a:ea typeface="黑体" panose="02010609060101010101" pitchFamily="49" charset="-122"/>
              </a:rPr>
              <a:t>(</a:t>
            </a:r>
            <a:r>
              <a:rPr lang="zh-CN" altLang="en-US" dirty="0">
                <a:solidFill>
                  <a:srgbClr val="0033CC"/>
                </a:solidFill>
                <a:latin typeface="Arial" panose="020B0604020202020204" pitchFamily="34" charset="0"/>
                <a:ea typeface="黑体" panose="02010609060101010101" pitchFamily="49" charset="-122"/>
              </a:rPr>
              <a:t>虚</a:t>
            </a:r>
            <a:r>
              <a:rPr lang="en-US" altLang="zh-CN" dirty="0">
                <a:solidFill>
                  <a:srgbClr val="0033CC"/>
                </a:solidFill>
                <a:latin typeface="Arial" panose="020B0604020202020204" pitchFamily="34" charset="0"/>
                <a:ea typeface="黑体" panose="02010609060101010101" pitchFamily="49" charset="-122"/>
              </a:rPr>
              <a:t>)</a:t>
            </a:r>
            <a:r>
              <a:rPr lang="zh-CN" altLang="en-US" dirty="0">
                <a:solidFill>
                  <a:srgbClr val="0033CC"/>
                </a:solidFill>
                <a:latin typeface="Arial" panose="020B0604020202020204" pitchFamily="34" charset="0"/>
                <a:ea typeface="黑体" panose="02010609060101010101" pitchFamily="49" charset="-122"/>
              </a:rPr>
              <a:t>存地址</a:t>
            </a:r>
          </a:p>
          <a:p>
            <a:pPr marL="342900" indent="-342900">
              <a:lnSpc>
                <a:spcPct val="100000"/>
              </a:lnSpc>
              <a:spcBef>
                <a:spcPct val="15000"/>
              </a:spcBef>
              <a:buFont typeface="Monotype Sorts" pitchFamily="2" charset="2"/>
              <a:buNone/>
            </a:pPr>
            <a:r>
              <a:rPr lang="zh-CN" altLang="en-US" dirty="0">
                <a:solidFill>
                  <a:srgbClr val="CC3300"/>
                </a:solidFill>
                <a:latin typeface="Arial" panose="020B0604020202020204" pitchFamily="34" charset="0"/>
                <a:ea typeface="黑体" panose="02010609060101010101" pitchFamily="49" charset="-122"/>
              </a:rPr>
              <a:t>数值数据</a:t>
            </a:r>
          </a:p>
          <a:p>
            <a:pPr marL="342900" indent="-342900">
              <a:lnSpc>
                <a:spcPct val="100000"/>
              </a:lnSpc>
              <a:spcBef>
                <a:spcPct val="15000"/>
              </a:spcBef>
              <a:buFont typeface="Wingdings" panose="05000000000000000000" pitchFamily="2" charset="2"/>
              <a:buNone/>
            </a:pPr>
            <a:r>
              <a:rPr lang="zh-CN" altLang="en-US" dirty="0">
                <a:latin typeface="Arial" panose="020B0604020202020204" pitchFamily="34" charset="0"/>
                <a:ea typeface="黑体" panose="02010609060101010101" pitchFamily="49" charset="-122"/>
              </a:rPr>
              <a:t>     </a:t>
            </a:r>
            <a:r>
              <a:rPr lang="zh-CN" altLang="en-US" dirty="0">
                <a:solidFill>
                  <a:srgbClr val="0033CC"/>
                </a:solidFill>
                <a:latin typeface="Arial" panose="020B0604020202020204" pitchFamily="34" charset="0"/>
                <a:ea typeface="黑体" panose="02010609060101010101" pitchFamily="49" charset="-122"/>
              </a:rPr>
              <a:t>定点数</a:t>
            </a:r>
            <a:r>
              <a:rPr lang="en-US" altLang="zh-CN" dirty="0">
                <a:solidFill>
                  <a:srgbClr val="0033CC"/>
                </a:solidFill>
                <a:latin typeface="Arial" panose="020B0604020202020204" pitchFamily="34" charset="0"/>
                <a:ea typeface="黑体" panose="02010609060101010101" pitchFamily="49" charset="-122"/>
              </a:rPr>
              <a:t>(</a:t>
            </a:r>
            <a:r>
              <a:rPr lang="zh-CN" altLang="en-US" dirty="0">
                <a:solidFill>
                  <a:srgbClr val="0033CC"/>
                </a:solidFill>
                <a:latin typeface="Arial" panose="020B0604020202020204" pitchFamily="34" charset="0"/>
                <a:ea typeface="黑体" panose="02010609060101010101" pitchFamily="49" charset="-122"/>
              </a:rPr>
              <a:t>整数</a:t>
            </a:r>
            <a:r>
              <a:rPr lang="en-US" altLang="zh-CN" dirty="0">
                <a:solidFill>
                  <a:srgbClr val="0033CC"/>
                </a:solidFill>
                <a:latin typeface="Arial" panose="020B0604020202020204" pitchFamily="34" charset="0"/>
                <a:ea typeface="黑体" panose="02010609060101010101" pitchFamily="49" charset="-122"/>
              </a:rPr>
              <a:t>)</a:t>
            </a:r>
            <a:r>
              <a:rPr lang="zh-CN" altLang="en-US" dirty="0">
                <a:solidFill>
                  <a:srgbClr val="0033CC"/>
                </a:solidFill>
                <a:latin typeface="Arial" panose="020B0604020202020204" pitchFamily="34" charset="0"/>
                <a:ea typeface="黑体" panose="02010609060101010101" pitchFamily="49" charset="-122"/>
              </a:rPr>
              <a:t>：一般用二进制补码表示</a:t>
            </a:r>
          </a:p>
          <a:p>
            <a:pPr marL="342900" indent="-342900">
              <a:lnSpc>
                <a:spcPct val="100000"/>
              </a:lnSpc>
              <a:spcBef>
                <a:spcPct val="15000"/>
              </a:spcBef>
              <a:buFont typeface="Wingdings" panose="05000000000000000000" pitchFamily="2" charset="2"/>
              <a:buNone/>
            </a:pPr>
            <a:r>
              <a:rPr lang="zh-CN" altLang="en-US" dirty="0">
                <a:solidFill>
                  <a:srgbClr val="0033CC"/>
                </a:solidFill>
                <a:latin typeface="Arial" panose="020B0604020202020204" pitchFamily="34" charset="0"/>
                <a:ea typeface="黑体" panose="02010609060101010101" pitchFamily="49" charset="-122"/>
              </a:rPr>
              <a:t>     浮点数</a:t>
            </a:r>
            <a:r>
              <a:rPr lang="en-US" altLang="zh-CN" dirty="0">
                <a:solidFill>
                  <a:srgbClr val="0033CC"/>
                </a:solidFill>
                <a:latin typeface="Arial" panose="020B0604020202020204" pitchFamily="34" charset="0"/>
                <a:ea typeface="黑体" panose="02010609060101010101" pitchFamily="49" charset="-122"/>
              </a:rPr>
              <a:t>(</a:t>
            </a:r>
            <a:r>
              <a:rPr lang="zh-CN" altLang="en-US" dirty="0">
                <a:solidFill>
                  <a:srgbClr val="0033CC"/>
                </a:solidFill>
                <a:latin typeface="Arial" panose="020B0604020202020204" pitchFamily="34" charset="0"/>
                <a:ea typeface="黑体" panose="02010609060101010101" pitchFamily="49" charset="-122"/>
              </a:rPr>
              <a:t>实数</a:t>
            </a:r>
            <a:r>
              <a:rPr lang="en-US" altLang="zh-CN" dirty="0">
                <a:solidFill>
                  <a:srgbClr val="0033CC"/>
                </a:solidFill>
                <a:latin typeface="Arial" panose="020B0604020202020204" pitchFamily="34" charset="0"/>
                <a:ea typeface="黑体" panose="02010609060101010101" pitchFamily="49" charset="-122"/>
              </a:rPr>
              <a:t>)</a:t>
            </a:r>
            <a:r>
              <a:rPr lang="zh-CN" altLang="en-US" dirty="0">
                <a:solidFill>
                  <a:srgbClr val="0033CC"/>
                </a:solidFill>
                <a:latin typeface="Arial" panose="020B0604020202020204" pitchFamily="34" charset="0"/>
                <a:ea typeface="黑体" panose="02010609060101010101" pitchFamily="49" charset="-122"/>
              </a:rPr>
              <a:t>：大多数机器采用</a:t>
            </a:r>
            <a:r>
              <a:rPr lang="en-US" altLang="en-US" dirty="0">
                <a:solidFill>
                  <a:srgbClr val="0033CC"/>
                </a:solidFill>
                <a:latin typeface="Arial" panose="020B0604020202020204" pitchFamily="34" charset="0"/>
                <a:ea typeface="黑体" panose="02010609060101010101" pitchFamily="49" charset="-122"/>
              </a:rPr>
              <a:t>IEEE754</a:t>
            </a:r>
            <a:r>
              <a:rPr lang="zh-CN" altLang="en-US" dirty="0">
                <a:solidFill>
                  <a:srgbClr val="0033CC"/>
                </a:solidFill>
                <a:latin typeface="Arial" panose="020B0604020202020204" pitchFamily="34" charset="0"/>
                <a:ea typeface="黑体" panose="02010609060101010101" pitchFamily="49" charset="-122"/>
              </a:rPr>
              <a:t>标准</a:t>
            </a:r>
          </a:p>
          <a:p>
            <a:pPr marL="342900" indent="-342900">
              <a:lnSpc>
                <a:spcPct val="100000"/>
              </a:lnSpc>
              <a:spcBef>
                <a:spcPct val="15000"/>
              </a:spcBef>
              <a:buFont typeface="Wingdings" panose="05000000000000000000" pitchFamily="2" charset="2"/>
              <a:buNone/>
            </a:pPr>
            <a:r>
              <a:rPr lang="zh-CN" altLang="en-US" dirty="0">
                <a:solidFill>
                  <a:srgbClr val="0033CC"/>
                </a:solidFill>
                <a:latin typeface="Arial" panose="020B0604020202020204" pitchFamily="34" charset="0"/>
                <a:ea typeface="黑体" panose="02010609060101010101" pitchFamily="49" charset="-122"/>
              </a:rPr>
              <a:t>     </a:t>
            </a:r>
            <a:r>
              <a:rPr lang="zh-CN" altLang="en-US" dirty="0">
                <a:solidFill>
                  <a:srgbClr val="2E5C35"/>
                </a:solidFill>
                <a:latin typeface="Arial" panose="020B0604020202020204" pitchFamily="34" charset="0"/>
                <a:ea typeface="黑体" panose="02010609060101010101" pitchFamily="49" charset="-122"/>
              </a:rPr>
              <a:t>十进制数：用</a:t>
            </a:r>
            <a:r>
              <a:rPr lang="en-US" altLang="en-US" dirty="0">
                <a:solidFill>
                  <a:srgbClr val="2E5C35"/>
                </a:solidFill>
                <a:latin typeface="Arial" panose="020B0604020202020204" pitchFamily="34" charset="0"/>
                <a:ea typeface="黑体" panose="02010609060101010101" pitchFamily="49" charset="-122"/>
              </a:rPr>
              <a:t>NBCD</a:t>
            </a:r>
            <a:r>
              <a:rPr lang="zh-CN" altLang="en-US" dirty="0">
                <a:solidFill>
                  <a:srgbClr val="2E5C35"/>
                </a:solidFill>
                <a:latin typeface="Arial" panose="020B0604020202020204" pitchFamily="34" charset="0"/>
                <a:ea typeface="黑体" panose="02010609060101010101" pitchFamily="49" charset="-122"/>
              </a:rPr>
              <a:t>码表示，压缩</a:t>
            </a:r>
            <a:r>
              <a:rPr lang="en-US" altLang="zh-CN" dirty="0">
                <a:solidFill>
                  <a:srgbClr val="2E5C35"/>
                </a:solidFill>
                <a:latin typeface="Arial" panose="020B0604020202020204" pitchFamily="34" charset="0"/>
                <a:ea typeface="黑体" panose="02010609060101010101" pitchFamily="49" charset="-122"/>
              </a:rPr>
              <a:t>/</a:t>
            </a:r>
            <a:r>
              <a:rPr lang="zh-CN" altLang="en-US" dirty="0">
                <a:solidFill>
                  <a:srgbClr val="2E5C35"/>
                </a:solidFill>
                <a:latin typeface="Arial" panose="020B0604020202020204" pitchFamily="34" charset="0"/>
                <a:ea typeface="黑体" panose="02010609060101010101" pitchFamily="49" charset="-122"/>
              </a:rPr>
              <a:t>非压缩（汇编程序设计时用）</a:t>
            </a:r>
          </a:p>
          <a:p>
            <a:pPr marL="342900" indent="-342900">
              <a:lnSpc>
                <a:spcPct val="100000"/>
              </a:lnSpc>
              <a:spcBef>
                <a:spcPct val="15000"/>
              </a:spcBef>
              <a:buFont typeface="Monotype Sorts" pitchFamily="2" charset="2"/>
              <a:buNone/>
            </a:pPr>
            <a:r>
              <a:rPr lang="zh-CN" altLang="en-US" dirty="0">
                <a:solidFill>
                  <a:srgbClr val="CC3300"/>
                </a:solidFill>
                <a:latin typeface="Arial" panose="020B0604020202020204" pitchFamily="34" charset="0"/>
                <a:ea typeface="黑体" panose="02010609060101010101" pitchFamily="49" charset="-122"/>
              </a:rPr>
              <a:t>位、位串、字符和字符串</a:t>
            </a:r>
            <a:r>
              <a:rPr lang="zh-CN" altLang="en-US" dirty="0">
                <a:latin typeface="Arial" panose="020B0604020202020204" pitchFamily="34" charset="0"/>
                <a:ea typeface="黑体" panose="02010609060101010101" pitchFamily="49" charset="-122"/>
              </a:rPr>
              <a:t> </a:t>
            </a:r>
          </a:p>
          <a:p>
            <a:pPr marL="0" indent="0">
              <a:lnSpc>
                <a:spcPct val="100000"/>
              </a:lnSpc>
              <a:spcBef>
                <a:spcPct val="15000"/>
              </a:spcBef>
              <a:buNone/>
            </a:pPr>
            <a:r>
              <a:rPr lang="zh-CN" altLang="en-US" dirty="0">
                <a:latin typeface="Arial" panose="020B0604020202020204" pitchFamily="34" charset="0"/>
                <a:ea typeface="黑体" panose="02010609060101010101" pitchFamily="49" charset="-122"/>
              </a:rPr>
              <a:t>   </a:t>
            </a:r>
            <a:r>
              <a:rPr lang="zh-CN" altLang="en-US" dirty="0">
                <a:solidFill>
                  <a:srgbClr val="0033CC"/>
                </a:solidFill>
                <a:latin typeface="Arial" panose="020B0604020202020204" pitchFamily="34" charset="0"/>
                <a:ea typeface="黑体" panose="02010609060101010101" pitchFamily="49" charset="-122"/>
              </a:rPr>
              <a:t>用来表示文本、声音和图像等</a:t>
            </a:r>
            <a:endParaRPr lang="en-US" altLang="zh-CN" dirty="0">
              <a:solidFill>
                <a:srgbClr val="0033CC"/>
              </a:solidFill>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a:latin typeface="Arial" panose="020B0604020202020204" pitchFamily="34" charset="0"/>
                <a:ea typeface="黑体" panose="02010609060101010101" pitchFamily="49" charset="-122"/>
              </a:rPr>
              <a:t>4 bits is a </a:t>
            </a:r>
            <a:r>
              <a:rPr lang="en-US" altLang="zh-CN" sz="2000" dirty="0">
                <a:solidFill>
                  <a:schemeClr val="accent1"/>
                </a:solidFill>
                <a:latin typeface="Arial" panose="020B0604020202020204" pitchFamily="34" charset="0"/>
                <a:ea typeface="黑体" panose="02010609060101010101" pitchFamily="49" charset="-122"/>
              </a:rPr>
              <a:t>nibble</a:t>
            </a:r>
            <a:r>
              <a:rPr lang="zh-CN" altLang="en-US" sz="2000" dirty="0">
                <a:solidFill>
                  <a:schemeClr val="accent1"/>
                </a:solidFill>
                <a:latin typeface="Arial" panose="020B0604020202020204" pitchFamily="34" charset="0"/>
                <a:ea typeface="黑体" panose="02010609060101010101" pitchFamily="49" charset="-122"/>
              </a:rPr>
              <a:t>（半字节，一个十六进制数字）</a:t>
            </a:r>
          </a:p>
          <a:p>
            <a:pPr lvl="2">
              <a:lnSpc>
                <a:spcPct val="100000"/>
              </a:lnSpc>
              <a:spcBef>
                <a:spcPct val="15000"/>
              </a:spcBef>
            </a:pPr>
            <a:r>
              <a:rPr lang="en-US" altLang="zh-CN" sz="2000" dirty="0">
                <a:latin typeface="Arial" panose="020B0604020202020204" pitchFamily="34" charset="0"/>
                <a:ea typeface="黑体" panose="02010609060101010101" pitchFamily="49" charset="-122"/>
              </a:rPr>
              <a:t>8 bits is a </a:t>
            </a:r>
            <a:r>
              <a:rPr lang="en-US" altLang="zh-CN" sz="2000" dirty="0">
                <a:solidFill>
                  <a:schemeClr val="accent1"/>
                </a:solidFill>
                <a:latin typeface="Arial" panose="020B0604020202020204" pitchFamily="34" charset="0"/>
                <a:ea typeface="黑体" panose="02010609060101010101" pitchFamily="49" charset="-122"/>
              </a:rPr>
              <a:t>byte</a:t>
            </a:r>
            <a:endParaRPr lang="en-US" altLang="zh-CN" sz="2000" dirty="0">
              <a:latin typeface="Arial" panose="020B0604020202020204" pitchFamily="34" charset="0"/>
              <a:ea typeface="黑体" panose="02010609060101010101" pitchFamily="49" charset="-122"/>
            </a:endParaRPr>
          </a:p>
          <a:p>
            <a:pPr lvl="2">
              <a:lnSpc>
                <a:spcPct val="100000"/>
              </a:lnSpc>
              <a:spcBef>
                <a:spcPct val="15000"/>
              </a:spcBef>
            </a:pPr>
            <a:r>
              <a:rPr lang="en-US" altLang="zh-CN" sz="2000" dirty="0">
                <a:latin typeface="Arial" panose="020B0604020202020204" pitchFamily="34" charset="0"/>
                <a:ea typeface="黑体" panose="02010609060101010101" pitchFamily="49" charset="-122"/>
              </a:rPr>
              <a:t>16 bits is a </a:t>
            </a:r>
            <a:r>
              <a:rPr lang="en-US" altLang="zh-CN" sz="2000" dirty="0">
                <a:solidFill>
                  <a:schemeClr val="accent1"/>
                </a:solidFill>
                <a:latin typeface="Arial" panose="020B0604020202020204" pitchFamily="34" charset="0"/>
                <a:ea typeface="黑体" panose="02010609060101010101" pitchFamily="49" charset="-122"/>
              </a:rPr>
              <a:t>half-word</a:t>
            </a:r>
            <a:r>
              <a:rPr lang="en-US" altLang="zh-CN" sz="2000" dirty="0">
                <a:latin typeface="Arial" panose="020B0604020202020204" pitchFamily="34" charset="0"/>
                <a:ea typeface="黑体" panose="02010609060101010101" pitchFamily="49" charset="-122"/>
              </a:rPr>
              <a:t> </a:t>
            </a:r>
          </a:p>
          <a:p>
            <a:pPr lvl="2">
              <a:lnSpc>
                <a:spcPct val="100000"/>
              </a:lnSpc>
              <a:spcBef>
                <a:spcPct val="15000"/>
              </a:spcBef>
            </a:pPr>
            <a:r>
              <a:rPr lang="en-US" altLang="zh-CN" sz="2000" dirty="0">
                <a:latin typeface="Arial" panose="020B0604020202020204" pitchFamily="34" charset="0"/>
                <a:ea typeface="黑体" panose="02010609060101010101" pitchFamily="49" charset="-122"/>
              </a:rPr>
              <a:t>32 bits is a </a:t>
            </a:r>
            <a:r>
              <a:rPr lang="en-US" altLang="zh-CN" sz="2000" dirty="0">
                <a:solidFill>
                  <a:schemeClr val="accent1"/>
                </a:solidFill>
                <a:latin typeface="Arial" panose="020B0604020202020204" pitchFamily="34" charset="0"/>
                <a:ea typeface="黑体" panose="02010609060101010101" pitchFamily="49" charset="-122"/>
              </a:rPr>
              <a:t>word</a:t>
            </a:r>
            <a:endParaRPr lang="zh-CN" altLang="en-US" sz="2000" dirty="0">
              <a:latin typeface="Arial" panose="020B0604020202020204" pitchFamily="34" charset="0"/>
              <a:ea typeface="黑体" panose="02010609060101010101" pitchFamily="49" charset="-122"/>
            </a:endParaRPr>
          </a:p>
          <a:p>
            <a:pPr marL="342900" indent="-342900">
              <a:lnSpc>
                <a:spcPct val="100000"/>
              </a:lnSpc>
              <a:spcBef>
                <a:spcPct val="15000"/>
              </a:spcBef>
              <a:buFont typeface="Monotype Sorts" pitchFamily="2" charset="2"/>
              <a:buNone/>
            </a:pPr>
            <a:r>
              <a:rPr lang="zh-CN" altLang="en-US" dirty="0">
                <a:solidFill>
                  <a:srgbClr val="CC3300"/>
                </a:solidFill>
                <a:latin typeface="Arial" panose="020B0604020202020204" pitchFamily="34" charset="0"/>
                <a:ea typeface="黑体" panose="02010609060101010101" pitchFamily="49" charset="-122"/>
              </a:rPr>
              <a:t>逻辑</a:t>
            </a:r>
            <a:r>
              <a:rPr lang="en-US" altLang="zh-CN" dirty="0">
                <a:solidFill>
                  <a:srgbClr val="CC3300"/>
                </a:solidFill>
                <a:latin typeface="Arial" panose="020B0604020202020204" pitchFamily="34" charset="0"/>
                <a:ea typeface="黑体" panose="02010609060101010101" pitchFamily="49" charset="-122"/>
              </a:rPr>
              <a:t>(</a:t>
            </a:r>
            <a:r>
              <a:rPr lang="zh-CN" altLang="en-US" dirty="0">
                <a:solidFill>
                  <a:srgbClr val="CC3300"/>
                </a:solidFill>
                <a:latin typeface="Arial" panose="020B0604020202020204" pitchFamily="34" charset="0"/>
                <a:ea typeface="黑体" panose="02010609060101010101" pitchFamily="49" charset="-122"/>
              </a:rPr>
              <a:t>布尔</a:t>
            </a:r>
            <a:r>
              <a:rPr lang="en-US" altLang="zh-CN" dirty="0">
                <a:solidFill>
                  <a:srgbClr val="CC3300"/>
                </a:solidFill>
                <a:latin typeface="Arial" panose="020B0604020202020204" pitchFamily="34" charset="0"/>
                <a:ea typeface="黑体" panose="02010609060101010101" pitchFamily="49" charset="-122"/>
              </a:rPr>
              <a:t>)</a:t>
            </a:r>
            <a:r>
              <a:rPr lang="zh-CN" altLang="en-US" dirty="0">
                <a:solidFill>
                  <a:srgbClr val="CC3300"/>
                </a:solidFill>
                <a:latin typeface="Arial" panose="020B0604020202020204" pitchFamily="34" charset="0"/>
                <a:ea typeface="黑体" panose="02010609060101010101" pitchFamily="49" charset="-122"/>
              </a:rPr>
              <a:t>数据</a:t>
            </a:r>
          </a:p>
          <a:p>
            <a:pPr marL="0" indent="0">
              <a:lnSpc>
                <a:spcPct val="100000"/>
              </a:lnSpc>
              <a:spcBef>
                <a:spcPct val="15000"/>
              </a:spcBef>
              <a:buNone/>
            </a:pPr>
            <a:r>
              <a:rPr lang="zh-CN" altLang="en-US" dirty="0">
                <a:latin typeface="Arial" panose="020B0604020202020204" pitchFamily="34" charset="0"/>
                <a:ea typeface="黑体" panose="02010609060101010101" pitchFamily="49" charset="-122"/>
              </a:rPr>
              <a:t>   按位操作（</a:t>
            </a:r>
            <a:r>
              <a:rPr lang="en-US" altLang="zh-CN" dirty="0">
                <a:latin typeface="Arial" panose="020B0604020202020204" pitchFamily="34" charset="0"/>
                <a:ea typeface="黑体" panose="02010609060101010101" pitchFamily="49" charset="-122"/>
              </a:rPr>
              <a:t>0-</a:t>
            </a:r>
            <a:r>
              <a:rPr lang="zh-CN" altLang="en-US" dirty="0">
                <a:latin typeface="Arial" panose="020B0604020202020204" pitchFamily="34" charset="0"/>
                <a:ea typeface="黑体" panose="02010609060101010101" pitchFamily="49" charset="-122"/>
              </a:rPr>
              <a:t>假／</a:t>
            </a:r>
            <a:r>
              <a:rPr lang="en-US" altLang="zh-CN" dirty="0">
                <a:latin typeface="Arial" panose="020B0604020202020204" pitchFamily="34" charset="0"/>
                <a:ea typeface="黑体" panose="02010609060101010101" pitchFamily="49" charset="-122"/>
              </a:rPr>
              <a:t>1-</a:t>
            </a:r>
            <a:r>
              <a:rPr lang="zh-CN" altLang="en-US" dirty="0">
                <a:latin typeface="Arial" panose="020B0604020202020204" pitchFamily="34" charset="0"/>
                <a:ea typeface="黑体" panose="02010609060101010101" pitchFamily="49" charset="-122"/>
              </a:rPr>
              <a:t>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down)">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2" dur="500"/>
                                        <p:tgtEl>
                                          <p:spTgt spid="35225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5" dur="500"/>
                                        <p:tgtEl>
                                          <p:spTgt spid="352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20" dur="500"/>
                                        <p:tgtEl>
                                          <p:spTgt spid="35225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3" dur="500"/>
                                        <p:tgtEl>
                                          <p:spTgt spid="35225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6" dur="500"/>
                                        <p:tgtEl>
                                          <p:spTgt spid="3522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31" dur="500"/>
                                        <p:tgtEl>
                                          <p:spTgt spid="3522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52259">
                                            <p:txEl>
                                              <p:pRg st="7" end="7"/>
                                            </p:txEl>
                                          </p:spTgt>
                                        </p:tgtEl>
                                        <p:attrNameLst>
                                          <p:attrName>style.visibility</p:attrName>
                                        </p:attrNameLst>
                                      </p:cBhvr>
                                      <p:to>
                                        <p:strVal val="visible"/>
                                      </p:to>
                                    </p:set>
                                    <p:animEffect transition="in" filter="blinds(horizontal)">
                                      <p:cBhvr>
                                        <p:cTn id="36" dur="500"/>
                                        <p:tgtEl>
                                          <p:spTgt spid="35225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52259">
                                            <p:txEl>
                                              <p:pRg st="8" end="8"/>
                                            </p:txEl>
                                          </p:spTgt>
                                        </p:tgtEl>
                                        <p:attrNameLst>
                                          <p:attrName>style.visibility</p:attrName>
                                        </p:attrNameLst>
                                      </p:cBhvr>
                                      <p:to>
                                        <p:strVal val="visible"/>
                                      </p:to>
                                    </p:set>
                                    <p:animEffect transition="in" filter="blinds(horizontal)">
                                      <p:cBhvr>
                                        <p:cTn id="39" dur="500"/>
                                        <p:tgtEl>
                                          <p:spTgt spid="35225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52259">
                                            <p:txEl>
                                              <p:pRg st="9" end="9"/>
                                            </p:txEl>
                                          </p:spTgt>
                                        </p:tgtEl>
                                        <p:attrNameLst>
                                          <p:attrName>style.visibility</p:attrName>
                                        </p:attrNameLst>
                                      </p:cBhvr>
                                      <p:to>
                                        <p:strVal val="visible"/>
                                      </p:to>
                                    </p:set>
                                    <p:animEffect transition="in" filter="blinds(horizontal)">
                                      <p:cBhvr>
                                        <p:cTn id="44" dur="500"/>
                                        <p:tgtEl>
                                          <p:spTgt spid="35225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52259">
                                            <p:txEl>
                                              <p:pRg st="10" end="10"/>
                                            </p:txEl>
                                          </p:spTgt>
                                        </p:tgtEl>
                                        <p:attrNameLst>
                                          <p:attrName>style.visibility</p:attrName>
                                        </p:attrNameLst>
                                      </p:cBhvr>
                                      <p:to>
                                        <p:strVal val="visible"/>
                                      </p:to>
                                    </p:set>
                                    <p:animEffect transition="in" filter="blinds(horizontal)">
                                      <p:cBhvr>
                                        <p:cTn id="47" dur="500"/>
                                        <p:tgtEl>
                                          <p:spTgt spid="35225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52259">
                                            <p:txEl>
                                              <p:pRg st="11" end="11"/>
                                            </p:txEl>
                                          </p:spTgt>
                                        </p:tgtEl>
                                        <p:attrNameLst>
                                          <p:attrName>style.visibility</p:attrName>
                                        </p:attrNameLst>
                                      </p:cBhvr>
                                      <p:to>
                                        <p:strVal val="visible"/>
                                      </p:to>
                                    </p:set>
                                    <p:animEffect transition="in" filter="blinds(horizontal)">
                                      <p:cBhvr>
                                        <p:cTn id="50" dur="500"/>
                                        <p:tgtEl>
                                          <p:spTgt spid="35225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52259">
                                            <p:txEl>
                                              <p:pRg st="12" end="12"/>
                                            </p:txEl>
                                          </p:spTgt>
                                        </p:tgtEl>
                                        <p:attrNameLst>
                                          <p:attrName>style.visibility</p:attrName>
                                        </p:attrNameLst>
                                      </p:cBhvr>
                                      <p:to>
                                        <p:strVal val="visible"/>
                                      </p:to>
                                    </p:set>
                                    <p:animEffect transition="in" filter="blinds(horizontal)">
                                      <p:cBhvr>
                                        <p:cTn id="53" dur="500"/>
                                        <p:tgtEl>
                                          <p:spTgt spid="352259">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52259">
                                            <p:txEl>
                                              <p:pRg st="13" end="13"/>
                                            </p:txEl>
                                          </p:spTgt>
                                        </p:tgtEl>
                                        <p:attrNameLst>
                                          <p:attrName>style.visibility</p:attrName>
                                        </p:attrNameLst>
                                      </p:cBhvr>
                                      <p:to>
                                        <p:strVal val="visible"/>
                                      </p:to>
                                    </p:set>
                                    <p:animEffect transition="in" filter="blinds(horizontal)">
                                      <p:cBhvr>
                                        <p:cTn id="58" dur="500"/>
                                        <p:tgtEl>
                                          <p:spTgt spid="352259">
                                            <p:txEl>
                                              <p:pRg st="13" end="1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52259">
                                            <p:txEl>
                                              <p:pRg st="14" end="14"/>
                                            </p:txEl>
                                          </p:spTgt>
                                        </p:tgtEl>
                                        <p:attrNameLst>
                                          <p:attrName>style.visibility</p:attrName>
                                        </p:attrNameLst>
                                      </p:cBhvr>
                                      <p:to>
                                        <p:strVal val="visible"/>
                                      </p:to>
                                    </p:set>
                                    <p:animEffect transition="in" filter="blinds(horizontal)">
                                      <p:cBhvr>
                                        <p:cTn id="61" dur="500"/>
                                        <p:tgtEl>
                                          <p:spTgt spid="3522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76200"/>
            <a:ext cx="6597650" cy="368300"/>
          </a:xfrm>
        </p:spPr>
        <p:txBody>
          <a:bodyPr/>
          <a:lstStyle/>
          <a:p>
            <a:r>
              <a:rPr lang="en-US" altLang="zh-CN">
                <a:ea typeface="宋体" panose="02010600030101010101" pitchFamily="2" charset="-122"/>
              </a:rPr>
              <a:t>Addressing Modes</a:t>
            </a:r>
            <a:r>
              <a:rPr lang="zh-CN" altLang="en-US">
                <a:ea typeface="宋体" panose="02010600030101010101" pitchFamily="2" charset="-122"/>
              </a:rPr>
              <a:t>（寻址方式）</a:t>
            </a:r>
          </a:p>
        </p:txBody>
      </p:sp>
      <p:sp>
        <p:nvSpPr>
          <p:cNvPr id="369667" name="Rectangle 3"/>
          <p:cNvSpPr>
            <a:spLocks noGrp="1" noChangeArrowheads="1"/>
          </p:cNvSpPr>
          <p:nvPr>
            <p:ph type="body" idx="1"/>
          </p:nvPr>
        </p:nvSpPr>
        <p:spPr>
          <a:xfrm>
            <a:off x="233363" y="606425"/>
            <a:ext cx="8788400" cy="3249613"/>
          </a:xfrm>
        </p:spPr>
        <p:txBody>
          <a:bodyPr/>
          <a:lstStyle/>
          <a:p>
            <a:pPr marL="342900" indent="-342900">
              <a:lnSpc>
                <a:spcPct val="110000"/>
              </a:lnSpc>
              <a:spcBef>
                <a:spcPct val="20000"/>
              </a:spcBef>
            </a:pPr>
            <a:r>
              <a:rPr lang="zh-CN" altLang="en-US" dirty="0">
                <a:latin typeface="Arial" panose="020B0604020202020204" pitchFamily="34" charset="0"/>
                <a:ea typeface="黑体" panose="02010609060101010101" pitchFamily="49" charset="-122"/>
              </a:rPr>
              <a:t>什么是“寻址方式”？</a:t>
            </a:r>
          </a:p>
          <a:p>
            <a:pPr marL="342900" indent="-342900">
              <a:lnSpc>
                <a:spcPct val="110000"/>
              </a:lnSpc>
              <a:spcBef>
                <a:spcPct val="20000"/>
              </a:spcBef>
              <a:buFont typeface="Wingdings" panose="05000000000000000000" pitchFamily="2" charset="2"/>
              <a:buNone/>
            </a:pPr>
            <a:r>
              <a:rPr lang="zh-CN" altLang="en-US" dirty="0">
                <a:solidFill>
                  <a:srgbClr val="0000FF"/>
                </a:solidFill>
                <a:latin typeface="Arial" panose="020B0604020202020204" pitchFamily="34" charset="0"/>
                <a:ea typeface="黑体" panose="02010609060101010101" pitchFamily="49" charset="-122"/>
              </a:rPr>
              <a:t>   指令或操作数地址的指定方式。即：根据地址找到指令或操作数的方法。</a:t>
            </a:r>
          </a:p>
          <a:p>
            <a:pPr marL="342900" indent="-342900">
              <a:lnSpc>
                <a:spcPct val="110000"/>
              </a:lnSpc>
              <a:spcBef>
                <a:spcPct val="20000"/>
              </a:spcBef>
            </a:pPr>
            <a:r>
              <a:rPr lang="zh-CN" altLang="en-US" dirty="0">
                <a:latin typeface="Arial" panose="020B0604020202020204" pitchFamily="34" charset="0"/>
                <a:ea typeface="黑体" panose="02010609060101010101" pitchFamily="49" charset="-122"/>
              </a:rPr>
              <a:t>指令中的</a:t>
            </a:r>
            <a:r>
              <a:rPr lang="zh-CN" altLang="en-US" dirty="0">
                <a:solidFill>
                  <a:srgbClr val="FF0000"/>
                </a:solidFill>
                <a:latin typeface="Arial" panose="020B0604020202020204" pitchFamily="34" charset="0"/>
                <a:ea typeface="黑体" panose="02010609060101010101" pitchFamily="49" charset="-122"/>
              </a:rPr>
              <a:t>地址码编码</a:t>
            </a:r>
            <a:r>
              <a:rPr lang="zh-CN" altLang="en-US" dirty="0">
                <a:latin typeface="Arial" panose="020B0604020202020204" pitchFamily="34" charset="0"/>
                <a:ea typeface="黑体" panose="02010609060101010101" pitchFamily="49" charset="-122"/>
              </a:rPr>
              <a:t>由操作数的寻址方式决定</a:t>
            </a:r>
          </a:p>
          <a:p>
            <a:pPr marL="342900" indent="-342900">
              <a:lnSpc>
                <a:spcPct val="110000"/>
              </a:lnSpc>
              <a:spcBef>
                <a:spcPct val="20000"/>
              </a:spcBef>
            </a:pPr>
            <a:r>
              <a:rPr lang="zh-CN" altLang="en-US" dirty="0">
                <a:latin typeface="Arial" panose="020B0604020202020204" pitchFamily="34" charset="0"/>
                <a:ea typeface="黑体" panose="02010609060101010101" pitchFamily="49" charset="-122"/>
              </a:rPr>
              <a:t>地址码编码的三个原则：</a:t>
            </a:r>
          </a:p>
          <a:p>
            <a:pPr marL="342900" indent="-342900">
              <a:lnSpc>
                <a:spcPct val="110000"/>
              </a:lnSpc>
              <a:spcBef>
                <a:spcPct val="20000"/>
              </a:spcBef>
              <a:buFont typeface="Monotype Sorts" pitchFamily="2" charset="2"/>
              <a:buNone/>
            </a:pPr>
            <a:r>
              <a:rPr lang="zh-CN" altLang="en-US" dirty="0">
                <a:latin typeface="Arial" panose="020B0604020202020204" pitchFamily="34" charset="0"/>
                <a:ea typeface="黑体" panose="02010609060101010101" pitchFamily="49" charset="-122"/>
              </a:rPr>
              <a:t>   </a:t>
            </a:r>
            <a:r>
              <a:rPr lang="zh-CN" altLang="en-US" dirty="0">
                <a:solidFill>
                  <a:srgbClr val="0000FF"/>
                </a:solidFill>
                <a:latin typeface="Arial" panose="020B0604020202020204" pitchFamily="34" charset="0"/>
                <a:ea typeface="黑体" panose="02010609060101010101" pitchFamily="49" charset="-122"/>
              </a:rPr>
              <a:t>地址码尽量短</a:t>
            </a:r>
          </a:p>
          <a:p>
            <a:pPr marL="342900" indent="-342900">
              <a:lnSpc>
                <a:spcPct val="110000"/>
              </a:lnSpc>
              <a:spcBef>
                <a:spcPct val="20000"/>
              </a:spcBef>
              <a:buFont typeface="Monotype Sorts" pitchFamily="2" charset="2"/>
              <a:buNone/>
            </a:pPr>
            <a:r>
              <a:rPr lang="zh-CN" altLang="en-US" dirty="0">
                <a:solidFill>
                  <a:srgbClr val="0000FF"/>
                </a:solidFill>
                <a:latin typeface="Arial" panose="020B0604020202020204" pitchFamily="34" charset="0"/>
                <a:ea typeface="黑体" panose="02010609060101010101" pitchFamily="49" charset="-122"/>
              </a:rPr>
              <a:t>   操作数存放位置灵活</a:t>
            </a:r>
            <a:r>
              <a:rPr lang="zh-CN" altLang="en-US" dirty="0" smtClean="0">
                <a:solidFill>
                  <a:srgbClr val="0000FF"/>
                </a:solidFill>
                <a:latin typeface="Arial" panose="020B0604020202020204" pitchFamily="34" charset="0"/>
                <a:ea typeface="黑体" panose="02010609060101010101" pitchFamily="49" charset="-122"/>
              </a:rPr>
              <a:t>，访问空间</a:t>
            </a:r>
            <a:r>
              <a:rPr lang="zh-CN" altLang="en-US" dirty="0">
                <a:solidFill>
                  <a:srgbClr val="0000FF"/>
                </a:solidFill>
                <a:latin typeface="Arial" panose="020B0604020202020204" pitchFamily="34" charset="0"/>
                <a:ea typeface="黑体" panose="02010609060101010101" pitchFamily="49" charset="-122"/>
              </a:rPr>
              <a:t>应尽量大</a:t>
            </a:r>
          </a:p>
          <a:p>
            <a:pPr marL="342900" indent="-342900">
              <a:lnSpc>
                <a:spcPct val="110000"/>
              </a:lnSpc>
              <a:spcBef>
                <a:spcPct val="20000"/>
              </a:spcBef>
              <a:buFont typeface="Monotype Sorts" pitchFamily="2" charset="2"/>
              <a:buNone/>
            </a:pPr>
            <a:r>
              <a:rPr lang="zh-CN" altLang="en-US" dirty="0">
                <a:solidFill>
                  <a:srgbClr val="0000FF"/>
                </a:solidFill>
                <a:latin typeface="Arial" panose="020B0604020202020204" pitchFamily="34" charset="0"/>
                <a:ea typeface="黑体" panose="02010609060101010101" pitchFamily="49" charset="-122"/>
              </a:rPr>
              <a:t>   地址计算过程尽量简单</a:t>
            </a:r>
            <a:endParaRPr lang="zh-CN" altLang="en-US" dirty="0">
              <a:latin typeface="Arial" panose="020B0604020202020204" pitchFamily="34" charset="0"/>
              <a:ea typeface="黑体" panose="02010609060101010101" pitchFamily="49" charset="-122"/>
            </a:endParaRPr>
          </a:p>
        </p:txBody>
      </p:sp>
      <p:sp>
        <p:nvSpPr>
          <p:cNvPr id="369668" name="Rectangle 4"/>
          <p:cNvSpPr>
            <a:spLocks noChangeArrowheads="1"/>
          </p:cNvSpPr>
          <p:nvPr/>
        </p:nvSpPr>
        <p:spPr bwMode="auto">
          <a:xfrm>
            <a:off x="265113" y="3411538"/>
            <a:ext cx="8878887" cy="2403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指令的寻址方式----</a:t>
            </a:r>
            <a:r>
              <a:rPr lang="zh-CN" altLang="en-US" sz="2000" dirty="0">
                <a:solidFill>
                  <a:schemeClr val="accent1"/>
                </a:solidFill>
                <a:ea typeface="黑体" panose="02010609060101010101" pitchFamily="49" charset="-122"/>
              </a:rPr>
              <a:t>简单</a:t>
            </a:r>
            <a:endParaRPr lang="en-US" altLang="zh-CN" sz="2000" dirty="0">
              <a:solidFill>
                <a:schemeClr val="accent1"/>
              </a:solidFill>
              <a:ea typeface="黑体" panose="02010609060101010101" pitchFamily="49" charset="-122"/>
            </a:endParaRPr>
          </a:p>
          <a:p>
            <a:pPr>
              <a:spcBef>
                <a:spcPct val="30000"/>
              </a:spcBef>
              <a:buSzPct val="75000"/>
            </a:pPr>
            <a:r>
              <a:rPr lang="en-US" altLang="zh-CN" sz="2000" dirty="0">
                <a:solidFill>
                  <a:schemeClr val="tx1"/>
                </a:solidFill>
                <a:ea typeface="黑体" panose="02010609060101010101" pitchFamily="49" charset="-122"/>
              </a:rPr>
              <a:t>    </a:t>
            </a:r>
            <a:r>
              <a:rPr lang="zh-CN" altLang="en-US" sz="2000" dirty="0">
                <a:ea typeface="黑体" panose="02010609060101010101" pitchFamily="49" charset="-122"/>
              </a:rPr>
              <a:t>顺序执行</a:t>
            </a:r>
            <a:r>
              <a:rPr lang="zh-CN" altLang="en-US" sz="2000" dirty="0">
                <a:solidFill>
                  <a:srgbClr val="0000FF"/>
                </a:solidFill>
                <a:ea typeface="黑体" panose="02010609060101010101" pitchFamily="49" charset="-122"/>
              </a:rPr>
              <a:t>：</a:t>
            </a:r>
            <a:endParaRPr lang="en-US" altLang="zh-CN" sz="2000" dirty="0">
              <a:solidFill>
                <a:srgbClr val="0000FF"/>
              </a:solidFill>
              <a:ea typeface="黑体" panose="02010609060101010101" pitchFamily="49" charset="-122"/>
            </a:endParaRPr>
          </a:p>
          <a:p>
            <a:pPr>
              <a:spcBef>
                <a:spcPct val="30000"/>
              </a:spcBef>
              <a:buSzPct val="75000"/>
            </a:pPr>
            <a:r>
              <a:rPr lang="en-US" altLang="zh-CN" sz="2000" dirty="0">
                <a:solidFill>
                  <a:srgbClr val="0000FF"/>
                </a:solidFill>
                <a:ea typeface="黑体" panose="02010609060101010101" pitchFamily="49" charset="-122"/>
              </a:rPr>
              <a:t>    </a:t>
            </a:r>
            <a:r>
              <a:rPr lang="zh-CN" altLang="en-US" sz="2000" dirty="0">
                <a:solidFill>
                  <a:srgbClr val="0000FF"/>
                </a:solidFill>
                <a:ea typeface="黑体" panose="02010609060101010101" pitchFamily="49" charset="-122"/>
              </a:rPr>
              <a:t>跳转 </a:t>
            </a:r>
            <a:r>
              <a:rPr lang="en-US" altLang="zh-CN" sz="2000" dirty="0">
                <a:solidFill>
                  <a:srgbClr val="0000FF"/>
                </a:solidFill>
                <a:ea typeface="黑体" panose="02010609060101010101" pitchFamily="49" charset="-122"/>
              </a:rPr>
              <a:t>( jump / branch / call / return )</a:t>
            </a:r>
            <a:r>
              <a:rPr lang="zh-CN" altLang="en-US" sz="2000" dirty="0">
                <a:solidFill>
                  <a:srgbClr val="0000FF"/>
                </a:solidFill>
                <a:ea typeface="黑体" panose="02010609060101010101" pitchFamily="49" charset="-122"/>
              </a:rPr>
              <a:t>：</a:t>
            </a:r>
          </a:p>
          <a:p>
            <a:pPr>
              <a:spcBef>
                <a:spcPct val="30000"/>
              </a:spcBef>
              <a:buSzPct val="75000"/>
              <a:buFont typeface="Wingdings" panose="05000000000000000000" pitchFamily="2" charset="2"/>
              <a:buChar char="u"/>
            </a:pPr>
            <a:r>
              <a:rPr lang="zh-CN" altLang="en-US" sz="2000" dirty="0">
                <a:solidFill>
                  <a:schemeClr val="tx1"/>
                </a:solidFill>
                <a:ea typeface="黑体" panose="02010609060101010101" pitchFamily="49" charset="-122"/>
              </a:rPr>
              <a:t>操作数的寻址方式----</a:t>
            </a:r>
            <a:r>
              <a:rPr lang="zh-CN" altLang="en-US" sz="2000" dirty="0">
                <a:solidFill>
                  <a:schemeClr val="accent1"/>
                </a:solidFill>
                <a:ea typeface="黑体" panose="02010609060101010101" pitchFamily="49" charset="-122"/>
              </a:rPr>
              <a:t>复杂</a:t>
            </a:r>
            <a:r>
              <a:rPr lang="zh-CN" altLang="en-US" sz="2000" dirty="0">
                <a:solidFill>
                  <a:schemeClr val="tx1"/>
                </a:solidFill>
                <a:ea typeface="黑体" panose="02010609060101010101" pitchFamily="49" charset="-122"/>
              </a:rPr>
              <a:t>（</a:t>
            </a:r>
            <a:r>
              <a:rPr lang="zh-CN" altLang="en-US" sz="2000" dirty="0">
                <a:solidFill>
                  <a:schemeClr val="accent1"/>
                </a:solidFill>
                <a:ea typeface="黑体" panose="02010609060101010101" pitchFamily="49" charset="-122"/>
              </a:rPr>
              <a:t>想象一下高级语言程序中操作数情况多复杂</a:t>
            </a:r>
            <a:r>
              <a:rPr lang="zh-CN" altLang="en-US" sz="2000" dirty="0">
                <a:solidFill>
                  <a:schemeClr val="tx1"/>
                </a:solidFill>
                <a:ea typeface="黑体" panose="02010609060101010101" pitchFamily="49" charset="-122"/>
              </a:rPr>
              <a:t>）</a:t>
            </a:r>
            <a:endParaRPr lang="en-US" altLang="zh-CN" sz="2000" dirty="0">
              <a:solidFill>
                <a:schemeClr val="tx1"/>
              </a:solidFill>
              <a:ea typeface="黑体" panose="02010609060101010101" pitchFamily="49" charset="-122"/>
            </a:endParaRPr>
          </a:p>
          <a:p>
            <a:pPr>
              <a:spcBef>
                <a:spcPct val="30000"/>
              </a:spcBef>
              <a:buSzPct val="75000"/>
            </a:pPr>
            <a:r>
              <a:rPr lang="en-US" altLang="zh-CN" sz="2000" dirty="0">
                <a:solidFill>
                  <a:schemeClr val="tx1"/>
                </a:solidFill>
                <a:ea typeface="黑体" panose="02010609060101010101" pitchFamily="49" charset="-122"/>
              </a:rPr>
              <a:t>     </a:t>
            </a:r>
            <a:r>
              <a:rPr lang="zh-CN" altLang="en-US" sz="2000" dirty="0">
                <a:solidFill>
                  <a:srgbClr val="0000FF"/>
                </a:solidFill>
                <a:ea typeface="黑体" panose="02010609060101010101" pitchFamily="49" charset="-122"/>
              </a:rPr>
              <a:t>操作数来源：寄存器 / 主(虚)存 /外设端口 /  栈顶</a:t>
            </a:r>
            <a:endParaRPr lang="en-US" altLang="zh-CN" sz="2000" dirty="0">
              <a:solidFill>
                <a:srgbClr val="0000FF"/>
              </a:solidFill>
              <a:ea typeface="黑体" panose="02010609060101010101" pitchFamily="49" charset="-122"/>
            </a:endParaRPr>
          </a:p>
          <a:p>
            <a:pPr>
              <a:spcBef>
                <a:spcPct val="30000"/>
              </a:spcBef>
              <a:buSzPct val="75000"/>
            </a:pPr>
            <a:r>
              <a:rPr lang="en-US" altLang="zh-CN" sz="2000" dirty="0">
                <a:solidFill>
                  <a:srgbClr val="0000FF"/>
                </a:solidFill>
                <a:ea typeface="黑体" panose="02010609060101010101" pitchFamily="49" charset="-122"/>
              </a:rPr>
              <a:t>     </a:t>
            </a:r>
            <a:r>
              <a:rPr lang="zh-CN" altLang="en-US" sz="2000" dirty="0">
                <a:solidFill>
                  <a:srgbClr val="0000FF"/>
                </a:solidFill>
                <a:ea typeface="黑体" panose="02010609060101010101" pitchFamily="49" charset="-122"/>
              </a:rPr>
              <a:t>操作数结构：位 / 字节 / 半字 / 字 / 双字 / 一维表 / 二维表 /…</a:t>
            </a:r>
            <a:r>
              <a:rPr lang="zh-CN" altLang="en-US" sz="2000" dirty="0">
                <a:ea typeface="黑体" panose="02010609060101010101" pitchFamily="49" charset="-122"/>
              </a:rPr>
              <a:t>   </a:t>
            </a:r>
          </a:p>
        </p:txBody>
      </p:sp>
      <p:sp>
        <p:nvSpPr>
          <p:cNvPr id="369669" name="Rectangle 5"/>
          <p:cNvSpPr>
            <a:spLocks noChangeArrowheads="1"/>
          </p:cNvSpPr>
          <p:nvPr/>
        </p:nvSpPr>
        <p:spPr bwMode="auto">
          <a:xfrm>
            <a:off x="908050" y="5989638"/>
            <a:ext cx="39592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90000"/>
              </a:lnSpc>
              <a:spcBef>
                <a:spcPct val="30000"/>
              </a:spcBef>
              <a:buSzPct val="100000"/>
            </a:pPr>
            <a:r>
              <a:rPr lang="zh-CN" altLang="en-US" sz="2000">
                <a:solidFill>
                  <a:schemeClr val="tx1"/>
                </a:solidFill>
                <a:ea typeface="黑体" panose="02010609060101010101" pitchFamily="49" charset="-122"/>
              </a:rPr>
              <a:t>通常寻址方式特指</a:t>
            </a:r>
            <a:r>
              <a:rPr lang="zh-CN" altLang="en-US" sz="2000">
                <a:solidFill>
                  <a:srgbClr val="CC3300"/>
                </a:solidFill>
                <a:ea typeface="黑体" panose="02010609060101010101" pitchFamily="49" charset="-122"/>
              </a:rPr>
              <a:t>“操作数的寻址”</a:t>
            </a:r>
          </a:p>
        </p:txBody>
      </p:sp>
      <p:sp>
        <p:nvSpPr>
          <p:cNvPr id="369672" name="Line 8"/>
          <p:cNvSpPr>
            <a:spLocks noChangeShapeType="1"/>
          </p:cNvSpPr>
          <p:nvPr/>
        </p:nvSpPr>
        <p:spPr bwMode="auto">
          <a:xfrm>
            <a:off x="3190875" y="2459038"/>
            <a:ext cx="2084388"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369673" name="Line 9"/>
          <p:cNvSpPr>
            <a:spLocks noChangeShapeType="1"/>
          </p:cNvSpPr>
          <p:nvPr/>
        </p:nvSpPr>
        <p:spPr bwMode="auto">
          <a:xfrm flipV="1">
            <a:off x="5148488" y="2841625"/>
            <a:ext cx="327025"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lIns="63500" tIns="25400" rIns="63500" bIns="25400">
            <a:spAutoFit/>
          </a:bodyPr>
          <a:lstStyle/>
          <a:p>
            <a:endParaRPr lang="zh-CN" altLang="en-US"/>
          </a:p>
        </p:txBody>
      </p:sp>
      <p:sp>
        <p:nvSpPr>
          <p:cNvPr id="369674" name="Line 10"/>
          <p:cNvSpPr>
            <a:spLocks noChangeShapeType="1"/>
          </p:cNvSpPr>
          <p:nvPr/>
        </p:nvSpPr>
        <p:spPr bwMode="auto">
          <a:xfrm>
            <a:off x="3190875" y="3190875"/>
            <a:ext cx="2122488"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square" lIns="63500" tIns="25400" rIns="63500" bIns="25400">
            <a:spAutoFit/>
          </a:bodyPr>
          <a:lstStyle/>
          <a:p>
            <a:endParaRPr lang="zh-CN" altLang="en-US"/>
          </a:p>
        </p:txBody>
      </p:sp>
      <p:sp>
        <p:nvSpPr>
          <p:cNvPr id="369675" name="Text Box 11"/>
          <p:cNvSpPr txBox="1">
            <a:spLocks noChangeArrowheads="1"/>
          </p:cNvSpPr>
          <p:nvPr/>
        </p:nvSpPr>
        <p:spPr bwMode="auto">
          <a:xfrm>
            <a:off x="5477046" y="2208213"/>
            <a:ext cx="3509305" cy="119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2000" dirty="0">
                <a:solidFill>
                  <a:schemeClr val="accent1"/>
                </a:solidFill>
                <a:ea typeface="黑体" panose="02010609060101010101" pitchFamily="49" charset="-122"/>
              </a:rPr>
              <a:t>目标代码短，省空间</a:t>
            </a:r>
          </a:p>
          <a:p>
            <a:pPr>
              <a:lnSpc>
                <a:spcPct val="110000"/>
              </a:lnSpc>
              <a:spcBef>
                <a:spcPct val="20000"/>
              </a:spcBef>
            </a:pPr>
            <a:r>
              <a:rPr lang="zh-CN" altLang="en-US" sz="2000" dirty="0">
                <a:solidFill>
                  <a:schemeClr val="accent1"/>
                </a:solidFill>
                <a:ea typeface="黑体" panose="02010609060101010101" pitchFamily="49" charset="-122"/>
              </a:rPr>
              <a:t>利于编译器优化产生高效代码</a:t>
            </a:r>
          </a:p>
          <a:p>
            <a:pPr>
              <a:lnSpc>
                <a:spcPct val="110000"/>
              </a:lnSpc>
              <a:spcBef>
                <a:spcPct val="20000"/>
              </a:spcBef>
            </a:pPr>
            <a:r>
              <a:rPr lang="zh-CN" altLang="en-US" sz="2000" dirty="0">
                <a:solidFill>
                  <a:schemeClr val="accent1"/>
                </a:solidFill>
                <a:ea typeface="黑体" panose="02010609060101010101" pitchFamily="49" charset="-122"/>
              </a:rPr>
              <a:t>指令执行快</a:t>
            </a:r>
          </a:p>
        </p:txBody>
      </p:sp>
      <p:sp>
        <p:nvSpPr>
          <p:cNvPr id="3" name="左大括号 2"/>
          <p:cNvSpPr/>
          <p:nvPr/>
        </p:nvSpPr>
        <p:spPr bwMode="auto">
          <a:xfrm>
            <a:off x="357693" y="3883026"/>
            <a:ext cx="251907" cy="608292"/>
          </a:xfrm>
          <a:prstGeom prst="leftBrace">
            <a:avLst/>
          </a:prstGeom>
          <a:noFill/>
          <a:ln w="12700" cap="flat" cmpd="sng" algn="ctr">
            <a:solidFill>
              <a:schemeClr val="accent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800" b="1" i="0" u="none" strike="noStrike" cap="none" normalizeH="0" baseline="0">
              <a:ln>
                <a:noFill/>
              </a:ln>
              <a:solidFill>
                <a:schemeClr val="accent2"/>
              </a:solidFill>
              <a:effectLst/>
              <a:latin typeface="Arial" charset="0"/>
              <a:ea typeface="宋体" charset="-122"/>
            </a:endParaRPr>
          </a:p>
        </p:txBody>
      </p:sp>
      <p:sp>
        <p:nvSpPr>
          <p:cNvPr id="4" name="矩形 3"/>
          <p:cNvSpPr/>
          <p:nvPr/>
        </p:nvSpPr>
        <p:spPr>
          <a:xfrm>
            <a:off x="1849063" y="3817908"/>
            <a:ext cx="1058303" cy="400110"/>
          </a:xfrm>
          <a:prstGeom prst="rect">
            <a:avLst/>
          </a:prstGeom>
        </p:spPr>
        <p:txBody>
          <a:bodyPr wrap="none">
            <a:spAutoFit/>
          </a:bodyPr>
          <a:lstStyle/>
          <a:p>
            <a:pPr>
              <a:spcBef>
                <a:spcPct val="30000"/>
              </a:spcBef>
              <a:buSzPct val="75000"/>
            </a:pPr>
            <a:r>
              <a:rPr lang="en-US" altLang="en-US" sz="2000" dirty="0">
                <a:solidFill>
                  <a:schemeClr val="tx1"/>
                </a:solidFill>
                <a:ea typeface="黑体" panose="02010609060101010101" pitchFamily="49" charset="-122"/>
              </a:rPr>
              <a:t>PC</a:t>
            </a:r>
            <a:r>
              <a:rPr lang="zh-CN" altLang="en-US" sz="2000" dirty="0">
                <a:solidFill>
                  <a:schemeClr val="tx1"/>
                </a:solidFill>
                <a:ea typeface="黑体" panose="02010609060101010101" pitchFamily="49" charset="-122"/>
              </a:rPr>
              <a:t>增值</a:t>
            </a:r>
            <a:endParaRPr lang="en-US" altLang="zh-CN" sz="2000" dirty="0">
              <a:solidFill>
                <a:schemeClr val="tx1"/>
              </a:solidFill>
              <a:ea typeface="黑体" panose="02010609060101010101" pitchFamily="49" charset="-122"/>
            </a:endParaRPr>
          </a:p>
        </p:txBody>
      </p:sp>
      <p:sp>
        <p:nvSpPr>
          <p:cNvPr id="5" name="矩形 4"/>
          <p:cNvSpPr/>
          <p:nvPr/>
        </p:nvSpPr>
        <p:spPr>
          <a:xfrm>
            <a:off x="4883150" y="4191964"/>
            <a:ext cx="3539752" cy="400110"/>
          </a:xfrm>
          <a:prstGeom prst="rect">
            <a:avLst/>
          </a:prstGeom>
        </p:spPr>
        <p:txBody>
          <a:bodyPr wrap="none">
            <a:spAutoFit/>
          </a:bodyPr>
          <a:lstStyle/>
          <a:p>
            <a:pPr>
              <a:spcBef>
                <a:spcPct val="30000"/>
              </a:spcBef>
              <a:buSzPct val="75000"/>
            </a:pPr>
            <a:r>
              <a:rPr lang="zh-CN" altLang="en-US" sz="2000" dirty="0">
                <a:solidFill>
                  <a:schemeClr val="tx1"/>
                </a:solidFill>
                <a:ea typeface="黑体" panose="02010609060101010101" pitchFamily="49" charset="-122"/>
              </a:rPr>
              <a:t>与</a:t>
            </a:r>
            <a:r>
              <a:rPr lang="zh-CN" altLang="en-US" sz="2000">
                <a:solidFill>
                  <a:schemeClr val="tx1"/>
                </a:solidFill>
                <a:ea typeface="黑体" panose="02010609060101010101" pitchFamily="49" charset="-122"/>
              </a:rPr>
              <a:t>操作数的某些寻址方式</a:t>
            </a:r>
            <a:r>
              <a:rPr lang="zh-CN" altLang="en-US" sz="2000" dirty="0">
                <a:solidFill>
                  <a:schemeClr val="tx1"/>
                </a:solidFill>
                <a:ea typeface="黑体" panose="02010609060101010101" pitchFamily="49" charset="-122"/>
              </a:rPr>
              <a:t>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wipe(down)">
                                      <p:cBhvr>
                                        <p:cTn id="7" dur="500"/>
                                        <p:tgtEl>
                                          <p:spTgt spid="369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12" dur="500"/>
                                        <p:tgtEl>
                                          <p:spTgt spid="369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9667">
                                            <p:txEl>
                                              <p:pRg st="2" end="2"/>
                                            </p:txEl>
                                          </p:spTgt>
                                        </p:tgtEl>
                                        <p:attrNameLst>
                                          <p:attrName>style.visibility</p:attrName>
                                        </p:attrNameLst>
                                      </p:cBhvr>
                                      <p:to>
                                        <p:strVal val="visible"/>
                                      </p:to>
                                    </p:set>
                                    <p:animEffect transition="in" filter="blinds(horizontal)">
                                      <p:cBhvr>
                                        <p:cTn id="17" dur="500"/>
                                        <p:tgtEl>
                                          <p:spTgt spid="369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9667">
                                            <p:txEl>
                                              <p:pRg st="3" end="3"/>
                                            </p:txEl>
                                          </p:spTgt>
                                        </p:tgtEl>
                                        <p:attrNameLst>
                                          <p:attrName>style.visibility</p:attrName>
                                        </p:attrNameLst>
                                      </p:cBhvr>
                                      <p:to>
                                        <p:strVal val="visible"/>
                                      </p:to>
                                    </p:set>
                                    <p:animEffect transition="in" filter="blinds(horizontal)">
                                      <p:cBhvr>
                                        <p:cTn id="22" dur="500"/>
                                        <p:tgtEl>
                                          <p:spTgt spid="369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9667">
                                            <p:txEl>
                                              <p:pRg st="4" end="4"/>
                                            </p:txEl>
                                          </p:spTgt>
                                        </p:tgtEl>
                                        <p:attrNameLst>
                                          <p:attrName>style.visibility</p:attrName>
                                        </p:attrNameLst>
                                      </p:cBhvr>
                                      <p:to>
                                        <p:strVal val="visible"/>
                                      </p:to>
                                    </p:set>
                                    <p:animEffect transition="in" filter="blinds(horizontal)">
                                      <p:cBhvr>
                                        <p:cTn id="27" dur="500"/>
                                        <p:tgtEl>
                                          <p:spTgt spid="369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9672"/>
                                        </p:tgtEl>
                                        <p:attrNameLst>
                                          <p:attrName>style.visibility</p:attrName>
                                        </p:attrNameLst>
                                      </p:cBhvr>
                                      <p:to>
                                        <p:strVal val="visible"/>
                                      </p:to>
                                    </p:set>
                                    <p:animEffect transition="in" filter="blinds(horizontal)">
                                      <p:cBhvr>
                                        <p:cTn id="32" dur="500"/>
                                        <p:tgtEl>
                                          <p:spTgt spid="369672"/>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369675">
                                            <p:txEl>
                                              <p:pRg st="0" end="0"/>
                                            </p:txEl>
                                          </p:spTgt>
                                        </p:tgtEl>
                                        <p:attrNameLst>
                                          <p:attrName>style.visibility</p:attrName>
                                        </p:attrNameLst>
                                      </p:cBhvr>
                                      <p:to>
                                        <p:strVal val="visible"/>
                                      </p:to>
                                    </p:set>
                                    <p:animEffect transition="in" filter="blinds(horizontal)">
                                      <p:cBhvr>
                                        <p:cTn id="36" dur="500"/>
                                        <p:tgtEl>
                                          <p:spTgt spid="36967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69667">
                                            <p:txEl>
                                              <p:pRg st="5" end="5"/>
                                            </p:txEl>
                                          </p:spTgt>
                                        </p:tgtEl>
                                        <p:attrNameLst>
                                          <p:attrName>style.visibility</p:attrName>
                                        </p:attrNameLst>
                                      </p:cBhvr>
                                      <p:to>
                                        <p:strVal val="visible"/>
                                      </p:to>
                                    </p:set>
                                    <p:animEffect transition="in" filter="blinds(horizontal)">
                                      <p:cBhvr>
                                        <p:cTn id="41" dur="500"/>
                                        <p:tgtEl>
                                          <p:spTgt spid="369667">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69673"/>
                                        </p:tgtEl>
                                        <p:attrNameLst>
                                          <p:attrName>style.visibility</p:attrName>
                                        </p:attrNameLst>
                                      </p:cBhvr>
                                      <p:to>
                                        <p:strVal val="visible"/>
                                      </p:to>
                                    </p:set>
                                    <p:animEffect transition="in" filter="blinds(horizontal)">
                                      <p:cBhvr>
                                        <p:cTn id="46" dur="500"/>
                                        <p:tgtEl>
                                          <p:spTgt spid="369673"/>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369675">
                                            <p:txEl>
                                              <p:pRg st="1" end="1"/>
                                            </p:txEl>
                                          </p:spTgt>
                                        </p:tgtEl>
                                        <p:attrNameLst>
                                          <p:attrName>style.visibility</p:attrName>
                                        </p:attrNameLst>
                                      </p:cBhvr>
                                      <p:to>
                                        <p:strVal val="visible"/>
                                      </p:to>
                                    </p:set>
                                    <p:animEffect transition="in" filter="blinds(horizontal)">
                                      <p:cBhvr>
                                        <p:cTn id="50" dur="500"/>
                                        <p:tgtEl>
                                          <p:spTgt spid="369675">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69667">
                                            <p:txEl>
                                              <p:pRg st="6" end="6"/>
                                            </p:txEl>
                                          </p:spTgt>
                                        </p:tgtEl>
                                        <p:attrNameLst>
                                          <p:attrName>style.visibility</p:attrName>
                                        </p:attrNameLst>
                                      </p:cBhvr>
                                      <p:to>
                                        <p:strVal val="visible"/>
                                      </p:to>
                                    </p:set>
                                    <p:animEffect transition="in" filter="blinds(horizontal)">
                                      <p:cBhvr>
                                        <p:cTn id="55" dur="500"/>
                                        <p:tgtEl>
                                          <p:spTgt spid="369667">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69674"/>
                                        </p:tgtEl>
                                        <p:attrNameLst>
                                          <p:attrName>style.visibility</p:attrName>
                                        </p:attrNameLst>
                                      </p:cBhvr>
                                      <p:to>
                                        <p:strVal val="visible"/>
                                      </p:to>
                                    </p:set>
                                    <p:animEffect transition="in" filter="blinds(horizontal)">
                                      <p:cBhvr>
                                        <p:cTn id="60" dur="500"/>
                                        <p:tgtEl>
                                          <p:spTgt spid="369674"/>
                                        </p:tgtEl>
                                      </p:cBhvr>
                                    </p:animEffect>
                                  </p:childTnLst>
                                </p:cTn>
                              </p:par>
                            </p:childTnLst>
                          </p:cTn>
                        </p:par>
                        <p:par>
                          <p:cTn id="61" fill="hold">
                            <p:stCondLst>
                              <p:cond delay="500"/>
                            </p:stCondLst>
                            <p:childTnLst>
                              <p:par>
                                <p:cTn id="62" presetID="3" presetClass="entr" presetSubtype="10" fill="hold" nodeType="afterEffect">
                                  <p:stCondLst>
                                    <p:cond delay="0"/>
                                  </p:stCondLst>
                                  <p:childTnLst>
                                    <p:set>
                                      <p:cBhvr>
                                        <p:cTn id="63" dur="1" fill="hold">
                                          <p:stCondLst>
                                            <p:cond delay="0"/>
                                          </p:stCondLst>
                                        </p:cTn>
                                        <p:tgtEl>
                                          <p:spTgt spid="369675">
                                            <p:txEl>
                                              <p:pRg st="2" end="2"/>
                                            </p:txEl>
                                          </p:spTgt>
                                        </p:tgtEl>
                                        <p:attrNameLst>
                                          <p:attrName>style.visibility</p:attrName>
                                        </p:attrNameLst>
                                      </p:cBhvr>
                                      <p:to>
                                        <p:strVal val="visible"/>
                                      </p:to>
                                    </p:set>
                                    <p:animEffect transition="in" filter="blinds(horizontal)">
                                      <p:cBhvr>
                                        <p:cTn id="64" dur="500"/>
                                        <p:tgtEl>
                                          <p:spTgt spid="369675">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69668">
                                            <p:txEl>
                                              <p:pRg st="0" end="0"/>
                                            </p:txEl>
                                          </p:spTgt>
                                        </p:tgtEl>
                                        <p:attrNameLst>
                                          <p:attrName>style.visibility</p:attrName>
                                        </p:attrNameLst>
                                      </p:cBhvr>
                                      <p:to>
                                        <p:strVal val="visible"/>
                                      </p:to>
                                    </p:set>
                                    <p:animEffect transition="in" filter="blinds(horizontal)">
                                      <p:cBhvr>
                                        <p:cTn id="69" dur="500"/>
                                        <p:tgtEl>
                                          <p:spTgt spid="369668">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down)">
                                      <p:cBhvr>
                                        <p:cTn id="74" dur="500"/>
                                        <p:tgtEl>
                                          <p:spTgt spid="3"/>
                                        </p:tgtEl>
                                      </p:cBhvr>
                                    </p:animEffect>
                                  </p:childTnLst>
                                </p:cTn>
                              </p:par>
                            </p:childTnLst>
                          </p:cTn>
                        </p:par>
                        <p:par>
                          <p:cTn id="75" fill="hold">
                            <p:stCondLst>
                              <p:cond delay="500"/>
                            </p:stCondLst>
                            <p:childTnLst>
                              <p:par>
                                <p:cTn id="76" presetID="3" presetClass="entr" presetSubtype="10" fill="hold" nodeType="afterEffect">
                                  <p:stCondLst>
                                    <p:cond delay="0"/>
                                  </p:stCondLst>
                                  <p:childTnLst>
                                    <p:set>
                                      <p:cBhvr>
                                        <p:cTn id="77" dur="1" fill="hold">
                                          <p:stCondLst>
                                            <p:cond delay="0"/>
                                          </p:stCondLst>
                                        </p:cTn>
                                        <p:tgtEl>
                                          <p:spTgt spid="369668">
                                            <p:txEl>
                                              <p:pRg st="1" end="1"/>
                                            </p:txEl>
                                          </p:spTgt>
                                        </p:tgtEl>
                                        <p:attrNameLst>
                                          <p:attrName>style.visibility</p:attrName>
                                        </p:attrNameLst>
                                      </p:cBhvr>
                                      <p:to>
                                        <p:strVal val="visible"/>
                                      </p:to>
                                    </p:set>
                                    <p:animEffect transition="in" filter="blinds(horizontal)">
                                      <p:cBhvr>
                                        <p:cTn id="78" dur="500"/>
                                        <p:tgtEl>
                                          <p:spTgt spid="369668">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69668">
                                            <p:txEl>
                                              <p:pRg st="2" end="2"/>
                                            </p:txEl>
                                          </p:spTgt>
                                        </p:tgtEl>
                                        <p:attrNameLst>
                                          <p:attrName>style.visibility</p:attrName>
                                        </p:attrNameLst>
                                      </p:cBhvr>
                                      <p:to>
                                        <p:strVal val="visible"/>
                                      </p:to>
                                    </p:set>
                                    <p:animEffect transition="in" filter="blinds(horizontal)">
                                      <p:cBhvr>
                                        <p:cTn id="83" dur="500"/>
                                        <p:tgtEl>
                                          <p:spTgt spid="369668">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wipe(down)">
                                      <p:cBhvr>
                                        <p:cTn id="88" dur="500"/>
                                        <p:tgtEl>
                                          <p:spTgt spid="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wipe(down)">
                                      <p:cBhvr>
                                        <p:cTn id="93" dur="500"/>
                                        <p:tgtEl>
                                          <p:spTgt spid="5"/>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369668">
                                            <p:txEl>
                                              <p:pRg st="3" end="3"/>
                                            </p:txEl>
                                          </p:spTgt>
                                        </p:tgtEl>
                                        <p:attrNameLst>
                                          <p:attrName>style.visibility</p:attrName>
                                        </p:attrNameLst>
                                      </p:cBhvr>
                                      <p:to>
                                        <p:strVal val="visible"/>
                                      </p:to>
                                    </p:set>
                                    <p:animEffect transition="in" filter="blinds(horizontal)">
                                      <p:cBhvr>
                                        <p:cTn id="98" dur="500"/>
                                        <p:tgtEl>
                                          <p:spTgt spid="369668">
                                            <p:txEl>
                                              <p:pRg st="3" end="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369668">
                                            <p:txEl>
                                              <p:pRg st="4" end="4"/>
                                            </p:txEl>
                                          </p:spTgt>
                                        </p:tgtEl>
                                        <p:attrNameLst>
                                          <p:attrName>style.visibility</p:attrName>
                                        </p:attrNameLst>
                                      </p:cBhvr>
                                      <p:to>
                                        <p:strVal val="visible"/>
                                      </p:to>
                                    </p:set>
                                    <p:animEffect transition="in" filter="blinds(horizontal)">
                                      <p:cBhvr>
                                        <p:cTn id="103" dur="500"/>
                                        <p:tgtEl>
                                          <p:spTgt spid="369668">
                                            <p:txEl>
                                              <p:pRg st="4" end="4"/>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69668">
                                            <p:txEl>
                                              <p:pRg st="5" end="5"/>
                                            </p:txEl>
                                          </p:spTgt>
                                        </p:tgtEl>
                                        <p:attrNameLst>
                                          <p:attrName>style.visibility</p:attrName>
                                        </p:attrNameLst>
                                      </p:cBhvr>
                                      <p:to>
                                        <p:strVal val="visible"/>
                                      </p:to>
                                    </p:set>
                                    <p:animEffect transition="in" filter="blinds(horizontal)">
                                      <p:cBhvr>
                                        <p:cTn id="108" dur="500"/>
                                        <p:tgtEl>
                                          <p:spTgt spid="369668">
                                            <p:txEl>
                                              <p:pRg st="5" end="5"/>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369669"/>
                                        </p:tgtEl>
                                        <p:attrNameLst>
                                          <p:attrName>style.visibility</p:attrName>
                                        </p:attrNameLst>
                                      </p:cBhvr>
                                      <p:to>
                                        <p:strVal val="visible"/>
                                      </p:to>
                                    </p:set>
                                    <p:animEffect transition="in" filter="blinds(horizontal)">
                                      <p:cBhvr>
                                        <p:cTn id="113" dur="500"/>
                                        <p:tgtEl>
                                          <p:spTgt spid="36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p:bldP spid="369672" grpId="0" animBg="1"/>
      <p:bldP spid="369673" grpId="0" animBg="1"/>
      <p:bldP spid="369674" grpId="0" animBg="1"/>
      <p:bldP spid="3" grpId="0" animBg="1"/>
      <p:bldP spid="4" grpId="0"/>
      <p:bldP spid="5" grpId="0"/>
    </p:bldLst>
  </p:timing>
</p:sld>
</file>

<file path=ppt/theme/theme1.xml><?xml version="1.0" encoding="utf-8"?>
<a:theme xmlns:a="http://schemas.openxmlformats.org/drawingml/2006/main" name="We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eb">
      <a:majorFont>
        <a:latin typeface="Arial"/>
        <a:ea typeface=""/>
        <a:cs typeface=""/>
      </a:majorFont>
      <a:minorFont>
        <a:latin typeface="宋体"/>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63500" tIns="25400" rIns="63500" bIns="254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accent2"/>
            </a:solidFill>
            <a:effectLst/>
            <a:latin typeface="Arial" charset="0"/>
            <a:ea typeface="宋体" charset="-122"/>
          </a:defRPr>
        </a:defPPr>
      </a:lstStyle>
    </a:lnDef>
    <a:txDef>
      <a:spPr>
        <a:noFill/>
      </a:spPr>
      <a:bodyPr wrap="square" rtlCol="0">
        <a:spAutoFit/>
      </a:bodyPr>
      <a:lstStyle>
        <a:defPPr algn="l">
          <a:defRPr sz="2400" dirty="0"/>
        </a:defPPr>
      </a:lstStyle>
    </a:txDef>
  </a:objectDefaults>
  <a:extraClrSchemeLst>
    <a:extraClrScheme>
      <a:clrScheme name="We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e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e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e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e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e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69852</TotalTime>
  <Pages>39</Pages>
  <Words>9314</Words>
  <Application>Microsoft Office PowerPoint</Application>
  <PresentationFormat>信纸(8.5x11 英寸)</PresentationFormat>
  <Paragraphs>1251</Paragraphs>
  <Slides>71</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71</vt:i4>
      </vt:variant>
    </vt:vector>
  </HeadingPairs>
  <TitlesOfParts>
    <vt:vector size="81" baseType="lpstr">
      <vt:lpstr>Monotype Sorts</vt:lpstr>
      <vt:lpstr>等线</vt:lpstr>
      <vt:lpstr>黑体</vt:lpstr>
      <vt:lpstr>华文中宋</vt:lpstr>
      <vt:lpstr>宋体</vt:lpstr>
      <vt:lpstr>微软雅黑</vt:lpstr>
      <vt:lpstr>Arial</vt:lpstr>
      <vt:lpstr>Times New Roman</vt:lpstr>
      <vt:lpstr>Wingdings</vt:lpstr>
      <vt:lpstr>Web</vt:lpstr>
      <vt:lpstr>第4章  指令系统</vt:lpstr>
      <vt:lpstr>第一讲 指令系统设计</vt:lpstr>
      <vt:lpstr>Instruction Set （回顾）</vt:lpstr>
      <vt:lpstr>一条指令须包含的信息</vt:lpstr>
      <vt:lpstr>一条指令中应该有几个地址码字段？</vt:lpstr>
      <vt:lpstr>从指令执行周期看指令设计涉及的问题</vt:lpstr>
      <vt:lpstr>指令格式的设计</vt:lpstr>
      <vt:lpstr>操作数类型和存储方式</vt:lpstr>
      <vt:lpstr>Addressing Modes（寻址方式）</vt:lpstr>
      <vt:lpstr>PowerPoint 演示文稿</vt:lpstr>
      <vt:lpstr>基本寻址方式的算法和优缺点</vt:lpstr>
      <vt:lpstr>偏移寻址方式</vt:lpstr>
      <vt:lpstr>偏移寻址方式（续） </vt:lpstr>
      <vt:lpstr>偏移寻址方式（续） </vt:lpstr>
      <vt:lpstr>操作码编码方式</vt:lpstr>
      <vt:lpstr>定长操作码编码Fixed Length Opcodes </vt:lpstr>
      <vt:lpstr>IBM370指令格式</vt:lpstr>
      <vt:lpstr>扩展（变长）操作码编码 Expanding Opcodes</vt:lpstr>
      <vt:lpstr>条件测试方式</vt:lpstr>
      <vt:lpstr>指令系统设计风格 -- （不同操作数地址指定方式）</vt:lpstr>
      <vt:lpstr>各种指令系统风格的比较</vt:lpstr>
      <vt:lpstr>复杂指令集计算机CISC与精简指令集计算机RISC</vt:lpstr>
      <vt:lpstr>PowerPoint 演示文稿</vt:lpstr>
      <vt:lpstr>Top 10 80x86 Instructions</vt:lpstr>
      <vt:lpstr>RISC的主要特点</vt:lpstr>
      <vt:lpstr>第一讲小结</vt:lpstr>
      <vt:lpstr> 第二讲 程序的机器级表示—以MIPS为例</vt:lpstr>
      <vt:lpstr>R型指令</vt:lpstr>
      <vt:lpstr>R型指令举例</vt:lpstr>
      <vt:lpstr>常见R型MIPS指令的操作码编码/解码表</vt:lpstr>
      <vt:lpstr>I型指令</vt:lpstr>
      <vt:lpstr>常见I型MIPS指令的编码/解码表</vt:lpstr>
      <vt:lpstr>I型指令举例</vt:lpstr>
      <vt:lpstr>J型指令</vt:lpstr>
      <vt:lpstr>MIPS的通用寄存器</vt:lpstr>
      <vt:lpstr>PowerPoint 演示文稿</vt:lpstr>
      <vt:lpstr>MIPS 的寻址方式</vt:lpstr>
      <vt:lpstr>Example：汇编形式与指令的对应</vt:lpstr>
      <vt:lpstr>Example：汇编形式与指令的对应</vt:lpstr>
      <vt:lpstr>高级语言语句的汇编指令表示</vt:lpstr>
      <vt:lpstr>PowerPoint 演示文稿</vt:lpstr>
      <vt:lpstr>PowerPoint 演示文稿</vt:lpstr>
      <vt:lpstr>PowerPoint 演示文稿</vt:lpstr>
      <vt:lpstr>例5   Loop循环 </vt:lpstr>
      <vt:lpstr>本讲小结</vt:lpstr>
      <vt:lpstr> 第三讲  指令系统实例：RISC-V</vt:lpstr>
      <vt:lpstr>RISC-V指令系统概述</vt:lpstr>
      <vt:lpstr>指令参考卡①</vt:lpstr>
      <vt:lpstr>指令参考卡②</vt:lpstr>
      <vt:lpstr>32位RISC-V指令格式</vt:lpstr>
      <vt:lpstr>16位RISC-V压缩指令格式</vt:lpstr>
      <vt:lpstr>RISC-V基础整数指令集（RV32I）</vt:lpstr>
      <vt:lpstr>RISC-V基础整数指令集（RV32I）</vt:lpstr>
      <vt:lpstr>RISC-V基础整数指令集（RV32I）</vt:lpstr>
      <vt:lpstr>RISC-V基础整数指令集（RV32I）</vt:lpstr>
      <vt:lpstr>RISC-V基础整数指令集（RV32I）</vt:lpstr>
      <vt:lpstr>RISC-V基础整数指令集（RV32I）</vt:lpstr>
      <vt:lpstr>RISC-V基础整数指令集（RV32I）</vt:lpstr>
      <vt:lpstr>RISC-V基础整数指令集（RV32I）</vt:lpstr>
      <vt:lpstr>RISC-V基础整数指令集（RV32I）</vt:lpstr>
      <vt:lpstr>RISC-V基础整数指令集（RV32I）</vt:lpstr>
      <vt:lpstr>RISC-V基础整数指令集（RV32I）</vt:lpstr>
      <vt:lpstr>RISC-V可选的扩展指令集</vt:lpstr>
      <vt:lpstr>RISC-V中整数的乘、除运算处理</vt:lpstr>
      <vt:lpstr>本章总结1</vt:lpstr>
      <vt:lpstr>本章总结2</vt:lpstr>
      <vt:lpstr>本章总结3</vt:lpstr>
      <vt:lpstr>本章总结4</vt:lpstr>
      <vt:lpstr>本章总结5</vt:lpstr>
      <vt:lpstr>PowerPoint 演示文稿</vt:lpstr>
      <vt:lpstr>作业</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Design Principles</dc:title>
  <dc:subject>ECE4680: Computer Organization and Architecture</dc:subject>
  <dc:creator>gchen</dc:creator>
  <cp:keywords/>
  <dc:description/>
  <cp:lastModifiedBy>liaoj</cp:lastModifiedBy>
  <cp:revision>1071</cp:revision>
  <cp:lastPrinted>1998-05-09T14:21:22Z</cp:lastPrinted>
  <dcterms:created xsi:type="dcterms:W3CDTF">1996-09-09T12:16:58Z</dcterms:created>
  <dcterms:modified xsi:type="dcterms:W3CDTF">2024-08-14T04:22:08Z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